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5"/>
  </p:notesMasterIdLst>
  <p:sldIdLst>
    <p:sldId id="256" r:id="rId5"/>
    <p:sldId id="258" r:id="rId6"/>
    <p:sldId id="273" r:id="rId7"/>
    <p:sldId id="274" r:id="rId8"/>
    <p:sldId id="259" r:id="rId9"/>
    <p:sldId id="260" r:id="rId10"/>
    <p:sldId id="271" r:id="rId11"/>
    <p:sldId id="272" r:id="rId12"/>
    <p:sldId id="261" r:id="rId13"/>
    <p:sldId id="276" r:id="rId14"/>
    <p:sldId id="278" r:id="rId15"/>
    <p:sldId id="262" r:id="rId16"/>
    <p:sldId id="263" r:id="rId17"/>
    <p:sldId id="275" r:id="rId18"/>
    <p:sldId id="277" r:id="rId19"/>
    <p:sldId id="265" r:id="rId20"/>
    <p:sldId id="264" r:id="rId21"/>
    <p:sldId id="266" r:id="rId22"/>
    <p:sldId id="267" r:id="rId23"/>
    <p:sldId id="269"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A367E4-71C1-4313-894E-B26D5BB1BAF2}" v="29" dt="2023-08-02T23:19:43.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418" autoAdjust="0"/>
  </p:normalViewPr>
  <p:slideViewPr>
    <p:cSldViewPr snapToGrid="0">
      <p:cViewPr varScale="1">
        <p:scale>
          <a:sx n="59" d="100"/>
          <a:sy n="59" d="100"/>
        </p:scale>
        <p:origin x="1512" y="3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Brylin L" userId="25787814-ee27-426d-ad60-29fdea091a02" providerId="ADAL" clId="{F0201E2F-B83F-4920-93AC-5643643FB2DD}"/>
    <pc:docChg chg="custSel addSld delSld modSld sldOrd">
      <pc:chgData name="Nelson, Brylin L" userId="25787814-ee27-426d-ad60-29fdea091a02" providerId="ADAL" clId="{F0201E2F-B83F-4920-93AC-5643643FB2DD}" dt="2023-07-06T23:45:47.408" v="2038" actId="20577"/>
      <pc:docMkLst>
        <pc:docMk/>
      </pc:docMkLst>
      <pc:sldChg chg="delSp modSp mod">
        <pc:chgData name="Nelson, Brylin L" userId="25787814-ee27-426d-ad60-29fdea091a02" providerId="ADAL" clId="{F0201E2F-B83F-4920-93AC-5643643FB2DD}" dt="2023-06-25T18:13:27.732" v="211" actId="1076"/>
        <pc:sldMkLst>
          <pc:docMk/>
          <pc:sldMk cId="0" sldId="256"/>
        </pc:sldMkLst>
        <pc:spChg chg="mod">
          <ac:chgData name="Nelson, Brylin L" userId="25787814-ee27-426d-ad60-29fdea091a02" providerId="ADAL" clId="{F0201E2F-B83F-4920-93AC-5643643FB2DD}" dt="2023-06-25T18:13:21.528" v="210" actId="20577"/>
          <ac:spMkLst>
            <pc:docMk/>
            <pc:sldMk cId="0" sldId="256"/>
            <ac:spMk id="58" creationId="{00000000-0000-0000-0000-000000000000}"/>
          </ac:spMkLst>
        </pc:spChg>
        <pc:picChg chg="mod">
          <ac:chgData name="Nelson, Brylin L" userId="25787814-ee27-426d-ad60-29fdea091a02" providerId="ADAL" clId="{F0201E2F-B83F-4920-93AC-5643643FB2DD}" dt="2023-06-25T18:13:27.732" v="211" actId="1076"/>
          <ac:picMkLst>
            <pc:docMk/>
            <pc:sldMk cId="0" sldId="256"/>
            <ac:picMk id="59" creationId="{00000000-0000-0000-0000-000000000000}"/>
          </ac:picMkLst>
        </pc:picChg>
        <pc:picChg chg="del">
          <ac:chgData name="Nelson, Brylin L" userId="25787814-ee27-426d-ad60-29fdea091a02" providerId="ADAL" clId="{F0201E2F-B83F-4920-93AC-5643643FB2DD}" dt="2023-06-25T18:12:54.446" v="196" actId="478"/>
          <ac:picMkLst>
            <pc:docMk/>
            <pc:sldMk cId="0" sldId="256"/>
            <ac:picMk id="60" creationId="{00000000-0000-0000-0000-000000000000}"/>
          </ac:picMkLst>
        </pc:picChg>
      </pc:sldChg>
      <pc:sldChg chg="del">
        <pc:chgData name="Nelson, Brylin L" userId="25787814-ee27-426d-ad60-29fdea091a02" providerId="ADAL" clId="{F0201E2F-B83F-4920-93AC-5643643FB2DD}" dt="2023-06-23T20:03:34.707" v="1" actId="2696"/>
        <pc:sldMkLst>
          <pc:docMk/>
          <pc:sldMk cId="0" sldId="257"/>
        </pc:sldMkLst>
      </pc:sldChg>
      <pc:sldChg chg="modSp mod modNotesTx">
        <pc:chgData name="Nelson, Brylin L" userId="25787814-ee27-426d-ad60-29fdea091a02" providerId="ADAL" clId="{F0201E2F-B83F-4920-93AC-5643643FB2DD}" dt="2023-06-25T18:55:25.088" v="333" actId="20577"/>
        <pc:sldMkLst>
          <pc:docMk/>
          <pc:sldMk cId="0" sldId="259"/>
        </pc:sldMkLst>
        <pc:spChg chg="mod">
          <ac:chgData name="Nelson, Brylin L" userId="25787814-ee27-426d-ad60-29fdea091a02" providerId="ADAL" clId="{F0201E2F-B83F-4920-93AC-5643643FB2DD}" dt="2023-06-25T18:55:25.088" v="333" actId="20577"/>
          <ac:spMkLst>
            <pc:docMk/>
            <pc:sldMk cId="0" sldId="259"/>
            <ac:spMk id="83" creationId="{00000000-0000-0000-0000-000000000000}"/>
          </ac:spMkLst>
        </pc:spChg>
      </pc:sldChg>
      <pc:sldChg chg="addSp delSp modSp mod modNotesTx">
        <pc:chgData name="Nelson, Brylin L" userId="25787814-ee27-426d-ad60-29fdea091a02" providerId="ADAL" clId="{F0201E2F-B83F-4920-93AC-5643643FB2DD}" dt="2023-06-25T19:11:10.922" v="1181" actId="732"/>
        <pc:sldMkLst>
          <pc:docMk/>
          <pc:sldMk cId="0" sldId="260"/>
        </pc:sldMkLst>
        <pc:spChg chg="mod">
          <ac:chgData name="Nelson, Brylin L" userId="25787814-ee27-426d-ad60-29fdea091a02" providerId="ADAL" clId="{F0201E2F-B83F-4920-93AC-5643643FB2DD}" dt="2023-06-25T18:59:35.035" v="432" actId="255"/>
          <ac:spMkLst>
            <pc:docMk/>
            <pc:sldMk cId="0" sldId="260"/>
            <ac:spMk id="88" creationId="{00000000-0000-0000-0000-000000000000}"/>
          </ac:spMkLst>
        </pc:spChg>
        <pc:spChg chg="del mod">
          <ac:chgData name="Nelson, Brylin L" userId="25787814-ee27-426d-ad60-29fdea091a02" providerId="ADAL" clId="{F0201E2F-B83F-4920-93AC-5643643FB2DD}" dt="2023-06-25T18:54:57.696" v="291" actId="478"/>
          <ac:spMkLst>
            <pc:docMk/>
            <pc:sldMk cId="0" sldId="260"/>
            <ac:spMk id="91" creationId="{00000000-0000-0000-0000-000000000000}"/>
          </ac:spMkLst>
        </pc:spChg>
        <pc:picChg chg="add mod modCrop">
          <ac:chgData name="Nelson, Brylin L" userId="25787814-ee27-426d-ad60-29fdea091a02" providerId="ADAL" clId="{F0201E2F-B83F-4920-93AC-5643643FB2DD}" dt="2023-06-25T19:11:10.922" v="1181" actId="732"/>
          <ac:picMkLst>
            <pc:docMk/>
            <pc:sldMk cId="0" sldId="260"/>
            <ac:picMk id="3" creationId="{EEDD7F25-9B56-39A9-F9B0-6E2D389F5A7A}"/>
          </ac:picMkLst>
        </pc:picChg>
        <pc:picChg chg="del mod">
          <ac:chgData name="Nelson, Brylin L" userId="25787814-ee27-426d-ad60-29fdea091a02" providerId="ADAL" clId="{F0201E2F-B83F-4920-93AC-5643643FB2DD}" dt="2023-06-25T19:09:58.857" v="1170" actId="478"/>
          <ac:picMkLst>
            <pc:docMk/>
            <pc:sldMk cId="0" sldId="260"/>
            <ac:picMk id="89" creationId="{00000000-0000-0000-0000-000000000000}"/>
          </ac:picMkLst>
        </pc:picChg>
      </pc:sldChg>
      <pc:sldChg chg="ord modNotes">
        <pc:chgData name="Nelson, Brylin L" userId="25787814-ee27-426d-ad60-29fdea091a02" providerId="ADAL" clId="{F0201E2F-B83F-4920-93AC-5643643FB2DD}" dt="2023-06-23T20:04:27.498" v="5"/>
        <pc:sldMkLst>
          <pc:docMk/>
          <pc:sldMk cId="0" sldId="263"/>
        </pc:sldMkLst>
      </pc:sldChg>
      <pc:sldChg chg="ord modNotes">
        <pc:chgData name="Nelson, Brylin L" userId="25787814-ee27-426d-ad60-29fdea091a02" providerId="ADAL" clId="{F0201E2F-B83F-4920-93AC-5643643FB2DD}" dt="2023-06-24T22:40:18.313" v="158"/>
        <pc:sldMkLst>
          <pc:docMk/>
          <pc:sldMk cId="0" sldId="264"/>
        </pc:sldMkLst>
      </pc:sldChg>
      <pc:sldChg chg="del">
        <pc:chgData name="Nelson, Brylin L" userId="25787814-ee27-426d-ad60-29fdea091a02" providerId="ADAL" clId="{F0201E2F-B83F-4920-93AC-5643643FB2DD}" dt="2023-06-23T20:08:46.874" v="152" actId="2696"/>
        <pc:sldMkLst>
          <pc:docMk/>
          <pc:sldMk cId="0" sldId="268"/>
        </pc:sldMkLst>
      </pc:sldChg>
      <pc:sldChg chg="new del">
        <pc:chgData name="Nelson, Brylin L" userId="25787814-ee27-426d-ad60-29fdea091a02" providerId="ADAL" clId="{F0201E2F-B83F-4920-93AC-5643643FB2DD}" dt="2023-06-25T18:49:03.954" v="212" actId="2696"/>
        <pc:sldMkLst>
          <pc:docMk/>
          <pc:sldMk cId="1313891914" sldId="270"/>
        </pc:sldMkLst>
      </pc:sldChg>
      <pc:sldChg chg="addSp modSp new mod ord modNotesTx">
        <pc:chgData name="Nelson, Brylin L" userId="25787814-ee27-426d-ad60-29fdea091a02" providerId="ADAL" clId="{F0201E2F-B83F-4920-93AC-5643643FB2DD}" dt="2023-06-25T19:05:48.822" v="768" actId="20577"/>
        <pc:sldMkLst>
          <pc:docMk/>
          <pc:sldMk cId="3475712863" sldId="271"/>
        </pc:sldMkLst>
        <pc:spChg chg="mod">
          <ac:chgData name="Nelson, Brylin L" userId="25787814-ee27-426d-ad60-29fdea091a02" providerId="ADAL" clId="{F0201E2F-B83F-4920-93AC-5643643FB2DD}" dt="2023-06-25T18:59:41.705" v="433" actId="20577"/>
          <ac:spMkLst>
            <pc:docMk/>
            <pc:sldMk cId="3475712863" sldId="271"/>
            <ac:spMk id="2" creationId="{4FF55288-5097-1B5C-8F89-09E4F80AA52D}"/>
          </ac:spMkLst>
        </pc:spChg>
        <pc:picChg chg="add mod modCrop">
          <ac:chgData name="Nelson, Brylin L" userId="25787814-ee27-426d-ad60-29fdea091a02" providerId="ADAL" clId="{F0201E2F-B83F-4920-93AC-5643643FB2DD}" dt="2023-06-24T22:43:01.022" v="173" actId="732"/>
          <ac:picMkLst>
            <pc:docMk/>
            <pc:sldMk cId="3475712863" sldId="271"/>
            <ac:picMk id="4" creationId="{F5B613CB-2FE4-02A2-0E93-62060E4CD6D4}"/>
          </ac:picMkLst>
        </pc:picChg>
      </pc:sldChg>
      <pc:sldChg chg="addSp modSp new mod modNotesTx">
        <pc:chgData name="Nelson, Brylin L" userId="25787814-ee27-426d-ad60-29fdea091a02" providerId="ADAL" clId="{F0201E2F-B83F-4920-93AC-5643643FB2DD}" dt="2023-06-25T19:06:12.518" v="809" actId="20577"/>
        <pc:sldMkLst>
          <pc:docMk/>
          <pc:sldMk cId="673615295" sldId="272"/>
        </pc:sldMkLst>
        <pc:spChg chg="mod">
          <ac:chgData name="Nelson, Brylin L" userId="25787814-ee27-426d-ad60-29fdea091a02" providerId="ADAL" clId="{F0201E2F-B83F-4920-93AC-5643643FB2DD}" dt="2023-06-25T19:03:18.325" v="471" actId="255"/>
          <ac:spMkLst>
            <pc:docMk/>
            <pc:sldMk cId="673615295" sldId="272"/>
            <ac:spMk id="2" creationId="{90BFD7F5-2810-1343-EA3B-B831AFE3AF16}"/>
          </ac:spMkLst>
        </pc:spChg>
        <pc:picChg chg="add mod modCrop">
          <ac:chgData name="Nelson, Brylin L" userId="25787814-ee27-426d-ad60-29fdea091a02" providerId="ADAL" clId="{F0201E2F-B83F-4920-93AC-5643643FB2DD}" dt="2023-06-25T19:00:19.524" v="439" actId="732"/>
          <ac:picMkLst>
            <pc:docMk/>
            <pc:sldMk cId="673615295" sldId="272"/>
            <ac:picMk id="4" creationId="{042BC21F-9D26-B759-C83B-B5ECED399EBE}"/>
          </ac:picMkLst>
        </pc:picChg>
      </pc:sldChg>
      <pc:sldChg chg="new del">
        <pc:chgData name="Nelson, Brylin L" userId="25787814-ee27-426d-ad60-29fdea091a02" providerId="ADAL" clId="{F0201E2F-B83F-4920-93AC-5643643FB2DD}" dt="2023-06-24T22:40:51.035" v="161" actId="2696"/>
        <pc:sldMkLst>
          <pc:docMk/>
          <pc:sldMk cId="1664666938" sldId="273"/>
        </pc:sldMkLst>
      </pc:sldChg>
      <pc:sldChg chg="addSp delSp modSp new mod ord modNotesTx">
        <pc:chgData name="Nelson, Brylin L" userId="25787814-ee27-426d-ad60-29fdea091a02" providerId="ADAL" clId="{F0201E2F-B83F-4920-93AC-5643643FB2DD}" dt="2023-06-25T19:22:36.891" v="1404" actId="20577"/>
        <pc:sldMkLst>
          <pc:docMk/>
          <pc:sldMk cId="2351178561" sldId="273"/>
        </pc:sldMkLst>
        <pc:spChg chg="del">
          <ac:chgData name="Nelson, Brylin L" userId="25787814-ee27-426d-ad60-29fdea091a02" providerId="ADAL" clId="{F0201E2F-B83F-4920-93AC-5643643FB2DD}" dt="2023-06-25T19:20:50.894" v="1315" actId="478"/>
          <ac:spMkLst>
            <pc:docMk/>
            <pc:sldMk cId="2351178561" sldId="273"/>
            <ac:spMk id="2" creationId="{44E00FF9-1BA8-CB1A-65F2-8977D1C8353F}"/>
          </ac:spMkLst>
        </pc:spChg>
        <pc:spChg chg="mod">
          <ac:chgData name="Nelson, Brylin L" userId="25787814-ee27-426d-ad60-29fdea091a02" providerId="ADAL" clId="{F0201E2F-B83F-4920-93AC-5643643FB2DD}" dt="2023-06-25T19:21:44.303" v="1324" actId="14100"/>
          <ac:spMkLst>
            <pc:docMk/>
            <pc:sldMk cId="2351178561" sldId="273"/>
            <ac:spMk id="3" creationId="{606263D3-B6DA-526C-B8B6-8DDC0C2811C5}"/>
          </ac:spMkLst>
        </pc:spChg>
        <pc:picChg chg="add mod modCrop">
          <ac:chgData name="Nelson, Brylin L" userId="25787814-ee27-426d-ad60-29fdea091a02" providerId="ADAL" clId="{F0201E2F-B83F-4920-93AC-5643643FB2DD}" dt="2023-06-25T19:21:38.967" v="1323" actId="732"/>
          <ac:picMkLst>
            <pc:docMk/>
            <pc:sldMk cId="2351178561" sldId="273"/>
            <ac:picMk id="5" creationId="{C2C8B11F-CEA5-6459-B477-15A4E15A4FDE}"/>
          </ac:picMkLst>
        </pc:picChg>
      </pc:sldChg>
      <pc:sldChg chg="addSp delSp modSp new mod modNotesTx">
        <pc:chgData name="Nelson, Brylin L" userId="25787814-ee27-426d-ad60-29fdea091a02" providerId="ADAL" clId="{F0201E2F-B83F-4920-93AC-5643643FB2DD}" dt="2023-07-06T23:45:47.408" v="2038" actId="20577"/>
        <pc:sldMkLst>
          <pc:docMk/>
          <pc:sldMk cId="3004466963" sldId="274"/>
        </pc:sldMkLst>
        <pc:spChg chg="del mod">
          <ac:chgData name="Nelson, Brylin L" userId="25787814-ee27-426d-ad60-29fdea091a02" providerId="ADAL" clId="{F0201E2F-B83F-4920-93AC-5643643FB2DD}" dt="2023-06-25T19:14:13.420" v="1309" actId="478"/>
          <ac:spMkLst>
            <pc:docMk/>
            <pc:sldMk cId="3004466963" sldId="274"/>
            <ac:spMk id="2" creationId="{EDD66FA8-E94E-C873-E9C3-4D9ECD480AF1}"/>
          </ac:spMkLst>
        </pc:spChg>
        <pc:spChg chg="mod">
          <ac:chgData name="Nelson, Brylin L" userId="25787814-ee27-426d-ad60-29fdea091a02" providerId="ADAL" clId="{F0201E2F-B83F-4920-93AC-5643643FB2DD}" dt="2023-07-06T23:45:17.549" v="1986" actId="20577"/>
          <ac:spMkLst>
            <pc:docMk/>
            <pc:sldMk cId="3004466963" sldId="274"/>
            <ac:spMk id="3" creationId="{5A5D4CA6-95C8-16C6-0135-C9EC93C70CD1}"/>
          </ac:spMkLst>
        </pc:spChg>
        <pc:picChg chg="add mod modCrop">
          <ac:chgData name="Nelson, Brylin L" userId="25787814-ee27-426d-ad60-29fdea091a02" providerId="ADAL" clId="{F0201E2F-B83F-4920-93AC-5643643FB2DD}" dt="2023-06-25T19:24:46.356" v="1417" actId="732"/>
          <ac:picMkLst>
            <pc:docMk/>
            <pc:sldMk cId="3004466963" sldId="274"/>
            <ac:picMk id="5" creationId="{ECA70093-1C75-721B-9112-8299684E99BF}"/>
          </ac:picMkLst>
        </pc:picChg>
      </pc:sldChg>
    </pc:docChg>
  </pc:docChgLst>
  <pc:docChgLst>
    <pc:chgData name="Nelson, Brylin L" userId="25787814-ee27-426d-ad60-29fdea091a02" providerId="ADAL" clId="{B4A367E4-71C1-4313-894E-B26D5BB1BAF2}"/>
    <pc:docChg chg="undo custSel addSld modSld sldOrd">
      <pc:chgData name="Nelson, Brylin L" userId="25787814-ee27-426d-ad60-29fdea091a02" providerId="ADAL" clId="{B4A367E4-71C1-4313-894E-B26D5BB1BAF2}" dt="2023-08-02T23:20:02.497" v="1939" actId="732"/>
      <pc:docMkLst>
        <pc:docMk/>
      </pc:docMkLst>
      <pc:sldChg chg="modSp mod modNotesTx">
        <pc:chgData name="Nelson, Brylin L" userId="25787814-ee27-426d-ad60-29fdea091a02" providerId="ADAL" clId="{B4A367E4-71C1-4313-894E-B26D5BB1BAF2}" dt="2023-08-01T19:40:38.584" v="1931" actId="20577"/>
        <pc:sldMkLst>
          <pc:docMk/>
          <pc:sldMk cId="0" sldId="259"/>
        </pc:sldMkLst>
        <pc:spChg chg="mod">
          <ac:chgData name="Nelson, Brylin L" userId="25787814-ee27-426d-ad60-29fdea091a02" providerId="ADAL" clId="{B4A367E4-71C1-4313-894E-B26D5BB1BAF2}" dt="2023-08-01T19:40:38.584" v="1931" actId="20577"/>
          <ac:spMkLst>
            <pc:docMk/>
            <pc:sldMk cId="0" sldId="259"/>
            <ac:spMk id="83" creationId="{00000000-0000-0000-0000-000000000000}"/>
          </ac:spMkLst>
        </pc:spChg>
        <pc:picChg chg="mod">
          <ac:chgData name="Nelson, Brylin L" userId="25787814-ee27-426d-ad60-29fdea091a02" providerId="ADAL" clId="{B4A367E4-71C1-4313-894E-B26D5BB1BAF2}" dt="2023-07-31T20:51:33.541" v="1902" actId="1076"/>
          <ac:picMkLst>
            <pc:docMk/>
            <pc:sldMk cId="0" sldId="259"/>
            <ac:picMk id="82" creationId="{00000000-0000-0000-0000-000000000000}"/>
          </ac:picMkLst>
        </pc:picChg>
      </pc:sldChg>
      <pc:sldChg chg="modSp mod">
        <pc:chgData name="Nelson, Brylin L" userId="25787814-ee27-426d-ad60-29fdea091a02" providerId="ADAL" clId="{B4A367E4-71C1-4313-894E-B26D5BB1BAF2}" dt="2023-07-31T20:42:50.661" v="1855" actId="20577"/>
        <pc:sldMkLst>
          <pc:docMk/>
          <pc:sldMk cId="0" sldId="267"/>
        </pc:sldMkLst>
        <pc:spChg chg="mod">
          <ac:chgData name="Nelson, Brylin L" userId="25787814-ee27-426d-ad60-29fdea091a02" providerId="ADAL" clId="{B4A367E4-71C1-4313-894E-B26D5BB1BAF2}" dt="2023-07-31T20:42:50.661" v="1855" actId="20577"/>
          <ac:spMkLst>
            <pc:docMk/>
            <pc:sldMk cId="0" sldId="267"/>
            <ac:spMk id="145" creationId="{00000000-0000-0000-0000-000000000000}"/>
          </ac:spMkLst>
        </pc:spChg>
      </pc:sldChg>
      <pc:sldChg chg="addSp delSp modSp new mod ord modNotes modNotesTx">
        <pc:chgData name="Nelson, Brylin L" userId="25787814-ee27-426d-ad60-29fdea091a02" providerId="ADAL" clId="{B4A367E4-71C1-4313-894E-B26D5BB1BAF2}" dt="2023-07-31T19:50:57.791" v="1067" actId="20577"/>
        <pc:sldMkLst>
          <pc:docMk/>
          <pc:sldMk cId="2105990723" sldId="275"/>
        </pc:sldMkLst>
        <pc:spChg chg="mod">
          <ac:chgData name="Nelson, Brylin L" userId="25787814-ee27-426d-ad60-29fdea091a02" providerId="ADAL" clId="{B4A367E4-71C1-4313-894E-B26D5BB1BAF2}" dt="2023-07-31T19:49:51.421" v="899" actId="20577"/>
          <ac:spMkLst>
            <pc:docMk/>
            <pc:sldMk cId="2105990723" sldId="275"/>
            <ac:spMk id="2" creationId="{1B41357E-9AD3-2078-0EDE-D7CCAA9B21D5}"/>
          </ac:spMkLst>
        </pc:spChg>
        <pc:spChg chg="add del mod">
          <ac:chgData name="Nelson, Brylin L" userId="25787814-ee27-426d-ad60-29fdea091a02" providerId="ADAL" clId="{B4A367E4-71C1-4313-894E-B26D5BB1BAF2}" dt="2023-07-29T04:08:48.998" v="127" actId="478"/>
          <ac:spMkLst>
            <pc:docMk/>
            <pc:sldMk cId="2105990723" sldId="275"/>
            <ac:spMk id="8" creationId="{DBE795EA-9BBF-0681-0554-96F2D37C4F01}"/>
          </ac:spMkLst>
        </pc:spChg>
        <pc:spChg chg="add mod">
          <ac:chgData name="Nelson, Brylin L" userId="25787814-ee27-426d-ad60-29fdea091a02" providerId="ADAL" clId="{B4A367E4-71C1-4313-894E-B26D5BB1BAF2}" dt="2023-07-29T04:09:07.756" v="132" actId="1076"/>
          <ac:spMkLst>
            <pc:docMk/>
            <pc:sldMk cId="2105990723" sldId="275"/>
            <ac:spMk id="11" creationId="{4750263E-CA27-ACC4-4C40-8637DF5DF9F3}"/>
          </ac:spMkLst>
        </pc:spChg>
        <pc:picChg chg="add mod">
          <ac:chgData name="Nelson, Brylin L" userId="25787814-ee27-426d-ad60-29fdea091a02" providerId="ADAL" clId="{B4A367E4-71C1-4313-894E-B26D5BB1BAF2}" dt="2023-07-29T04:09:04.249" v="131" actId="1076"/>
          <ac:picMkLst>
            <pc:docMk/>
            <pc:sldMk cId="2105990723" sldId="275"/>
            <ac:picMk id="5" creationId="{E504C48B-8496-3231-F1B3-3BACAC58082F}"/>
          </ac:picMkLst>
        </pc:picChg>
        <pc:inkChg chg="add del">
          <ac:chgData name="Nelson, Brylin L" userId="25787814-ee27-426d-ad60-29fdea091a02" providerId="ADAL" clId="{B4A367E4-71C1-4313-894E-B26D5BB1BAF2}" dt="2023-07-29T04:08:19.135" v="121" actId="9405"/>
          <ac:inkMkLst>
            <pc:docMk/>
            <pc:sldMk cId="2105990723" sldId="275"/>
            <ac:inkMk id="6" creationId="{00B5E9BF-C749-8488-1DD6-FAE47B63B709}"/>
          </ac:inkMkLst>
        </pc:inkChg>
        <pc:inkChg chg="add del">
          <ac:chgData name="Nelson, Brylin L" userId="25787814-ee27-426d-ad60-29fdea091a02" providerId="ADAL" clId="{B4A367E4-71C1-4313-894E-B26D5BB1BAF2}" dt="2023-07-29T04:08:26.258" v="123"/>
          <ac:inkMkLst>
            <pc:docMk/>
            <pc:sldMk cId="2105990723" sldId="275"/>
            <ac:inkMk id="7" creationId="{30477868-6981-D0D0-3CAE-9B0DCB239FCE}"/>
          </ac:inkMkLst>
        </pc:inkChg>
        <pc:inkChg chg="add del">
          <ac:chgData name="Nelson, Brylin L" userId="25787814-ee27-426d-ad60-29fdea091a02" providerId="ADAL" clId="{B4A367E4-71C1-4313-894E-B26D5BB1BAF2}" dt="2023-07-29T04:08:33.949" v="125" actId="9405"/>
          <ac:inkMkLst>
            <pc:docMk/>
            <pc:sldMk cId="2105990723" sldId="275"/>
            <ac:inkMk id="9" creationId="{A3A22F86-4405-2CF4-A469-D0B95D0404B4}"/>
          </ac:inkMkLst>
        </pc:inkChg>
        <pc:inkChg chg="add del">
          <ac:chgData name="Nelson, Brylin L" userId="25787814-ee27-426d-ad60-29fdea091a02" providerId="ADAL" clId="{B4A367E4-71C1-4313-894E-B26D5BB1BAF2}" dt="2023-07-29T04:08:54.939" v="129"/>
          <ac:inkMkLst>
            <pc:docMk/>
            <pc:sldMk cId="2105990723" sldId="275"/>
            <ac:inkMk id="10" creationId="{EA2A47DF-103C-8747-82B8-B4F85D6C183C}"/>
          </ac:inkMkLst>
        </pc:inkChg>
      </pc:sldChg>
      <pc:sldChg chg="addSp delSp modSp new mod modNotesTx">
        <pc:chgData name="Nelson, Brylin L" userId="25787814-ee27-426d-ad60-29fdea091a02" providerId="ADAL" clId="{B4A367E4-71C1-4313-894E-B26D5BB1BAF2}" dt="2023-07-31T20:42:02.582" v="1853" actId="20577"/>
        <pc:sldMkLst>
          <pc:docMk/>
          <pc:sldMk cId="2769052587" sldId="276"/>
        </pc:sldMkLst>
        <pc:spChg chg="mod">
          <ac:chgData name="Nelson, Brylin L" userId="25787814-ee27-426d-ad60-29fdea091a02" providerId="ADAL" clId="{B4A367E4-71C1-4313-894E-B26D5BB1BAF2}" dt="2023-07-31T19:52:57.160" v="1159" actId="20577"/>
          <ac:spMkLst>
            <pc:docMk/>
            <pc:sldMk cId="2769052587" sldId="276"/>
            <ac:spMk id="2" creationId="{0B33B077-28F4-951C-3E0B-2C963ED3C466}"/>
          </ac:spMkLst>
        </pc:spChg>
        <pc:spChg chg="mod">
          <ac:chgData name="Nelson, Brylin L" userId="25787814-ee27-426d-ad60-29fdea091a02" providerId="ADAL" clId="{B4A367E4-71C1-4313-894E-B26D5BB1BAF2}" dt="2023-07-31T20:38:43.139" v="1580" actId="1076"/>
          <ac:spMkLst>
            <pc:docMk/>
            <pc:sldMk cId="2769052587" sldId="276"/>
            <ac:spMk id="3" creationId="{DF1511E5-0A11-E011-BAB5-467454673677}"/>
          </ac:spMkLst>
        </pc:spChg>
        <pc:picChg chg="add del mod modCrop">
          <ac:chgData name="Nelson, Brylin L" userId="25787814-ee27-426d-ad60-29fdea091a02" providerId="ADAL" clId="{B4A367E4-71C1-4313-894E-B26D5BB1BAF2}" dt="2023-07-31T20:17:42.484" v="1165" actId="478"/>
          <ac:picMkLst>
            <pc:docMk/>
            <pc:sldMk cId="2769052587" sldId="276"/>
            <ac:picMk id="5" creationId="{CFBA4207-790B-AF50-78BA-206B1ECA4987}"/>
          </ac:picMkLst>
        </pc:picChg>
        <pc:picChg chg="add mod">
          <ac:chgData name="Nelson, Brylin L" userId="25787814-ee27-426d-ad60-29fdea091a02" providerId="ADAL" clId="{B4A367E4-71C1-4313-894E-B26D5BB1BAF2}" dt="2023-07-31T20:38:23.705" v="1577" actId="1076"/>
          <ac:picMkLst>
            <pc:docMk/>
            <pc:sldMk cId="2769052587" sldId="276"/>
            <ac:picMk id="1026" creationId="{587352CF-A208-56BD-B83A-B1A17B943D2D}"/>
          </ac:picMkLst>
        </pc:picChg>
      </pc:sldChg>
      <pc:sldChg chg="addSp delSp modSp new mod modNotesTx">
        <pc:chgData name="Nelson, Brylin L" userId="25787814-ee27-426d-ad60-29fdea091a02" providerId="ADAL" clId="{B4A367E4-71C1-4313-894E-B26D5BB1BAF2}" dt="2023-07-31T19:46:31.005" v="392" actId="20577"/>
        <pc:sldMkLst>
          <pc:docMk/>
          <pc:sldMk cId="1427556242" sldId="277"/>
        </pc:sldMkLst>
        <pc:spChg chg="del mod">
          <ac:chgData name="Nelson, Brylin L" userId="25787814-ee27-426d-ad60-29fdea091a02" providerId="ADAL" clId="{B4A367E4-71C1-4313-894E-B26D5BB1BAF2}" dt="2023-07-31T19:45:13.026" v="172" actId="478"/>
          <ac:spMkLst>
            <pc:docMk/>
            <pc:sldMk cId="1427556242" sldId="277"/>
            <ac:spMk id="2" creationId="{FD805464-20EC-98EA-662B-C3BA7D25C3B8}"/>
          </ac:spMkLst>
        </pc:spChg>
        <pc:spChg chg="del mod">
          <ac:chgData name="Nelson, Brylin L" userId="25787814-ee27-426d-ad60-29fdea091a02" providerId="ADAL" clId="{B4A367E4-71C1-4313-894E-B26D5BB1BAF2}" dt="2023-07-29T04:06:36.974" v="86" actId="478"/>
          <ac:spMkLst>
            <pc:docMk/>
            <pc:sldMk cId="1427556242" sldId="277"/>
            <ac:spMk id="3" creationId="{5469EB3D-CD9F-B3E3-3FBE-63641FEE241A}"/>
          </ac:spMkLst>
        </pc:spChg>
        <pc:spChg chg="add del mod">
          <ac:chgData name="Nelson, Brylin L" userId="25787814-ee27-426d-ad60-29fdea091a02" providerId="ADAL" clId="{B4A367E4-71C1-4313-894E-B26D5BB1BAF2}" dt="2023-07-31T19:45:15.250" v="173" actId="478"/>
          <ac:spMkLst>
            <pc:docMk/>
            <pc:sldMk cId="1427556242" sldId="277"/>
            <ac:spMk id="4" creationId="{98AE83A7-9E09-BC84-17E6-C5E7C45B40C0}"/>
          </ac:spMkLst>
        </pc:spChg>
        <pc:picChg chg="add mod modCrop">
          <ac:chgData name="Nelson, Brylin L" userId="25787814-ee27-426d-ad60-29fdea091a02" providerId="ADAL" clId="{B4A367E4-71C1-4313-894E-B26D5BB1BAF2}" dt="2023-07-31T19:45:28.437" v="176" actId="1076"/>
          <ac:picMkLst>
            <pc:docMk/>
            <pc:sldMk cId="1427556242" sldId="277"/>
            <ac:picMk id="5" creationId="{A2B79414-188E-01BC-E6D4-81E047FC924D}"/>
          </ac:picMkLst>
        </pc:picChg>
      </pc:sldChg>
      <pc:sldChg chg="addSp delSp modSp new mod modNotesTx">
        <pc:chgData name="Nelson, Brylin L" userId="25787814-ee27-426d-ad60-29fdea091a02" providerId="ADAL" clId="{B4A367E4-71C1-4313-894E-B26D5BB1BAF2}" dt="2023-08-02T23:20:02.497" v="1939" actId="732"/>
        <pc:sldMkLst>
          <pc:docMk/>
          <pc:sldMk cId="3118716519" sldId="278"/>
        </pc:sldMkLst>
        <pc:spChg chg="del">
          <ac:chgData name="Nelson, Brylin L" userId="25787814-ee27-426d-ad60-29fdea091a02" providerId="ADAL" clId="{B4A367E4-71C1-4313-894E-B26D5BB1BAF2}" dt="2023-07-31T20:22:40.111" v="1230" actId="478"/>
          <ac:spMkLst>
            <pc:docMk/>
            <pc:sldMk cId="3118716519" sldId="278"/>
            <ac:spMk id="2" creationId="{57B40087-E559-F837-4A56-52897A3DCD42}"/>
          </ac:spMkLst>
        </pc:spChg>
        <pc:spChg chg="mod">
          <ac:chgData name="Nelson, Brylin L" userId="25787814-ee27-426d-ad60-29fdea091a02" providerId="ADAL" clId="{B4A367E4-71C1-4313-894E-B26D5BB1BAF2}" dt="2023-07-31T20:33:30.868" v="1248" actId="14100"/>
          <ac:spMkLst>
            <pc:docMk/>
            <pc:sldMk cId="3118716519" sldId="278"/>
            <ac:spMk id="3" creationId="{331467AA-32BA-B7C0-2399-035AF1A1CFBB}"/>
          </ac:spMkLst>
        </pc:spChg>
        <pc:spChg chg="add mod">
          <ac:chgData name="Nelson, Brylin L" userId="25787814-ee27-426d-ad60-29fdea091a02" providerId="ADAL" clId="{B4A367E4-71C1-4313-894E-B26D5BB1BAF2}" dt="2023-07-31T20:22:34.571" v="1229" actId="1076"/>
          <ac:spMkLst>
            <pc:docMk/>
            <pc:sldMk cId="3118716519" sldId="278"/>
            <ac:spMk id="4" creationId="{76C62D52-5181-2D95-C9BC-D48C7A05A844}"/>
          </ac:spMkLst>
        </pc:spChg>
        <pc:picChg chg="add mod modCrop">
          <ac:chgData name="Nelson, Brylin L" userId="25787814-ee27-426d-ad60-29fdea091a02" providerId="ADAL" clId="{B4A367E4-71C1-4313-894E-B26D5BB1BAF2}" dt="2023-08-02T23:20:02.497" v="1939" actId="732"/>
          <ac:picMkLst>
            <pc:docMk/>
            <pc:sldMk cId="3118716519" sldId="278"/>
            <ac:picMk id="5" creationId="{6DF2EC8F-672A-FC01-59FF-1796217037D5}"/>
          </ac:picMkLst>
        </pc:picChg>
        <pc:picChg chg="add mod">
          <ac:chgData name="Nelson, Brylin L" userId="25787814-ee27-426d-ad60-29fdea091a02" providerId="ADAL" clId="{B4A367E4-71C1-4313-894E-B26D5BB1BAF2}" dt="2023-07-31T20:32:08.936" v="1234" actId="14100"/>
          <ac:picMkLst>
            <pc:docMk/>
            <pc:sldMk cId="3118716519" sldId="278"/>
            <ac:picMk id="2050" creationId="{B61B98A8-2330-19B3-9BC1-E329F99E188C}"/>
          </ac:picMkLst>
        </pc:picChg>
        <pc:picChg chg="add del mod">
          <ac:chgData name="Nelson, Brylin L" userId="25787814-ee27-426d-ad60-29fdea091a02" providerId="ADAL" clId="{B4A367E4-71C1-4313-894E-B26D5BB1BAF2}" dt="2023-08-02T23:19:22.955" v="1932" actId="478"/>
          <ac:picMkLst>
            <pc:docMk/>
            <pc:sldMk cId="3118716519" sldId="278"/>
            <ac:picMk id="2052" creationId="{32EF9D4E-40AC-F374-BC8D-335DE2A3E8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316920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Lono-makua</a:t>
            </a:r>
            <a:r>
              <a:rPr lang="en-US" dirty="0"/>
              <a:t> is depicted in the picture and the staffs carried for him usually had suspended albatross skins. These were carried around the island during the Makahiki season, mid-November to late January or early February aligning with the rainy or wet season.</a:t>
            </a:r>
          </a:p>
        </p:txBody>
      </p:sp>
    </p:spTree>
    <p:extLst>
      <p:ext uri="{BB962C8B-B14F-4D97-AF65-F5344CB8AC3E}">
        <p14:creationId xmlns:p14="http://schemas.microsoft.com/office/powerpoint/2010/main" val="2931661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top right is a picture of the Kahili at Iolani Palace that are made of </a:t>
            </a:r>
            <a:r>
              <a:rPr lang="en-US" dirty="0" err="1"/>
              <a:t>Ka’upu</a:t>
            </a:r>
            <a:r>
              <a:rPr lang="en-US" dirty="0"/>
              <a:t> and </a:t>
            </a:r>
            <a:r>
              <a:rPr lang="en-US" dirty="0" err="1"/>
              <a:t>Moli</a:t>
            </a:r>
            <a:r>
              <a:rPr lang="en-US" dirty="0"/>
              <a:t> feathers.</a:t>
            </a:r>
          </a:p>
          <a:p>
            <a:r>
              <a:rPr lang="en-US" dirty="0"/>
              <a:t>Bottom left photo depicts members of the </a:t>
            </a:r>
            <a:r>
              <a:rPr lang="en-US" dirty="0" err="1"/>
              <a:t>Kiamanu</a:t>
            </a:r>
            <a:r>
              <a:rPr lang="en-US" dirty="0"/>
              <a:t> Project that use feathers collected from Kure Atoll to create lei, </a:t>
            </a:r>
            <a:r>
              <a:rPr lang="en-US" dirty="0" err="1"/>
              <a:t>moli</a:t>
            </a:r>
            <a:r>
              <a:rPr lang="en-US" dirty="0"/>
              <a:t>, and kahili. </a:t>
            </a:r>
            <a:r>
              <a:rPr lang="en-US" dirty="0" err="1"/>
              <a:t>Kiamanu</a:t>
            </a:r>
            <a:r>
              <a:rPr lang="en-US" dirty="0"/>
              <a:t> is the </a:t>
            </a:r>
            <a:r>
              <a:rPr lang="en-US" dirty="0" err="1"/>
              <a:t>olelo</a:t>
            </a:r>
            <a:r>
              <a:rPr lang="en-US" dirty="0"/>
              <a:t> Hawaii term for master feather worker.</a:t>
            </a:r>
          </a:p>
        </p:txBody>
      </p:sp>
    </p:spTree>
    <p:extLst>
      <p:ext uri="{BB962C8B-B14F-4D97-AF65-F5344CB8AC3E}">
        <p14:creationId xmlns:p14="http://schemas.microsoft.com/office/powerpoint/2010/main" val="79024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926c89b61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926c89b6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The biologists, resource managers, and volunteers at Midway continue to work hard to establish and maintain safe habitat for seabirds. One example is verbesina.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So what do you see here? (answer -- no birds!!!)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926c89b6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926c89b6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Rememberwhen the albatross aren’t on Midway, they are soaring above and around the ocean. What would you guess that they eat?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Bring up fish eggs! And the love for fish eggs is where plastic becomes extra problematic. Eggs can be laid on floating surfaces, including plastics, and as the albatross dives to gather the eggs may incidentally also ingest plastic.</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Albatross favorite meal is squid! They can see the glistening of a squid near the surface of the water. The albatross dive down to eat the squid, sometimes mistaking plastic or marine debris as squid. Debris or other matter, organic or inorganic is sometimes scooped up along with the squid as well.</a:t>
            </a:r>
          </a:p>
          <a:p>
            <a:r>
              <a:rPr lang="en-US" dirty="0"/>
              <a:t>The red circle indicates a squid beak, this is the only indigestible part of the squid, meaning the only part you will see in the bolus.</a:t>
            </a:r>
          </a:p>
        </p:txBody>
      </p:sp>
    </p:spTree>
    <p:extLst>
      <p:ext uri="{BB962C8B-B14F-4D97-AF65-F5344CB8AC3E}">
        <p14:creationId xmlns:p14="http://schemas.microsoft.com/office/powerpoint/2010/main" val="22517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example of all the contents of a single bolus.</a:t>
            </a:r>
          </a:p>
          <a:p>
            <a:r>
              <a:rPr lang="en-US" dirty="0"/>
              <a:t>Ask students to identify what they see in the image, you can have them point or you can point and ask them what they think that item is.</a:t>
            </a:r>
          </a:p>
        </p:txBody>
      </p:sp>
    </p:spTree>
    <p:extLst>
      <p:ext uri="{BB962C8B-B14F-4D97-AF65-F5344CB8AC3E}">
        <p14:creationId xmlns:p14="http://schemas.microsoft.com/office/powerpoint/2010/main" val="2049298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929e220a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929e220a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926c89b6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926c89b6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we start thinking about why an albatross eats these things and what they consume, we then have to consider where there food goes. During nesting season, albatross do not simply poop out there food and other stomach contents after eating, they feed a lot of it straight to their chicks! So if the parent has plastic, the chick gets plastic. </a:t>
            </a:r>
            <a:endParaRPr/>
          </a:p>
          <a:p>
            <a:pPr marL="0" lvl="0" indent="0" algn="l" rtl="0">
              <a:spcBef>
                <a:spcPts val="0"/>
              </a:spcBef>
              <a:spcAft>
                <a:spcPts val="0"/>
              </a:spcAft>
              <a:buNone/>
            </a:pPr>
            <a:endParaRPr/>
          </a:p>
          <a:p>
            <a:pPr marL="0" lvl="0" indent="0" algn="l" rtl="0">
              <a:spcBef>
                <a:spcPts val="0"/>
              </a:spcBef>
              <a:spcAft>
                <a:spcPts val="0"/>
              </a:spcAft>
              <a:buNone/>
            </a:pPr>
            <a:r>
              <a:rPr lang="en"/>
              <a:t>Albatross parents take turns caring for the chick and foraging (looking for food), when the forager returns they regurgitate fish oil and other things to the chicks mouth. The chick grows and grows, and over time will change in appearance. Increase in size, feathers replace down, they look super awkward at times! &amp; then, the parents leave the chick. Forced to act by hunger, the chick needs to learn to fly. Before this first flight though, called FLEDGING, the chick needs to lose some weight. To do so, the chicks throws up all of the things that its stomach could not digest (natural adaptation to remove things such as squid beaks and fish eye lenses, now we find plastic!).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7929e220a5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7929e220a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929e220a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929e220a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926c89b6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926c89b6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This whole region of the archipelago is Papahanamokuakea is a marine national monument, which means that it is protected with the intent of keeping wildlife and their habitat safe. The monument includes all of these tiny islands and atolls, as well as the waters out to the boundary line that you can see here! Each of these islands is unique </a:t>
            </a:r>
            <a:r>
              <a:rPr lang="en" sz="1200" dirty="0">
                <a:solidFill>
                  <a:schemeClr val="dk1"/>
                </a:solidFill>
                <a:latin typeface="Mangal"/>
                <a:ea typeface="Mangal"/>
                <a:cs typeface="Mangal"/>
                <a:sym typeface="Mangal"/>
              </a:rPr>
              <a:t>–</a:t>
            </a:r>
            <a:r>
              <a:rPr lang="en" sz="1200" dirty="0">
                <a:solidFill>
                  <a:schemeClr val="dk1"/>
                </a:solidFill>
                <a:latin typeface="Calibri"/>
                <a:ea typeface="Calibri"/>
                <a:cs typeface="Calibri"/>
                <a:sym typeface="Calibri"/>
              </a:rPr>
              <a:t>with different densities of certain species, different landscapes, and many other variable factors. The area we are most concerned with today is Midway Atoll </a:t>
            </a:r>
            <a:r>
              <a:rPr lang="en" sz="1200" dirty="0">
                <a:solidFill>
                  <a:schemeClr val="dk1"/>
                </a:solidFill>
                <a:latin typeface="Mangal"/>
                <a:ea typeface="Mangal"/>
                <a:cs typeface="Mangal"/>
                <a:sym typeface="Mangal"/>
              </a:rPr>
              <a:t>–</a:t>
            </a:r>
            <a:r>
              <a:rPr lang="en" sz="1200" dirty="0">
                <a:solidFill>
                  <a:schemeClr val="dk1"/>
                </a:solidFill>
                <a:latin typeface="Calibri"/>
                <a:ea typeface="Calibri"/>
                <a:cs typeface="Calibri"/>
                <a:sym typeface="Calibri"/>
              </a:rPr>
              <a:t>here, over 1000 miles northwest of Hawaii.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929e220a5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929e220a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Midway is home to the worlds largest albatross nesting colony in the world. Home to many species of seabird, serves as one of only two nesting sites of the endangered short-tail albatross, and is also important habitat for Hawaiian green sea turtles and Hawaiian monk seals. Pictured here is one of the main focuses of today </a:t>
            </a:r>
            <a:r>
              <a:rPr lang="en-US" sz="1100" dirty="0">
                <a:solidFill>
                  <a:schemeClr val="dk1"/>
                </a:solidFill>
                <a:latin typeface="Mangal"/>
                <a:ea typeface="Mangal"/>
                <a:cs typeface="Mangal"/>
                <a:sym typeface="Mangal"/>
              </a:rPr>
              <a:t>–</a:t>
            </a:r>
            <a:r>
              <a:rPr lang="en-US" sz="1100" dirty="0">
                <a:solidFill>
                  <a:schemeClr val="dk1"/>
                </a:solidFill>
                <a:latin typeface="Calibri"/>
                <a:ea typeface="Calibri"/>
                <a:cs typeface="Calibri"/>
                <a:sym typeface="Calibri"/>
              </a:rPr>
              <a:t>the Laysan albatross. Most of their life is spent out at sea , foraging to feed themselves and their young. 7 foot wingspan! </a:t>
            </a:r>
            <a:endParaRPr lang="en-US" dirty="0"/>
          </a:p>
          <a:p>
            <a:pPr marL="158750" indent="0">
              <a:buNone/>
            </a:pPr>
            <a:endParaRPr lang="en-US" dirty="0"/>
          </a:p>
          <a:p>
            <a:pPr marL="158750" indent="0">
              <a:buNone/>
            </a:pPr>
            <a:r>
              <a:rPr lang="en-US" dirty="0"/>
              <a:t>The gif shows the change in landscape and erosion overtime from 1945 to 2017.</a:t>
            </a:r>
          </a:p>
        </p:txBody>
      </p:sp>
    </p:spTree>
    <p:extLst>
      <p:ext uri="{BB962C8B-B14F-4D97-AF65-F5344CB8AC3E}">
        <p14:creationId xmlns:p14="http://schemas.microsoft.com/office/powerpoint/2010/main" val="282696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James Campbell National Wildlife Refuge is a </a:t>
            </a:r>
            <a:r>
              <a:rPr lang="en-US" b="0" i="0" dirty="0">
                <a:solidFill>
                  <a:srgbClr val="4A4A4A"/>
                </a:solidFill>
                <a:effectLst/>
                <a:latin typeface="Source Sans Pro" panose="020B0604020202020204" pitchFamily="34" charset="0"/>
              </a:rPr>
              <a:t>wetland and coastal sanctuary for many threatened or endangered, native and endemic Hawaiian species.</a:t>
            </a:r>
            <a:r>
              <a:rPr lang="en-US" dirty="0"/>
              <a:t> Located </a:t>
            </a:r>
            <a:r>
              <a:rPr lang="en-US" b="0" i="0" dirty="0">
                <a:solidFill>
                  <a:srgbClr val="4A4A4A"/>
                </a:solidFill>
                <a:effectLst/>
                <a:latin typeface="Source Sans Pro" panose="020B0503030403020204" pitchFamily="34" charset="0"/>
              </a:rPr>
              <a:t>in the Kahuku </a:t>
            </a:r>
            <a:r>
              <a:rPr lang="en-US" b="0" i="0" dirty="0" err="1">
                <a:solidFill>
                  <a:srgbClr val="4A4A4A"/>
                </a:solidFill>
                <a:effectLst/>
                <a:latin typeface="Source Sans Pro" panose="020B0503030403020204" pitchFamily="34" charset="0"/>
              </a:rPr>
              <a:t>ahupua‘a</a:t>
            </a:r>
            <a:r>
              <a:rPr lang="en-US" b="0" i="0" dirty="0">
                <a:solidFill>
                  <a:srgbClr val="4A4A4A"/>
                </a:solidFill>
                <a:effectLst/>
                <a:latin typeface="Source Sans Pro" panose="020B0503030403020204" pitchFamily="34" charset="0"/>
              </a:rPr>
              <a:t> of the </a:t>
            </a:r>
            <a:r>
              <a:rPr lang="en-US" b="0" i="0" dirty="0" err="1">
                <a:solidFill>
                  <a:srgbClr val="4A4A4A"/>
                </a:solidFill>
                <a:effectLst/>
                <a:latin typeface="Source Sans Pro" panose="020B0503030403020204" pitchFamily="34" charset="0"/>
              </a:rPr>
              <a:t>Ko‘olauloa</a:t>
            </a:r>
            <a:r>
              <a:rPr lang="en-US" b="0" i="0" dirty="0">
                <a:solidFill>
                  <a:srgbClr val="4A4A4A"/>
                </a:solidFill>
                <a:effectLst/>
                <a:latin typeface="Source Sans Pro" panose="020B0503030403020204" pitchFamily="34" charset="0"/>
              </a:rPr>
              <a:t> </a:t>
            </a:r>
            <a:r>
              <a:rPr lang="en-US" b="0" i="0" dirty="0" err="1">
                <a:solidFill>
                  <a:srgbClr val="4A4A4A"/>
                </a:solidFill>
                <a:effectLst/>
                <a:latin typeface="Source Sans Pro" panose="020B0503030403020204" pitchFamily="34" charset="0"/>
              </a:rPr>
              <a:t>moku</a:t>
            </a:r>
            <a:r>
              <a:rPr lang="en-US" dirty="0"/>
              <a:t>. Compromised of 2 wetland areas and home to the </a:t>
            </a:r>
            <a:r>
              <a:rPr lang="en-US" dirty="0" err="1"/>
              <a:t>laysan</a:t>
            </a:r>
            <a:r>
              <a:rPr lang="en-US" dirty="0"/>
              <a:t> and black-footed albatross as well as many other seabird species. </a:t>
            </a:r>
          </a:p>
          <a:p>
            <a:pPr marL="158750" indent="0">
              <a:buNone/>
            </a:pPr>
            <a:r>
              <a:rPr lang="en-US" dirty="0"/>
              <a:t>Established in 1976, James Campbell is home to </a:t>
            </a:r>
            <a:r>
              <a:rPr lang="en-US" b="0" i="0" dirty="0">
                <a:solidFill>
                  <a:srgbClr val="4A4A4A"/>
                </a:solidFill>
                <a:effectLst/>
                <a:latin typeface="Source Sans Pro" panose="020B0503030403020204" pitchFamily="34" charset="0"/>
              </a:rPr>
              <a:t>endangered waterbirds, migratory shorebirds, waterfowl, seabirds, endangered and native plant species, endangered ‘</a:t>
            </a:r>
            <a:r>
              <a:rPr lang="en-US" b="0" i="0" dirty="0" err="1">
                <a:solidFill>
                  <a:srgbClr val="4A4A4A"/>
                </a:solidFill>
                <a:effectLst/>
                <a:latin typeface="Source Sans Pro" panose="020B0503030403020204" pitchFamily="34" charset="0"/>
              </a:rPr>
              <a:t>īlio</a:t>
            </a:r>
            <a:r>
              <a:rPr lang="en-US" b="0" i="0" dirty="0">
                <a:solidFill>
                  <a:srgbClr val="4A4A4A"/>
                </a:solidFill>
                <a:effectLst/>
                <a:latin typeface="Source Sans Pro" panose="020B0503030403020204" pitchFamily="34" charset="0"/>
              </a:rPr>
              <a:t>-holo-</a:t>
            </a:r>
            <a:r>
              <a:rPr lang="en-US" b="0" i="0" dirty="0" err="1">
                <a:solidFill>
                  <a:srgbClr val="4A4A4A"/>
                </a:solidFill>
                <a:effectLst/>
                <a:latin typeface="Source Sans Pro" panose="020B0503030403020204" pitchFamily="34" charset="0"/>
              </a:rPr>
              <a:t>i</a:t>
            </a:r>
            <a:r>
              <a:rPr lang="en-US" b="0" i="0" dirty="0">
                <a:solidFill>
                  <a:srgbClr val="4A4A4A"/>
                </a:solidFill>
                <a:effectLst/>
                <a:latin typeface="Source Sans Pro" panose="020B0503030403020204" pitchFamily="34" charset="0"/>
              </a:rPr>
              <a:t>-ka-</a:t>
            </a:r>
            <a:r>
              <a:rPr lang="en-US" b="0" i="0" dirty="0" err="1">
                <a:solidFill>
                  <a:srgbClr val="4A4A4A"/>
                </a:solidFill>
                <a:effectLst/>
                <a:latin typeface="Source Sans Pro" panose="020B0503030403020204" pitchFamily="34" charset="0"/>
              </a:rPr>
              <a:t>uaua</a:t>
            </a:r>
            <a:r>
              <a:rPr lang="en-US" b="0" i="0" dirty="0">
                <a:solidFill>
                  <a:srgbClr val="4A4A4A"/>
                </a:solidFill>
                <a:effectLst/>
                <a:latin typeface="Source Sans Pro" panose="020B0503030403020204" pitchFamily="34" charset="0"/>
              </a:rPr>
              <a:t> (Hawaiian monk seal), and threatened </a:t>
            </a:r>
            <a:r>
              <a:rPr lang="en-US" b="0" i="0" dirty="0" err="1">
                <a:solidFill>
                  <a:srgbClr val="4A4A4A"/>
                </a:solidFill>
                <a:effectLst/>
                <a:latin typeface="Source Sans Pro" panose="020B0503030403020204" pitchFamily="34" charset="0"/>
              </a:rPr>
              <a:t>honu</a:t>
            </a:r>
            <a:r>
              <a:rPr lang="en-US" b="0" i="0" dirty="0">
                <a:solidFill>
                  <a:srgbClr val="4A4A4A"/>
                </a:solidFill>
                <a:effectLst/>
                <a:latin typeface="Source Sans Pro" panose="020B0503030403020204" pitchFamily="34" charset="0"/>
              </a:rPr>
              <a:t> (Hawaiian green turtle); providing increased wildlife-dependent public uses; and assisting with flood damage reduction in the local area.</a:t>
            </a:r>
          </a:p>
          <a:p>
            <a:pPr marL="457200" indent="-298450">
              <a:buFontTx/>
              <a:buChar char="-"/>
            </a:pPr>
            <a:r>
              <a:rPr lang="en-US" b="0" i="0" dirty="0">
                <a:solidFill>
                  <a:srgbClr val="4A4A4A"/>
                </a:solidFill>
                <a:effectLst/>
                <a:latin typeface="Source Sans Pro" panose="020B0503030403020204" pitchFamily="34" charset="0"/>
              </a:rPr>
              <a:t>‘alae ula, the Hawaiian Gallinule (Moorhen)</a:t>
            </a:r>
          </a:p>
          <a:p>
            <a:pPr marL="457200" indent="-298450">
              <a:buFontTx/>
              <a:buChar char="-"/>
            </a:pPr>
            <a:r>
              <a:rPr lang="en-US" b="0" i="0" dirty="0">
                <a:solidFill>
                  <a:srgbClr val="4A4A4A"/>
                </a:solidFill>
                <a:effectLst/>
                <a:latin typeface="Source Sans Pro" panose="020B0503030403020204" pitchFamily="34" charset="0"/>
              </a:rPr>
              <a:t>‘alae </a:t>
            </a:r>
            <a:r>
              <a:rPr lang="en-US" b="0" i="0" dirty="0" err="1">
                <a:solidFill>
                  <a:srgbClr val="4A4A4A"/>
                </a:solidFill>
                <a:effectLst/>
                <a:latin typeface="Source Sans Pro" panose="020B0503030403020204" pitchFamily="34" charset="0"/>
              </a:rPr>
              <a:t>ke’o</a:t>
            </a:r>
            <a:r>
              <a:rPr lang="en-US" b="0" i="0" dirty="0">
                <a:solidFill>
                  <a:srgbClr val="4A4A4A"/>
                </a:solidFill>
                <a:effectLst/>
                <a:latin typeface="Source Sans Pro" panose="020B0503030403020204" pitchFamily="34" charset="0"/>
              </a:rPr>
              <a:t> </a:t>
            </a:r>
            <a:r>
              <a:rPr lang="en-US" b="0" i="0" dirty="0" err="1">
                <a:solidFill>
                  <a:srgbClr val="4A4A4A"/>
                </a:solidFill>
                <a:effectLst/>
                <a:latin typeface="Source Sans Pro" panose="020B0503030403020204" pitchFamily="34" charset="0"/>
              </a:rPr>
              <a:t>ke’o</a:t>
            </a:r>
            <a:r>
              <a:rPr lang="en-US" b="0" i="0" dirty="0">
                <a:solidFill>
                  <a:srgbClr val="4A4A4A"/>
                </a:solidFill>
                <a:effectLst/>
                <a:latin typeface="Source Sans Pro" panose="020B0503030403020204" pitchFamily="34" charset="0"/>
              </a:rPr>
              <a:t>, the Hawaiian Coot</a:t>
            </a:r>
          </a:p>
          <a:p>
            <a:pPr marL="457200" indent="-298450">
              <a:buFontTx/>
              <a:buChar char="-"/>
            </a:pPr>
            <a:r>
              <a:rPr lang="en-US" b="0" i="0" dirty="0" err="1">
                <a:solidFill>
                  <a:srgbClr val="4A4A4A"/>
                </a:solidFill>
                <a:effectLst/>
                <a:latin typeface="Source Sans Pro" panose="020B0503030403020204" pitchFamily="34" charset="0"/>
              </a:rPr>
              <a:t>Ae’o</a:t>
            </a:r>
            <a:r>
              <a:rPr lang="en-US" b="0" i="0" dirty="0">
                <a:solidFill>
                  <a:srgbClr val="4A4A4A"/>
                </a:solidFill>
                <a:effectLst/>
                <a:latin typeface="Source Sans Pro" panose="020B0503030403020204" pitchFamily="34" charset="0"/>
              </a:rPr>
              <a:t>, Black necked stilt</a:t>
            </a:r>
          </a:p>
          <a:p>
            <a:pPr marL="457200" indent="-298450">
              <a:buFontTx/>
              <a:buChar char="-"/>
            </a:pPr>
            <a:r>
              <a:rPr lang="en-US" b="0" i="0" dirty="0">
                <a:solidFill>
                  <a:srgbClr val="4A4A4A"/>
                </a:solidFill>
                <a:effectLst/>
                <a:latin typeface="Source Sans Pro" panose="020B0503030403020204" pitchFamily="34" charset="0"/>
              </a:rPr>
              <a:t>Koloa </a:t>
            </a:r>
            <a:r>
              <a:rPr lang="en-US" b="0" i="0" dirty="0" err="1">
                <a:solidFill>
                  <a:srgbClr val="4A4A4A"/>
                </a:solidFill>
                <a:effectLst/>
                <a:latin typeface="Source Sans Pro" panose="020B0503030403020204" pitchFamily="34" charset="0"/>
              </a:rPr>
              <a:t>maoli</a:t>
            </a:r>
            <a:r>
              <a:rPr lang="en-US" b="0" i="0" dirty="0">
                <a:solidFill>
                  <a:srgbClr val="4A4A4A"/>
                </a:solidFill>
                <a:effectLst/>
                <a:latin typeface="Source Sans Pro" panose="020B0503030403020204" pitchFamily="34" charset="0"/>
              </a:rPr>
              <a:t>, Hawaiian duck</a:t>
            </a:r>
          </a:p>
          <a:p>
            <a:pPr marL="158750" indent="0">
              <a:buNone/>
            </a:pPr>
            <a:endParaRPr lang="en-US" b="0" i="0" dirty="0">
              <a:solidFill>
                <a:srgbClr val="4A4A4A"/>
              </a:solidFill>
              <a:effectLst/>
              <a:latin typeface="Source Sans Pro" panose="020B0503030403020204" pitchFamily="34" charset="0"/>
            </a:endParaRPr>
          </a:p>
          <a:p>
            <a:pPr marL="158750" indent="0">
              <a:buNone/>
            </a:pPr>
            <a:r>
              <a:rPr lang="en-US" b="0" i="0" dirty="0">
                <a:solidFill>
                  <a:srgbClr val="000000"/>
                </a:solidFill>
                <a:effectLst/>
                <a:latin typeface="Calibri" panose="020F0502020204030204" pitchFamily="34" charset="0"/>
              </a:rPr>
              <a:t>the refuge is generally closed to the public, BUT people can definitely reach out if they are interested in volunteering, AND our bird tour season will be starting back up again in October (through Feb) which is every Sat morning from 8-10.</a:t>
            </a:r>
            <a:endParaRPr lang="en-US" dirty="0"/>
          </a:p>
        </p:txBody>
      </p:sp>
    </p:spTree>
    <p:extLst>
      <p:ext uri="{BB962C8B-B14F-4D97-AF65-F5344CB8AC3E}">
        <p14:creationId xmlns:p14="http://schemas.microsoft.com/office/powerpoint/2010/main" val="182117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929e220a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929e220a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Incredibly long life span </a:t>
            </a:r>
            <a:r>
              <a:rPr lang="en-US" sz="1100" dirty="0">
                <a:solidFill>
                  <a:schemeClr val="dk1"/>
                </a:solidFill>
                <a:latin typeface="Mangal"/>
                <a:ea typeface="Mangal"/>
                <a:cs typeface="Mangal"/>
                <a:sym typeface="Mangal"/>
              </a:rPr>
              <a:t>–</a:t>
            </a:r>
            <a:r>
              <a:rPr lang="en-US" sz="1100" dirty="0">
                <a:solidFill>
                  <a:schemeClr val="dk1"/>
                </a:solidFill>
                <a:latin typeface="Calibri"/>
                <a:ea typeface="Calibri"/>
                <a:cs typeface="Calibri"/>
                <a:sym typeface="Calibri"/>
              </a:rPr>
              <a:t>Wisdom is the oldest known albatross 66 years old! (may be even older but she was banded so her age is the oldest certain age). </a:t>
            </a: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These birds are incredible </a:t>
            </a:r>
            <a:r>
              <a:rPr lang="en-US" sz="1100" dirty="0">
                <a:solidFill>
                  <a:schemeClr val="dk1"/>
                </a:solidFill>
                <a:latin typeface="Mangal"/>
                <a:ea typeface="Mangal"/>
                <a:cs typeface="Mangal"/>
                <a:sym typeface="Mangal"/>
              </a:rPr>
              <a:t>–</a:t>
            </a:r>
            <a:r>
              <a:rPr lang="en-US" sz="1100" dirty="0">
                <a:solidFill>
                  <a:schemeClr val="dk1"/>
                </a:solidFill>
                <a:latin typeface="Calibri"/>
                <a:ea typeface="Calibri"/>
                <a:cs typeface="Calibri"/>
                <a:sym typeface="Calibri"/>
              </a:rPr>
              <a:t>just last week I returned from a 2 week trip to Midway and I was mind-blown by the size and number of these birds. (house </a:t>
            </a:r>
            <a:r>
              <a:rPr lang="en-US" sz="1100" dirty="0">
                <a:solidFill>
                  <a:schemeClr val="dk1"/>
                </a:solidFill>
                <a:latin typeface="Mangal"/>
                <a:ea typeface="Mangal"/>
                <a:cs typeface="Mangal"/>
                <a:sym typeface="Mangal"/>
              </a:rPr>
              <a:t>–</a:t>
            </a:r>
            <a:r>
              <a:rPr lang="en-US" sz="1100" dirty="0">
                <a:solidFill>
                  <a:schemeClr val="dk1"/>
                </a:solidFill>
                <a:latin typeface="Calibri"/>
                <a:ea typeface="Calibri"/>
                <a:cs typeface="Calibri"/>
                <a:sym typeface="Calibri"/>
              </a:rPr>
              <a:t>2 to 100!!) These birds mate for life and have intricate courtship rituals </a:t>
            </a:r>
            <a:r>
              <a:rPr lang="en-US" sz="1100" dirty="0">
                <a:solidFill>
                  <a:schemeClr val="dk1"/>
                </a:solidFill>
                <a:latin typeface="Mangal"/>
                <a:ea typeface="Mangal"/>
                <a:cs typeface="Mangal"/>
                <a:sym typeface="Mangal"/>
              </a:rPr>
              <a:t>–</a:t>
            </a:r>
            <a:r>
              <a:rPr lang="en-US" sz="1100" dirty="0">
                <a:solidFill>
                  <a:schemeClr val="dk1"/>
                </a:solidFill>
                <a:latin typeface="Calibri"/>
                <a:ea typeface="Calibri"/>
                <a:cs typeface="Calibri"/>
                <a:sym typeface="Calibri"/>
              </a:rPr>
              <a:t>noises and dances! Also have high nest site fidelity, so when once they create their first nest they will return to almost the exact same spot each subsequent year!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926c89b6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926c89b6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Found on the main Hawaiian Islands and most common. On Oahu can be spotted at places such as </a:t>
            </a:r>
            <a:r>
              <a:rPr lang="en-US" dirty="0" err="1"/>
              <a:t>Kaena</a:t>
            </a:r>
            <a:r>
              <a:rPr lang="en-US" dirty="0"/>
              <a:t> Point. Have any of you seen a </a:t>
            </a:r>
            <a:r>
              <a:rPr lang="en-US" dirty="0" err="1"/>
              <a:t>laysan</a:t>
            </a:r>
            <a:r>
              <a:rPr lang="en-US" dirty="0"/>
              <a:t> albatross before? Where have you seen them? What do you remember about them (size)? They are at James Campbell. Currently not listed but has a status of “near threatened” with a stable population.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Also found at NWR James Campbell on Oahu in Kahuku. Currently not listed but has a status of “near threatened”, with population decreasing.</a:t>
            </a:r>
          </a:p>
        </p:txBody>
      </p:sp>
    </p:spTree>
    <p:extLst>
      <p:ext uri="{BB962C8B-B14F-4D97-AF65-F5344CB8AC3E}">
        <p14:creationId xmlns:p14="http://schemas.microsoft.com/office/powerpoint/2010/main" val="270684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Only listed albatross species, current status is “vulnerable” with population increasing. Not found on the main Hawaiian islands .</a:t>
            </a:r>
          </a:p>
        </p:txBody>
      </p:sp>
    </p:spTree>
    <p:extLst>
      <p:ext uri="{BB962C8B-B14F-4D97-AF65-F5344CB8AC3E}">
        <p14:creationId xmlns:p14="http://schemas.microsoft.com/office/powerpoint/2010/main" val="258833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926c89b61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926c89b6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archive.is/20130128045000/http:/www.kaahelehawaii.com/pages/culture_makahiki.ht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http://kureatollconservancy.org/moli/" TargetMode="External"/><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hyperlink" Target="https://www.iolanipalace.org/" TargetMode="External"/><Relationship Id="rId4" Type="http://schemas.openxmlformats.org/officeDocument/2006/relationships/hyperlink" Target="https://en.wikipedia.org/wiki/K%C4%81hil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usfwspacific/48317820361/in/album-7215770971104254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un9y70Dw9Rc"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fws.gov/uploadedFiles/Region_1/NWRS/Zone_1/Midway_Atoll/Sections/Multimedia/Videos/24527848641_1080p.mp4"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4794725" y="328425"/>
            <a:ext cx="4349400" cy="28218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subTitle" idx="1"/>
          </p:nvPr>
        </p:nvSpPr>
        <p:spPr>
          <a:xfrm>
            <a:off x="5007975" y="303225"/>
            <a:ext cx="3789000" cy="20265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Avenir"/>
                <a:ea typeface="Avenir"/>
                <a:cs typeface="Avenir"/>
                <a:sym typeface="Avenir"/>
              </a:rPr>
              <a:t>HOLY MŌLĪ</a:t>
            </a:r>
            <a:endParaRPr sz="3600">
              <a:solidFill>
                <a:srgbClr val="FFFFFF"/>
              </a:solidFill>
              <a:latin typeface="Avenir"/>
              <a:ea typeface="Avenir"/>
              <a:cs typeface="Avenir"/>
              <a:sym typeface="Avenir"/>
            </a:endParaRPr>
          </a:p>
        </p:txBody>
      </p:sp>
      <p:pic>
        <p:nvPicPr>
          <p:cNvPr id="56" name="Google Shape;56;p13"/>
          <p:cNvPicPr preferRelativeResize="0"/>
          <p:nvPr/>
        </p:nvPicPr>
        <p:blipFill>
          <a:blip r:embed="rId3">
            <a:alphaModFix/>
          </a:blip>
          <a:stretch>
            <a:fillRect/>
          </a:stretch>
        </p:blipFill>
        <p:spPr>
          <a:xfrm>
            <a:off x="0" y="-1333000"/>
            <a:ext cx="5147024" cy="7332700"/>
          </a:xfrm>
          <a:prstGeom prst="rect">
            <a:avLst/>
          </a:prstGeom>
          <a:noFill/>
          <a:ln>
            <a:noFill/>
          </a:ln>
        </p:spPr>
      </p:pic>
      <p:sp>
        <p:nvSpPr>
          <p:cNvPr id="57" name="Google Shape;57;p13"/>
          <p:cNvSpPr txBox="1"/>
          <p:nvPr/>
        </p:nvSpPr>
        <p:spPr>
          <a:xfrm>
            <a:off x="5602875" y="1008375"/>
            <a:ext cx="3117900" cy="146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i="1">
                <a:solidFill>
                  <a:srgbClr val="FFFFFF"/>
                </a:solidFill>
              </a:rPr>
              <a:t>USFWS &amp; Papahānamokuākea </a:t>
            </a:r>
            <a:endParaRPr sz="1600" i="1">
              <a:solidFill>
                <a:srgbClr val="FFFFFF"/>
              </a:solidFill>
            </a:endParaRPr>
          </a:p>
          <a:p>
            <a:pPr marL="0" lvl="0" indent="0" algn="l" rtl="0">
              <a:lnSpc>
                <a:spcPct val="115000"/>
              </a:lnSpc>
              <a:spcBef>
                <a:spcPts val="0"/>
              </a:spcBef>
              <a:spcAft>
                <a:spcPts val="0"/>
              </a:spcAft>
              <a:buNone/>
            </a:pPr>
            <a:endParaRPr sz="1600" i="1">
              <a:solidFill>
                <a:srgbClr val="FFFFFF"/>
              </a:solidFill>
            </a:endParaRPr>
          </a:p>
          <a:p>
            <a:pPr marL="0" lvl="0" indent="0" algn="l" rtl="0">
              <a:lnSpc>
                <a:spcPct val="115000"/>
              </a:lnSpc>
              <a:spcBef>
                <a:spcPts val="0"/>
              </a:spcBef>
              <a:spcAft>
                <a:spcPts val="0"/>
              </a:spcAft>
              <a:buNone/>
            </a:pPr>
            <a:r>
              <a:rPr lang="en" sz="1600" i="1">
                <a:solidFill>
                  <a:srgbClr val="FFFFFF"/>
                </a:solidFill>
              </a:rPr>
              <a:t>Midway Atoll</a:t>
            </a:r>
            <a:endParaRPr sz="1600" i="1">
              <a:solidFill>
                <a:srgbClr val="FFFFFF"/>
              </a:solidFill>
            </a:endParaRPr>
          </a:p>
          <a:p>
            <a:pPr marL="0" lvl="0" indent="0" algn="l" rtl="0">
              <a:lnSpc>
                <a:spcPct val="115000"/>
              </a:lnSpc>
              <a:spcBef>
                <a:spcPts val="0"/>
              </a:spcBef>
              <a:spcAft>
                <a:spcPts val="0"/>
              </a:spcAft>
              <a:buClr>
                <a:schemeClr val="dk1"/>
              </a:buClr>
              <a:buSzPts val="1100"/>
              <a:buFont typeface="Arial"/>
              <a:buNone/>
            </a:pPr>
            <a:endParaRPr sz="1600" i="1">
              <a:solidFill>
                <a:srgbClr val="FFFFFF"/>
              </a:solidFill>
            </a:endParaRPr>
          </a:p>
          <a:p>
            <a:pPr marL="0" lvl="0" indent="0" algn="l" rtl="0">
              <a:lnSpc>
                <a:spcPct val="115000"/>
              </a:lnSpc>
              <a:spcBef>
                <a:spcPts val="0"/>
              </a:spcBef>
              <a:spcAft>
                <a:spcPts val="0"/>
              </a:spcAft>
              <a:buNone/>
            </a:pPr>
            <a:r>
              <a:rPr lang="en" sz="1600" i="1">
                <a:solidFill>
                  <a:srgbClr val="FFFFFF"/>
                </a:solidFill>
              </a:rPr>
              <a:t>Homes of the Albatross</a:t>
            </a:r>
            <a:endParaRPr sz="1600" i="1">
              <a:solidFill>
                <a:srgbClr val="FFFFFF"/>
              </a:solidFill>
            </a:endParaRPr>
          </a:p>
          <a:p>
            <a:pPr marL="0" lvl="0" indent="0" algn="l" rtl="0">
              <a:lnSpc>
                <a:spcPct val="115000"/>
              </a:lnSpc>
              <a:spcBef>
                <a:spcPts val="0"/>
              </a:spcBef>
              <a:spcAft>
                <a:spcPts val="0"/>
              </a:spcAft>
              <a:buClr>
                <a:schemeClr val="dk1"/>
              </a:buClr>
              <a:buSzPts val="1100"/>
              <a:buFont typeface="Arial"/>
              <a:buNone/>
            </a:pPr>
            <a:endParaRPr sz="1600" i="1">
              <a:solidFill>
                <a:srgbClr val="FFFFFF"/>
              </a:solidFill>
            </a:endParaRPr>
          </a:p>
          <a:p>
            <a:pPr marL="0" lvl="0" indent="0" algn="l" rtl="0">
              <a:lnSpc>
                <a:spcPct val="115000"/>
              </a:lnSpc>
              <a:spcBef>
                <a:spcPts val="0"/>
              </a:spcBef>
              <a:spcAft>
                <a:spcPts val="0"/>
              </a:spcAft>
              <a:buClr>
                <a:schemeClr val="dk1"/>
              </a:buClr>
              <a:buSzPts val="1100"/>
              <a:buFont typeface="Arial"/>
              <a:buNone/>
            </a:pPr>
            <a:r>
              <a:rPr lang="en" sz="1600" i="1">
                <a:solidFill>
                  <a:srgbClr val="FFFFFF"/>
                </a:solidFill>
              </a:rPr>
              <a:t>Boluses</a:t>
            </a:r>
            <a:endParaRPr sz="1600" i="1">
              <a:solidFill>
                <a:srgbClr val="FFFFFF"/>
              </a:solidFill>
            </a:endParaRPr>
          </a:p>
          <a:p>
            <a:pPr marL="0" lvl="0" indent="0" algn="l" rtl="0">
              <a:spcBef>
                <a:spcPts val="0"/>
              </a:spcBef>
              <a:spcAft>
                <a:spcPts val="0"/>
              </a:spcAft>
              <a:buNone/>
            </a:pPr>
            <a:endParaRPr/>
          </a:p>
        </p:txBody>
      </p:sp>
      <p:sp>
        <p:nvSpPr>
          <p:cNvPr id="58" name="Google Shape;58;p13"/>
          <p:cNvSpPr txBox="1"/>
          <p:nvPr/>
        </p:nvSpPr>
        <p:spPr>
          <a:xfrm>
            <a:off x="6026100" y="3150225"/>
            <a:ext cx="3117900" cy="1461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i="1" dirty="0">
                <a:solidFill>
                  <a:srgbClr val="666666"/>
                </a:solidFill>
              </a:rPr>
              <a:t>USFWS Refuges</a:t>
            </a:r>
          </a:p>
          <a:p>
            <a:pPr marL="0" lvl="0" indent="0" algn="r" rtl="0">
              <a:lnSpc>
                <a:spcPct val="115000"/>
              </a:lnSpc>
              <a:spcBef>
                <a:spcPts val="0"/>
              </a:spcBef>
              <a:spcAft>
                <a:spcPts val="0"/>
              </a:spcAft>
              <a:buNone/>
            </a:pPr>
            <a:r>
              <a:rPr lang="en" i="1" dirty="0">
                <a:solidFill>
                  <a:srgbClr val="666666"/>
                </a:solidFill>
              </a:rPr>
              <a:t>USFWS External Affairs</a:t>
            </a:r>
            <a:endParaRPr i="1" dirty="0">
              <a:solidFill>
                <a:srgbClr val="666666"/>
              </a:solidFill>
            </a:endParaRPr>
          </a:p>
          <a:p>
            <a:pPr marL="0" lvl="0" indent="0" algn="l" rtl="0">
              <a:lnSpc>
                <a:spcPct val="115000"/>
              </a:lnSpc>
              <a:spcBef>
                <a:spcPts val="0"/>
              </a:spcBef>
              <a:spcAft>
                <a:spcPts val="0"/>
              </a:spcAft>
              <a:buNone/>
            </a:pPr>
            <a:r>
              <a:rPr lang="en" sz="1600" i="1" dirty="0">
                <a:solidFill>
                  <a:srgbClr val="FFFFFF"/>
                </a:solidFill>
              </a:rPr>
              <a:t>Boluses</a:t>
            </a:r>
            <a:endParaRPr sz="1600" i="1" dirty="0">
              <a:solidFill>
                <a:srgbClr val="FFFFFF"/>
              </a:solidFill>
            </a:endParaRPr>
          </a:p>
          <a:p>
            <a:pPr marL="0" lvl="0" indent="0" algn="l" rtl="0">
              <a:spcBef>
                <a:spcPts val="0"/>
              </a:spcBef>
              <a:spcAft>
                <a:spcPts val="0"/>
              </a:spcAft>
              <a:buNone/>
            </a:pPr>
            <a:endParaRPr dirty="0"/>
          </a:p>
        </p:txBody>
      </p:sp>
      <p:pic>
        <p:nvPicPr>
          <p:cNvPr id="59" name="Google Shape;59;p13"/>
          <p:cNvPicPr preferRelativeResize="0"/>
          <p:nvPr/>
        </p:nvPicPr>
        <p:blipFill>
          <a:blip r:embed="rId4">
            <a:alphaModFix/>
          </a:blip>
          <a:stretch>
            <a:fillRect/>
          </a:stretch>
        </p:blipFill>
        <p:spPr>
          <a:xfrm>
            <a:off x="8409750" y="4391845"/>
            <a:ext cx="622050" cy="73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B077-28F4-951C-3E0B-2C963ED3C466}"/>
              </a:ext>
            </a:extLst>
          </p:cNvPr>
          <p:cNvSpPr>
            <a:spLocks noGrp="1"/>
          </p:cNvSpPr>
          <p:nvPr>
            <p:ph type="title"/>
          </p:nvPr>
        </p:nvSpPr>
        <p:spPr>
          <a:xfrm>
            <a:off x="130725" y="165050"/>
            <a:ext cx="8520600" cy="572700"/>
          </a:xfrm>
        </p:spPr>
        <p:txBody>
          <a:bodyPr/>
          <a:lstStyle/>
          <a:p>
            <a:r>
              <a:rPr lang="en" sz="2800" dirty="0">
                <a:solidFill>
                  <a:srgbClr val="000000"/>
                </a:solidFill>
                <a:latin typeface="Avenir"/>
                <a:ea typeface="Avenir"/>
                <a:cs typeface="Avenir"/>
                <a:sym typeface="Avenir"/>
              </a:rPr>
              <a:t>Cultural Importance</a:t>
            </a:r>
            <a:endParaRPr lang="en-US" dirty="0"/>
          </a:p>
        </p:txBody>
      </p:sp>
      <p:sp>
        <p:nvSpPr>
          <p:cNvPr id="3" name="Text Placeholder 2">
            <a:extLst>
              <a:ext uri="{FF2B5EF4-FFF2-40B4-BE49-F238E27FC236}">
                <a16:creationId xmlns:a16="http://schemas.microsoft.com/office/drawing/2014/main" id="{DF1511E5-0A11-E011-BAB5-467454673677}"/>
              </a:ext>
            </a:extLst>
          </p:cNvPr>
          <p:cNvSpPr>
            <a:spLocks noGrp="1"/>
          </p:cNvSpPr>
          <p:nvPr>
            <p:ph type="body" idx="1"/>
          </p:nvPr>
        </p:nvSpPr>
        <p:spPr>
          <a:xfrm>
            <a:off x="130725" y="780012"/>
            <a:ext cx="3996965" cy="4321225"/>
          </a:xfrm>
        </p:spPr>
        <p:txBody>
          <a:bodyPr/>
          <a:lstStyle/>
          <a:p>
            <a:pPr marL="114300" indent="0">
              <a:buNone/>
            </a:pPr>
            <a:r>
              <a:rPr lang="en-US" b="0" i="0" dirty="0">
                <a:solidFill>
                  <a:srgbClr val="013E69"/>
                </a:solidFill>
                <a:effectLst/>
                <a:latin typeface="Karla" panose="020B0604020202020204" pitchFamily="2" charset="0"/>
              </a:rPr>
              <a:t>“the feathers (actually the whole pelt) of Black-footed Albatrosses or </a:t>
            </a:r>
            <a:r>
              <a:rPr lang="en-US" b="0" i="0" dirty="0" err="1">
                <a:solidFill>
                  <a:srgbClr val="013E69"/>
                </a:solidFill>
                <a:effectLst/>
                <a:latin typeface="Karla" panose="020B0604020202020204" pitchFamily="2" charset="0"/>
              </a:rPr>
              <a:t>Ka’upu</a:t>
            </a:r>
            <a:r>
              <a:rPr lang="en-US" b="0" i="0" dirty="0">
                <a:solidFill>
                  <a:srgbClr val="013E69"/>
                </a:solidFill>
                <a:effectLst/>
                <a:latin typeface="Karla" panose="020B0604020202020204" pitchFamily="2" charset="0"/>
              </a:rPr>
              <a:t> are used to make a standard or staff depicting </a:t>
            </a:r>
            <a:r>
              <a:rPr lang="en-US" b="0" i="0" dirty="0" err="1">
                <a:solidFill>
                  <a:srgbClr val="013E69"/>
                </a:solidFill>
                <a:effectLst/>
                <a:latin typeface="Karla" panose="020B0604020202020204" pitchFamily="2" charset="0"/>
              </a:rPr>
              <a:t>Lono</a:t>
            </a:r>
            <a:r>
              <a:rPr lang="en-US" b="0" i="0" dirty="0">
                <a:solidFill>
                  <a:srgbClr val="013E69"/>
                </a:solidFill>
                <a:effectLst/>
                <a:latin typeface="Karla" panose="020B0604020202020204" pitchFamily="2" charset="0"/>
              </a:rPr>
              <a:t> [Hawaiian god of farming and fertility] that is carried in a procession during the </a:t>
            </a:r>
            <a:r>
              <a:rPr lang="en-US" b="0" i="0" u="none" strike="noStrike" dirty="0">
                <a:solidFill>
                  <a:srgbClr val="0000FF"/>
                </a:solidFill>
                <a:effectLst/>
                <a:latin typeface="Karla" panose="020B0604020202020204" pitchFamily="2" charset="0"/>
                <a:hlinkClick r:id="rId3"/>
              </a:rPr>
              <a:t>Makahiki season</a:t>
            </a:r>
            <a:r>
              <a:rPr lang="en-US" b="0" i="0" dirty="0">
                <a:solidFill>
                  <a:srgbClr val="013E69"/>
                </a:solidFill>
                <a:effectLst/>
                <a:latin typeface="Karla" panose="020B0604020202020204" pitchFamily="2" charset="0"/>
              </a:rPr>
              <a:t> [ancient Hawaiian New Year festival] – Beth Flint USFWS</a:t>
            </a:r>
            <a:endParaRPr lang="en-US" dirty="0"/>
          </a:p>
        </p:txBody>
      </p:sp>
      <p:pic>
        <p:nvPicPr>
          <p:cNvPr id="1026" name="Picture 2" descr="Kaupu Makahiki from Beth Flint">
            <a:extLst>
              <a:ext uri="{FF2B5EF4-FFF2-40B4-BE49-F238E27FC236}">
                <a16:creationId xmlns:a16="http://schemas.microsoft.com/office/drawing/2014/main" id="{587352CF-A208-56BD-B83A-B1A17B943D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01" b="8498"/>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05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1467AA-32BA-B7C0-2399-035AF1A1CFBB}"/>
              </a:ext>
            </a:extLst>
          </p:cNvPr>
          <p:cNvSpPr>
            <a:spLocks noGrp="1"/>
          </p:cNvSpPr>
          <p:nvPr>
            <p:ph type="body" idx="1"/>
          </p:nvPr>
        </p:nvSpPr>
        <p:spPr>
          <a:xfrm>
            <a:off x="0" y="0"/>
            <a:ext cx="4078812" cy="1983243"/>
          </a:xfrm>
        </p:spPr>
        <p:txBody>
          <a:bodyPr/>
          <a:lstStyle/>
          <a:p>
            <a:pPr marL="114300" indent="0">
              <a:buNone/>
            </a:pPr>
            <a:r>
              <a:rPr lang="en-US" b="0" i="0" dirty="0">
                <a:solidFill>
                  <a:srgbClr val="013E69"/>
                </a:solidFill>
                <a:effectLst/>
                <a:latin typeface="Karla" pitchFamily="2" charset="0"/>
              </a:rPr>
              <a:t>“In terms of Hawaiian culture, I am … aware of the use of Laysan Albatross bones for</a:t>
            </a:r>
            <a:r>
              <a:rPr lang="en-US" b="0" i="0" dirty="0">
                <a:solidFill>
                  <a:srgbClr val="0000FF"/>
                </a:solidFill>
                <a:effectLst/>
                <a:latin typeface="Karla" pitchFamily="2" charset="0"/>
              </a:rPr>
              <a:t> </a:t>
            </a:r>
            <a:r>
              <a:rPr lang="en-US" b="0" i="0" u="none" strike="noStrike" dirty="0">
                <a:solidFill>
                  <a:srgbClr val="0000FF"/>
                </a:solidFill>
                <a:effectLst/>
                <a:latin typeface="Karla" pitchFamily="2" charset="0"/>
                <a:hlinkClick r:id="rId3"/>
              </a:rPr>
              <a:t>tattoo needles</a:t>
            </a:r>
            <a:r>
              <a:rPr lang="en-US" b="0" i="0" dirty="0">
                <a:solidFill>
                  <a:srgbClr val="013E69"/>
                </a:solidFill>
                <a:effectLst/>
                <a:latin typeface="Karla" pitchFamily="2" charset="0"/>
              </a:rPr>
              <a:t>.  They too are called </a:t>
            </a:r>
            <a:r>
              <a:rPr lang="en-US" b="0" i="0" dirty="0" err="1">
                <a:solidFill>
                  <a:srgbClr val="013E69"/>
                </a:solidFill>
                <a:effectLst/>
                <a:latin typeface="Karla" pitchFamily="2" charset="0"/>
              </a:rPr>
              <a:t>Mōlī</a:t>
            </a:r>
            <a:r>
              <a:rPr lang="en-US" b="0" i="0" dirty="0">
                <a:solidFill>
                  <a:srgbClr val="013E69"/>
                </a:solidFill>
                <a:effectLst/>
                <a:latin typeface="Karla" pitchFamily="2" charset="0"/>
              </a:rPr>
              <a:t>”. - Hob </a:t>
            </a:r>
            <a:r>
              <a:rPr lang="en-US" b="0" i="0" dirty="0" err="1">
                <a:solidFill>
                  <a:srgbClr val="013E69"/>
                </a:solidFill>
                <a:effectLst/>
                <a:latin typeface="Karla" pitchFamily="2" charset="0"/>
              </a:rPr>
              <a:t>Osterlund</a:t>
            </a:r>
            <a:r>
              <a:rPr lang="en-US" b="0" i="0" dirty="0">
                <a:solidFill>
                  <a:srgbClr val="013E69"/>
                </a:solidFill>
                <a:effectLst/>
                <a:latin typeface="Karla" pitchFamily="2" charset="0"/>
              </a:rPr>
              <a:t>, </a:t>
            </a:r>
            <a:r>
              <a:rPr lang="en-US" b="0" i="0" dirty="0" err="1">
                <a:solidFill>
                  <a:srgbClr val="013E69"/>
                </a:solidFill>
                <a:effectLst/>
                <a:latin typeface="Karla" pitchFamily="2" charset="0"/>
              </a:rPr>
              <a:t>Kaua’I</a:t>
            </a:r>
            <a:r>
              <a:rPr lang="en-US" b="0" i="0" dirty="0">
                <a:solidFill>
                  <a:srgbClr val="013E69"/>
                </a:solidFill>
                <a:effectLst/>
                <a:latin typeface="Karla" pitchFamily="2" charset="0"/>
              </a:rPr>
              <a:t> Albatross Network </a:t>
            </a:r>
          </a:p>
        </p:txBody>
      </p:sp>
      <p:sp>
        <p:nvSpPr>
          <p:cNvPr id="4" name="TextBox 3">
            <a:extLst>
              <a:ext uri="{FF2B5EF4-FFF2-40B4-BE49-F238E27FC236}">
                <a16:creationId xmlns:a16="http://schemas.microsoft.com/office/drawing/2014/main" id="{76C62D52-5181-2D95-C9BC-D48C7A05A844}"/>
              </a:ext>
            </a:extLst>
          </p:cNvPr>
          <p:cNvSpPr txBox="1"/>
          <p:nvPr/>
        </p:nvSpPr>
        <p:spPr>
          <a:xfrm>
            <a:off x="4664625" y="3876675"/>
            <a:ext cx="4479375" cy="1415772"/>
          </a:xfrm>
          <a:prstGeom prst="rect">
            <a:avLst/>
          </a:prstGeom>
          <a:noFill/>
        </p:spPr>
        <p:txBody>
          <a:bodyPr wrap="square" rtlCol="0">
            <a:spAutoFit/>
          </a:bodyPr>
          <a:lstStyle/>
          <a:p>
            <a:r>
              <a:rPr lang="en-US" sz="1800" dirty="0">
                <a:solidFill>
                  <a:srgbClr val="013E69"/>
                </a:solidFill>
                <a:latin typeface="Karla" pitchFamily="2" charset="0"/>
              </a:rPr>
              <a:t>T</a:t>
            </a:r>
            <a:r>
              <a:rPr lang="en-US" sz="1800" b="0" i="0" dirty="0">
                <a:solidFill>
                  <a:srgbClr val="013E69"/>
                </a:solidFill>
                <a:effectLst/>
                <a:latin typeface="Karla" pitchFamily="2" charset="0"/>
              </a:rPr>
              <a:t>he</a:t>
            </a:r>
            <a:r>
              <a:rPr lang="en-US" sz="1800" b="0" i="0" dirty="0">
                <a:solidFill>
                  <a:srgbClr val="0000FF"/>
                </a:solidFill>
                <a:effectLst/>
                <a:latin typeface="Karla" pitchFamily="2" charset="0"/>
              </a:rPr>
              <a:t> </a:t>
            </a:r>
            <a:r>
              <a:rPr lang="en-US" sz="1800" b="0" i="0" u="none" strike="noStrike" dirty="0">
                <a:solidFill>
                  <a:srgbClr val="0000FF"/>
                </a:solidFill>
                <a:effectLst/>
                <a:latin typeface="Karla" pitchFamily="2" charset="0"/>
                <a:hlinkClick r:id="rId4"/>
              </a:rPr>
              <a:t>kahili</a:t>
            </a:r>
            <a:r>
              <a:rPr lang="en-US" sz="1800" b="0" i="0" dirty="0">
                <a:solidFill>
                  <a:srgbClr val="013E69"/>
                </a:solidFill>
                <a:effectLst/>
                <a:latin typeface="Karla" pitchFamily="2" charset="0"/>
              </a:rPr>
              <a:t> (royal standards) created from </a:t>
            </a:r>
            <a:r>
              <a:rPr lang="en-US" sz="1800" b="0" i="0" dirty="0" err="1">
                <a:solidFill>
                  <a:srgbClr val="013E69"/>
                </a:solidFill>
                <a:effectLst/>
                <a:latin typeface="Karla" pitchFamily="2" charset="0"/>
              </a:rPr>
              <a:t>Kaʻupu</a:t>
            </a:r>
            <a:r>
              <a:rPr lang="en-US" sz="1800" b="0" i="0" dirty="0">
                <a:solidFill>
                  <a:srgbClr val="013E69"/>
                </a:solidFill>
                <a:effectLst/>
                <a:latin typeface="Karla" pitchFamily="2" charset="0"/>
              </a:rPr>
              <a:t> and </a:t>
            </a:r>
            <a:r>
              <a:rPr lang="en-US" sz="1800" b="0" i="0" dirty="0" err="1">
                <a:solidFill>
                  <a:srgbClr val="013E69"/>
                </a:solidFill>
                <a:effectLst/>
                <a:latin typeface="Karla" pitchFamily="2" charset="0"/>
              </a:rPr>
              <a:t>Mōlī</a:t>
            </a:r>
            <a:r>
              <a:rPr lang="en-US" sz="1800" b="0" i="0" dirty="0">
                <a:solidFill>
                  <a:srgbClr val="013E69"/>
                </a:solidFill>
                <a:effectLst/>
                <a:latin typeface="Karla" pitchFamily="2" charset="0"/>
              </a:rPr>
              <a:t> feathers.  These kahili stand on either side of the thrones at </a:t>
            </a:r>
            <a:r>
              <a:rPr lang="en-US" sz="1800" b="0" i="0" u="none" strike="noStrike" dirty="0">
                <a:solidFill>
                  <a:srgbClr val="167CB7"/>
                </a:solidFill>
                <a:effectLst/>
                <a:latin typeface="Karla" pitchFamily="2" charset="0"/>
                <a:hlinkClick r:id="rId5"/>
              </a:rPr>
              <a:t>I</a:t>
            </a:r>
            <a:r>
              <a:rPr lang="en-US" sz="1800" b="0" i="0" u="none" strike="noStrike" dirty="0">
                <a:solidFill>
                  <a:srgbClr val="0000FF"/>
                </a:solidFill>
                <a:effectLst/>
                <a:latin typeface="Karla" pitchFamily="2" charset="0"/>
                <a:hlinkClick r:id="rId5"/>
              </a:rPr>
              <a:t>olani Palace</a:t>
            </a:r>
            <a:r>
              <a:rPr lang="en-US" sz="1800" b="0" i="0" dirty="0">
                <a:solidFill>
                  <a:srgbClr val="013E69"/>
                </a:solidFill>
                <a:effectLst/>
                <a:latin typeface="Karla" pitchFamily="2" charset="0"/>
              </a:rPr>
              <a:t> in Honolulu.</a:t>
            </a:r>
            <a:endParaRPr lang="en-US" sz="1800" dirty="0"/>
          </a:p>
          <a:p>
            <a:endParaRPr lang="en-US" dirty="0"/>
          </a:p>
        </p:txBody>
      </p:sp>
      <p:pic>
        <p:nvPicPr>
          <p:cNvPr id="2050" name="Picture 2" descr="Iolani Palace">
            <a:extLst>
              <a:ext uri="{FF2B5EF4-FFF2-40B4-BE49-F238E27FC236}">
                <a16:creationId xmlns:a16="http://schemas.microsoft.com/office/drawing/2014/main" id="{B61B98A8-2330-19B3-9BC1-E329F99E1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812" y="-1"/>
            <a:ext cx="5065188" cy="38025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nature&#10;&#10;Description automatically generated">
            <a:extLst>
              <a:ext uri="{FF2B5EF4-FFF2-40B4-BE49-F238E27FC236}">
                <a16:creationId xmlns:a16="http://schemas.microsoft.com/office/drawing/2014/main" id="{6DF2EC8F-672A-FC01-59FF-1796217037D5}"/>
              </a:ext>
            </a:extLst>
          </p:cNvPr>
          <p:cNvPicPr>
            <a:picLocks noChangeAspect="1"/>
          </p:cNvPicPr>
          <p:nvPr/>
        </p:nvPicPr>
        <p:blipFill rotWithShape="1">
          <a:blip r:embed="rId7"/>
          <a:srcRect r="1344"/>
          <a:stretch/>
        </p:blipFill>
        <p:spPr>
          <a:xfrm>
            <a:off x="0" y="1983243"/>
            <a:ext cx="4479375" cy="3160257"/>
          </a:xfrm>
          <a:prstGeom prst="rect">
            <a:avLst/>
          </a:prstGeom>
        </p:spPr>
      </p:pic>
    </p:spTree>
    <p:extLst>
      <p:ext uri="{BB962C8B-B14F-4D97-AF65-F5344CB8AC3E}">
        <p14:creationId xmlns:p14="http://schemas.microsoft.com/office/powerpoint/2010/main" val="3118716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Verbesina to native </a:t>
            </a:r>
            <a:endParaRPr/>
          </a:p>
        </p:txBody>
      </p:sp>
      <p:sp>
        <p:nvSpPr>
          <p:cNvPr id="104" name="Google Shape;10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5" name="Google Shape;105;p19"/>
          <p:cNvPicPr preferRelativeResize="0"/>
          <p:nvPr/>
        </p:nvPicPr>
        <p:blipFill>
          <a:blip r:embed="rId3">
            <a:alphaModFix/>
          </a:blip>
          <a:stretch>
            <a:fillRect/>
          </a:stretch>
        </p:blipFill>
        <p:spPr>
          <a:xfrm>
            <a:off x="0" y="-483150"/>
            <a:ext cx="9143999" cy="5025815"/>
          </a:xfrm>
          <a:prstGeom prst="rect">
            <a:avLst/>
          </a:prstGeom>
          <a:noFill/>
          <a:ln>
            <a:noFill/>
          </a:ln>
        </p:spPr>
      </p:pic>
      <p:pic>
        <p:nvPicPr>
          <p:cNvPr id="106" name="Google Shape;106;p19"/>
          <p:cNvPicPr preferRelativeResize="0"/>
          <p:nvPr/>
        </p:nvPicPr>
        <p:blipFill>
          <a:blip r:embed="rId4">
            <a:alphaModFix/>
          </a:blip>
          <a:stretch>
            <a:fillRect/>
          </a:stretch>
        </p:blipFill>
        <p:spPr>
          <a:xfrm>
            <a:off x="-300275" y="-1027150"/>
            <a:ext cx="9602820" cy="5569828"/>
          </a:xfrm>
          <a:prstGeom prst="rect">
            <a:avLst/>
          </a:prstGeom>
          <a:noFill/>
          <a:ln>
            <a:noFill/>
          </a:ln>
        </p:spPr>
      </p:pic>
      <p:sp>
        <p:nvSpPr>
          <p:cNvPr id="107" name="Google Shape;107;p19"/>
          <p:cNvSpPr txBox="1">
            <a:spLocks noGrp="1"/>
          </p:cNvSpPr>
          <p:nvPr>
            <p:ph type="body" idx="1"/>
          </p:nvPr>
        </p:nvSpPr>
        <p:spPr>
          <a:xfrm>
            <a:off x="0" y="459495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solidFill>
                  <a:srgbClr val="000000"/>
                </a:solidFill>
                <a:latin typeface="Avenir"/>
                <a:ea typeface="Avenir"/>
                <a:cs typeface="Avenir"/>
                <a:sym typeface="Avenir"/>
              </a:rPr>
              <a:t>Making Home Safe: Invasive Verbesina → Nesting Habitat</a:t>
            </a:r>
            <a:endParaRPr sz="24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12" y="0"/>
            <a:ext cx="6060923" cy="5143498"/>
          </a:xfrm>
          <a:prstGeom prst="rect">
            <a:avLst/>
          </a:prstGeom>
          <a:noFill/>
          <a:ln>
            <a:noFill/>
          </a:ln>
        </p:spPr>
      </p:pic>
      <p:sp>
        <p:nvSpPr>
          <p:cNvPr id="113" name="Google Shape;113;p20"/>
          <p:cNvSpPr txBox="1">
            <a:spLocks noGrp="1"/>
          </p:cNvSpPr>
          <p:nvPr>
            <p:ph type="body" idx="1"/>
          </p:nvPr>
        </p:nvSpPr>
        <p:spPr>
          <a:xfrm>
            <a:off x="6060925" y="424600"/>
            <a:ext cx="3083100" cy="47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rgbClr val="000000"/>
                </a:solidFill>
                <a:latin typeface="Avenir"/>
                <a:ea typeface="Avenir"/>
                <a:cs typeface="Avenir"/>
                <a:sym typeface="Avenir"/>
              </a:rPr>
              <a:t>Albatross feed and spend the majority of their life over the ocean, so maintaining a </a:t>
            </a:r>
            <a:r>
              <a:rPr lang="en" sz="2100" b="1">
                <a:solidFill>
                  <a:schemeClr val="accent5"/>
                </a:solidFill>
                <a:latin typeface="Avenir"/>
                <a:ea typeface="Avenir"/>
                <a:cs typeface="Avenir"/>
                <a:sym typeface="Avenir"/>
              </a:rPr>
              <a:t>healthy marine environment</a:t>
            </a:r>
            <a:r>
              <a:rPr lang="en" sz="2100" b="1">
                <a:solidFill>
                  <a:srgbClr val="000000"/>
                </a:solidFill>
                <a:latin typeface="Avenir"/>
                <a:ea typeface="Avenir"/>
                <a:cs typeface="Avenir"/>
                <a:sym typeface="Avenir"/>
              </a:rPr>
              <a:t> is crucial for their survival. </a:t>
            </a:r>
            <a:endParaRPr sz="2100" b="1">
              <a:solidFill>
                <a:srgbClr val="000000"/>
              </a:solidFill>
              <a:latin typeface="Avenir"/>
              <a:ea typeface="Avenir"/>
              <a:cs typeface="Avenir"/>
              <a:sym typeface="Avenir"/>
            </a:endParaRPr>
          </a:p>
          <a:p>
            <a:pPr marL="0" lvl="0" indent="0" algn="ctr" rtl="0">
              <a:spcBef>
                <a:spcPts val="1600"/>
              </a:spcBef>
              <a:spcAft>
                <a:spcPts val="0"/>
              </a:spcAft>
              <a:buNone/>
            </a:pPr>
            <a:endParaRPr sz="2100" b="1">
              <a:solidFill>
                <a:srgbClr val="000000"/>
              </a:solidFill>
              <a:latin typeface="Avenir"/>
              <a:ea typeface="Avenir"/>
              <a:cs typeface="Avenir"/>
              <a:sym typeface="Avenir"/>
            </a:endParaRPr>
          </a:p>
          <a:p>
            <a:pPr marL="0" lvl="0" indent="0" algn="ctr" rtl="0">
              <a:spcBef>
                <a:spcPts val="1600"/>
              </a:spcBef>
              <a:spcAft>
                <a:spcPts val="0"/>
              </a:spcAft>
              <a:buNone/>
            </a:pPr>
            <a:endParaRPr sz="2100" b="1">
              <a:solidFill>
                <a:srgbClr val="000000"/>
              </a:solidFill>
              <a:latin typeface="Avenir"/>
              <a:ea typeface="Avenir"/>
              <a:cs typeface="Avenir"/>
              <a:sym typeface="Avenir"/>
            </a:endParaRPr>
          </a:p>
          <a:p>
            <a:pPr marL="0" lvl="0" indent="0" algn="ctr" rtl="0">
              <a:spcBef>
                <a:spcPts val="1600"/>
              </a:spcBef>
              <a:spcAft>
                <a:spcPts val="1600"/>
              </a:spcAft>
              <a:buNone/>
            </a:pPr>
            <a:r>
              <a:rPr lang="en" sz="2100" b="1">
                <a:solidFill>
                  <a:srgbClr val="000000"/>
                </a:solidFill>
                <a:latin typeface="Avenir"/>
                <a:ea typeface="Avenir"/>
                <a:cs typeface="Avenir"/>
                <a:sym typeface="Avenir"/>
              </a:rPr>
              <a:t> </a:t>
            </a:r>
            <a:endParaRPr sz="2100" b="1">
              <a:solidFill>
                <a:srgbClr val="000000"/>
              </a:solidFill>
              <a:latin typeface="Avenir"/>
              <a:ea typeface="Avenir"/>
              <a:cs typeface="Avenir"/>
              <a:sym typeface="Avenir"/>
            </a:endParaRPr>
          </a:p>
        </p:txBody>
      </p:sp>
      <p:pic>
        <p:nvPicPr>
          <p:cNvPr id="114" name="Google Shape;114;p20"/>
          <p:cNvPicPr preferRelativeResize="0"/>
          <p:nvPr/>
        </p:nvPicPr>
        <p:blipFill>
          <a:blip r:embed="rId4">
            <a:alphaModFix/>
          </a:blip>
          <a:stretch>
            <a:fillRect/>
          </a:stretch>
        </p:blipFill>
        <p:spPr>
          <a:xfrm>
            <a:off x="-1654325" y="0"/>
            <a:ext cx="7715250" cy="5143500"/>
          </a:xfrm>
          <a:prstGeom prst="rect">
            <a:avLst/>
          </a:prstGeom>
          <a:noFill/>
          <a:ln>
            <a:noFill/>
          </a:ln>
        </p:spPr>
      </p:pic>
      <p:sp>
        <p:nvSpPr>
          <p:cNvPr id="115" name="Google Shape;115;p20"/>
          <p:cNvSpPr txBox="1"/>
          <p:nvPr/>
        </p:nvSpPr>
        <p:spPr>
          <a:xfrm>
            <a:off x="6192900" y="3565925"/>
            <a:ext cx="2847900" cy="148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100" b="1">
                <a:solidFill>
                  <a:schemeClr val="dk1"/>
                </a:solidFill>
                <a:latin typeface="Avenir"/>
                <a:ea typeface="Avenir"/>
                <a:cs typeface="Avenir"/>
                <a:sym typeface="Avenir"/>
              </a:rPr>
              <a:t>Why would an albatross eat all of these things?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357E-9AD3-2078-0EDE-D7CCAA9B21D5}"/>
              </a:ext>
            </a:extLst>
          </p:cNvPr>
          <p:cNvSpPr>
            <a:spLocks noGrp="1"/>
          </p:cNvSpPr>
          <p:nvPr>
            <p:ph type="title"/>
          </p:nvPr>
        </p:nvSpPr>
        <p:spPr>
          <a:xfrm>
            <a:off x="254550" y="1924"/>
            <a:ext cx="8520600" cy="572700"/>
          </a:xfrm>
        </p:spPr>
        <p:txBody>
          <a:bodyPr/>
          <a:lstStyle/>
          <a:p>
            <a:r>
              <a:rPr lang="en-US" dirty="0"/>
              <a:t>Squid</a:t>
            </a:r>
          </a:p>
        </p:txBody>
      </p:sp>
      <p:sp>
        <p:nvSpPr>
          <p:cNvPr id="3" name="Text Placeholder 2">
            <a:extLst>
              <a:ext uri="{FF2B5EF4-FFF2-40B4-BE49-F238E27FC236}">
                <a16:creationId xmlns:a16="http://schemas.microsoft.com/office/drawing/2014/main" id="{44DD7F29-677A-6D80-0F84-6AC6668EA3C0}"/>
              </a:ext>
            </a:extLst>
          </p:cNvPr>
          <p:cNvSpPr>
            <a:spLocks noGrp="1"/>
          </p:cNvSpPr>
          <p:nvPr>
            <p:ph type="body"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E504C48B-8496-3231-F1B3-3BACAC58082F}"/>
              </a:ext>
            </a:extLst>
          </p:cNvPr>
          <p:cNvPicPr>
            <a:picLocks noChangeAspect="1"/>
          </p:cNvPicPr>
          <p:nvPr/>
        </p:nvPicPr>
        <p:blipFill>
          <a:blip r:embed="rId3"/>
          <a:stretch>
            <a:fillRect/>
          </a:stretch>
        </p:blipFill>
        <p:spPr>
          <a:xfrm>
            <a:off x="37517" y="658787"/>
            <a:ext cx="9068966" cy="4283125"/>
          </a:xfrm>
          <a:prstGeom prst="rect">
            <a:avLst/>
          </a:prstGeom>
        </p:spPr>
      </p:pic>
      <p:sp>
        <p:nvSpPr>
          <p:cNvPr id="11" name="Oval 10">
            <a:extLst>
              <a:ext uri="{FF2B5EF4-FFF2-40B4-BE49-F238E27FC236}">
                <a16:creationId xmlns:a16="http://schemas.microsoft.com/office/drawing/2014/main" id="{4750263E-CA27-ACC4-4C40-8637DF5DF9F3}"/>
              </a:ext>
            </a:extLst>
          </p:cNvPr>
          <p:cNvSpPr/>
          <p:nvPr/>
        </p:nvSpPr>
        <p:spPr>
          <a:xfrm>
            <a:off x="4796520" y="2790823"/>
            <a:ext cx="823230" cy="784890"/>
          </a:xfrm>
          <a:prstGeom prst="ellipse">
            <a:avLst/>
          </a:prstGeom>
          <a:solidFill>
            <a:srgbClr val="E71224">
              <a:alpha val="5000"/>
            </a:srgbClr>
          </a:solidFill>
          <a:ln w="126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1224"/>
              </a:solidFill>
            </a:endParaRPr>
          </a:p>
        </p:txBody>
      </p:sp>
    </p:spTree>
    <p:extLst>
      <p:ext uri="{BB962C8B-B14F-4D97-AF65-F5344CB8AC3E}">
        <p14:creationId xmlns:p14="http://schemas.microsoft.com/office/powerpoint/2010/main" val="210599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2B79414-188E-01BC-E6D4-81E047FC924D}"/>
              </a:ext>
            </a:extLst>
          </p:cNvPr>
          <p:cNvPicPr>
            <a:picLocks noChangeAspect="1"/>
          </p:cNvPicPr>
          <p:nvPr/>
        </p:nvPicPr>
        <p:blipFill rotWithShape="1">
          <a:blip r:embed="rId3"/>
          <a:srcRect b="10383"/>
          <a:stretch/>
        </p:blipFill>
        <p:spPr>
          <a:xfrm>
            <a:off x="207575" y="0"/>
            <a:ext cx="8936425" cy="5072063"/>
          </a:xfrm>
          <a:prstGeom prst="rect">
            <a:avLst/>
          </a:prstGeom>
        </p:spPr>
      </p:pic>
    </p:spTree>
    <p:extLst>
      <p:ext uri="{BB962C8B-B14F-4D97-AF65-F5344CB8AC3E}">
        <p14:creationId xmlns:p14="http://schemas.microsoft.com/office/powerpoint/2010/main" val="1427556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body" idx="1"/>
          </p:nvPr>
        </p:nvSpPr>
        <p:spPr>
          <a:xfrm>
            <a:off x="311700" y="0"/>
            <a:ext cx="8520600" cy="356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u="sng" dirty="0">
                <a:solidFill>
                  <a:schemeClr val="hlink"/>
                </a:solidFill>
                <a:latin typeface="Avenir"/>
                <a:ea typeface="Avenir"/>
                <a:cs typeface="Avenir"/>
                <a:sym typeface="Avenir"/>
                <a:hlinkClick r:id="rId3"/>
              </a:rPr>
              <a:t>Bolus Video</a:t>
            </a:r>
            <a:r>
              <a:rPr lang="en" sz="2000" dirty="0">
                <a:latin typeface="Avenir"/>
                <a:ea typeface="Avenir"/>
                <a:cs typeface="Avenir"/>
                <a:sym typeface="Avenir"/>
              </a:rPr>
              <a:t>  Today you all will join our Bolus Education Program! So what is the purpose of a bolus? &amp; why dissect boluses?</a:t>
            </a:r>
            <a:endParaRPr sz="2000" dirty="0">
              <a:latin typeface="Avenir"/>
              <a:ea typeface="Avenir"/>
              <a:cs typeface="Avenir"/>
              <a:sym typeface="Avenir"/>
            </a:endParaRPr>
          </a:p>
        </p:txBody>
      </p:sp>
      <p:pic>
        <p:nvPicPr>
          <p:cNvPr id="131" name="Google Shape;131;p22"/>
          <p:cNvPicPr preferRelativeResize="0"/>
          <p:nvPr/>
        </p:nvPicPr>
        <p:blipFill rotWithShape="1">
          <a:blip r:embed="rId4">
            <a:alphaModFix/>
          </a:blip>
          <a:srcRect t="19250" b="-19250"/>
          <a:stretch/>
        </p:blipFill>
        <p:spPr>
          <a:xfrm>
            <a:off x="0" y="1032424"/>
            <a:ext cx="9144006" cy="60960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2" name="Google Shape;122;p21"/>
          <p:cNvPicPr preferRelativeResize="0"/>
          <p:nvPr/>
        </p:nvPicPr>
        <p:blipFill>
          <a:blip r:embed="rId3">
            <a:alphaModFix/>
          </a:blip>
          <a:stretch>
            <a:fillRect/>
          </a:stretch>
        </p:blipFill>
        <p:spPr>
          <a:xfrm>
            <a:off x="4572000" y="-14325"/>
            <a:ext cx="4249274" cy="2530324"/>
          </a:xfrm>
          <a:prstGeom prst="rect">
            <a:avLst/>
          </a:prstGeom>
          <a:noFill/>
          <a:ln>
            <a:noFill/>
          </a:ln>
        </p:spPr>
      </p:pic>
      <p:pic>
        <p:nvPicPr>
          <p:cNvPr id="123" name="Google Shape;123;p21"/>
          <p:cNvPicPr preferRelativeResize="0"/>
          <p:nvPr/>
        </p:nvPicPr>
        <p:blipFill>
          <a:blip r:embed="rId4">
            <a:alphaModFix/>
          </a:blip>
          <a:stretch>
            <a:fillRect/>
          </a:stretch>
        </p:blipFill>
        <p:spPr>
          <a:xfrm>
            <a:off x="311700" y="-14325"/>
            <a:ext cx="3912677" cy="2530325"/>
          </a:xfrm>
          <a:prstGeom prst="rect">
            <a:avLst/>
          </a:prstGeom>
          <a:noFill/>
          <a:ln>
            <a:noFill/>
          </a:ln>
        </p:spPr>
      </p:pic>
      <p:pic>
        <p:nvPicPr>
          <p:cNvPr id="124" name="Google Shape;124;p21"/>
          <p:cNvPicPr preferRelativeResize="0"/>
          <p:nvPr/>
        </p:nvPicPr>
        <p:blipFill>
          <a:blip r:embed="rId5">
            <a:alphaModFix/>
          </a:blip>
          <a:stretch>
            <a:fillRect/>
          </a:stretch>
        </p:blipFill>
        <p:spPr>
          <a:xfrm>
            <a:off x="311700" y="2643725"/>
            <a:ext cx="3912676" cy="2530328"/>
          </a:xfrm>
          <a:prstGeom prst="rect">
            <a:avLst/>
          </a:prstGeom>
          <a:noFill/>
          <a:ln>
            <a:noFill/>
          </a:ln>
        </p:spPr>
      </p:pic>
      <p:pic>
        <p:nvPicPr>
          <p:cNvPr id="125" name="Google Shape;125;p21"/>
          <p:cNvPicPr preferRelativeResize="0"/>
          <p:nvPr/>
        </p:nvPicPr>
        <p:blipFill rotWithShape="1">
          <a:blip r:embed="rId6">
            <a:alphaModFix/>
          </a:blip>
          <a:srcRect t="10980" b="-10979"/>
          <a:stretch/>
        </p:blipFill>
        <p:spPr>
          <a:xfrm>
            <a:off x="4572008" y="2643733"/>
            <a:ext cx="4249275" cy="2827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4974300" y="445025"/>
            <a:ext cx="385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nir"/>
                <a:ea typeface="Avenir"/>
                <a:cs typeface="Avenir"/>
                <a:sym typeface="Avenir"/>
              </a:rPr>
              <a:t>Why Boluses?</a:t>
            </a:r>
            <a:endParaRPr>
              <a:latin typeface="Avenir"/>
              <a:ea typeface="Avenir"/>
              <a:cs typeface="Avenir"/>
              <a:sym typeface="Avenir"/>
            </a:endParaRPr>
          </a:p>
        </p:txBody>
      </p:sp>
      <p:sp>
        <p:nvSpPr>
          <p:cNvPr id="137" name="Google Shape;137;p23"/>
          <p:cNvSpPr txBox="1">
            <a:spLocks noGrp="1"/>
          </p:cNvSpPr>
          <p:nvPr>
            <p:ph type="body" idx="1"/>
          </p:nvPr>
        </p:nvSpPr>
        <p:spPr>
          <a:xfrm>
            <a:off x="4974350" y="1152475"/>
            <a:ext cx="3858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venir"/>
              <a:buChar char="●"/>
            </a:pPr>
            <a:r>
              <a:rPr lang="en">
                <a:latin typeface="Avenir"/>
                <a:ea typeface="Avenir"/>
                <a:cs typeface="Avenir"/>
                <a:sym typeface="Avenir"/>
              </a:rPr>
              <a:t>Bolus dissection is a </a:t>
            </a:r>
            <a:r>
              <a:rPr lang="en" b="1" u="sng">
                <a:latin typeface="Avenir"/>
                <a:ea typeface="Avenir"/>
                <a:cs typeface="Avenir"/>
                <a:sym typeface="Avenir"/>
              </a:rPr>
              <a:t>non-intrusive </a:t>
            </a:r>
            <a:r>
              <a:rPr lang="en">
                <a:latin typeface="Avenir"/>
                <a:ea typeface="Avenir"/>
                <a:cs typeface="Avenir"/>
                <a:sym typeface="Avenir"/>
              </a:rPr>
              <a:t>method to study diet.</a:t>
            </a:r>
            <a:endParaRPr>
              <a:latin typeface="Avenir"/>
              <a:ea typeface="Avenir"/>
              <a:cs typeface="Avenir"/>
              <a:sym typeface="Avenir"/>
            </a:endParaRPr>
          </a:p>
          <a:p>
            <a:pPr marL="457200" lvl="0" indent="-342900" algn="l" rtl="0">
              <a:spcBef>
                <a:spcPts val="0"/>
              </a:spcBef>
              <a:spcAft>
                <a:spcPts val="0"/>
              </a:spcAft>
              <a:buSzPts val="1800"/>
              <a:buFont typeface="Avenir"/>
              <a:buChar char="●"/>
            </a:pPr>
            <a:r>
              <a:rPr lang="en">
                <a:latin typeface="Avenir"/>
                <a:ea typeface="Avenir"/>
                <a:cs typeface="Avenir"/>
                <a:sym typeface="Avenir"/>
              </a:rPr>
              <a:t>Bolus production is a natural adaptation to remove indigestible material from the chick’s body &amp; lighten them for flight. </a:t>
            </a:r>
            <a:endParaRPr>
              <a:latin typeface="Avenir"/>
              <a:ea typeface="Avenir"/>
              <a:cs typeface="Avenir"/>
              <a:sym typeface="Avenir"/>
            </a:endParaRPr>
          </a:p>
          <a:p>
            <a:pPr marL="457200" lvl="0" indent="-342900" algn="l" rtl="0">
              <a:spcBef>
                <a:spcPts val="0"/>
              </a:spcBef>
              <a:spcAft>
                <a:spcPts val="0"/>
              </a:spcAft>
              <a:buSzPts val="1800"/>
              <a:buFont typeface="Avenir"/>
              <a:buChar char="●"/>
            </a:pPr>
            <a:r>
              <a:rPr lang="en">
                <a:latin typeface="Avenir"/>
                <a:ea typeface="Avenir"/>
                <a:cs typeface="Avenir"/>
                <a:sym typeface="Avenir"/>
              </a:rPr>
              <a:t>Provides a new way of looking at human impact on the environment.</a:t>
            </a:r>
            <a:endParaRPr>
              <a:latin typeface="Avenir"/>
              <a:ea typeface="Avenir"/>
              <a:cs typeface="Avenir"/>
              <a:sym typeface="Avenir"/>
            </a:endParaRPr>
          </a:p>
        </p:txBody>
      </p:sp>
      <p:pic>
        <p:nvPicPr>
          <p:cNvPr id="138" name="Google Shape;138;p23"/>
          <p:cNvPicPr preferRelativeResize="0"/>
          <p:nvPr/>
        </p:nvPicPr>
        <p:blipFill rotWithShape="1">
          <a:blip r:embed="rId3">
            <a:alphaModFix/>
          </a:blip>
          <a:srcRect t="13230" b="-13230"/>
          <a:stretch/>
        </p:blipFill>
        <p:spPr>
          <a:xfrm>
            <a:off x="0" y="0"/>
            <a:ext cx="4698194" cy="3132121"/>
          </a:xfrm>
          <a:prstGeom prst="rect">
            <a:avLst/>
          </a:prstGeom>
          <a:noFill/>
          <a:ln>
            <a:noFill/>
          </a:ln>
        </p:spPr>
      </p:pic>
      <p:pic>
        <p:nvPicPr>
          <p:cNvPr id="139" name="Google Shape;139;p23"/>
          <p:cNvPicPr preferRelativeResize="0"/>
          <p:nvPr/>
        </p:nvPicPr>
        <p:blipFill rotWithShape="1">
          <a:blip r:embed="rId4">
            <a:alphaModFix/>
          </a:blip>
          <a:srcRect t="5510" b="-5510"/>
          <a:stretch/>
        </p:blipFill>
        <p:spPr>
          <a:xfrm>
            <a:off x="-79600" y="2416400"/>
            <a:ext cx="4698194" cy="31321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5406000" y="134375"/>
            <a:ext cx="34263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venir"/>
                <a:ea typeface="Avenir"/>
                <a:cs typeface="Avenir"/>
                <a:sym typeface="Avenir"/>
              </a:rPr>
              <a:t>BOLUS DISSECTION</a:t>
            </a:r>
            <a:endParaRPr>
              <a:latin typeface="Avenir"/>
              <a:ea typeface="Avenir"/>
              <a:cs typeface="Avenir"/>
              <a:sym typeface="Avenir"/>
            </a:endParaRPr>
          </a:p>
        </p:txBody>
      </p:sp>
      <p:sp>
        <p:nvSpPr>
          <p:cNvPr id="145" name="Google Shape;145;p24"/>
          <p:cNvSpPr txBox="1">
            <a:spLocks noGrp="1"/>
          </p:cNvSpPr>
          <p:nvPr>
            <p:ph type="body" idx="1"/>
          </p:nvPr>
        </p:nvSpPr>
        <p:spPr>
          <a:xfrm>
            <a:off x="5433225" y="1332225"/>
            <a:ext cx="3426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venir"/>
                <a:ea typeface="Avenir"/>
                <a:cs typeface="Avenir"/>
                <a:sym typeface="Avenir"/>
              </a:rPr>
              <a:t>1 bolus will be given to a group of 2-6 students. </a:t>
            </a:r>
            <a:endParaRPr dirty="0">
              <a:latin typeface="Avenir"/>
              <a:ea typeface="Avenir"/>
              <a:cs typeface="Avenir"/>
              <a:sym typeface="Avenir"/>
            </a:endParaRPr>
          </a:p>
          <a:p>
            <a:pPr marL="0" lvl="0" indent="0" algn="l" rtl="0">
              <a:spcBef>
                <a:spcPts val="1600"/>
              </a:spcBef>
              <a:spcAft>
                <a:spcPts val="0"/>
              </a:spcAft>
              <a:buNone/>
            </a:pPr>
            <a:r>
              <a:rPr lang="en" dirty="0">
                <a:latin typeface="Avenir"/>
                <a:ea typeface="Avenir"/>
                <a:cs typeface="Avenir"/>
                <a:sym typeface="Avenir"/>
              </a:rPr>
              <a:t>As a team you will dissect, identify, measure, &amp; categorize the contents of your bolus. </a:t>
            </a:r>
            <a:endParaRPr dirty="0">
              <a:latin typeface="Avenir"/>
              <a:ea typeface="Avenir"/>
              <a:cs typeface="Avenir"/>
              <a:sym typeface="Avenir"/>
            </a:endParaRPr>
          </a:p>
          <a:p>
            <a:pPr marL="0" lvl="0" indent="0" algn="l" rtl="0">
              <a:spcBef>
                <a:spcPts val="1600"/>
              </a:spcBef>
              <a:spcAft>
                <a:spcPts val="0"/>
              </a:spcAft>
              <a:buNone/>
            </a:pPr>
            <a:r>
              <a:rPr lang="en" dirty="0">
                <a:latin typeface="Avenir"/>
                <a:ea typeface="Avenir"/>
                <a:cs typeface="Avenir"/>
                <a:sym typeface="Avenir"/>
              </a:rPr>
              <a:t>Fill out your worksheet as a group! Answer all questions &amp; we will discuss post-dissection.</a:t>
            </a:r>
            <a:endParaRPr dirty="0">
              <a:latin typeface="Avenir"/>
              <a:ea typeface="Avenir"/>
              <a:cs typeface="Avenir"/>
              <a:sym typeface="Avenir"/>
            </a:endParaRPr>
          </a:p>
          <a:p>
            <a:pPr marL="0" lvl="0" indent="0" algn="l" rtl="0">
              <a:spcBef>
                <a:spcPts val="1600"/>
              </a:spcBef>
              <a:spcAft>
                <a:spcPts val="1600"/>
              </a:spcAft>
              <a:buNone/>
            </a:pPr>
            <a:r>
              <a:rPr lang="en" dirty="0">
                <a:latin typeface="Avenir"/>
                <a:ea typeface="Avenir"/>
                <a:cs typeface="Avenir"/>
                <a:sym typeface="Avenir"/>
              </a:rPr>
              <a:t>HAVE FUN!  </a:t>
            </a:r>
            <a:endParaRPr dirty="0">
              <a:latin typeface="Avenir"/>
              <a:ea typeface="Avenir"/>
              <a:cs typeface="Avenir"/>
              <a:sym typeface="Avenir"/>
            </a:endParaRPr>
          </a:p>
        </p:txBody>
      </p:sp>
      <p:pic>
        <p:nvPicPr>
          <p:cNvPr id="146" name="Google Shape;146;p24"/>
          <p:cNvPicPr preferRelativeResize="0"/>
          <p:nvPr/>
        </p:nvPicPr>
        <p:blipFill>
          <a:blip r:embed="rId3">
            <a:alphaModFix/>
          </a:blip>
          <a:stretch>
            <a:fillRect/>
          </a:stretch>
        </p:blipFill>
        <p:spPr>
          <a:xfrm rot="-5400000">
            <a:off x="-1285875" y="0"/>
            <a:ext cx="7715256" cy="51435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a:hlinkClick r:id="rId3"/>
          </p:cNvPr>
          <p:cNvPicPr preferRelativeResize="0"/>
          <p:nvPr/>
        </p:nvPicPr>
        <p:blipFill>
          <a:blip r:embed="rId4">
            <a:alphaModFix/>
          </a:blip>
          <a:stretch>
            <a:fillRect/>
          </a:stretch>
        </p:blipFill>
        <p:spPr>
          <a:xfrm>
            <a:off x="1" y="0"/>
            <a:ext cx="9144000" cy="5615949"/>
          </a:xfrm>
          <a:prstGeom prst="rect">
            <a:avLst/>
          </a:prstGeom>
          <a:noFill/>
          <a:ln>
            <a:noFill/>
          </a:ln>
        </p:spPr>
      </p:pic>
      <p:sp>
        <p:nvSpPr>
          <p:cNvPr id="73" name="Google Shape;73;p15"/>
          <p:cNvSpPr/>
          <p:nvPr/>
        </p:nvSpPr>
        <p:spPr>
          <a:xfrm>
            <a:off x="-64225" y="4576450"/>
            <a:ext cx="9249600" cy="1039500"/>
          </a:xfrm>
          <a:prstGeom prst="rect">
            <a:avLst/>
          </a:prstGeom>
          <a:solidFill>
            <a:schemeClr val="accent5"/>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txBox="1"/>
          <p:nvPr/>
        </p:nvSpPr>
        <p:spPr>
          <a:xfrm>
            <a:off x="-76200" y="4576450"/>
            <a:ext cx="9144000" cy="6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rgbClr val="FFFFFF"/>
                </a:solidFill>
                <a:latin typeface="Times New Roman"/>
                <a:ea typeface="Times New Roman"/>
                <a:cs typeface="Times New Roman"/>
                <a:sym typeface="Times New Roman"/>
              </a:rPr>
              <a:t>PAPAHĀNAMOKUĀKEA MARINE NATIONAL MONUMENT</a:t>
            </a:r>
            <a:endParaRPr sz="2500">
              <a:solidFill>
                <a:srgbClr val="FFFFFF"/>
              </a:solidFill>
              <a:latin typeface="Times New Roman"/>
              <a:ea typeface="Times New Roman"/>
              <a:cs typeface="Times New Roman"/>
              <a:sym typeface="Times New Roman"/>
            </a:endParaRPr>
          </a:p>
        </p:txBody>
      </p:sp>
      <p:sp>
        <p:nvSpPr>
          <p:cNvPr id="75" name="Google Shape;75;p15"/>
          <p:cNvSpPr txBox="1"/>
          <p:nvPr/>
        </p:nvSpPr>
        <p:spPr>
          <a:xfrm>
            <a:off x="346950" y="3926600"/>
            <a:ext cx="2659800" cy="4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accent6"/>
                </a:solidFill>
                <a:hlinkClick r:id="rId3"/>
              </a:rPr>
              <a:t>https://www.youtube.com/watch?v=un9y70Dw9Rc</a:t>
            </a:r>
            <a:endParaRPr>
              <a:solidFill>
                <a:schemeClr val="accent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0" name="Google Shape;160;p26"/>
          <p:cNvPicPr preferRelativeResize="0"/>
          <p:nvPr/>
        </p:nvPicPr>
        <p:blipFill>
          <a:blip r:embed="rId3">
            <a:alphaModFix/>
          </a:blip>
          <a:stretch>
            <a:fillRect/>
          </a:stretch>
        </p:blipFill>
        <p:spPr>
          <a:xfrm>
            <a:off x="0" y="-187325"/>
            <a:ext cx="9144000" cy="6096000"/>
          </a:xfrm>
          <a:prstGeom prst="rect">
            <a:avLst/>
          </a:prstGeom>
          <a:noFill/>
          <a:ln>
            <a:noFill/>
          </a:ln>
        </p:spPr>
      </p:pic>
      <p:sp>
        <p:nvSpPr>
          <p:cNvPr id="161" name="Google Shape;161;p26"/>
          <p:cNvSpPr txBox="1"/>
          <p:nvPr/>
        </p:nvSpPr>
        <p:spPr>
          <a:xfrm>
            <a:off x="1056325" y="227825"/>
            <a:ext cx="6696900" cy="92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Avenir"/>
                <a:ea typeface="Avenir"/>
                <a:cs typeface="Avenir"/>
                <a:sym typeface="Avenir"/>
              </a:rPr>
              <a:t>THANK YOU</a:t>
            </a:r>
            <a:endParaRPr sz="6000">
              <a:solidFill>
                <a:srgbClr val="FFFFFF"/>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6263D3-B6DA-526C-B8B6-8DDC0C2811C5}"/>
              </a:ext>
            </a:extLst>
          </p:cNvPr>
          <p:cNvSpPr>
            <a:spLocks noGrp="1"/>
          </p:cNvSpPr>
          <p:nvPr>
            <p:ph type="body" idx="1"/>
          </p:nvPr>
        </p:nvSpPr>
        <p:spPr>
          <a:xfrm>
            <a:off x="0" y="3720663"/>
            <a:ext cx="9144000" cy="1422838"/>
          </a:xfrm>
        </p:spPr>
        <p:txBody>
          <a:bodyPr/>
          <a:lstStyle/>
          <a:p>
            <a:pPr marL="457200" lvl="0" indent="0" algn="l" rtl="0">
              <a:spcBef>
                <a:spcPts val="0"/>
              </a:spcBef>
              <a:spcAft>
                <a:spcPts val="0"/>
              </a:spcAft>
              <a:buNone/>
            </a:pPr>
            <a:r>
              <a:rPr lang="en-US" sz="1800" b="1" u="sng" dirty="0">
                <a:latin typeface="Avenir"/>
                <a:ea typeface="Avenir"/>
                <a:cs typeface="Avenir"/>
                <a:sym typeface="Avenir"/>
              </a:rPr>
              <a:t>Midway Atoll // </a:t>
            </a:r>
            <a:r>
              <a:rPr lang="en-US" sz="1800" b="1" u="sng" dirty="0" err="1">
                <a:latin typeface="Avenir"/>
                <a:ea typeface="Avenir"/>
                <a:cs typeface="Avenir"/>
                <a:sym typeface="Avenir"/>
              </a:rPr>
              <a:t>Kuaihelani</a:t>
            </a:r>
            <a:r>
              <a:rPr lang="en-US" sz="1800" b="1" u="sng" dirty="0">
                <a:latin typeface="Avenir"/>
                <a:ea typeface="Avenir"/>
                <a:cs typeface="Avenir"/>
                <a:sym typeface="Avenir"/>
              </a:rPr>
              <a:t> </a:t>
            </a:r>
          </a:p>
          <a:p>
            <a:pPr marL="457200" lvl="0" indent="-355600" algn="l" rtl="0">
              <a:spcBef>
                <a:spcPts val="0"/>
              </a:spcBef>
              <a:spcAft>
                <a:spcPts val="0"/>
              </a:spcAft>
              <a:buClr>
                <a:srgbClr val="666666"/>
              </a:buClr>
              <a:buSzPts val="2000"/>
              <a:buFont typeface="Avenir"/>
              <a:buChar char="●"/>
            </a:pPr>
            <a:r>
              <a:rPr lang="en-US" sz="1800" dirty="0">
                <a:solidFill>
                  <a:srgbClr val="666666"/>
                </a:solidFill>
                <a:latin typeface="Avenir"/>
                <a:ea typeface="Avenir"/>
                <a:cs typeface="Avenir"/>
                <a:sym typeface="Avenir"/>
              </a:rPr>
              <a:t>National Wildlife Refuge + Marine National Monument + National Memorial</a:t>
            </a:r>
          </a:p>
          <a:p>
            <a:pPr marL="457200" lvl="0" indent="-355600" algn="l" rtl="0">
              <a:spcBef>
                <a:spcPts val="0"/>
              </a:spcBef>
              <a:spcAft>
                <a:spcPts val="0"/>
              </a:spcAft>
              <a:buClr>
                <a:srgbClr val="666666"/>
              </a:buClr>
              <a:buSzPts val="2000"/>
              <a:buFont typeface="Avenir"/>
              <a:buChar char="●"/>
            </a:pPr>
            <a:r>
              <a:rPr lang="en-US" sz="1800" dirty="0">
                <a:solidFill>
                  <a:srgbClr val="666666"/>
                </a:solidFill>
                <a:latin typeface="Avenir"/>
                <a:ea typeface="Avenir"/>
                <a:cs typeface="Avenir"/>
                <a:sym typeface="Avenir"/>
              </a:rPr>
              <a:t>Home to over 3 million seabirds! </a:t>
            </a:r>
          </a:p>
          <a:p>
            <a:pPr marL="457200" lvl="0" indent="-355600" algn="l" rtl="0">
              <a:spcBef>
                <a:spcPts val="0"/>
              </a:spcBef>
              <a:spcAft>
                <a:spcPts val="0"/>
              </a:spcAft>
              <a:buClr>
                <a:srgbClr val="666666"/>
              </a:buClr>
              <a:buSzPts val="2000"/>
              <a:buFont typeface="Avenir"/>
              <a:buChar char="●"/>
            </a:pPr>
            <a:r>
              <a:rPr lang="en-US" sz="1800" dirty="0">
                <a:solidFill>
                  <a:srgbClr val="666666"/>
                </a:solidFill>
                <a:latin typeface="Avenir"/>
                <a:ea typeface="Avenir"/>
                <a:cs typeface="Avenir"/>
                <a:sym typeface="Avenir"/>
              </a:rPr>
              <a:t>Provides habitat for endangered marine life </a:t>
            </a:r>
          </a:p>
        </p:txBody>
      </p:sp>
      <p:pic>
        <p:nvPicPr>
          <p:cNvPr id="5" name="Picture 4" descr="A picture containing text, cake, chocolate, slice&#10;&#10;Description automatically generated">
            <a:extLst>
              <a:ext uri="{FF2B5EF4-FFF2-40B4-BE49-F238E27FC236}">
                <a16:creationId xmlns:a16="http://schemas.microsoft.com/office/drawing/2014/main" id="{C2C8B11F-CEA5-6459-B477-15A4E15A4FDE}"/>
              </a:ext>
            </a:extLst>
          </p:cNvPr>
          <p:cNvPicPr>
            <a:picLocks noChangeAspect="1"/>
          </p:cNvPicPr>
          <p:nvPr/>
        </p:nvPicPr>
        <p:blipFill rotWithShape="1">
          <a:blip r:embed="rId3"/>
          <a:srcRect b="7888"/>
          <a:stretch/>
        </p:blipFill>
        <p:spPr>
          <a:xfrm>
            <a:off x="0" y="1"/>
            <a:ext cx="9144000" cy="3720662"/>
          </a:xfrm>
          <a:prstGeom prst="rect">
            <a:avLst/>
          </a:prstGeom>
        </p:spPr>
      </p:pic>
    </p:spTree>
    <p:extLst>
      <p:ext uri="{BB962C8B-B14F-4D97-AF65-F5344CB8AC3E}">
        <p14:creationId xmlns:p14="http://schemas.microsoft.com/office/powerpoint/2010/main" val="235117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D4CA6-95C8-16C6-0135-C9EC93C70CD1}"/>
              </a:ext>
            </a:extLst>
          </p:cNvPr>
          <p:cNvSpPr>
            <a:spLocks noGrp="1"/>
          </p:cNvSpPr>
          <p:nvPr>
            <p:ph type="body" idx="1"/>
          </p:nvPr>
        </p:nvSpPr>
        <p:spPr>
          <a:xfrm>
            <a:off x="0" y="3475480"/>
            <a:ext cx="9144000" cy="1668020"/>
          </a:xfrm>
        </p:spPr>
        <p:txBody>
          <a:bodyPr/>
          <a:lstStyle/>
          <a:p>
            <a:pPr marL="114300" indent="0">
              <a:buNone/>
            </a:pPr>
            <a:r>
              <a:rPr lang="en-US" b="1" u="sng" dirty="0"/>
              <a:t>James Campbell NWR // Kahuku, North Shore, Oahu</a:t>
            </a:r>
          </a:p>
          <a:p>
            <a:r>
              <a:rPr lang="en-US" dirty="0"/>
              <a:t>Laysan and Black-footed albatross</a:t>
            </a:r>
          </a:p>
          <a:p>
            <a:r>
              <a:rPr lang="en-US" dirty="0">
                <a:solidFill>
                  <a:srgbClr val="000000"/>
                </a:solidFill>
                <a:latin typeface="+mn-lt"/>
              </a:rPr>
              <a:t>F</a:t>
            </a:r>
            <a:r>
              <a:rPr lang="en-US" b="0" i="0" dirty="0">
                <a:solidFill>
                  <a:srgbClr val="000000"/>
                </a:solidFill>
                <a:effectLst/>
                <a:latin typeface="+mn-lt"/>
              </a:rPr>
              <a:t>ounded in 1976 for 4 endemic and endangered water birds; the </a:t>
            </a:r>
            <a:r>
              <a:rPr lang="en-US" b="0" i="0" dirty="0" err="1">
                <a:solidFill>
                  <a:srgbClr val="000000"/>
                </a:solidFill>
                <a:effectLst/>
                <a:latin typeface="+mn-lt"/>
              </a:rPr>
              <a:t>ʻalae</a:t>
            </a:r>
            <a:r>
              <a:rPr lang="en-US" b="0" i="0" dirty="0">
                <a:solidFill>
                  <a:srgbClr val="000000"/>
                </a:solidFill>
                <a:effectLst/>
                <a:latin typeface="+mn-lt"/>
              </a:rPr>
              <a:t> ula, </a:t>
            </a:r>
            <a:r>
              <a:rPr lang="en-US" b="0" i="0" dirty="0" err="1">
                <a:solidFill>
                  <a:srgbClr val="000000"/>
                </a:solidFill>
                <a:effectLst/>
                <a:latin typeface="+mn-lt"/>
              </a:rPr>
              <a:t>ʻalae</a:t>
            </a:r>
            <a:r>
              <a:rPr lang="en-US" b="0" i="0" dirty="0">
                <a:solidFill>
                  <a:srgbClr val="000000"/>
                </a:solidFill>
                <a:effectLst/>
                <a:latin typeface="+mn-lt"/>
              </a:rPr>
              <a:t> </a:t>
            </a:r>
            <a:r>
              <a:rPr lang="en-US" b="0" i="0" dirty="0" err="1">
                <a:solidFill>
                  <a:srgbClr val="000000"/>
                </a:solidFill>
                <a:effectLst/>
                <a:latin typeface="+mn-lt"/>
              </a:rPr>
              <a:t>keʻo</a:t>
            </a:r>
            <a:r>
              <a:rPr lang="en-US" b="0" i="0" dirty="0">
                <a:solidFill>
                  <a:srgbClr val="000000"/>
                </a:solidFill>
                <a:effectLst/>
                <a:latin typeface="+mn-lt"/>
              </a:rPr>
              <a:t> </a:t>
            </a:r>
            <a:r>
              <a:rPr lang="en-US" b="0" i="0" dirty="0" err="1">
                <a:solidFill>
                  <a:srgbClr val="000000"/>
                </a:solidFill>
                <a:effectLst/>
                <a:latin typeface="+mn-lt"/>
              </a:rPr>
              <a:t>keʻo</a:t>
            </a:r>
            <a:r>
              <a:rPr lang="en-US" b="0" i="0" dirty="0">
                <a:solidFill>
                  <a:srgbClr val="000000"/>
                </a:solidFill>
                <a:effectLst/>
                <a:latin typeface="+mn-lt"/>
              </a:rPr>
              <a:t>, </a:t>
            </a:r>
            <a:r>
              <a:rPr lang="en-US" b="0" i="0" dirty="0" err="1">
                <a:solidFill>
                  <a:srgbClr val="000000"/>
                </a:solidFill>
                <a:effectLst/>
                <a:latin typeface="+mn-lt"/>
              </a:rPr>
              <a:t>aeʻo</a:t>
            </a:r>
            <a:r>
              <a:rPr lang="en-US" b="0" i="0" dirty="0">
                <a:solidFill>
                  <a:srgbClr val="000000"/>
                </a:solidFill>
                <a:effectLst/>
                <a:latin typeface="+mn-lt"/>
              </a:rPr>
              <a:t>, and koloa </a:t>
            </a:r>
            <a:r>
              <a:rPr lang="en-US" b="0" i="0" dirty="0" err="1">
                <a:solidFill>
                  <a:srgbClr val="000000"/>
                </a:solidFill>
                <a:effectLst/>
                <a:latin typeface="+mn-lt"/>
              </a:rPr>
              <a:t>maoli</a:t>
            </a:r>
            <a:endParaRPr lang="en-US" dirty="0">
              <a:latin typeface="+mn-lt"/>
            </a:endParaRPr>
          </a:p>
        </p:txBody>
      </p:sp>
      <p:pic>
        <p:nvPicPr>
          <p:cNvPr id="5" name="Picture 4" descr="A body of water with land in the back&#10;&#10;Description automatically generated with low confidence">
            <a:extLst>
              <a:ext uri="{FF2B5EF4-FFF2-40B4-BE49-F238E27FC236}">
                <a16:creationId xmlns:a16="http://schemas.microsoft.com/office/drawing/2014/main" id="{ECA70093-1C75-721B-9112-8299684E99BF}"/>
              </a:ext>
            </a:extLst>
          </p:cNvPr>
          <p:cNvPicPr>
            <a:picLocks noChangeAspect="1"/>
          </p:cNvPicPr>
          <p:nvPr/>
        </p:nvPicPr>
        <p:blipFill rotWithShape="1">
          <a:blip r:embed="rId3"/>
          <a:srcRect l="3567" r="24272"/>
          <a:stretch/>
        </p:blipFill>
        <p:spPr>
          <a:xfrm>
            <a:off x="0" y="-1"/>
            <a:ext cx="9144000" cy="3373821"/>
          </a:xfrm>
          <a:prstGeom prst="rect">
            <a:avLst/>
          </a:prstGeom>
        </p:spPr>
      </p:pic>
    </p:spTree>
    <p:extLst>
      <p:ext uri="{BB962C8B-B14F-4D97-AF65-F5344CB8AC3E}">
        <p14:creationId xmlns:p14="http://schemas.microsoft.com/office/powerpoint/2010/main" val="300446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2" name="Google Shape;82;p16"/>
          <p:cNvPicPr preferRelativeResize="0"/>
          <p:nvPr/>
        </p:nvPicPr>
        <p:blipFill rotWithShape="1">
          <a:blip r:embed="rId3">
            <a:alphaModFix/>
          </a:blip>
          <a:srcRect t="8538" b="32533"/>
          <a:stretch/>
        </p:blipFill>
        <p:spPr>
          <a:xfrm>
            <a:off x="0" y="0"/>
            <a:ext cx="9144000" cy="3069950"/>
          </a:xfrm>
          <a:prstGeom prst="rect">
            <a:avLst/>
          </a:prstGeom>
          <a:noFill/>
          <a:ln>
            <a:noFill/>
          </a:ln>
        </p:spPr>
      </p:pic>
      <p:sp>
        <p:nvSpPr>
          <p:cNvPr id="83" name="Google Shape;83;p16"/>
          <p:cNvSpPr txBox="1"/>
          <p:nvPr/>
        </p:nvSpPr>
        <p:spPr>
          <a:xfrm>
            <a:off x="292675" y="3210700"/>
            <a:ext cx="8446800" cy="1753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000" b="1" u="sng" dirty="0">
                <a:latin typeface="Avenir"/>
                <a:ea typeface="Avenir"/>
                <a:cs typeface="Avenir"/>
                <a:sym typeface="Avenir"/>
              </a:rPr>
              <a:t>Albatross     </a:t>
            </a:r>
          </a:p>
          <a:p>
            <a:pPr marL="457200" lvl="0" indent="-330200" algn="l" rtl="0">
              <a:spcBef>
                <a:spcPts val="1600"/>
              </a:spcBef>
              <a:spcAft>
                <a:spcPts val="0"/>
              </a:spcAft>
              <a:buClr>
                <a:srgbClr val="000000"/>
              </a:buClr>
              <a:buSzPts val="1600"/>
              <a:buFont typeface="Avenir"/>
              <a:buChar char="●"/>
            </a:pPr>
            <a:r>
              <a:rPr lang="en-US" sz="1800" dirty="0">
                <a:solidFill>
                  <a:srgbClr val="000000"/>
                </a:solidFill>
                <a:latin typeface="Avenir"/>
                <a:ea typeface="Avenir"/>
                <a:cs typeface="Avenir"/>
                <a:sym typeface="Avenir"/>
              </a:rPr>
              <a:t>Midway is home to the largest nesting colony (1 million+)</a:t>
            </a:r>
          </a:p>
          <a:p>
            <a:pPr marL="457200" lvl="0" indent="-330200" algn="l" rtl="0">
              <a:spcBef>
                <a:spcPts val="0"/>
              </a:spcBef>
              <a:spcAft>
                <a:spcPts val="0"/>
              </a:spcAft>
              <a:buClr>
                <a:srgbClr val="000000"/>
              </a:buClr>
              <a:buSzPts val="1600"/>
              <a:buFont typeface="Avenir"/>
              <a:buChar char="●"/>
            </a:pPr>
            <a:r>
              <a:rPr lang="en-US" sz="1800" dirty="0">
                <a:solidFill>
                  <a:srgbClr val="000000"/>
                </a:solidFill>
                <a:latin typeface="Avenir"/>
                <a:ea typeface="Avenir"/>
                <a:cs typeface="Avenir"/>
                <a:sym typeface="Avenir"/>
              </a:rPr>
              <a:t>Spend months at a time soaring over the ocean (50 mph+)</a:t>
            </a:r>
          </a:p>
          <a:p>
            <a:pPr marL="457200" lvl="0" indent="-330200" algn="l" rtl="0">
              <a:spcBef>
                <a:spcPts val="0"/>
              </a:spcBef>
              <a:spcAft>
                <a:spcPts val="0"/>
              </a:spcAft>
              <a:buClr>
                <a:srgbClr val="000000"/>
              </a:buClr>
              <a:buSzPts val="1600"/>
              <a:buFont typeface="Avenir"/>
              <a:buChar char="●"/>
            </a:pPr>
            <a:r>
              <a:rPr lang="en-US" sz="1800" dirty="0">
                <a:solidFill>
                  <a:srgbClr val="000000"/>
                </a:solidFill>
                <a:latin typeface="Avenir"/>
                <a:ea typeface="Avenir"/>
                <a:cs typeface="Avenir"/>
                <a:sym typeface="Avenir"/>
              </a:rPr>
              <a:t>Long life span - Wisdom is 66 years old! </a:t>
            </a:r>
          </a:p>
          <a:p>
            <a:pPr marL="457200" lvl="0" indent="-330200" algn="l" rtl="0">
              <a:spcBef>
                <a:spcPts val="0"/>
              </a:spcBef>
              <a:spcAft>
                <a:spcPts val="0"/>
              </a:spcAft>
              <a:buClr>
                <a:srgbClr val="000000"/>
              </a:buClr>
              <a:buSzPts val="1600"/>
              <a:buFont typeface="Avenir"/>
              <a:buChar char="●"/>
            </a:pPr>
            <a:r>
              <a:rPr lang="en-US" sz="1800" dirty="0">
                <a:solidFill>
                  <a:srgbClr val="000000"/>
                </a:solidFill>
                <a:latin typeface="Avenir"/>
                <a:ea typeface="Avenir"/>
                <a:cs typeface="Avenir"/>
                <a:sym typeface="Avenir"/>
              </a:rPr>
              <a:t>“Charismatic” birds</a:t>
            </a:r>
          </a:p>
          <a:p>
            <a:pPr marL="0" lvl="0" indent="0" algn="l" rtl="0">
              <a:spcBef>
                <a:spcPts val="0"/>
              </a:spcBef>
              <a:spcAft>
                <a:spcPts val="0"/>
              </a:spcAft>
              <a:buNone/>
            </a:pPr>
            <a:endParaRPr dirty="0">
              <a:latin typeface="Avenir"/>
              <a:ea typeface="Avenir"/>
              <a:cs typeface="Avenir"/>
              <a:sym typeface="Avenir"/>
            </a:endParaRPr>
          </a:p>
          <a:p>
            <a:pPr marL="0" lvl="0" indent="0" algn="l" rtl="0">
              <a:spcBef>
                <a:spcPts val="0"/>
              </a:spcBef>
              <a:spcAft>
                <a:spcPts val="0"/>
              </a:spcAft>
              <a:buNone/>
            </a:pPr>
            <a:endParaRPr dirty="0">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a:hlinkClick r:id="rId3"/>
          </p:cNvPr>
          <p:cNvSpPr txBox="1">
            <a:spLocks noGrp="1"/>
          </p:cNvSpPr>
          <p:nvPr>
            <p:ph type="body" idx="1"/>
          </p:nvPr>
        </p:nvSpPr>
        <p:spPr>
          <a:xfrm>
            <a:off x="-1" y="3416400"/>
            <a:ext cx="9143999" cy="172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sz="3200" dirty="0">
              <a:solidFill>
                <a:srgbClr val="000000"/>
              </a:solidFill>
              <a:latin typeface="Avenir"/>
              <a:ea typeface="Avenir"/>
              <a:cs typeface="Avenir"/>
              <a:sym typeface="Avenir"/>
            </a:endParaRPr>
          </a:p>
          <a:p>
            <a:pPr marL="0" lvl="0" indent="0" algn="l" rtl="0">
              <a:spcBef>
                <a:spcPts val="0"/>
              </a:spcBef>
              <a:spcAft>
                <a:spcPts val="0"/>
              </a:spcAft>
              <a:buNone/>
            </a:pPr>
            <a:r>
              <a:rPr lang="en" sz="2800" dirty="0">
                <a:solidFill>
                  <a:srgbClr val="000000"/>
                </a:solidFill>
                <a:latin typeface="Avenir"/>
                <a:ea typeface="Avenir"/>
                <a:cs typeface="Avenir"/>
                <a:sym typeface="Avenir"/>
              </a:rPr>
              <a:t>Laysan Albatross // Mōlī // </a:t>
            </a:r>
            <a:r>
              <a:rPr lang="en" sz="2800" i="1" dirty="0">
                <a:solidFill>
                  <a:srgbClr val="000000"/>
                </a:solidFill>
                <a:latin typeface="Avenir"/>
                <a:ea typeface="Avenir"/>
                <a:cs typeface="Avenir"/>
                <a:sym typeface="Avenir"/>
              </a:rPr>
              <a:t>Phoesbastria immutabilis</a:t>
            </a:r>
            <a:endParaRPr sz="2800" i="1" dirty="0">
              <a:solidFill>
                <a:srgbClr val="000000"/>
              </a:solidFill>
              <a:latin typeface="Avenir"/>
              <a:ea typeface="Avenir"/>
              <a:cs typeface="Avenir"/>
              <a:sym typeface="Avenir"/>
            </a:endParaRPr>
          </a:p>
          <a:p>
            <a:pPr marL="457200" lvl="0" indent="0" algn="l" rtl="0">
              <a:spcBef>
                <a:spcPts val="1600"/>
              </a:spcBef>
              <a:spcAft>
                <a:spcPts val="0"/>
              </a:spcAft>
              <a:buNone/>
            </a:pPr>
            <a:endParaRPr sz="1600" dirty="0">
              <a:solidFill>
                <a:srgbClr val="000000"/>
              </a:solidFill>
              <a:latin typeface="Avenir"/>
              <a:ea typeface="Avenir"/>
              <a:cs typeface="Avenir"/>
              <a:sym typeface="Avenir"/>
            </a:endParaRPr>
          </a:p>
          <a:p>
            <a:pPr marL="457200" lvl="0" indent="0" algn="l" rtl="0">
              <a:spcBef>
                <a:spcPts val="1600"/>
              </a:spcBef>
              <a:spcAft>
                <a:spcPts val="0"/>
              </a:spcAft>
              <a:buNone/>
            </a:pPr>
            <a:endParaRPr dirty="0">
              <a:solidFill>
                <a:srgbClr val="000000"/>
              </a:solidFill>
              <a:latin typeface="Avenir"/>
              <a:ea typeface="Avenir"/>
              <a:cs typeface="Avenir"/>
              <a:sym typeface="Avenir"/>
            </a:endParaRPr>
          </a:p>
          <a:p>
            <a:pPr marL="0" lvl="0" indent="0" algn="l" rtl="0">
              <a:spcBef>
                <a:spcPts val="1600"/>
              </a:spcBef>
              <a:spcAft>
                <a:spcPts val="0"/>
              </a:spcAft>
              <a:buNone/>
            </a:pPr>
            <a:endParaRPr dirty="0">
              <a:solidFill>
                <a:srgbClr val="000000"/>
              </a:solidFill>
              <a:latin typeface="Avenir"/>
              <a:ea typeface="Avenir"/>
              <a:cs typeface="Avenir"/>
              <a:sym typeface="Avenir"/>
            </a:endParaRPr>
          </a:p>
          <a:p>
            <a:pPr marL="0" lvl="0" indent="0" algn="l" rtl="0">
              <a:spcBef>
                <a:spcPts val="1600"/>
              </a:spcBef>
              <a:spcAft>
                <a:spcPts val="1600"/>
              </a:spcAft>
              <a:buNone/>
            </a:pPr>
            <a:endParaRPr sz="2400" dirty="0">
              <a:solidFill>
                <a:srgbClr val="222222"/>
              </a:solidFill>
              <a:highlight>
                <a:srgbClr val="FFFFFF"/>
              </a:highlight>
            </a:endParaRPr>
          </a:p>
        </p:txBody>
      </p:sp>
      <p:sp>
        <p:nvSpPr>
          <p:cNvPr id="90" name="Google Shape;90;p17"/>
          <p:cNvSpPr txBox="1"/>
          <p:nvPr/>
        </p:nvSpPr>
        <p:spPr>
          <a:xfrm>
            <a:off x="7373500" y="4712000"/>
            <a:ext cx="17706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 name="Picture 2" descr="Birds sitting on a branch&#10;&#10;Description automatically generated with low confidence">
            <a:extLst>
              <a:ext uri="{FF2B5EF4-FFF2-40B4-BE49-F238E27FC236}">
                <a16:creationId xmlns:a16="http://schemas.microsoft.com/office/drawing/2014/main" id="{EEDD7F25-9B56-39A9-F9B0-6E2D389F5A7A}"/>
              </a:ext>
            </a:extLst>
          </p:cNvPr>
          <p:cNvPicPr>
            <a:picLocks noChangeAspect="1"/>
          </p:cNvPicPr>
          <p:nvPr/>
        </p:nvPicPr>
        <p:blipFill rotWithShape="1">
          <a:blip r:embed="rId4"/>
          <a:srcRect t="18717" b="17361"/>
          <a:stretch/>
        </p:blipFill>
        <p:spPr>
          <a:xfrm>
            <a:off x="2" y="-1"/>
            <a:ext cx="9143998" cy="38960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5288-5097-1B5C-8F89-09E4F80AA52D}"/>
              </a:ext>
            </a:extLst>
          </p:cNvPr>
          <p:cNvSpPr>
            <a:spLocks noGrp="1"/>
          </p:cNvSpPr>
          <p:nvPr>
            <p:ph type="title"/>
          </p:nvPr>
        </p:nvSpPr>
        <p:spPr>
          <a:xfrm>
            <a:off x="0" y="3169228"/>
            <a:ext cx="9144000" cy="1974272"/>
          </a:xfrm>
        </p:spPr>
        <p:txBody>
          <a:bodyPr/>
          <a:lstStyle/>
          <a:p>
            <a:pPr marL="0" lvl="0" indent="0" algn="l" rtl="0">
              <a:spcBef>
                <a:spcPts val="0"/>
              </a:spcBef>
              <a:spcAft>
                <a:spcPts val="0"/>
              </a:spcAft>
              <a:buNone/>
            </a:pPr>
            <a:br>
              <a:rPr lang="en-US" sz="2800" dirty="0">
                <a:solidFill>
                  <a:srgbClr val="000000"/>
                </a:solidFill>
                <a:latin typeface="Avenir"/>
                <a:ea typeface="Avenir"/>
                <a:cs typeface="Avenir"/>
                <a:sym typeface="Avenir"/>
              </a:rPr>
            </a:br>
            <a:r>
              <a:rPr lang="en-US" sz="2800" dirty="0">
                <a:solidFill>
                  <a:srgbClr val="000000"/>
                </a:solidFill>
                <a:latin typeface="Avenir"/>
                <a:ea typeface="Avenir"/>
                <a:cs typeface="Avenir"/>
                <a:sym typeface="Avenir"/>
              </a:rPr>
              <a:t>Black-footed Albatross // </a:t>
            </a:r>
            <a:r>
              <a:rPr lang="en-US" sz="2800" dirty="0" err="1">
                <a:solidFill>
                  <a:srgbClr val="000000"/>
                </a:solidFill>
                <a:latin typeface="Avenir"/>
                <a:ea typeface="Avenir"/>
                <a:cs typeface="Avenir"/>
                <a:sym typeface="Avenir"/>
              </a:rPr>
              <a:t>Ka’upu</a:t>
            </a:r>
            <a:r>
              <a:rPr lang="en-US" sz="2800" dirty="0">
                <a:solidFill>
                  <a:srgbClr val="000000"/>
                </a:solidFill>
                <a:latin typeface="Avenir"/>
                <a:ea typeface="Avenir"/>
                <a:cs typeface="Avenir"/>
                <a:sym typeface="Avenir"/>
              </a:rPr>
              <a:t> // </a:t>
            </a:r>
            <a:r>
              <a:rPr lang="en-US" sz="2800" b="0" i="1" dirty="0" err="1">
                <a:solidFill>
                  <a:srgbClr val="202124"/>
                </a:solidFill>
                <a:effectLst/>
                <a:latin typeface="Avenir"/>
              </a:rPr>
              <a:t>Phoebastria</a:t>
            </a:r>
            <a:r>
              <a:rPr lang="en-US" sz="2800" b="0" i="1" dirty="0">
                <a:solidFill>
                  <a:srgbClr val="202124"/>
                </a:solidFill>
                <a:effectLst/>
                <a:latin typeface="Avenir"/>
              </a:rPr>
              <a:t> nigripes</a:t>
            </a:r>
            <a:br>
              <a:rPr lang="en-US" sz="3600" dirty="0">
                <a:solidFill>
                  <a:srgbClr val="000000"/>
                </a:solidFill>
                <a:latin typeface="Avenir"/>
                <a:ea typeface="Avenir"/>
                <a:cs typeface="Avenir"/>
                <a:sym typeface="Avenir"/>
              </a:rPr>
            </a:br>
            <a:endParaRPr lang="en-US" dirty="0"/>
          </a:p>
        </p:txBody>
      </p:sp>
      <p:pic>
        <p:nvPicPr>
          <p:cNvPr id="4" name="Picture 3" descr="A bird flying in the air&#10;&#10;Description automatically generated with low confidence">
            <a:extLst>
              <a:ext uri="{FF2B5EF4-FFF2-40B4-BE49-F238E27FC236}">
                <a16:creationId xmlns:a16="http://schemas.microsoft.com/office/drawing/2014/main" id="{F5B613CB-2FE4-02A2-0E93-62060E4CD6D4}"/>
              </a:ext>
            </a:extLst>
          </p:cNvPr>
          <p:cNvPicPr>
            <a:picLocks noChangeAspect="1"/>
          </p:cNvPicPr>
          <p:nvPr/>
        </p:nvPicPr>
        <p:blipFill rotWithShape="1">
          <a:blip r:embed="rId3"/>
          <a:srcRect b="12684"/>
          <a:stretch/>
        </p:blipFill>
        <p:spPr>
          <a:xfrm>
            <a:off x="0" y="-1766454"/>
            <a:ext cx="9144000" cy="4935682"/>
          </a:xfrm>
          <a:prstGeom prst="rect">
            <a:avLst/>
          </a:prstGeom>
        </p:spPr>
      </p:pic>
    </p:spTree>
    <p:extLst>
      <p:ext uri="{BB962C8B-B14F-4D97-AF65-F5344CB8AC3E}">
        <p14:creationId xmlns:p14="http://schemas.microsoft.com/office/powerpoint/2010/main" val="3475712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D7F5-2810-1343-EA3B-B831AFE3AF16}"/>
              </a:ext>
            </a:extLst>
          </p:cNvPr>
          <p:cNvSpPr>
            <a:spLocks noGrp="1"/>
          </p:cNvSpPr>
          <p:nvPr>
            <p:ph type="title"/>
          </p:nvPr>
        </p:nvSpPr>
        <p:spPr>
          <a:xfrm>
            <a:off x="0" y="3564082"/>
            <a:ext cx="9144000" cy="1579418"/>
          </a:xfrm>
        </p:spPr>
        <p:txBody>
          <a:bodyPr/>
          <a:lstStyle/>
          <a:p>
            <a:pPr algn="l"/>
            <a:r>
              <a:rPr lang="en-US" sz="2800" dirty="0">
                <a:solidFill>
                  <a:srgbClr val="000000"/>
                </a:solidFill>
                <a:latin typeface="Avenir"/>
                <a:ea typeface="Avenir"/>
                <a:cs typeface="Avenir"/>
                <a:sym typeface="Avenir"/>
              </a:rPr>
              <a:t>Short-tailed Albatross // </a:t>
            </a:r>
            <a:r>
              <a:rPr lang="en-US" sz="2800" dirty="0" err="1">
                <a:solidFill>
                  <a:srgbClr val="000000"/>
                </a:solidFill>
                <a:latin typeface="Avenir"/>
                <a:ea typeface="Avenir"/>
                <a:cs typeface="Avenir"/>
                <a:sym typeface="Avenir"/>
              </a:rPr>
              <a:t>Makalena</a:t>
            </a:r>
            <a:r>
              <a:rPr lang="en-US" sz="2800" dirty="0">
                <a:solidFill>
                  <a:srgbClr val="000000"/>
                </a:solidFill>
                <a:latin typeface="Avenir"/>
                <a:ea typeface="Avenir"/>
                <a:cs typeface="Avenir"/>
                <a:sym typeface="Avenir"/>
              </a:rPr>
              <a:t> // </a:t>
            </a:r>
            <a:r>
              <a:rPr lang="en-US" sz="2800" b="0" i="1" dirty="0" err="1">
                <a:solidFill>
                  <a:srgbClr val="202124"/>
                </a:solidFill>
                <a:effectLst/>
                <a:latin typeface="Avenir"/>
              </a:rPr>
              <a:t>Phoebastria</a:t>
            </a:r>
            <a:r>
              <a:rPr lang="en-US" sz="2800" b="0" i="1" dirty="0">
                <a:solidFill>
                  <a:srgbClr val="202124"/>
                </a:solidFill>
                <a:effectLst/>
                <a:latin typeface="Avenir"/>
              </a:rPr>
              <a:t> </a:t>
            </a:r>
            <a:r>
              <a:rPr lang="en-US" sz="2800" b="0" i="1" dirty="0" err="1">
                <a:solidFill>
                  <a:srgbClr val="202124"/>
                </a:solidFill>
                <a:effectLst/>
                <a:latin typeface="Avenir"/>
              </a:rPr>
              <a:t>albatrus</a:t>
            </a:r>
            <a:endParaRPr lang="en-US" sz="2800" i="1" dirty="0">
              <a:latin typeface="Avenir"/>
            </a:endParaRPr>
          </a:p>
        </p:txBody>
      </p:sp>
      <p:pic>
        <p:nvPicPr>
          <p:cNvPr id="4" name="Picture 3" descr="A picture containing grass, outdoor, bird, field&#10;&#10;Description automatically generated">
            <a:extLst>
              <a:ext uri="{FF2B5EF4-FFF2-40B4-BE49-F238E27FC236}">
                <a16:creationId xmlns:a16="http://schemas.microsoft.com/office/drawing/2014/main" id="{042BC21F-9D26-B759-C83B-B5ECED399EBE}"/>
              </a:ext>
            </a:extLst>
          </p:cNvPr>
          <p:cNvPicPr>
            <a:picLocks noChangeAspect="1"/>
          </p:cNvPicPr>
          <p:nvPr/>
        </p:nvPicPr>
        <p:blipFill rotWithShape="1">
          <a:blip r:embed="rId3"/>
          <a:srcRect l="1593" t="17650" b="13279"/>
          <a:stretch/>
        </p:blipFill>
        <p:spPr>
          <a:xfrm>
            <a:off x="-2" y="-714703"/>
            <a:ext cx="9144001" cy="4278785"/>
          </a:xfrm>
          <a:prstGeom prst="rect">
            <a:avLst/>
          </a:prstGeom>
        </p:spPr>
      </p:pic>
    </p:spTree>
    <p:extLst>
      <p:ext uri="{BB962C8B-B14F-4D97-AF65-F5344CB8AC3E}">
        <p14:creationId xmlns:p14="http://schemas.microsoft.com/office/powerpoint/2010/main" val="67361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of courtship</a:t>
            </a:r>
            <a:endParaRPr/>
          </a:p>
          <a:p>
            <a:pPr marL="0" lvl="0" indent="0" algn="l" rtl="0">
              <a:spcBef>
                <a:spcPts val="1600"/>
              </a:spcBef>
              <a:spcAft>
                <a:spcPts val="1600"/>
              </a:spcAft>
              <a:buNone/>
            </a:pPr>
            <a:endParaRPr/>
          </a:p>
        </p:txBody>
      </p:sp>
      <p:pic>
        <p:nvPicPr>
          <p:cNvPr id="98" name="Google Shape;98;p18"/>
          <p:cNvPicPr preferRelativeResize="0"/>
          <p:nvPr/>
        </p:nvPicPr>
        <p:blipFill rotWithShape="1">
          <a:blip r:embed="rId3">
            <a:alphaModFix/>
          </a:blip>
          <a:srcRect/>
          <a:stretch/>
        </p:blipFill>
        <p:spPr>
          <a:xfrm>
            <a:off x="0" y="-1060925"/>
            <a:ext cx="9144000" cy="620442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1619231B25F5419E6567B81F294E7D" ma:contentTypeVersion="15" ma:contentTypeDescription="Create a new document." ma:contentTypeScope="" ma:versionID="8436f76621d09b3a5976d61e25652253">
  <xsd:schema xmlns:xsd="http://www.w3.org/2001/XMLSchema" xmlns:xs="http://www.w3.org/2001/XMLSchema" xmlns:p="http://schemas.microsoft.com/office/2006/metadata/properties" xmlns:ns2="949387c3-6f53-457b-84df-c7ef7f2e8cab" xmlns:ns3="9051457c-ceb4-4284-bbcd-a3791e536788" xmlns:ns4="31062a0d-ede8-4112-b4bb-00a9c1bc8e16" targetNamespace="http://schemas.microsoft.com/office/2006/metadata/properties" ma:root="true" ma:fieldsID="822f2b6f6ed6b8614bec3bc0e5c0c355" ns2:_="" ns3:_="" ns4:_="">
    <xsd:import namespace="949387c3-6f53-457b-84df-c7ef7f2e8cab"/>
    <xsd:import namespace="9051457c-ceb4-4284-bbcd-a3791e536788"/>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9387c3-6f53-457b-84df-c7ef7f2e8c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51457c-ceb4-4284-bbcd-a3791e53678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0e8e221-d7da-4b3a-ab23-c77a2f67c172}" ma:internalName="TaxCatchAll" ma:showField="CatchAllData" ma:web="949387c3-6f53-457b-84df-c7ef7f2e8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49387c3-6f53-457b-84df-c7ef7f2e8cab">
      <UserInfo>
        <DisplayName/>
        <AccountId xsi:nil="true"/>
        <AccountType/>
      </UserInfo>
    </SharedWithUsers>
    <lcf76f155ced4ddcb4097134ff3c332f xmlns="9051457c-ceb4-4284-bbcd-a3791e536788">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123D3EED-59A5-4181-B45C-5EA1E7B63F0E}">
  <ds:schemaRefs>
    <ds:schemaRef ds:uri="http://schemas.microsoft.com/sharepoint/v3/contenttype/forms"/>
  </ds:schemaRefs>
</ds:datastoreItem>
</file>

<file path=customXml/itemProps2.xml><?xml version="1.0" encoding="utf-8"?>
<ds:datastoreItem xmlns:ds="http://schemas.openxmlformats.org/officeDocument/2006/customXml" ds:itemID="{0DA3493F-3D20-4875-95B9-508F367884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9387c3-6f53-457b-84df-c7ef7f2e8cab"/>
    <ds:schemaRef ds:uri="9051457c-ceb4-4284-bbcd-a3791e53678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2075D0-F21A-4037-BD12-4B76EC6A4FAC}">
  <ds:schemaRefs>
    <ds:schemaRef ds:uri="http://www.w3.org/XML/1998/namespace"/>
    <ds:schemaRef ds:uri="9051457c-ceb4-4284-bbcd-a3791e536788"/>
    <ds:schemaRef ds:uri="949387c3-6f53-457b-84df-c7ef7f2e8cab"/>
    <ds:schemaRef ds:uri="http://purl.org/dc/terms/"/>
    <ds:schemaRef ds:uri="31062a0d-ede8-4112-b4bb-00a9c1bc8e16"/>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2221</TotalTime>
  <Words>1634</Words>
  <Application>Microsoft Office PowerPoint</Application>
  <PresentationFormat>On-screen Show (16:9)</PresentationFormat>
  <Paragraphs>89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Avenir</vt:lpstr>
      <vt:lpstr>Calibri</vt:lpstr>
      <vt:lpstr>Karla</vt:lpstr>
      <vt:lpstr>Mangal</vt:lpstr>
      <vt:lpstr>Source Sans Pro</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 Black-footed Albatross // Ka’upu // Phoebastria nigripes </vt:lpstr>
      <vt:lpstr>Short-tailed Albatross // Makalena // Phoebastria albatrus</vt:lpstr>
      <vt:lpstr>PowerPoint Presentation</vt:lpstr>
      <vt:lpstr>Cultural Importance</vt:lpstr>
      <vt:lpstr>PowerPoint Presentation</vt:lpstr>
      <vt:lpstr>Verbesina to native </vt:lpstr>
      <vt:lpstr>PowerPoint Presentation</vt:lpstr>
      <vt:lpstr>Squid</vt:lpstr>
      <vt:lpstr>PowerPoint Presentation</vt:lpstr>
      <vt:lpstr>PowerPoint Presentation</vt:lpstr>
      <vt:lpstr>PowerPoint Presentation</vt:lpstr>
      <vt:lpstr>Why Boluses?</vt:lpstr>
      <vt:lpstr>BOLUS DISSECTION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Nelson, Brylin L</cp:lastModifiedBy>
  <cp:revision>2</cp:revision>
  <dcterms:modified xsi:type="dcterms:W3CDTF">2023-08-02T23:20:07Z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0x010100661619231B25F5419E6567B81F294E7D</vt:lpwstr>
  </property>
  <property fmtid="{D5CDD505-2E9C-101B-9397-08002B2CF9AE}" pid="3" name="Order">
    <vt:r8>185000</vt:r8>
  </property>
  <property fmtid="{D5CDD505-2E9C-101B-9397-08002B2CF9AE}" pid="4" name="_ExtendedDescription">
    <vt:lpwstr/>
  </property>
  <property fmtid="{D5CDD505-2E9C-101B-9397-08002B2CF9AE}" pid="5" name="ComplianceAssetId">
    <vt:lpwstr/>
  </property>
</Properties>
</file>