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450" r:id="rId2"/>
    <p:sldId id="353" r:id="rId3"/>
    <p:sldId id="384" r:id="rId4"/>
    <p:sldId id="327" r:id="rId5"/>
    <p:sldId id="385" r:id="rId6"/>
    <p:sldId id="411" r:id="rId7"/>
    <p:sldId id="360" r:id="rId8"/>
    <p:sldId id="440" r:id="rId9"/>
    <p:sldId id="441" r:id="rId10"/>
    <p:sldId id="445" r:id="rId11"/>
    <p:sldId id="388" r:id="rId12"/>
    <p:sldId id="439" r:id="rId13"/>
    <p:sldId id="449" r:id="rId14"/>
    <p:sldId id="446" r:id="rId15"/>
    <p:sldId id="444"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 Harris" initials="RH" lastIdx="1" clrIdx="0">
    <p:extLst>
      <p:ext uri="{19B8F6BF-5375-455C-9EA6-DF929625EA0E}">
        <p15:presenceInfo xmlns:p15="http://schemas.microsoft.com/office/powerpoint/2012/main" userId="b38ee258ef40b93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BB"/>
    <a:srgbClr val="1A5E8B"/>
    <a:srgbClr val="186F9C"/>
    <a:srgbClr val="231110"/>
    <a:srgbClr val="0A0702"/>
    <a:srgbClr val="F8F8F8"/>
    <a:srgbClr val="F9EED8"/>
    <a:srgbClr val="BCBCBC"/>
    <a:srgbClr val="00FFFF"/>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7559" autoAdjust="0"/>
    <p:restoredTop sz="94641" autoAdjust="0"/>
  </p:normalViewPr>
  <p:slideViewPr>
    <p:cSldViewPr snapToGrid="0" showGuides="1">
      <p:cViewPr varScale="1">
        <p:scale>
          <a:sx n="87" d="100"/>
          <a:sy n="87" d="100"/>
        </p:scale>
        <p:origin x="64" y="208"/>
      </p:cViewPr>
      <p:guideLst>
        <p:guide orient="horz" pos="2160"/>
        <p:guide pos="3872"/>
      </p:guideLst>
    </p:cSldViewPr>
  </p:slideViewPr>
  <p:notesTextViewPr>
    <p:cViewPr>
      <p:scale>
        <a:sx n="1" d="1"/>
        <a:sy n="1" d="1"/>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640005-B57E-4F2A-AC1C-27B353DD93EC}" type="datetimeFigureOut">
              <a:rPr lang="en-US" smtClean="0"/>
              <a:t>7/16/2020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485473-FA66-4D86-9584-F7BF559B9271}" type="slidenum">
              <a:rPr lang="en-US" smtClean="0"/>
              <a:t>‹#›</a:t>
            </a:fld>
            <a:endParaRPr lang="en-US"/>
          </a:p>
        </p:txBody>
      </p:sp>
    </p:spTree>
    <p:extLst>
      <p:ext uri="{BB962C8B-B14F-4D97-AF65-F5344CB8AC3E}">
        <p14:creationId xmlns:p14="http://schemas.microsoft.com/office/powerpoint/2010/main" val="3127233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en.wikipedia.org/wiki/Egg_War"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Let’s start with the big picture of the entire Pacific Ocean; </a:t>
            </a:r>
          </a:p>
          <a:p>
            <a:pPr lvl="0"/>
            <a:r>
              <a:rPr lang="en-US" sz="1200" kern="1200" dirty="0">
                <a:solidFill>
                  <a:schemeClr val="tx1"/>
                </a:solidFill>
                <a:effectLst/>
                <a:latin typeface="+mn-lt"/>
                <a:ea typeface="+mn-ea"/>
                <a:cs typeface="+mn-cs"/>
              </a:rPr>
              <a:t>both the east and the west Pacific are bookended by continents, but the eastern Pacific has a paucity of islands compared to the western Pacific. </a:t>
            </a:r>
          </a:p>
          <a:p>
            <a:pPr lvl="0"/>
            <a:r>
              <a:rPr lang="en-US" sz="1200" kern="1200" dirty="0">
                <a:solidFill>
                  <a:schemeClr val="tx1"/>
                </a:solidFill>
                <a:effectLst/>
                <a:latin typeface="+mn-lt"/>
                <a:ea typeface="+mn-ea"/>
                <a:cs typeface="+mn-cs"/>
              </a:rPr>
              <a:t>There are very few islands in the Eastern Pacific, such as the Farallones, of any size off of the coast of California that are free of mammalian predators such as Brown Bears. </a:t>
            </a:r>
          </a:p>
          <a:p>
            <a:r>
              <a:rPr lang="en-US" sz="1200" kern="1200" dirty="0">
                <a:solidFill>
                  <a:schemeClr val="tx1"/>
                </a:solidFill>
                <a:effectLst/>
                <a:latin typeface="+mn-lt"/>
                <a:ea typeface="+mn-ea"/>
                <a:cs typeface="+mn-cs"/>
              </a:rPr>
              <a:t>Fully a quarter of the seabirds born in California hatch from the vast rookeries of the Farallon Islands, </a:t>
            </a:r>
          </a:p>
          <a:p>
            <a:r>
              <a:rPr lang="en-US" sz="1200" kern="1200" dirty="0">
                <a:solidFill>
                  <a:schemeClr val="tx1"/>
                </a:solidFill>
                <a:effectLst/>
                <a:latin typeface="+mn-lt"/>
                <a:ea typeface="+mn-ea"/>
                <a:cs typeface="+mn-cs"/>
              </a:rPr>
              <a:t>The Farallones is the largest seabird rookery in the contiguous US.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4012505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Coast Guard spouses were feeding European Hares that had been introduced to the SEFI by the lighthouse keepers for food in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and had since gone feral. </a:t>
            </a:r>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11</a:t>
            </a:fld>
            <a:endParaRPr lang="en-US"/>
          </a:p>
        </p:txBody>
      </p:sp>
    </p:spTree>
    <p:extLst>
      <p:ext uri="{BB962C8B-B14F-4D97-AF65-F5344CB8AC3E}">
        <p14:creationId xmlns:p14="http://schemas.microsoft.com/office/powerpoint/2010/main" val="3167406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early 1860 </a:t>
            </a:r>
            <a:r>
              <a:rPr lang="en-US" sz="1200" b="1" kern="1200" dirty="0">
                <a:solidFill>
                  <a:schemeClr val="tx1"/>
                </a:solidFill>
                <a:effectLst/>
                <a:latin typeface="+mn-lt"/>
                <a:ea typeface="+mn-ea"/>
                <a:cs typeface="+mn-cs"/>
              </a:rPr>
              <a:t>Rhinoceros Auklets</a:t>
            </a:r>
            <a:r>
              <a:rPr lang="en-US" sz="1200" kern="1200" dirty="0">
                <a:solidFill>
                  <a:schemeClr val="tx1"/>
                </a:solidFill>
                <a:effectLst/>
                <a:latin typeface="+mn-lt"/>
                <a:ea typeface="+mn-ea"/>
                <a:cs typeface="+mn-cs"/>
              </a:rPr>
              <a:t>, which nest in burrows in the ground, had been extirpated by the bunnies.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introduced European Hares were exterminated</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1972 and the auklets returned to nest on the island.</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12</a:t>
            </a:fld>
            <a:endParaRPr lang="en-US"/>
          </a:p>
        </p:txBody>
      </p:sp>
    </p:spTree>
    <p:extLst>
      <p:ext uri="{BB962C8B-B14F-4D97-AF65-F5344CB8AC3E}">
        <p14:creationId xmlns:p14="http://schemas.microsoft.com/office/powerpoint/2010/main" val="181986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Several species have largest world or</a:t>
            </a:r>
            <a:r>
              <a:rPr lang="en-US" baseline="0" dirty="0"/>
              <a:t> regional population.</a:t>
            </a:r>
          </a:p>
          <a:p>
            <a:r>
              <a:rPr lang="en-US" baseline="0" dirty="0"/>
              <a:t>Some still recovering from past human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3037145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USFWS</a:t>
            </a:r>
            <a:r>
              <a:rPr lang="en-US" baseline="0" dirty="0"/>
              <a:t> and CA Species of Concern</a:t>
            </a:r>
          </a:p>
          <a:p>
            <a:r>
              <a:rPr lang="en-US" baseline="0" dirty="0"/>
              <a:t>Was proposed for endangered species listing. Part of reason for not listing was because of planning efforts to eradicate mice from the islands.</a:t>
            </a:r>
          </a:p>
          <a:p>
            <a:r>
              <a:rPr lang="en-US" baseline="0" dirty="0"/>
              <a:t>IUCN red listed.</a:t>
            </a:r>
          </a:p>
          <a:p>
            <a:r>
              <a:rPr lang="en-US" baseline="0" dirty="0"/>
              <a:t>Endemic to southern California Current (mainly California) region.</a:t>
            </a:r>
          </a:p>
          <a:p>
            <a:r>
              <a:rPr lang="en-US" baseline="0" dirty="0"/>
              <a:t>Breeds on just a few islands and rocks.  </a:t>
            </a:r>
            <a:r>
              <a:rPr lang="en-US" baseline="0" dirty="0" err="1"/>
              <a:t>Farallon</a:t>
            </a:r>
            <a:r>
              <a:rPr lang="en-US" baseline="0" dirty="0"/>
              <a:t> Islands is most important colony, with nearly 50% of the world breeding population.</a:t>
            </a:r>
          </a:p>
          <a:p>
            <a:r>
              <a:rPr lang="en-US" baseline="0" dirty="0"/>
              <a:t>Forage mostly offshore, but marine sanctuaries, especially Cordell Bank and Monterey Bay, provide important foraging habitat. Large concentrations occur in those areas in the late summer and fall months.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Some species were hunted</a:t>
            </a:r>
            <a:r>
              <a:rPr lang="en-US" baseline="0" dirty="0"/>
              <a:t> to extermination in early 19</a:t>
            </a:r>
            <a:r>
              <a:rPr lang="en-US" baseline="30000" dirty="0"/>
              <a:t>th</a:t>
            </a:r>
            <a:r>
              <a:rPr lang="en-US" baseline="0" dirty="0"/>
              <a:t> century and are recovering. </a:t>
            </a:r>
            <a:r>
              <a:rPr lang="en-US" dirty="0"/>
              <a:t> </a:t>
            </a:r>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Sealing – 1810 to 1836. </a:t>
            </a:r>
            <a:r>
              <a:rPr lang="en-US" sz="1200" kern="1200" dirty="0">
                <a:solidFill>
                  <a:schemeClr val="tx1"/>
                </a:solidFill>
                <a:effectLst/>
                <a:latin typeface="+mn-lt"/>
                <a:ea typeface="+mn-ea"/>
                <a:cs typeface="+mn-cs"/>
              </a:rPr>
              <a:t>Both Yankee sealers from New England and Russians exploited fur seals for trade with the Far East. </a:t>
            </a:r>
          </a:p>
          <a:p>
            <a:pPr lvl="0"/>
            <a:r>
              <a:rPr lang="en-US" sz="1200" kern="1200" dirty="0">
                <a:solidFill>
                  <a:schemeClr val="tx1"/>
                </a:solidFill>
                <a:effectLst/>
                <a:latin typeface="+mn-lt"/>
                <a:ea typeface="+mn-ea"/>
                <a:cs typeface="+mn-cs"/>
              </a:rPr>
              <a:t>Few products of European origin were of interest to the Chinese in particular in the early part of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other than animal pelts; the Northern Fur Seal’s pelt rates top on the scale of valuable furs in the world. </a:t>
            </a:r>
          </a:p>
          <a:p>
            <a:r>
              <a:rPr lang="en-US" sz="1200" kern="1200" dirty="0">
                <a:solidFill>
                  <a:schemeClr val="tx1"/>
                </a:solidFill>
                <a:effectLst/>
                <a:latin typeface="+mn-lt"/>
                <a:ea typeface="+mn-ea"/>
                <a:cs typeface="+mn-cs"/>
              </a:rPr>
              <a:t>The animals were herded into a group and then surrounded by people with blunt clubs used to kill but not damage the pelts. </a:t>
            </a:r>
          </a:p>
          <a:p>
            <a:r>
              <a:rPr lang="en-US" sz="1200" kern="1200" dirty="0">
                <a:solidFill>
                  <a:schemeClr val="tx1"/>
                </a:solidFill>
                <a:effectLst/>
                <a:latin typeface="+mn-lt"/>
                <a:ea typeface="+mn-ea"/>
                <a:cs typeface="+mn-cs"/>
              </a:rPr>
              <a:t>The exploitation was so intense that Northern Fur Seals were extirpated from the Farallones.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7</a:t>
            </a:fld>
            <a:endParaRPr lang="en-US"/>
          </a:p>
        </p:txBody>
      </p:sp>
    </p:spTree>
    <p:extLst>
      <p:ext uri="{BB962C8B-B14F-4D97-AF65-F5344CB8AC3E}">
        <p14:creationId xmlns:p14="http://schemas.microsoft.com/office/powerpoint/2010/main" val="3372629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Northern Fur Seal.  </a:t>
            </a:r>
            <a:r>
              <a:rPr lang="en-US" sz="1200" kern="1200" dirty="0">
                <a:solidFill>
                  <a:schemeClr val="tx1"/>
                </a:solidFill>
                <a:effectLst/>
                <a:latin typeface="+mn-lt"/>
                <a:ea typeface="+mn-ea"/>
                <a:cs typeface="+mn-cs"/>
              </a:rPr>
              <a:t>In the early 1970s, after almost a century and a half absence, a handful of fur seals returned to the Farallon Islands.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pup was born there in 1996.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year there were 600 pups.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8</a:t>
            </a:fld>
            <a:endParaRPr lang="en-US"/>
          </a:p>
        </p:txBody>
      </p:sp>
    </p:spTree>
    <p:extLst>
      <p:ext uri="{BB962C8B-B14F-4D97-AF65-F5344CB8AC3E}">
        <p14:creationId xmlns:p14="http://schemas.microsoft.com/office/powerpoint/2010/main" val="3887061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9</a:t>
            </a:fld>
            <a:endParaRPr lang="en-US"/>
          </a:p>
        </p:txBody>
      </p:sp>
    </p:spTree>
    <p:extLst>
      <p:ext uri="{BB962C8B-B14F-4D97-AF65-F5344CB8AC3E}">
        <p14:creationId xmlns:p14="http://schemas.microsoft.com/office/powerpoint/2010/main" val="1893674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California Gold Rush of 1849 brought a massive influx of human population to the Bay Area.  This created a fundamental lack of basic raw materials, one of which included eggs.  There were no chicken farms in Petaluma yet.  </a:t>
            </a:r>
          </a:p>
          <a:p>
            <a:pPr lvl="0"/>
            <a:r>
              <a:rPr lang="en-US" sz="1200" b="1" kern="1200" dirty="0">
                <a:solidFill>
                  <a:schemeClr val="tx1"/>
                </a:solidFill>
                <a:effectLst/>
                <a:latin typeface="+mn-lt"/>
                <a:ea typeface="+mn-ea"/>
                <a:cs typeface="+mn-cs"/>
              </a:rPr>
              <a:t>Common Murre. </a:t>
            </a:r>
            <a:r>
              <a:rPr lang="en-US" sz="1200" kern="1200" dirty="0">
                <a:solidFill>
                  <a:schemeClr val="tx1"/>
                </a:solidFill>
                <a:effectLst/>
                <a:latin typeface="+mn-lt"/>
                <a:ea typeface="+mn-ea"/>
                <a:cs typeface="+mn-cs"/>
              </a:rPr>
              <a:t>As a result, an extensive murre </a:t>
            </a:r>
            <a:r>
              <a:rPr lang="en-US" sz="1200" u="none" strike="noStrike" kern="1200" dirty="0">
                <a:solidFill>
                  <a:schemeClr val="tx1"/>
                </a:solidFill>
                <a:effectLst/>
                <a:latin typeface="+mn-lt"/>
                <a:ea typeface="+mn-ea"/>
                <a:cs typeface="+mn-cs"/>
                <a:hlinkClick r:id="rId3"/>
              </a:rPr>
              <a:t>egging industry</a:t>
            </a:r>
            <a:r>
              <a:rPr lang="en-US" sz="1200" kern="1200" dirty="0">
                <a:solidFill>
                  <a:schemeClr val="tx1"/>
                </a:solidFill>
                <a:effectLst/>
                <a:latin typeface="+mn-lt"/>
                <a:ea typeface="+mn-ea"/>
                <a:cs typeface="+mn-cs"/>
              </a:rPr>
              <a:t> developed at the Farallones from the period 1848-1900. The eggers removed some 13 million eggs, which reduced the common murre population from about 500,000 down to 5,000.  There were rival egging gangs; people were killed over eggs in the so-called egg wars.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10</a:t>
            </a:fld>
            <a:endParaRPr lang="en-US"/>
          </a:p>
        </p:txBody>
      </p:sp>
    </p:spTree>
    <p:extLst>
      <p:ext uri="{BB962C8B-B14F-4D97-AF65-F5344CB8AC3E}">
        <p14:creationId xmlns:p14="http://schemas.microsoft.com/office/powerpoint/2010/main" val="2185354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2209438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482434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40151953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972804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2249653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2774289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07FF67-D00E-4DB8-8704-1535C9B8A8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1638800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107FF67-D00E-4DB8-8704-1535C9B8A8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54797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107FF67-D00E-4DB8-8704-1535C9B8A802}" type="datetimeFigureOut">
              <a:rPr lang="en-US" smtClean="0"/>
              <a:t>7/16/2020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1237479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107FF67-D00E-4DB8-8704-1535C9B8A802}" type="datetimeFigureOut">
              <a:rPr lang="en-US" smtClean="0"/>
              <a:t>7/16/2020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949181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07FF67-D00E-4DB8-8704-1535C9B8A802}" type="datetimeFigureOut">
              <a:rPr lang="en-US" smtClean="0"/>
              <a:t>7/16/2020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1166698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898844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2867444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07FF67-D00E-4DB8-8704-1535C9B8A802}" type="datetimeFigureOut">
              <a:rPr lang="en-US" smtClean="0"/>
              <a:t>7/16/2020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20E2D-8966-4F55-8028-6A77B18E4FD7}" type="slidenum">
              <a:rPr lang="en-US" smtClean="0"/>
              <a:t>‹#›</a:t>
            </a:fld>
            <a:endParaRPr lang="en-US"/>
          </a:p>
        </p:txBody>
      </p:sp>
    </p:spTree>
    <p:extLst>
      <p:ext uri="{BB962C8B-B14F-4D97-AF65-F5344CB8AC3E}">
        <p14:creationId xmlns:p14="http://schemas.microsoft.com/office/powerpoint/2010/main" val="14075228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hyperlink" Target="https://www.youtube.com/watch?v=aDcSI1SzDiQ"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emf"/><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4.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88B39F-F0FE-4B17-BDAB-36C3C65DED2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143" r="16711" b="12409"/>
          <a:stretch/>
        </p:blipFill>
        <p:spPr>
          <a:xfrm>
            <a:off x="0" y="0"/>
            <a:ext cx="12192000" cy="6858000"/>
          </a:xfrm>
          <a:prstGeom prst="rect">
            <a:avLst/>
          </a:prstGeom>
        </p:spPr>
      </p:pic>
      <p:sp>
        <p:nvSpPr>
          <p:cNvPr id="5" name="TextBox 4">
            <a:extLst>
              <a:ext uri="{FF2B5EF4-FFF2-40B4-BE49-F238E27FC236}">
                <a16:creationId xmlns:a16="http://schemas.microsoft.com/office/drawing/2014/main" id="{ED06A0AC-EE8C-4B91-83D9-1CDC8DFE7BBB}"/>
              </a:ext>
            </a:extLst>
          </p:cNvPr>
          <p:cNvSpPr txBox="1"/>
          <p:nvPr/>
        </p:nvSpPr>
        <p:spPr>
          <a:xfrm>
            <a:off x="1" y="2108987"/>
            <a:ext cx="12192000" cy="2123658"/>
          </a:xfrm>
          <a:prstGeom prst="rect">
            <a:avLst/>
          </a:prstGeom>
          <a:noFill/>
        </p:spPr>
        <p:txBody>
          <a:bodyPr wrap="square" rtlCol="0">
            <a:spAutoFit/>
          </a:bodyPr>
          <a:lstStyle/>
          <a:p>
            <a:pPr algn="ctr"/>
            <a:r>
              <a:rPr lang="en-US" sz="6600" b="1" dirty="0">
                <a:ln w="3175">
                  <a:solidFill>
                    <a:schemeClr val="tx1"/>
                  </a:solidFill>
                </a:ln>
                <a:solidFill>
                  <a:srgbClr val="0072BB"/>
                </a:solidFill>
                <a:effectLst>
                  <a:outerShdw blurRad="50800" dist="38100" dir="18900000" algn="bl" rotWithShape="0">
                    <a:prstClr val="black">
                      <a:alpha val="40000"/>
                    </a:prstClr>
                  </a:outerShdw>
                </a:effectLst>
              </a:rPr>
              <a:t>Restoring the </a:t>
            </a:r>
          </a:p>
          <a:p>
            <a:pPr algn="ctr"/>
            <a:r>
              <a:rPr lang="en-US" sz="6600" b="1" dirty="0">
                <a:ln w="3175">
                  <a:solidFill>
                    <a:schemeClr val="tx1"/>
                  </a:solidFill>
                </a:ln>
                <a:solidFill>
                  <a:srgbClr val="0072BB"/>
                </a:solidFill>
                <a:effectLst>
                  <a:outerShdw blurRad="50800" dist="38100" dir="18900000" algn="bl" rotWithShape="0">
                    <a:prstClr val="black">
                      <a:alpha val="40000"/>
                    </a:prstClr>
                  </a:outerShdw>
                </a:effectLst>
              </a:rPr>
              <a:t>Farallones</a:t>
            </a:r>
          </a:p>
        </p:txBody>
      </p:sp>
      <p:pic>
        <p:nvPicPr>
          <p:cNvPr id="8" name="Picture 7">
            <a:extLst>
              <a:ext uri="{FF2B5EF4-FFF2-40B4-BE49-F238E27FC236}">
                <a16:creationId xmlns:a16="http://schemas.microsoft.com/office/drawing/2014/main" id="{D549742F-87AF-4429-BE9B-3091640CE4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96" y="5198900"/>
            <a:ext cx="5386084" cy="1077218"/>
          </a:xfrm>
          <a:prstGeom prst="rect">
            <a:avLst/>
          </a:prstGeom>
          <a:effectLst>
            <a:glow rad="25400">
              <a:schemeClr val="accent1">
                <a:lumMod val="20000"/>
                <a:lumOff val="80000"/>
                <a:alpha val="67000"/>
              </a:schemeClr>
            </a:glow>
          </a:effectLst>
        </p:spPr>
      </p:pic>
      <p:sp>
        <p:nvSpPr>
          <p:cNvPr id="9" name="TextBox 8">
            <a:extLst>
              <a:ext uri="{FF2B5EF4-FFF2-40B4-BE49-F238E27FC236}">
                <a16:creationId xmlns:a16="http://schemas.microsoft.com/office/drawing/2014/main" id="{6DE784E6-65BF-4A54-8F7D-FE7D35D7FF01}"/>
              </a:ext>
            </a:extLst>
          </p:cNvPr>
          <p:cNvSpPr txBox="1"/>
          <p:nvPr/>
        </p:nvSpPr>
        <p:spPr>
          <a:xfrm>
            <a:off x="1019750" y="5118433"/>
            <a:ext cx="3420575" cy="1415772"/>
          </a:xfrm>
          <a:prstGeom prst="rect">
            <a:avLst/>
          </a:prstGeom>
          <a:noFill/>
        </p:spPr>
        <p:txBody>
          <a:bodyPr wrap="square" rtlCol="0">
            <a:spAutoFit/>
          </a:bodyPr>
          <a:lstStyle/>
          <a:p>
            <a:pPr lvl="1"/>
            <a:r>
              <a:rPr lang="en-US" sz="2800" b="1" dirty="0">
                <a:ln>
                  <a:solidFill>
                    <a:schemeClr val="bg2"/>
                  </a:solidFill>
                </a:ln>
                <a:latin typeface="Garamond" panose="02020404030301010803" pitchFamily="18" charset="0"/>
              </a:rPr>
              <a:t>Roger Harris</a:t>
            </a:r>
          </a:p>
          <a:p>
            <a:pPr lvl="1"/>
            <a:endParaRPr lang="en-US" sz="2000" dirty="0">
              <a:ln>
                <a:solidFill>
                  <a:schemeClr val="bg2"/>
                </a:solidFill>
              </a:ln>
              <a:solidFill>
                <a:schemeClr val="bg1"/>
              </a:solidFill>
              <a:latin typeface="Garamond" panose="02020404030301010803" pitchFamily="18" charset="0"/>
            </a:endParaRPr>
          </a:p>
          <a:p>
            <a:pPr lvl="1"/>
            <a:endParaRPr lang="en-US" sz="2000" dirty="0">
              <a:ln>
                <a:solidFill>
                  <a:schemeClr val="bg2"/>
                </a:solidFill>
              </a:ln>
              <a:solidFill>
                <a:schemeClr val="bg1"/>
              </a:solidFill>
              <a:latin typeface="Garamond" panose="02020404030301010803" pitchFamily="18" charset="0"/>
            </a:endParaRPr>
          </a:p>
          <a:p>
            <a:pPr lvl="1"/>
            <a:r>
              <a:rPr lang="en-US" b="1" dirty="0">
                <a:ln>
                  <a:solidFill>
                    <a:schemeClr val="bg2"/>
                  </a:solidFill>
                </a:ln>
                <a:latin typeface="Garamond" panose="02020404030301010803" pitchFamily="18" charset="0"/>
              </a:rPr>
              <a:t>July 16, 2020</a:t>
            </a:r>
          </a:p>
        </p:txBody>
      </p:sp>
    </p:spTree>
    <p:extLst>
      <p:ext uri="{BB962C8B-B14F-4D97-AF65-F5344CB8AC3E}">
        <p14:creationId xmlns:p14="http://schemas.microsoft.com/office/powerpoint/2010/main" val="25292237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mon Murre - Species Information and Photos">
            <a:extLst>
              <a:ext uri="{FF2B5EF4-FFF2-40B4-BE49-F238E27FC236}">
                <a16:creationId xmlns:a16="http://schemas.microsoft.com/office/drawing/2014/main" id="{514D68CA-C468-444E-8C3F-84EA8ECFE1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460" t="56" r="-13301" b="11175"/>
          <a:stretch/>
        </p:blipFill>
        <p:spPr bwMode="auto">
          <a:xfrm>
            <a:off x="-1" y="-1295"/>
            <a:ext cx="10743591" cy="685892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117F8E-1B04-4B36-B4A1-57A397F8D472}"/>
              </a:ext>
            </a:extLst>
          </p:cNvPr>
          <p:cNvSpPr txBox="1"/>
          <p:nvPr/>
        </p:nvSpPr>
        <p:spPr>
          <a:xfrm>
            <a:off x="2" y="0"/>
            <a:ext cx="4140402" cy="1569660"/>
          </a:xfrm>
          <a:prstGeom prst="rect">
            <a:avLst/>
          </a:prstGeom>
          <a:noFill/>
          <a:ln>
            <a:noFill/>
          </a:ln>
        </p:spPr>
        <p:txBody>
          <a:bodyPr wrap="square" rtlCol="0">
            <a:spAutoFit/>
          </a:bodyPr>
          <a:lstStyle/>
          <a:p>
            <a:pPr lvl="1" algn="ctr"/>
            <a:r>
              <a:rPr lang="en-US" sz="3200" b="1" dirty="0">
                <a:ln>
                  <a:solidFill>
                    <a:schemeClr val="tx2"/>
                  </a:solidFill>
                </a:ln>
                <a:solidFill>
                  <a:srgbClr val="00FFFF"/>
                </a:solidFill>
              </a:rPr>
              <a:t>RESTORATION SUCCESS STORY #3</a:t>
            </a:r>
          </a:p>
          <a:p>
            <a:pPr lvl="1" algn="ctr"/>
            <a:r>
              <a:rPr lang="en-US" sz="3200" b="1" i="1" dirty="0">
                <a:ln>
                  <a:solidFill>
                    <a:schemeClr val="tx2"/>
                  </a:solidFill>
                </a:ln>
                <a:solidFill>
                  <a:srgbClr val="99FF99"/>
                </a:solidFill>
              </a:rPr>
              <a:t>Common Murre</a:t>
            </a:r>
            <a:endParaRPr lang="en-US" sz="3200" i="1" dirty="0">
              <a:ln>
                <a:solidFill>
                  <a:schemeClr val="tx2"/>
                </a:solidFill>
              </a:ln>
              <a:solidFill>
                <a:srgbClr val="99FF99"/>
              </a:solidFill>
            </a:endParaRPr>
          </a:p>
        </p:txBody>
      </p:sp>
      <p:sp>
        <p:nvSpPr>
          <p:cNvPr id="4" name="TextBox 3">
            <a:extLst>
              <a:ext uri="{FF2B5EF4-FFF2-40B4-BE49-F238E27FC236}">
                <a16:creationId xmlns:a16="http://schemas.microsoft.com/office/drawing/2014/main" id="{562A79AB-7CBA-419A-86B0-330BAD5AACB9}"/>
              </a:ext>
            </a:extLst>
          </p:cNvPr>
          <p:cNvSpPr txBox="1"/>
          <p:nvPr/>
        </p:nvSpPr>
        <p:spPr>
          <a:xfrm>
            <a:off x="1994185" y="6434697"/>
            <a:ext cx="801758" cy="276999"/>
          </a:xfrm>
          <a:prstGeom prst="rect">
            <a:avLst/>
          </a:prstGeom>
          <a:noFill/>
        </p:spPr>
        <p:txBody>
          <a:bodyPr wrap="none" rtlCol="0">
            <a:spAutoFit/>
          </a:bodyPr>
          <a:lstStyle/>
          <a:p>
            <a:r>
              <a:rPr lang="en-US" sz="1200" dirty="0"/>
              <a:t>Terry </a:t>
            </a:r>
            <a:r>
              <a:rPr lang="en-US" sz="1200" dirty="0" err="1"/>
              <a:t>Sohl</a:t>
            </a:r>
            <a:endParaRPr lang="en-US" sz="1200" dirty="0"/>
          </a:p>
        </p:txBody>
      </p:sp>
      <p:pic>
        <p:nvPicPr>
          <p:cNvPr id="6" name="Picture 5" descr="http://foundsf.org/images/8/89/Outofsf$eggman-with-basket.jpg">
            <a:extLst>
              <a:ext uri="{FF2B5EF4-FFF2-40B4-BE49-F238E27FC236}">
                <a16:creationId xmlns:a16="http://schemas.microsoft.com/office/drawing/2014/main" id="{A8DA8598-A26D-4CE1-BE93-5C598D6569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1504" y="0"/>
            <a:ext cx="4730496" cy="6857633"/>
          </a:xfrm>
          <a:prstGeom prst="rect">
            <a:avLst/>
          </a:prstGeom>
          <a:noFill/>
          <a:ln>
            <a:solidFill>
              <a:schemeClr val="tx1"/>
            </a:solid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8557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11560" t="19327" r="21217" b="32684"/>
          <a:stretch/>
        </p:blipFill>
        <p:spPr>
          <a:xfrm>
            <a:off x="0" y="0"/>
            <a:ext cx="12435840" cy="6858000"/>
          </a:xfrm>
          <a:prstGeom prst="rect">
            <a:avLst/>
          </a:prstGeom>
        </p:spPr>
      </p:pic>
      <p:sp>
        <p:nvSpPr>
          <p:cNvPr id="2" name="Oval 1"/>
          <p:cNvSpPr/>
          <p:nvPr/>
        </p:nvSpPr>
        <p:spPr>
          <a:xfrm>
            <a:off x="1593219" y="4481258"/>
            <a:ext cx="2883386" cy="167433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307652" y="5716226"/>
            <a:ext cx="2815490" cy="114177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172234C-4D26-4F6E-9AC7-62235C941D5E}"/>
              </a:ext>
            </a:extLst>
          </p:cNvPr>
          <p:cNvSpPr txBox="1"/>
          <p:nvPr/>
        </p:nvSpPr>
        <p:spPr>
          <a:xfrm>
            <a:off x="1523999" y="0"/>
            <a:ext cx="9144000" cy="1077218"/>
          </a:xfrm>
          <a:prstGeom prst="rect">
            <a:avLst/>
          </a:prstGeom>
          <a:noFill/>
          <a:ln>
            <a:noFill/>
          </a:ln>
        </p:spPr>
        <p:txBody>
          <a:bodyPr wrap="square" rtlCol="0">
            <a:spAutoFit/>
          </a:bodyPr>
          <a:lstStyle/>
          <a:p>
            <a:pPr lvl="1"/>
            <a:r>
              <a:rPr lang="en-US" sz="3200" b="1" dirty="0">
                <a:ln>
                  <a:solidFill>
                    <a:schemeClr val="tx2"/>
                  </a:solidFill>
                </a:ln>
                <a:solidFill>
                  <a:srgbClr val="00FFFF"/>
                </a:solidFill>
              </a:rPr>
              <a:t>RESTORATION SUCCESS STORY #4</a:t>
            </a:r>
          </a:p>
          <a:p>
            <a:pPr lvl="1"/>
            <a:r>
              <a:rPr lang="en-US" sz="3200" b="1" dirty="0">
                <a:ln w="12700">
                  <a:solidFill>
                    <a:schemeClr val="tx2"/>
                  </a:solidFill>
                </a:ln>
              </a:rPr>
              <a:t>Rhinoceros Auklet</a:t>
            </a:r>
            <a:endParaRPr lang="en-US" sz="3200" i="1" dirty="0">
              <a:ln w="12700">
                <a:solidFill>
                  <a:schemeClr val="tx2"/>
                </a:solidFill>
              </a:ln>
            </a:endParaRPr>
          </a:p>
        </p:txBody>
      </p:sp>
    </p:spTree>
    <p:extLst>
      <p:ext uri="{BB962C8B-B14F-4D97-AF65-F5344CB8AC3E}">
        <p14:creationId xmlns:p14="http://schemas.microsoft.com/office/powerpoint/2010/main" val="3631822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pic>
        <p:nvPicPr>
          <p:cNvPr id="2050" name="Picture 2">
            <a:extLst>
              <a:ext uri="{FF2B5EF4-FFF2-40B4-BE49-F238E27FC236}">
                <a16:creationId xmlns:a16="http://schemas.microsoft.com/office/drawing/2014/main" id="{BCA391F9-2DCB-4A6C-A36C-173F0DC7232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60" r="219" b="896"/>
          <a:stretch/>
        </p:blipFill>
        <p:spPr bwMode="auto">
          <a:xfrm>
            <a:off x="-1" y="0"/>
            <a:ext cx="12192001" cy="695901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D02DCC3-3DDD-4019-9EB5-03196273CC24}"/>
              </a:ext>
            </a:extLst>
          </p:cNvPr>
          <p:cNvPicPr>
            <a:picLocks noChangeAspect="1"/>
          </p:cNvPicPr>
          <p:nvPr/>
        </p:nvPicPr>
        <p:blipFill rotWithShape="1">
          <a:blip r:embed="rId4">
            <a:extLst>
              <a:ext uri="{28A0092B-C50C-407E-A947-70E740481C1C}">
                <a14:useLocalDpi xmlns:a14="http://schemas.microsoft.com/office/drawing/2010/main" val="0"/>
              </a:ext>
            </a:extLst>
          </a:blip>
          <a:srcRect l="34546" t="31075" r="43999" b="28231"/>
          <a:stretch/>
        </p:blipFill>
        <p:spPr>
          <a:xfrm>
            <a:off x="7843498" y="710927"/>
            <a:ext cx="3982429" cy="3138692"/>
          </a:xfrm>
          <a:prstGeom prst="rect">
            <a:avLst/>
          </a:prstGeom>
        </p:spPr>
      </p:pic>
      <p:sp>
        <p:nvSpPr>
          <p:cNvPr id="2" name="TextBox 1">
            <a:extLst>
              <a:ext uri="{FF2B5EF4-FFF2-40B4-BE49-F238E27FC236}">
                <a16:creationId xmlns:a16="http://schemas.microsoft.com/office/drawing/2014/main" id="{8DD511A5-E2E4-4DB9-84A5-72338506443E}"/>
              </a:ext>
            </a:extLst>
          </p:cNvPr>
          <p:cNvSpPr txBox="1"/>
          <p:nvPr/>
        </p:nvSpPr>
        <p:spPr>
          <a:xfrm>
            <a:off x="0" y="6682018"/>
            <a:ext cx="1736967" cy="276999"/>
          </a:xfrm>
          <a:prstGeom prst="rect">
            <a:avLst/>
          </a:prstGeom>
          <a:noFill/>
        </p:spPr>
        <p:txBody>
          <a:bodyPr wrap="square" rtlCol="0">
            <a:spAutoFit/>
          </a:bodyPr>
          <a:lstStyle/>
          <a:p>
            <a:r>
              <a:rPr lang="en-US" sz="1200" dirty="0">
                <a:solidFill>
                  <a:schemeClr val="bg1"/>
                </a:solidFill>
              </a:rPr>
              <a:t>FWS.gov</a:t>
            </a:r>
          </a:p>
        </p:txBody>
      </p:sp>
      <p:sp>
        <p:nvSpPr>
          <p:cNvPr id="11" name="TextBox 10">
            <a:extLst>
              <a:ext uri="{FF2B5EF4-FFF2-40B4-BE49-F238E27FC236}">
                <a16:creationId xmlns:a16="http://schemas.microsoft.com/office/drawing/2014/main" id="{8D2960B0-4AC7-433D-970E-6376EEEF58DC}"/>
              </a:ext>
            </a:extLst>
          </p:cNvPr>
          <p:cNvSpPr txBox="1"/>
          <p:nvPr/>
        </p:nvSpPr>
        <p:spPr>
          <a:xfrm>
            <a:off x="1524001" y="1"/>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00FFFF"/>
                </a:solidFill>
              </a:rPr>
              <a:t>RESTORATION SUCCESS STORY #4</a:t>
            </a:r>
            <a:endParaRPr lang="en-US" sz="3200" i="1" dirty="0">
              <a:ln>
                <a:solidFill>
                  <a:schemeClr val="tx2"/>
                </a:solidFill>
              </a:ln>
              <a:solidFill>
                <a:srgbClr val="00FFFF"/>
              </a:solidFill>
            </a:endParaRPr>
          </a:p>
        </p:txBody>
      </p:sp>
      <p:sp>
        <p:nvSpPr>
          <p:cNvPr id="12" name="TextBox 11">
            <a:extLst>
              <a:ext uri="{FF2B5EF4-FFF2-40B4-BE49-F238E27FC236}">
                <a16:creationId xmlns:a16="http://schemas.microsoft.com/office/drawing/2014/main" id="{6E5767FC-BCC7-425D-9371-4CD88CC4E500}"/>
              </a:ext>
            </a:extLst>
          </p:cNvPr>
          <p:cNvSpPr txBox="1"/>
          <p:nvPr/>
        </p:nvSpPr>
        <p:spPr>
          <a:xfrm>
            <a:off x="2688530" y="6028267"/>
            <a:ext cx="3445570" cy="584775"/>
          </a:xfrm>
          <a:prstGeom prst="rect">
            <a:avLst/>
          </a:prstGeom>
          <a:noFill/>
        </p:spPr>
        <p:txBody>
          <a:bodyPr wrap="square" rtlCol="0">
            <a:spAutoFit/>
          </a:bodyPr>
          <a:lstStyle/>
          <a:p>
            <a:pPr marL="0" lvl="1" algn="ctr"/>
            <a:r>
              <a:rPr lang="en-US" sz="3200" b="1" dirty="0">
                <a:ln>
                  <a:solidFill>
                    <a:schemeClr val="tx2"/>
                  </a:solidFill>
                </a:ln>
                <a:solidFill>
                  <a:srgbClr val="99FF99"/>
                </a:solidFill>
              </a:rPr>
              <a:t>Rhinoceros Auklet</a:t>
            </a:r>
            <a:endParaRPr lang="en-US" sz="2800" i="1" dirty="0">
              <a:ln>
                <a:solidFill>
                  <a:schemeClr val="tx2"/>
                </a:solidFill>
              </a:ln>
              <a:solidFill>
                <a:srgbClr val="99FF99"/>
              </a:solidFill>
            </a:endParaRPr>
          </a:p>
        </p:txBody>
      </p:sp>
      <p:sp>
        <p:nvSpPr>
          <p:cNvPr id="13" name="TextBox 12">
            <a:extLst>
              <a:ext uri="{FF2B5EF4-FFF2-40B4-BE49-F238E27FC236}">
                <a16:creationId xmlns:a16="http://schemas.microsoft.com/office/drawing/2014/main" id="{0808D3D2-8800-4C4B-B4E6-250AA12897BD}"/>
              </a:ext>
            </a:extLst>
          </p:cNvPr>
          <p:cNvSpPr txBox="1"/>
          <p:nvPr/>
        </p:nvSpPr>
        <p:spPr>
          <a:xfrm>
            <a:off x="9115436" y="3849619"/>
            <a:ext cx="2512302" cy="584775"/>
          </a:xfrm>
          <a:prstGeom prst="rect">
            <a:avLst/>
          </a:prstGeom>
          <a:noFill/>
        </p:spPr>
        <p:txBody>
          <a:bodyPr wrap="square" rtlCol="0">
            <a:spAutoFit/>
          </a:bodyPr>
          <a:lstStyle/>
          <a:p>
            <a:pPr marL="0" lvl="1" algn="ctr"/>
            <a:r>
              <a:rPr lang="en-US" sz="3200" b="1" dirty="0">
                <a:ln>
                  <a:solidFill>
                    <a:schemeClr val="tx2"/>
                  </a:solidFill>
                </a:ln>
                <a:solidFill>
                  <a:srgbClr val="99FF99"/>
                </a:solidFill>
              </a:rPr>
              <a:t>Tufted Puffin</a:t>
            </a:r>
            <a:endParaRPr lang="en-US" sz="2800" i="1" dirty="0">
              <a:ln>
                <a:solidFill>
                  <a:schemeClr val="tx2"/>
                </a:solidFill>
              </a:ln>
              <a:solidFill>
                <a:srgbClr val="99FF99"/>
              </a:solidFill>
            </a:endParaRPr>
          </a:p>
        </p:txBody>
      </p:sp>
    </p:spTree>
    <p:extLst>
      <p:ext uri="{BB962C8B-B14F-4D97-AF65-F5344CB8AC3E}">
        <p14:creationId xmlns:p14="http://schemas.microsoft.com/office/powerpoint/2010/main" val="1288440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2538C6-582B-4721-9875-79B6B6AF7450}"/>
              </a:ext>
            </a:extLst>
          </p:cNvPr>
          <p:cNvPicPr>
            <a:picLocks noChangeAspect="1"/>
          </p:cNvPicPr>
          <p:nvPr/>
        </p:nvPicPr>
        <p:blipFill rotWithShape="1">
          <a:blip r:embed="rId2">
            <a:extLst>
              <a:ext uri="{28A0092B-C50C-407E-A947-70E740481C1C}">
                <a14:useLocalDpi xmlns:a14="http://schemas.microsoft.com/office/drawing/2010/main" val="0"/>
              </a:ext>
            </a:extLst>
          </a:blip>
          <a:srcRect b="24800"/>
          <a:stretch/>
        </p:blipFill>
        <p:spPr>
          <a:xfrm>
            <a:off x="0" y="0"/>
            <a:ext cx="12192000" cy="6858000"/>
          </a:xfrm>
          <a:prstGeom prst="rect">
            <a:avLst/>
          </a:prstGeom>
        </p:spPr>
      </p:pic>
      <p:sp>
        <p:nvSpPr>
          <p:cNvPr id="4" name="TextBox 3">
            <a:extLst>
              <a:ext uri="{FF2B5EF4-FFF2-40B4-BE49-F238E27FC236}">
                <a16:creationId xmlns:a16="http://schemas.microsoft.com/office/drawing/2014/main" id="{2B415282-BD59-4246-A4E6-28EBDF6DF256}"/>
              </a:ext>
            </a:extLst>
          </p:cNvPr>
          <p:cNvSpPr txBox="1"/>
          <p:nvPr/>
        </p:nvSpPr>
        <p:spPr>
          <a:xfrm>
            <a:off x="-468173" y="0"/>
            <a:ext cx="12228577" cy="584775"/>
          </a:xfrm>
          <a:prstGeom prst="rect">
            <a:avLst/>
          </a:prstGeom>
          <a:noFill/>
          <a:ln>
            <a:noFill/>
          </a:ln>
        </p:spPr>
        <p:txBody>
          <a:bodyPr wrap="square" rtlCol="0">
            <a:spAutoFit/>
          </a:bodyPr>
          <a:lstStyle/>
          <a:p>
            <a:pPr lvl="1"/>
            <a:r>
              <a:rPr lang="en-US" sz="3200" b="1" dirty="0">
                <a:ln>
                  <a:solidFill>
                    <a:schemeClr val="tx2"/>
                  </a:solidFill>
                </a:ln>
                <a:solidFill>
                  <a:srgbClr val="B3C5D5"/>
                </a:solidFill>
              </a:rPr>
              <a:t>RESTORATION SUCCESS STORY #5?</a:t>
            </a:r>
            <a:endParaRPr lang="en-US" sz="3200" i="1" dirty="0">
              <a:ln>
                <a:solidFill>
                  <a:schemeClr val="tx2"/>
                </a:solidFill>
              </a:ln>
              <a:solidFill>
                <a:srgbClr val="B3C5D5"/>
              </a:solidFill>
            </a:endParaRPr>
          </a:p>
        </p:txBody>
      </p:sp>
      <p:pic>
        <p:nvPicPr>
          <p:cNvPr id="5" name="Picture 4">
            <a:extLst>
              <a:ext uri="{FF2B5EF4-FFF2-40B4-BE49-F238E27FC236}">
                <a16:creationId xmlns:a16="http://schemas.microsoft.com/office/drawing/2014/main" id="{5D051C8E-5649-4D72-B42C-7300762840EB}"/>
              </a:ext>
            </a:extLst>
          </p:cNvPr>
          <p:cNvPicPr>
            <a:picLocks noChangeAspect="1"/>
          </p:cNvPicPr>
          <p:nvPr/>
        </p:nvPicPr>
        <p:blipFill rotWithShape="1">
          <a:blip r:embed="rId3">
            <a:extLst>
              <a:ext uri="{28A0092B-C50C-407E-A947-70E740481C1C}">
                <a14:useLocalDpi xmlns:a14="http://schemas.microsoft.com/office/drawing/2010/main" val="0"/>
              </a:ext>
            </a:extLst>
          </a:blip>
          <a:srcRect r="30622"/>
          <a:stretch/>
        </p:blipFill>
        <p:spPr>
          <a:xfrm>
            <a:off x="571530" y="34121"/>
            <a:ext cx="6451061" cy="6973841"/>
          </a:xfrm>
          <a:prstGeom prst="rect">
            <a:avLst/>
          </a:prstGeom>
        </p:spPr>
      </p:pic>
    </p:spTree>
    <p:extLst>
      <p:ext uri="{BB962C8B-B14F-4D97-AF65-F5344CB8AC3E}">
        <p14:creationId xmlns:p14="http://schemas.microsoft.com/office/powerpoint/2010/main" val="143255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31110"/>
        </a:solidFill>
        <a:effectLst/>
      </p:bgPr>
    </p:bg>
    <p:spTree>
      <p:nvGrpSpPr>
        <p:cNvPr id="1" name=""/>
        <p:cNvGrpSpPr/>
        <p:nvPr/>
      </p:nvGrpSpPr>
      <p:grpSpPr>
        <a:xfrm>
          <a:off x="0" y="0"/>
          <a:ext cx="0" cy="0"/>
          <a:chOff x="0" y="0"/>
          <a:chExt cx="0" cy="0"/>
        </a:xfrm>
      </p:grpSpPr>
      <p:pic>
        <p:nvPicPr>
          <p:cNvPr id="3" name="Picture 8" descr="https://public-media.smithsonianmag.com/filer/9e/43/9e43e596-fe13-4071-921e-28388375d002/017_bendilley_gough2014_131_email.jpg">
            <a:extLst>
              <a:ext uri="{FF2B5EF4-FFF2-40B4-BE49-F238E27FC236}">
                <a16:creationId xmlns:a16="http://schemas.microsoft.com/office/drawing/2014/main" id="{2803EA0C-010A-4C93-B9BC-37963C60231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214"/>
          <a:stretch/>
        </p:blipFill>
        <p:spPr bwMode="auto">
          <a:xfrm>
            <a:off x="0" y="2592324"/>
            <a:ext cx="7583424" cy="426567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annibalistic Mice - YouTube">
            <a:extLst>
              <a:ext uri="{FF2B5EF4-FFF2-40B4-BE49-F238E27FC236}">
                <a16:creationId xmlns:a16="http://schemas.microsoft.com/office/drawing/2014/main" id="{2D91DC99-F539-4110-92C0-4F5236182B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4721" y="0"/>
            <a:ext cx="7617279" cy="426567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9502812-34FF-400D-8263-153CD9456218}"/>
              </a:ext>
            </a:extLst>
          </p:cNvPr>
          <p:cNvSpPr txBox="1"/>
          <p:nvPr/>
        </p:nvSpPr>
        <p:spPr>
          <a:xfrm>
            <a:off x="0" y="1"/>
            <a:ext cx="4574721" cy="1077218"/>
          </a:xfrm>
          <a:prstGeom prst="rect">
            <a:avLst/>
          </a:prstGeom>
          <a:noFill/>
          <a:ln>
            <a:noFill/>
          </a:ln>
        </p:spPr>
        <p:txBody>
          <a:bodyPr wrap="square" rtlCol="0">
            <a:spAutoFit/>
          </a:bodyPr>
          <a:lstStyle/>
          <a:p>
            <a:pPr lvl="1" algn="ctr"/>
            <a:r>
              <a:rPr lang="en-US" sz="3200" b="1" dirty="0">
                <a:ln>
                  <a:solidFill>
                    <a:schemeClr val="tx2"/>
                  </a:solidFill>
                </a:ln>
                <a:solidFill>
                  <a:srgbClr val="00FFFF"/>
                </a:solidFill>
              </a:rPr>
              <a:t>RESTORATION SUCCESS </a:t>
            </a:r>
          </a:p>
          <a:p>
            <a:pPr lvl="1" algn="ctr"/>
            <a:r>
              <a:rPr lang="en-US" sz="3200" b="1" dirty="0">
                <a:ln>
                  <a:solidFill>
                    <a:schemeClr val="tx2"/>
                  </a:solidFill>
                </a:ln>
                <a:solidFill>
                  <a:srgbClr val="00FFFF"/>
                </a:solidFill>
              </a:rPr>
              <a:t>STORY #5?</a:t>
            </a:r>
            <a:endParaRPr lang="en-US" sz="3200" i="1" dirty="0">
              <a:ln>
                <a:solidFill>
                  <a:schemeClr val="tx2"/>
                </a:solidFill>
              </a:ln>
              <a:solidFill>
                <a:srgbClr val="00FFFF"/>
              </a:solidFill>
            </a:endParaRPr>
          </a:p>
        </p:txBody>
      </p:sp>
      <p:sp>
        <p:nvSpPr>
          <p:cNvPr id="6" name="Rectangle 5">
            <a:extLst>
              <a:ext uri="{FF2B5EF4-FFF2-40B4-BE49-F238E27FC236}">
                <a16:creationId xmlns:a16="http://schemas.microsoft.com/office/drawing/2014/main" id="{425E1A61-9833-4A9C-BFA0-C9552FE2F391}"/>
              </a:ext>
            </a:extLst>
          </p:cNvPr>
          <p:cNvSpPr/>
          <p:nvPr/>
        </p:nvSpPr>
        <p:spPr>
          <a:xfrm>
            <a:off x="7583423" y="6216027"/>
            <a:ext cx="4460305" cy="646331"/>
          </a:xfrm>
          <a:prstGeom prst="rect">
            <a:avLst/>
          </a:prstGeom>
        </p:spPr>
        <p:txBody>
          <a:bodyPr wrap="square">
            <a:spAutoFit/>
          </a:bodyPr>
          <a:lstStyle/>
          <a:p>
            <a:r>
              <a:rPr lang="en-US" sz="1200" dirty="0">
                <a:solidFill>
                  <a:srgbClr val="99FF99"/>
                </a:solidFill>
              </a:rPr>
              <a:t>A mouse on Gough Island attacks an </a:t>
            </a:r>
          </a:p>
          <a:p>
            <a:r>
              <a:rPr lang="en-US" sz="1200" dirty="0">
                <a:solidFill>
                  <a:srgbClr val="99FF99"/>
                </a:solidFill>
              </a:rPr>
              <a:t>endangered Tristan Albatross chick. </a:t>
            </a:r>
          </a:p>
          <a:p>
            <a:r>
              <a:rPr lang="en-US" sz="1200" i="1" dirty="0">
                <a:solidFill>
                  <a:srgbClr val="99FF99"/>
                </a:solidFill>
              </a:rPr>
              <a:t>Smithsonian Magazine,  April 18, 2016</a:t>
            </a:r>
          </a:p>
        </p:txBody>
      </p:sp>
      <p:sp>
        <p:nvSpPr>
          <p:cNvPr id="2" name="Rectangle 1">
            <a:extLst>
              <a:ext uri="{FF2B5EF4-FFF2-40B4-BE49-F238E27FC236}">
                <a16:creationId xmlns:a16="http://schemas.microsoft.com/office/drawing/2014/main" id="{47A71DA0-619C-4C26-BE32-2983B48AD76C}"/>
              </a:ext>
            </a:extLst>
          </p:cNvPr>
          <p:cNvSpPr/>
          <p:nvPr/>
        </p:nvSpPr>
        <p:spPr>
          <a:xfrm>
            <a:off x="7583423" y="4265676"/>
            <a:ext cx="4574722" cy="276999"/>
          </a:xfrm>
          <a:prstGeom prst="rect">
            <a:avLst/>
          </a:prstGeom>
        </p:spPr>
        <p:txBody>
          <a:bodyPr wrap="square">
            <a:spAutoFit/>
          </a:bodyPr>
          <a:lstStyle/>
          <a:p>
            <a:pPr algn="r"/>
            <a:r>
              <a:rPr lang="en-US" sz="1200" dirty="0">
                <a:hlinkClick r:id="rId4"/>
              </a:rPr>
              <a:t>https://www.youtube.com/watch?v=aDcSI1SzDiQ</a:t>
            </a:r>
            <a:endParaRPr lang="en-US" sz="1200" dirty="0"/>
          </a:p>
        </p:txBody>
      </p:sp>
    </p:spTree>
    <p:extLst>
      <p:ext uri="{BB962C8B-B14F-4D97-AF65-F5344CB8AC3E}">
        <p14:creationId xmlns:p14="http://schemas.microsoft.com/office/powerpoint/2010/main" val="324779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upload.wikimedia.org/wikipedia/commons/3/39/Albert_Bierstadt_-_Farallon_Islands_(1872).jpg">
            <a:extLst>
              <a:ext uri="{FF2B5EF4-FFF2-40B4-BE49-F238E27FC236}">
                <a16:creationId xmlns:a16="http://schemas.microsoft.com/office/drawing/2014/main" id="{82B809A5-F452-4A1D-B782-693749B49600}"/>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818" b="25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6EC98C70-999E-49E9-B796-7AF54A2415A5}"/>
              </a:ext>
            </a:extLst>
          </p:cNvPr>
          <p:cNvSpPr/>
          <p:nvPr/>
        </p:nvSpPr>
        <p:spPr>
          <a:xfrm>
            <a:off x="63657" y="6401384"/>
            <a:ext cx="2940228" cy="276999"/>
          </a:xfrm>
          <a:prstGeom prst="rect">
            <a:avLst/>
          </a:prstGeom>
        </p:spPr>
        <p:txBody>
          <a:bodyPr wrap="none">
            <a:spAutoFit/>
          </a:bodyPr>
          <a:lstStyle/>
          <a:p>
            <a:r>
              <a:rPr lang="de-DE" sz="1200" dirty="0">
                <a:solidFill>
                  <a:srgbClr val="00B0F0"/>
                </a:solidFill>
                <a:latin typeface="arial" panose="020B0604020202020204" pitchFamily="34" charset="0"/>
              </a:rPr>
              <a:t>Albert Bierstadt - Farallon Islands (1872)</a:t>
            </a:r>
            <a:endParaRPr lang="en-US" sz="1200" dirty="0">
              <a:solidFill>
                <a:srgbClr val="00B0F0"/>
              </a:solidFill>
            </a:endParaRPr>
          </a:p>
        </p:txBody>
      </p:sp>
    </p:spTree>
    <p:extLst>
      <p:ext uri="{BB962C8B-B14F-4D97-AF65-F5344CB8AC3E}">
        <p14:creationId xmlns:p14="http://schemas.microsoft.com/office/powerpoint/2010/main" val="2128995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6412"/>
          <a:stretch/>
        </p:blipFill>
        <p:spPr>
          <a:xfrm>
            <a:off x="0" y="-1"/>
            <a:ext cx="12192000" cy="6858001"/>
          </a:xfrm>
          <a:prstGeom prst="rect">
            <a:avLst/>
          </a:prstGeom>
        </p:spPr>
      </p:pic>
      <p:sp>
        <p:nvSpPr>
          <p:cNvPr id="5" name="TextBox 4"/>
          <p:cNvSpPr txBox="1"/>
          <p:nvPr/>
        </p:nvSpPr>
        <p:spPr>
          <a:xfrm>
            <a:off x="2688705" y="2971309"/>
            <a:ext cx="6916189" cy="584775"/>
          </a:xfrm>
          <a:prstGeom prst="rect">
            <a:avLst/>
          </a:prstGeom>
          <a:noFill/>
          <a:ln>
            <a:noFill/>
          </a:ln>
        </p:spPr>
        <p:txBody>
          <a:bodyPr wrap="square" rtlCol="0">
            <a:spAutoFit/>
          </a:bodyPr>
          <a:lstStyle/>
          <a:p>
            <a:pPr lvl="1"/>
            <a:r>
              <a:rPr lang="en-US" sz="3200" b="1" dirty="0">
                <a:ln>
                  <a:solidFill>
                    <a:schemeClr val="tx2"/>
                  </a:solidFill>
                </a:ln>
                <a:solidFill>
                  <a:schemeClr val="accent5">
                    <a:lumMod val="60000"/>
                    <a:lumOff val="40000"/>
                  </a:schemeClr>
                </a:solidFill>
                <a:effectLst>
                  <a:glow rad="228600">
                    <a:schemeClr val="accent1">
                      <a:satMod val="175000"/>
                      <a:alpha val="40000"/>
                    </a:schemeClr>
                  </a:glow>
                </a:effectLst>
              </a:rPr>
              <a:t>west</a:t>
            </a:r>
            <a:r>
              <a:rPr lang="en-US" sz="3200" b="1" dirty="0">
                <a:ln>
                  <a:solidFill>
                    <a:schemeClr val="tx2"/>
                  </a:solidFill>
                </a:ln>
                <a:solidFill>
                  <a:srgbClr val="99FF99"/>
                </a:solidFill>
                <a:effectLst>
                  <a:glow rad="228600">
                    <a:schemeClr val="accent1">
                      <a:satMod val="175000"/>
                      <a:alpha val="40000"/>
                    </a:schemeClr>
                  </a:glow>
                </a:effectLst>
              </a:rPr>
              <a:t>        PACIFIC OCEAN 	</a:t>
            </a:r>
            <a:r>
              <a:rPr lang="en-US" sz="3200" b="1" dirty="0">
                <a:ln>
                  <a:solidFill>
                    <a:schemeClr val="tx2"/>
                  </a:solidFill>
                </a:ln>
                <a:solidFill>
                  <a:schemeClr val="accent5">
                    <a:lumMod val="60000"/>
                    <a:lumOff val="40000"/>
                  </a:schemeClr>
                </a:solidFill>
                <a:effectLst>
                  <a:glow rad="228600">
                    <a:schemeClr val="accent1">
                      <a:satMod val="175000"/>
                      <a:alpha val="40000"/>
                    </a:schemeClr>
                  </a:glow>
                </a:effectLst>
              </a:rPr>
              <a:t>east</a:t>
            </a:r>
          </a:p>
        </p:txBody>
      </p:sp>
      <p:sp>
        <p:nvSpPr>
          <p:cNvPr id="3" name="Star: 5 Points 2">
            <a:extLst>
              <a:ext uri="{FF2B5EF4-FFF2-40B4-BE49-F238E27FC236}">
                <a16:creationId xmlns:a16="http://schemas.microsoft.com/office/drawing/2014/main" id="{23FE6D3E-1786-40E0-8BE1-219DC94D50F9}"/>
              </a:ext>
            </a:extLst>
          </p:cNvPr>
          <p:cNvSpPr/>
          <p:nvPr/>
        </p:nvSpPr>
        <p:spPr>
          <a:xfrm>
            <a:off x="8374009" y="2041796"/>
            <a:ext cx="298027" cy="257387"/>
          </a:xfrm>
          <a:prstGeom prst="star5">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825FD28-A82E-4B08-BBA2-08F9052C1948}"/>
              </a:ext>
            </a:extLst>
          </p:cNvPr>
          <p:cNvSpPr txBox="1"/>
          <p:nvPr/>
        </p:nvSpPr>
        <p:spPr>
          <a:xfrm>
            <a:off x="6542867" y="1970434"/>
            <a:ext cx="1831142" cy="400110"/>
          </a:xfrm>
          <a:prstGeom prst="rect">
            <a:avLst/>
          </a:prstGeom>
          <a:noFill/>
        </p:spPr>
        <p:txBody>
          <a:bodyPr wrap="none" rtlCol="0">
            <a:spAutoFit/>
          </a:bodyPr>
          <a:lstStyle/>
          <a:p>
            <a:r>
              <a:rPr lang="en-US" sz="2000" b="1" dirty="0">
                <a:solidFill>
                  <a:srgbClr val="FF0000"/>
                </a:solidFill>
              </a:rPr>
              <a:t>Farallon Islands</a:t>
            </a:r>
          </a:p>
        </p:txBody>
      </p:sp>
    </p:spTree>
    <p:extLst>
      <p:ext uri="{BB962C8B-B14F-4D97-AF65-F5344CB8AC3E}">
        <p14:creationId xmlns:p14="http://schemas.microsoft.com/office/powerpoint/2010/main" val="1688871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0" y="386445"/>
            <a:ext cx="12192000" cy="954107"/>
          </a:xfrm>
          <a:prstGeom prst="rect">
            <a:avLst/>
          </a:prstGeom>
          <a:noFill/>
          <a:ln w="9525">
            <a:noFill/>
            <a:miter lim="800000"/>
            <a:headEnd/>
            <a:tailEnd/>
          </a:ln>
        </p:spPr>
        <p:txBody>
          <a:bodyPr wrap="square">
            <a:spAutoFit/>
          </a:bodyPr>
          <a:lstStyle/>
          <a:p>
            <a:pPr algn="ctr"/>
            <a:r>
              <a:rPr lang="en-US" sz="3200" b="1" dirty="0">
                <a:solidFill>
                  <a:schemeClr val="tx2"/>
                </a:solidFill>
              </a:rPr>
              <a:t>Largest Seabird Colony in the Contiguous U.S</a:t>
            </a:r>
            <a:r>
              <a:rPr lang="en-US" sz="2800" b="1" dirty="0">
                <a:solidFill>
                  <a:schemeClr val="tx2"/>
                </a:solidFill>
              </a:rPr>
              <a:t>.</a:t>
            </a:r>
          </a:p>
          <a:p>
            <a:pPr algn="ctr"/>
            <a:r>
              <a:rPr lang="en-US" sz="2400" dirty="0">
                <a:solidFill>
                  <a:srgbClr val="F1730C"/>
                </a:solidFill>
                <a:latin typeface="+mj-lt"/>
              </a:rPr>
              <a:t>350,000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721496"/>
            <a:chOff x="3135048" y="1757815"/>
            <a:chExt cx="8866733" cy="4721496"/>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r="-18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381402"/>
            <a:ext cx="2578592" cy="1827665"/>
          </a:xfrm>
        </p:spPr>
        <p:txBody>
          <a:bodyPr>
            <a:noAutofit/>
          </a:bodyPr>
          <a:lstStyle/>
          <a:p>
            <a:r>
              <a:rPr lang="en-US" sz="4000" b="1" dirty="0"/>
              <a:t>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0490" y="3788077"/>
            <a:ext cx="1772487" cy="2688521"/>
          </a:xfrm>
          <a:prstGeom prst="rect">
            <a:avLst/>
          </a:prstGeom>
        </p:spPr>
      </p:pic>
      <p:pic>
        <p:nvPicPr>
          <p:cNvPr id="1028" name="Picture 4" descr="International Union for Conservation of Nature - Wikipedia">
            <a:extLst>
              <a:ext uri="{FF2B5EF4-FFF2-40B4-BE49-F238E27FC236}">
                <a16:creationId xmlns:a16="http://schemas.microsoft.com/office/drawing/2014/main" id="{ACB423B7-6C5E-4DD6-9917-05D974559E0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35250" y="4730697"/>
            <a:ext cx="905957" cy="863768"/>
          </a:xfrm>
          <a:prstGeom prst="rect">
            <a:avLst/>
          </a:prstGeom>
          <a:noFill/>
          <a:extLst>
            <a:ext uri="{909E8E84-426E-40DD-AFC4-6F175D3DCCD1}">
              <a14:hiddenFill xmlns:a14="http://schemas.microsoft.com/office/drawing/2010/main">
                <a:solidFill>
                  <a:srgbClr val="FFFFFF"/>
                </a:solidFill>
              </a14:hiddenFill>
            </a:ext>
          </a:extLst>
        </p:spPr>
      </p:pic>
      <p:sp>
        <p:nvSpPr>
          <p:cNvPr id="3" name="Arrow: Right 2">
            <a:extLst>
              <a:ext uri="{FF2B5EF4-FFF2-40B4-BE49-F238E27FC236}">
                <a16:creationId xmlns:a16="http://schemas.microsoft.com/office/drawing/2014/main" id="{35559994-BEDE-4D24-9034-8C8F4ED74D03}"/>
              </a:ext>
            </a:extLst>
          </p:cNvPr>
          <p:cNvSpPr/>
          <p:nvPr/>
        </p:nvSpPr>
        <p:spPr>
          <a:xfrm>
            <a:off x="4572000" y="5085452"/>
            <a:ext cx="351130" cy="204826"/>
          </a:xfrm>
          <a:prstGeom prst="rightArrow">
            <a:avLst/>
          </a:prstGeom>
          <a:solidFill>
            <a:srgbClr val="1A5E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9AC037E-F7D8-41B0-B2B4-351DEAC7BBF9}"/>
              </a:ext>
            </a:extLst>
          </p:cNvPr>
          <p:cNvSpPr txBox="1"/>
          <p:nvPr/>
        </p:nvSpPr>
        <p:spPr>
          <a:xfrm>
            <a:off x="4923130" y="5003199"/>
            <a:ext cx="1529008" cy="369332"/>
          </a:xfrm>
          <a:prstGeom prst="rect">
            <a:avLst/>
          </a:prstGeom>
          <a:noFill/>
        </p:spPr>
        <p:txBody>
          <a:bodyPr wrap="none" rtlCol="0">
            <a:spAutoFit/>
          </a:bodyPr>
          <a:lstStyle/>
          <a:p>
            <a:r>
              <a:rPr lang="en-US" b="1" dirty="0">
                <a:solidFill>
                  <a:srgbClr val="186F9C"/>
                </a:solidFill>
              </a:rPr>
              <a:t>ENDANGERED</a:t>
            </a:r>
          </a:p>
        </p:txBody>
      </p:sp>
    </p:spTree>
    <p:extLst>
      <p:ext uri="{BB962C8B-B14F-4D97-AF65-F5344CB8AC3E}">
        <p14:creationId xmlns:p14="http://schemas.microsoft.com/office/powerpoint/2010/main" val="3189595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5016622"/>
            <a:chOff x="3098838" y="1612778"/>
            <a:chExt cx="9109787" cy="5016622"/>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Steller Sea Lion</a:t>
              </a:r>
            </a:p>
          </p:txBody>
        </p:sp>
        <p:sp>
          <p:nvSpPr>
            <p:cNvPr id="7178" name="TextBox 11"/>
            <p:cNvSpPr txBox="1">
              <a:spLocks noChangeArrowheads="1"/>
            </p:cNvSpPr>
            <p:nvPr/>
          </p:nvSpPr>
          <p:spPr bwMode="auto">
            <a:xfrm>
              <a:off x="3100251" y="6259512"/>
              <a:ext cx="3189899"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69332"/>
            </a:xfrm>
            <a:prstGeom prst="rect">
              <a:avLst/>
            </a:prstGeom>
            <a:noFill/>
            <a:ln w="9525">
              <a:noFill/>
              <a:miter lim="800000"/>
              <a:headEnd/>
              <a:tailEnd/>
            </a:ln>
          </p:spPr>
          <p:txBody>
            <a:bodyPr wrap="square">
              <a:spAutoFit/>
            </a:bodyPr>
            <a:lstStyle/>
            <a:p>
              <a:pPr algn="ctr"/>
              <a:r>
                <a:rPr lang="en-US"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0" y="384044"/>
            <a:ext cx="12191999" cy="1015663"/>
          </a:xfrm>
          <a:prstGeom prst="rect">
            <a:avLst/>
          </a:prstGeom>
          <a:noFill/>
          <a:ln w="9525">
            <a:noFill/>
            <a:miter lim="800000"/>
            <a:headEnd/>
            <a:tailEnd/>
          </a:ln>
        </p:spPr>
        <p:txBody>
          <a:bodyPr wrap="square">
            <a:spAutoFit/>
          </a:bodyPr>
          <a:lstStyle/>
          <a:p>
            <a:pPr algn="ctr"/>
            <a:r>
              <a:rPr lang="en-US" sz="3200" b="1"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803173"/>
            <a:chOff x="2706780" y="1426306"/>
            <a:chExt cx="10561353" cy="1803173"/>
          </a:xfrm>
        </p:grpSpPr>
        <p:sp>
          <p:nvSpPr>
            <p:cNvPr id="7176" name="TextBox 9"/>
            <p:cNvSpPr txBox="1">
              <a:spLocks noChangeArrowheads="1"/>
            </p:cNvSpPr>
            <p:nvPr/>
          </p:nvSpPr>
          <p:spPr bwMode="auto">
            <a:xfrm>
              <a:off x="10095188" y="1426306"/>
              <a:ext cx="3172945" cy="400110"/>
            </a:xfrm>
            <a:prstGeom prst="rect">
              <a:avLst/>
            </a:prstGeom>
            <a:noFill/>
            <a:ln w="9525">
              <a:noFill/>
              <a:miter lim="800000"/>
              <a:headEnd/>
              <a:tailEnd/>
            </a:ln>
          </p:spPr>
          <p:txBody>
            <a:bodyPr wrap="square">
              <a:spAutoFit/>
            </a:bodyPr>
            <a:lstStyle/>
            <a:p>
              <a:pPr algn="ctr"/>
              <a:r>
                <a:rPr lang="en-US" sz="2000" dirty="0" err="1">
                  <a:solidFill>
                    <a:schemeClr val="tx1">
                      <a:lumMod val="65000"/>
                      <a:lumOff val="35000"/>
                    </a:schemeClr>
                  </a:solidFill>
                </a:rPr>
                <a:t>Farallon</a:t>
              </a:r>
              <a:r>
                <a:rPr lang="en-US" sz="2000" dirty="0">
                  <a:solidFill>
                    <a:schemeClr val="tx1">
                      <a:lumMod val="65000"/>
                      <a:lumOff val="35000"/>
                    </a:schemeClr>
                  </a:solidFill>
                </a:rPr>
                <a:t> Camel Cricket</a:t>
              </a:r>
            </a:p>
          </p:txBody>
        </p:sp>
        <p:sp>
          <p:nvSpPr>
            <p:cNvPr id="7177" name="TextBox 10"/>
            <p:cNvSpPr txBox="1">
              <a:spLocks noChangeArrowheads="1"/>
            </p:cNvSpPr>
            <p:nvPr/>
          </p:nvSpPr>
          <p:spPr bwMode="auto">
            <a:xfrm>
              <a:off x="6451807" y="2829369"/>
              <a:ext cx="3172945" cy="400110"/>
            </a:xfrm>
            <a:prstGeom prst="rect">
              <a:avLst/>
            </a:prstGeom>
            <a:noFill/>
            <a:ln w="9525">
              <a:noFill/>
              <a:miter lim="800000"/>
              <a:headEnd/>
              <a:tailEnd/>
            </a:ln>
          </p:spPr>
          <p:txBody>
            <a:bodyPr wrap="square">
              <a:spAutoFit/>
            </a:bodyPr>
            <a:lstStyle/>
            <a:p>
              <a:pPr algn="ctr"/>
              <a:r>
                <a:rPr lang="en-US" sz="2000" dirty="0">
                  <a:solidFill>
                    <a:schemeClr val="tx1">
                      <a:lumMod val="65000"/>
                      <a:lumOff val="35000"/>
                    </a:schemeClr>
                  </a:solidFill>
                </a:rPr>
                <a:t>Maritime Goldfield</a:t>
              </a:r>
            </a:p>
          </p:txBody>
        </p:sp>
        <p:sp>
          <p:nvSpPr>
            <p:cNvPr id="7179" name="TextBox 12"/>
            <p:cNvSpPr txBox="1">
              <a:spLocks noChangeArrowheads="1"/>
            </p:cNvSpPr>
            <p:nvPr/>
          </p:nvSpPr>
          <p:spPr bwMode="auto">
            <a:xfrm>
              <a:off x="2706780" y="1542689"/>
              <a:ext cx="2673583" cy="707886"/>
            </a:xfrm>
            <a:prstGeom prst="rect">
              <a:avLst/>
            </a:prstGeom>
            <a:noFill/>
            <a:ln w="9525">
              <a:noFill/>
              <a:miter lim="800000"/>
              <a:headEnd/>
              <a:tailEnd/>
            </a:ln>
          </p:spPr>
          <p:txBody>
            <a:bodyPr wrap="square">
              <a:spAutoFit/>
            </a:bodyPr>
            <a:lstStyle/>
            <a:p>
              <a:pPr algn="ctr"/>
              <a:r>
                <a:rPr lang="en-US" sz="2000" dirty="0">
                  <a:solidFill>
                    <a:schemeClr val="tx1">
                      <a:lumMod val="65000"/>
                      <a:lumOff val="35000"/>
                    </a:schemeClr>
                  </a:solidFill>
                </a:rPr>
                <a:t>Farallon arboreal salamander</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0" y="384044"/>
            <a:ext cx="12191999" cy="584775"/>
          </a:xfrm>
          <a:prstGeom prst="rect">
            <a:avLst/>
          </a:prstGeom>
          <a:noFill/>
          <a:ln w="9525">
            <a:noFill/>
            <a:miter lim="800000"/>
            <a:headEnd/>
            <a:tailEnd/>
          </a:ln>
        </p:spPr>
        <p:txBody>
          <a:bodyPr wrap="square">
            <a:spAutoFit/>
          </a:bodyPr>
          <a:lstStyle/>
          <a:p>
            <a:pPr algn="ctr"/>
            <a:r>
              <a:rPr lang="en-US" sz="3200" b="1" dirty="0">
                <a:solidFill>
                  <a:schemeClr val="tx2"/>
                </a:solidFill>
                <a:latin typeface="+mj-lt"/>
              </a:rPr>
              <a:t>Endemic Species</a:t>
            </a: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upload.wikimedia.org/wikipedia/commons/2/24/Killing_fur_seals,_St_Paul_Islan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
          <a:stretch/>
        </p:blipFill>
        <p:spPr bwMode="auto">
          <a:xfrm>
            <a:off x="0" y="-140660"/>
            <a:ext cx="12192000" cy="69986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1"/>
            <a:ext cx="12192000" cy="646331"/>
          </a:xfrm>
          <a:prstGeom prst="rect">
            <a:avLst/>
          </a:prstGeom>
          <a:noFill/>
        </p:spPr>
        <p:txBody>
          <a:bodyPr wrap="square" rtlCol="0">
            <a:spAutoFit/>
          </a:bodyPr>
          <a:lstStyle/>
          <a:p>
            <a:pPr lvl="1" algn="ctr"/>
            <a:r>
              <a:rPr lang="en-US" sz="3600" b="1" dirty="0">
                <a:ln>
                  <a:solidFill>
                    <a:schemeClr val="tx2"/>
                  </a:solidFill>
                </a:ln>
                <a:solidFill>
                  <a:srgbClr val="99FF99"/>
                </a:solidFill>
                <a:effectLst/>
              </a:rPr>
              <a:t>Sealing – 1810 to 1836</a:t>
            </a:r>
          </a:p>
        </p:txBody>
      </p:sp>
    </p:spTree>
    <p:extLst>
      <p:ext uri="{BB962C8B-B14F-4D97-AF65-F5344CB8AC3E}">
        <p14:creationId xmlns:p14="http://schemas.microsoft.com/office/powerpoint/2010/main" val="3662014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4F412E-BDCF-415F-A95D-9854767BD7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206" r="371" b="4759"/>
          <a:stretch/>
        </p:blipFill>
        <p:spPr>
          <a:xfrm>
            <a:off x="10667" y="0"/>
            <a:ext cx="12181334" cy="6858000"/>
          </a:xfrm>
          <a:prstGeom prst="rect">
            <a:avLst/>
          </a:prstGeom>
        </p:spPr>
      </p:pic>
      <p:sp>
        <p:nvSpPr>
          <p:cNvPr id="9" name="TextBox 8">
            <a:extLst>
              <a:ext uri="{FF2B5EF4-FFF2-40B4-BE49-F238E27FC236}">
                <a16:creationId xmlns:a16="http://schemas.microsoft.com/office/drawing/2014/main" id="{7440CE65-1B48-43EF-984E-BD0A383625B0}"/>
              </a:ext>
            </a:extLst>
          </p:cNvPr>
          <p:cNvSpPr txBox="1"/>
          <p:nvPr/>
        </p:nvSpPr>
        <p:spPr>
          <a:xfrm>
            <a:off x="10667" y="1"/>
            <a:ext cx="12170666" cy="584775"/>
          </a:xfrm>
          <a:prstGeom prst="rect">
            <a:avLst/>
          </a:prstGeom>
          <a:noFill/>
          <a:ln>
            <a:noFill/>
          </a:ln>
        </p:spPr>
        <p:txBody>
          <a:bodyPr wrap="square" rtlCol="0">
            <a:spAutoFit/>
          </a:bodyPr>
          <a:lstStyle/>
          <a:p>
            <a:pPr lvl="1" algn="ctr"/>
            <a:r>
              <a:rPr lang="en-US" sz="3200" b="1" dirty="0">
                <a:ln>
                  <a:solidFill>
                    <a:schemeClr val="tx2"/>
                  </a:solidFill>
                </a:ln>
                <a:solidFill>
                  <a:srgbClr val="00FFFF"/>
                </a:solidFill>
              </a:rPr>
              <a:t>RESTORATION SUCCESS STORY #1</a:t>
            </a:r>
            <a:endParaRPr lang="en-US" sz="3200" i="1" dirty="0">
              <a:ln>
                <a:solidFill>
                  <a:schemeClr val="tx2"/>
                </a:solidFill>
              </a:ln>
              <a:solidFill>
                <a:srgbClr val="00FFFF"/>
              </a:solidFill>
            </a:endParaRPr>
          </a:p>
        </p:txBody>
      </p:sp>
      <p:sp>
        <p:nvSpPr>
          <p:cNvPr id="10" name="TextBox 9">
            <a:extLst>
              <a:ext uri="{FF2B5EF4-FFF2-40B4-BE49-F238E27FC236}">
                <a16:creationId xmlns:a16="http://schemas.microsoft.com/office/drawing/2014/main" id="{A2E5AAE2-69F6-4D5E-AAD7-8AA40BC21985}"/>
              </a:ext>
            </a:extLst>
          </p:cNvPr>
          <p:cNvSpPr txBox="1"/>
          <p:nvPr/>
        </p:nvSpPr>
        <p:spPr>
          <a:xfrm>
            <a:off x="2961731" y="835013"/>
            <a:ext cx="6268538" cy="2739211"/>
          </a:xfrm>
          <a:prstGeom prst="rect">
            <a:avLst/>
          </a:prstGeom>
          <a:noFill/>
          <a:ln>
            <a:noFill/>
          </a:ln>
        </p:spPr>
        <p:txBody>
          <a:bodyPr wrap="square" rtlCol="0">
            <a:spAutoFit/>
          </a:bodyPr>
          <a:lstStyle/>
          <a:p>
            <a:pPr lvl="1"/>
            <a:r>
              <a:rPr lang="en-US" sz="3600" b="1" dirty="0">
                <a:ln>
                  <a:solidFill>
                    <a:schemeClr val="tx2"/>
                  </a:solidFill>
                </a:ln>
                <a:solidFill>
                  <a:srgbClr val="99FF99"/>
                </a:solidFill>
              </a:rPr>
              <a:t>Northern Fur Seal </a:t>
            </a:r>
          </a:p>
          <a:p>
            <a:pPr lvl="1"/>
            <a:endParaRPr lang="en-US" sz="2000" i="1" dirty="0">
              <a:ln>
                <a:solidFill>
                  <a:schemeClr val="tx2"/>
                </a:solidFill>
              </a:ln>
              <a:solidFill>
                <a:srgbClr val="99FF99"/>
              </a:solidFill>
            </a:endParaRPr>
          </a:p>
          <a:p>
            <a:pPr lvl="1"/>
            <a:endParaRPr lang="en-US" sz="2000" i="1" dirty="0">
              <a:ln>
                <a:solidFill>
                  <a:schemeClr val="tx2"/>
                </a:solidFill>
              </a:ln>
              <a:solidFill>
                <a:srgbClr val="99FF99"/>
              </a:solidFill>
            </a:endParaRPr>
          </a:p>
          <a:p>
            <a:pPr marL="914400" lvl="1" indent="-457200">
              <a:buFont typeface="Arial" panose="020B0604020202020204" pitchFamily="34" charset="0"/>
              <a:buChar char="•"/>
            </a:pPr>
            <a:r>
              <a:rPr lang="en-US" sz="3200" b="1" i="1" dirty="0">
                <a:ln w="12700">
                  <a:solidFill>
                    <a:schemeClr val="tx2"/>
                  </a:solidFill>
                </a:ln>
                <a:solidFill>
                  <a:srgbClr val="99FF99"/>
                </a:solidFill>
              </a:rPr>
              <a:t>Return 1970s  </a:t>
            </a:r>
          </a:p>
          <a:p>
            <a:pPr marL="914400" lvl="1" indent="-457200">
              <a:buFont typeface="Arial" panose="020B0604020202020204" pitchFamily="34" charset="0"/>
              <a:buChar char="•"/>
            </a:pPr>
            <a:r>
              <a:rPr lang="en-US" sz="3200" b="1" i="1" dirty="0">
                <a:ln w="12700">
                  <a:solidFill>
                    <a:schemeClr val="tx2"/>
                  </a:solidFill>
                </a:ln>
                <a:solidFill>
                  <a:srgbClr val="99FF99"/>
                </a:solidFill>
              </a:rPr>
              <a:t>1</a:t>
            </a:r>
            <a:r>
              <a:rPr lang="en-US" sz="3200" b="1" i="1" baseline="30000" dirty="0">
                <a:ln w="12700">
                  <a:solidFill>
                    <a:schemeClr val="tx2"/>
                  </a:solidFill>
                </a:ln>
                <a:solidFill>
                  <a:srgbClr val="99FF99"/>
                </a:solidFill>
              </a:rPr>
              <a:t>st</a:t>
            </a:r>
            <a:r>
              <a:rPr lang="en-US" sz="3200" b="1" i="1" dirty="0">
                <a:ln w="12700">
                  <a:solidFill>
                    <a:schemeClr val="tx2"/>
                  </a:solidFill>
                </a:ln>
                <a:solidFill>
                  <a:srgbClr val="99FF99"/>
                </a:solidFill>
              </a:rPr>
              <a:t> pup 1996</a:t>
            </a:r>
          </a:p>
          <a:p>
            <a:pPr marL="914400" lvl="1" indent="-457200">
              <a:buFont typeface="Arial" panose="020B0604020202020204" pitchFamily="34" charset="0"/>
              <a:buChar char="•"/>
            </a:pPr>
            <a:r>
              <a:rPr lang="en-US" sz="3200" b="1" i="1" dirty="0">
                <a:ln w="12700">
                  <a:solidFill>
                    <a:schemeClr val="tx2"/>
                  </a:solidFill>
                </a:ln>
                <a:solidFill>
                  <a:srgbClr val="99FF99"/>
                </a:solidFill>
              </a:rPr>
              <a:t>Now pups in low thousands</a:t>
            </a:r>
          </a:p>
        </p:txBody>
      </p:sp>
    </p:spTree>
    <p:extLst>
      <p:ext uri="{BB962C8B-B14F-4D97-AF65-F5344CB8AC3E}">
        <p14:creationId xmlns:p14="http://schemas.microsoft.com/office/powerpoint/2010/main" val="955264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Northern Elephant Seal - Channel Islands National Park (U.S. National Park Service)">
            <a:extLst>
              <a:ext uri="{FF2B5EF4-FFF2-40B4-BE49-F238E27FC236}">
                <a16:creationId xmlns:a16="http://schemas.microsoft.com/office/drawing/2014/main" id="{655DDA27-1008-459F-BD23-6F5C3698E4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969" r="24" b="4829"/>
          <a:stretch/>
        </p:blipFill>
        <p:spPr bwMode="auto">
          <a:xfrm>
            <a:off x="-11018" y="0"/>
            <a:ext cx="12214035"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6E8A035-A834-4077-8C86-8C2ECCF4F1F0}"/>
              </a:ext>
            </a:extLst>
          </p:cNvPr>
          <p:cNvSpPr txBox="1"/>
          <p:nvPr/>
        </p:nvSpPr>
        <p:spPr>
          <a:xfrm>
            <a:off x="0" y="1"/>
            <a:ext cx="4611329" cy="1077218"/>
          </a:xfrm>
          <a:prstGeom prst="rect">
            <a:avLst/>
          </a:prstGeom>
          <a:noFill/>
          <a:ln>
            <a:noFill/>
          </a:ln>
        </p:spPr>
        <p:txBody>
          <a:bodyPr wrap="square" rtlCol="0">
            <a:spAutoFit/>
          </a:bodyPr>
          <a:lstStyle/>
          <a:p>
            <a:pPr lvl="1" algn="ctr"/>
            <a:r>
              <a:rPr lang="en-US" sz="3200" b="1" dirty="0">
                <a:ln w="12700">
                  <a:solidFill>
                    <a:schemeClr val="tx1"/>
                  </a:solidFill>
                </a:ln>
                <a:solidFill>
                  <a:srgbClr val="00FFFF"/>
                </a:solidFill>
              </a:rPr>
              <a:t>RESTORATION SUCCESS STORY #2</a:t>
            </a:r>
            <a:endParaRPr lang="en-US" sz="3200" i="1" dirty="0">
              <a:ln w="12700">
                <a:solidFill>
                  <a:schemeClr val="tx1"/>
                </a:solidFill>
              </a:ln>
              <a:solidFill>
                <a:srgbClr val="00FFFF"/>
              </a:solidFill>
            </a:endParaRPr>
          </a:p>
        </p:txBody>
      </p:sp>
      <p:sp>
        <p:nvSpPr>
          <p:cNvPr id="4" name="TextBox 3">
            <a:extLst>
              <a:ext uri="{FF2B5EF4-FFF2-40B4-BE49-F238E27FC236}">
                <a16:creationId xmlns:a16="http://schemas.microsoft.com/office/drawing/2014/main" id="{2031B1CE-7E03-4BE3-B8EE-4B9B46665071}"/>
              </a:ext>
            </a:extLst>
          </p:cNvPr>
          <p:cNvSpPr txBox="1"/>
          <p:nvPr/>
        </p:nvSpPr>
        <p:spPr>
          <a:xfrm>
            <a:off x="-11018" y="1077219"/>
            <a:ext cx="4916129" cy="2739211"/>
          </a:xfrm>
          <a:prstGeom prst="rect">
            <a:avLst/>
          </a:prstGeom>
          <a:noFill/>
          <a:ln>
            <a:noFill/>
          </a:ln>
        </p:spPr>
        <p:txBody>
          <a:bodyPr wrap="square" rtlCol="0">
            <a:spAutoFit/>
          </a:bodyPr>
          <a:lstStyle/>
          <a:p>
            <a:pPr lvl="1"/>
            <a:r>
              <a:rPr lang="en-US" sz="3200" b="1" dirty="0">
                <a:ln>
                  <a:solidFill>
                    <a:schemeClr val="tx2"/>
                  </a:solidFill>
                </a:ln>
                <a:solidFill>
                  <a:srgbClr val="99FF99"/>
                </a:solidFill>
              </a:rPr>
              <a:t>Northern Elephant Seal</a:t>
            </a:r>
            <a:endParaRPr lang="en-US" sz="1400" i="1" dirty="0">
              <a:ln>
                <a:solidFill>
                  <a:schemeClr val="tx2"/>
                </a:solidFill>
              </a:ln>
              <a:solidFill>
                <a:srgbClr val="99FF99"/>
              </a:solidFill>
            </a:endParaRPr>
          </a:p>
          <a:p>
            <a:pPr marL="914400" lvl="1" indent="-457200">
              <a:buFont typeface="Arial" panose="020B0604020202020204" pitchFamily="34" charset="0"/>
              <a:buChar char="•"/>
            </a:pPr>
            <a:r>
              <a:rPr lang="en-US" sz="2800" b="1" i="1" dirty="0">
                <a:ln>
                  <a:solidFill>
                    <a:schemeClr val="tx2"/>
                  </a:solidFill>
                </a:ln>
                <a:solidFill>
                  <a:srgbClr val="99FF99"/>
                </a:solidFill>
              </a:rPr>
              <a:t>1882 extinct?</a:t>
            </a:r>
          </a:p>
          <a:p>
            <a:pPr marL="914400" lvl="1" indent="-457200">
              <a:buFont typeface="Arial" panose="020B0604020202020204" pitchFamily="34" charset="0"/>
              <a:buChar char="•"/>
            </a:pPr>
            <a:r>
              <a:rPr lang="en-US" sz="2800" b="1" i="1" dirty="0">
                <a:ln>
                  <a:solidFill>
                    <a:schemeClr val="tx2"/>
                  </a:solidFill>
                </a:ln>
                <a:solidFill>
                  <a:srgbClr val="99FF99"/>
                </a:solidFill>
              </a:rPr>
              <a:t>1922 protection</a:t>
            </a:r>
          </a:p>
          <a:p>
            <a:pPr marL="914400" lvl="1" indent="-457200">
              <a:buFont typeface="Arial" panose="020B0604020202020204" pitchFamily="34" charset="0"/>
              <a:buChar char="•"/>
            </a:pPr>
            <a:r>
              <a:rPr lang="en-US" sz="2800" b="1" i="1" dirty="0">
                <a:ln>
                  <a:solidFill>
                    <a:schemeClr val="tx2"/>
                  </a:solidFill>
                </a:ln>
                <a:solidFill>
                  <a:srgbClr val="99FF99"/>
                </a:solidFill>
              </a:rPr>
              <a:t>Now 160,000</a:t>
            </a:r>
          </a:p>
          <a:p>
            <a:pPr marL="914400" lvl="1" indent="-457200">
              <a:buFont typeface="Arial" panose="020B0604020202020204" pitchFamily="34" charset="0"/>
              <a:buChar char="•"/>
            </a:pPr>
            <a:r>
              <a:rPr lang="en-US" sz="2800" b="1" i="1" dirty="0">
                <a:ln>
                  <a:solidFill>
                    <a:schemeClr val="tx2"/>
                  </a:solidFill>
                </a:ln>
                <a:solidFill>
                  <a:srgbClr val="99FF99"/>
                </a:solidFill>
              </a:rPr>
              <a:t>500 on SEFI</a:t>
            </a:r>
          </a:p>
          <a:p>
            <a:pPr marL="914400" lvl="1" indent="-457200">
              <a:buFont typeface="Arial" panose="020B0604020202020204" pitchFamily="34" charset="0"/>
              <a:buChar char="•"/>
            </a:pPr>
            <a:r>
              <a:rPr lang="en-US" sz="2800" b="1" i="1" dirty="0">
                <a:ln>
                  <a:solidFill>
                    <a:schemeClr val="tx2"/>
                  </a:solidFill>
                </a:ln>
                <a:solidFill>
                  <a:srgbClr val="99FF99"/>
                </a:solidFill>
              </a:rPr>
              <a:t>1500 on coast</a:t>
            </a:r>
          </a:p>
        </p:txBody>
      </p:sp>
      <p:sp>
        <p:nvSpPr>
          <p:cNvPr id="5" name="TextBox 4">
            <a:extLst>
              <a:ext uri="{FF2B5EF4-FFF2-40B4-BE49-F238E27FC236}">
                <a16:creationId xmlns:a16="http://schemas.microsoft.com/office/drawing/2014/main" id="{34FF8EB5-98F0-414B-AEE9-2178D7655757}"/>
              </a:ext>
            </a:extLst>
          </p:cNvPr>
          <p:cNvSpPr txBox="1"/>
          <p:nvPr/>
        </p:nvSpPr>
        <p:spPr>
          <a:xfrm>
            <a:off x="10035870" y="6581002"/>
            <a:ext cx="695960" cy="276999"/>
          </a:xfrm>
          <a:prstGeom prst="rect">
            <a:avLst/>
          </a:prstGeom>
          <a:noFill/>
        </p:spPr>
        <p:txBody>
          <a:bodyPr wrap="none" rtlCol="0">
            <a:spAutoFit/>
          </a:bodyPr>
          <a:lstStyle/>
          <a:p>
            <a:r>
              <a:rPr lang="en-US" sz="1200" dirty="0"/>
              <a:t>NPS.gov</a:t>
            </a:r>
          </a:p>
        </p:txBody>
      </p:sp>
    </p:spTree>
    <p:extLst>
      <p:ext uri="{BB962C8B-B14F-4D97-AF65-F5344CB8AC3E}">
        <p14:creationId xmlns:p14="http://schemas.microsoft.com/office/powerpoint/2010/main" val="127681673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
        <AccountId xsi:nil="true"/>
        <AccountType/>
      </UserInfo>
    </Reviewed_x0020_By_x003f_>
    <Reviewed_x003f_ xmlns="b8c791ff-8839-41d3-a5c3-dadefa89be97">false</Reviewed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DA72E1CA-6D67-4BFB-910B-80C41C0D263E}"/>
</file>

<file path=customXml/itemProps2.xml><?xml version="1.0" encoding="utf-8"?>
<ds:datastoreItem xmlns:ds="http://schemas.openxmlformats.org/officeDocument/2006/customXml" ds:itemID="{C69EEDBA-84A5-4076-ADF0-D2ED6911A30A}"/>
</file>

<file path=customXml/itemProps3.xml><?xml version="1.0" encoding="utf-8"?>
<ds:datastoreItem xmlns:ds="http://schemas.openxmlformats.org/officeDocument/2006/customXml" ds:itemID="{C4CC580E-790B-4C2F-8A77-86FD443AF5F2}"/>
</file>

<file path=docProps/app.xml><?xml version="1.0" encoding="utf-8"?>
<Properties xmlns="http://schemas.openxmlformats.org/officeDocument/2006/extended-properties" xmlns:vt="http://schemas.openxmlformats.org/officeDocument/2006/docPropsVTypes">
  <Template>Office Theme</Template>
  <TotalTime>9284</TotalTime>
  <Words>808</Words>
  <Application>Microsoft Office PowerPoint</Application>
  <PresentationFormat>Widescreen</PresentationFormat>
  <Paragraphs>107</Paragraphs>
  <Slides>15</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Arial</vt:lpstr>
      <vt:lpstr>Calibri</vt:lpstr>
      <vt:lpstr>Calibri Light</vt:lpstr>
      <vt:lpstr>Century Gothic</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Roger</dc:creator>
  <cp:lastModifiedBy>Roger Harris</cp:lastModifiedBy>
  <cp:revision>347</cp:revision>
  <dcterms:created xsi:type="dcterms:W3CDTF">2015-01-21T04:52:45Z</dcterms:created>
  <dcterms:modified xsi:type="dcterms:W3CDTF">2020-07-16T17:09:52Z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0x010100AE725DA223521E4F8FF3AAF8EF66E35D</vt:lpwstr>
  </property>
  <property fmtid="{D5CDD505-2E9C-101B-9397-08002B2CF9AE}" pid="3" name="Order">
    <vt:r8>641400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