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Masters/slideMaster2.xml" ContentType="application/vnd.openxmlformats-officedocument.presentationml.slideMaster+xml"/>
  <Override PartName="/ppt/notesSlides/notesSlide5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43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3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3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1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</p:sldMasterIdLst>
  <p:notesMasterIdLst>
    <p:notesMasterId r:id="rId14"/>
  </p:notesMasterIdLst>
  <p:sldIdLst>
    <p:sldId id="257" r:id="rId3"/>
    <p:sldId id="288" r:id="rId4"/>
    <p:sldId id="268" r:id="rId5"/>
    <p:sldId id="286" r:id="rId6"/>
    <p:sldId id="287" r:id="rId7"/>
    <p:sldId id="269" r:id="rId8"/>
    <p:sldId id="271" r:id="rId9"/>
    <p:sldId id="278" r:id="rId10"/>
    <p:sldId id="264" r:id="rId11"/>
    <p:sldId id="284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6" autoAdjust="0"/>
    <p:restoredTop sz="94693" autoAdjust="0"/>
  </p:normalViewPr>
  <p:slideViewPr>
    <p:cSldViewPr snapToGrid="0">
      <p:cViewPr varScale="1">
        <p:scale>
          <a:sx n="106" d="100"/>
          <a:sy n="106" d="100"/>
        </p:scale>
        <p:origin x="14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customXml" Target="../customXml/item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customXml" Target="../customXml/item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/>
              <a:t>Mean Diet Proportion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1"/>
          <c:order val="0"/>
          <c:tx>
            <c:v>Diet Proportion</c:v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'With Sallys'!$A$3:$A$7</c:f>
              <c:strCache>
                <c:ptCount val="5"/>
                <c:pt idx="0">
                  <c:v>Seabirds</c:v>
                </c:pt>
                <c:pt idx="1">
                  <c:v>Intertidal</c:v>
                </c:pt>
                <c:pt idx="2">
                  <c:v>Plants</c:v>
                </c:pt>
                <c:pt idx="3">
                  <c:v>Insects</c:v>
                </c:pt>
                <c:pt idx="4">
                  <c:v>Salamanders</c:v>
                </c:pt>
              </c:strCache>
            </c:strRef>
          </c:cat>
          <c:val>
            <c:numRef>
              <c:f>'With Sallys'!$E$3:$E$7</c:f>
              <c:numCache>
                <c:formatCode>General</c:formatCode>
                <c:ptCount val="5"/>
                <c:pt idx="0">
                  <c:v>13.566666666666668</c:v>
                </c:pt>
                <c:pt idx="1">
                  <c:v>8.9333333333333318</c:v>
                </c:pt>
                <c:pt idx="2">
                  <c:v>41.300000000000004</c:v>
                </c:pt>
                <c:pt idx="3">
                  <c:v>19.400000000000002</c:v>
                </c:pt>
                <c:pt idx="4">
                  <c:v>16.8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4120240178311039"/>
          <c:y val="0.20767206182560513"/>
          <c:w val="0.33035844477773618"/>
          <c:h val="0.6835451107711062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78394-042D-4837-87B8-F47E1C26EED0}" type="datetimeFigureOut">
              <a:rPr lang="en-US" smtClean="0"/>
              <a:t>7/15/2020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F0FE33-E799-455B-A27E-979FD951D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984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Have personal note – show passion for island</a:t>
            </a:r>
          </a:p>
          <a:p>
            <a:r>
              <a:rPr lang="en-US" dirty="0" smtClean="0"/>
              <a:t>Point Blue biologists have lived and worked on the Farallones for more</a:t>
            </a:r>
            <a:r>
              <a:rPr lang="en-US" baseline="0" dirty="0" smtClean="0"/>
              <a:t> than 50 years and have the perspective to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0FE33-E799-455B-A27E-979FD951D8D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475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the rest of this talk, I will discuss some of the science that has been done to</a:t>
            </a:r>
            <a:r>
              <a:rPr lang="en-US" baseline="0" dirty="0" smtClean="0"/>
              <a:t> understand these relationships and to inform the eradication and restoration planning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0FE33-E799-455B-A27E-979FD951D8D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763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 figure into pie chart – simplify – use average between liver and muscle</a:t>
            </a:r>
          </a:p>
          <a:p>
            <a:r>
              <a:rPr lang="en-US" dirty="0" smtClean="0"/>
              <a:t>Specifically mention grazing pressure on native plants and indirect predation pressure of owls on crickets during that period when neither mice or storm </a:t>
            </a:r>
            <a:r>
              <a:rPr lang="en-US" dirty="0" err="1" smtClean="0"/>
              <a:t>peterls</a:t>
            </a:r>
            <a:r>
              <a:rPr lang="en-US" dirty="0" smtClean="0"/>
              <a:t> are in great abundance.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0FE33-E799-455B-A27E-979FD951D8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7127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figure depicts the annual cycles for mice, owls,</a:t>
            </a:r>
            <a:r>
              <a:rPr lang="en-US" baseline="0" dirty="0" smtClean="0"/>
              <a:t> and storm-petrel predation</a:t>
            </a:r>
          </a:p>
          <a:p>
            <a:r>
              <a:rPr lang="en-US" dirty="0" smtClean="0"/>
              <a:t>Complicated figure – but pay attention to the peaks with arrows</a:t>
            </a:r>
          </a:p>
          <a:p>
            <a:r>
              <a:rPr lang="en-US" dirty="0" smtClean="0"/>
              <a:t>During the fall season, mice are at their peak and migrating</a:t>
            </a:r>
            <a:r>
              <a:rPr lang="en-US" baseline="0" dirty="0" smtClean="0"/>
              <a:t> </a:t>
            </a:r>
            <a:r>
              <a:rPr lang="en-US" dirty="0" smtClean="0"/>
              <a:t>owls are arriving at the island</a:t>
            </a:r>
          </a:p>
          <a:p>
            <a:r>
              <a:rPr lang="en-US" dirty="0" smtClean="0"/>
              <a:t>In winter the mouse population declines but owls have already decided to stay for the winter</a:t>
            </a:r>
          </a:p>
          <a:p>
            <a:r>
              <a:rPr lang="en-US" dirty="0" smtClean="0"/>
              <a:t>Storm-petrels return to the island to set up for the</a:t>
            </a:r>
            <a:r>
              <a:rPr lang="en-US" baseline="0" dirty="0" smtClean="0"/>
              <a:t> breeding season in Jan/Feb – Owls switch to </a:t>
            </a:r>
            <a:r>
              <a:rPr lang="en-US" baseline="0" smtClean="0"/>
              <a:t>eating storm-petrels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0FE33-E799-455B-A27E-979FD951D8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381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Focus on main</a:t>
            </a:r>
            <a:r>
              <a:rPr lang="en-US" baseline="0" dirty="0" smtClean="0"/>
              <a:t> point – if we don’t do anything ASSP will decline – if we can reduce owl numbers through getting rid of the mice we can significantly improve their population outcome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0FE33-E799-455B-A27E-979FD951D8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527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Mention that this is a multi collaborator project that included many experts in the field of wildlife hazing</a:t>
            </a:r>
          </a:p>
          <a:p>
            <a:r>
              <a:rPr lang="en-US" dirty="0" smtClean="0"/>
              <a:t>Get rid of the extraneous photos – just have large photo of Western Gull</a:t>
            </a:r>
          </a:p>
          <a:p>
            <a:r>
              <a:rPr lang="en-US" dirty="0" smtClean="0"/>
              <a:t>Our main species of concern</a:t>
            </a:r>
            <a:r>
              <a:rPr lang="en-US" baseline="0" dirty="0" smtClean="0"/>
              <a:t> is the WEGU -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0FE33-E799-455B-A27E-979FD951D8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386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Even though some gulls were still present – these are the sum total of gulls observed during the day – most were only present</a:t>
            </a:r>
            <a:r>
              <a:rPr lang="en-US" baseline="0" dirty="0" smtClean="0"/>
              <a:t> for a short period of time</a:t>
            </a:r>
          </a:p>
          <a:p>
            <a:r>
              <a:rPr lang="en-US" baseline="0" dirty="0" smtClean="0"/>
              <a:t>Have big font saying 98% success</a:t>
            </a:r>
          </a:p>
          <a:p>
            <a:r>
              <a:rPr lang="en-US" baseline="0" dirty="0" smtClean="0"/>
              <a:t>Hazing was actually only needed for a short period – in the morning – then birds were not present</a:t>
            </a:r>
          </a:p>
          <a:p>
            <a:r>
              <a:rPr lang="en-US" baseline="0" dirty="0" smtClean="0"/>
              <a:t>Gull population is at a minimum during this time of year – birds here to roost – not to breed or to feed – mostly come in at night and then depart in the morning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0FE33-E799-455B-A27E-979FD951D8D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291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476502"/>
            <a:ext cx="10972800" cy="1574821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3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573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eadline and 2 Body Copy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225942-9719-7642-8A3B-585093FF3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1CDEA9-B96A-9F43-9380-1E3D94D6D9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4460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52A84F-F6B1-1C44-A3E9-B3522D3BC6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4460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B867ACF-4253-A247-98B2-6299ED3AA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FDED562-1570-C74D-9CD8-F6A76E912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86EA0B0-EA89-2248-A15D-37E7C627D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963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 and 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FCF952D3-BD30-AF47-9A55-A583B68AF1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00" y="2114550"/>
            <a:ext cx="3291840" cy="347345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1BC9C4B0-D5E1-A54F-85F1-B7BFCB952A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11345" y="2114550"/>
            <a:ext cx="3287712" cy="347345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31584271-E919-D546-9FD0-1979EE51FD6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0363" y="2114550"/>
            <a:ext cx="3291840" cy="347472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590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3 Photos and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FCF952D3-BD30-AF47-9A55-A583B68AF1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00" y="1902112"/>
            <a:ext cx="3291840" cy="27432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1BC9C4B0-D5E1-A54F-85F1-B7BFCB952A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11345" y="1902113"/>
            <a:ext cx="3287712" cy="27432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31584271-E919-D546-9FD0-1979EE51FD6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0363" y="1902115"/>
            <a:ext cx="3291840" cy="2743199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520CBDC-1DBC-4F44-9D95-3FEBF0937A9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1" y="4821527"/>
            <a:ext cx="3291840" cy="1025092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tabLst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xmlns="" id="{62276612-43A8-E343-BE8C-9D087611FD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11346" y="4821528"/>
            <a:ext cx="3288031" cy="1025525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xmlns="" id="{71927B29-31B7-B04A-979B-967E27B9234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980364" y="4821528"/>
            <a:ext cx="3291840" cy="1025525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14028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3 Section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699C5D07-71F6-EB41-A226-D72C23E563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2495947"/>
            <a:ext cx="3200400" cy="2772782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16E7D41-3D89-E347-980F-1EBA2AE7E83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95800" y="2487431"/>
            <a:ext cx="3200400" cy="2771775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xmlns="" id="{2F5D002E-EBE1-6A4B-885A-36F3A2915CB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53400" y="2487140"/>
            <a:ext cx="3200400" cy="2901950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accent1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1239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ver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6382EC5E-CB3E-C04E-8303-FC1B8F6177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CEE9282A-77F4-A743-B3D7-59D4932347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04250" y="5700199"/>
            <a:ext cx="3206751" cy="490537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78107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88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3CCE83A-9D61-6A49-853D-43F4F5A59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A042C707-CADD-5040-A2F6-9E8A82DB3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58AE07C-9F27-C245-A1E3-F01177282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6432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Quote Slide - Gree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B8D790">
                    <a:lumMod val="20000"/>
                    <a:lumOff val="80000"/>
                  </a:srgbClr>
                </a:solidFill>
              </a:rPr>
              <a:pPr/>
              <a:t>7/15/2020</a:t>
            </a:fld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B8D790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6420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Quote Slide -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7/15/2020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8707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Quote Slide - Br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7/15/2020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3135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Slide - Full Bleed Photo in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2589F3C3-648F-4442-A5D9-06039DCFAB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FFFFFF"/>
                </a:solidFill>
              </a:rPr>
              <a:pPr/>
              <a:t>7/15/2020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xmlns="" id="{A9509B4C-0403-E44A-BBEA-349E6F296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41829" y="5647342"/>
            <a:ext cx="3169171" cy="543393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33593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6241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3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4294E556-7844-5642-A5B7-8D22A6147F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94296" y="5645636"/>
            <a:ext cx="3116705" cy="547687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7612404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606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678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606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8485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eadline, Subhead, Body Copy, Half Page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2836"/>
            <a:ext cx="5082309" cy="378862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4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1"/>
            <a:ext cx="5082309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CF234C55-6266-2649-934C-F4DA124988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5983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606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3760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476502"/>
            <a:ext cx="10972800" cy="1574821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3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2318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6241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3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4294E556-7844-5642-A5B7-8D22A6147F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94296" y="5645636"/>
            <a:ext cx="3116705" cy="547687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85637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FB634B4D-5AE6-AF44-8A13-A59C53BA2F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6661" y="5693630"/>
            <a:ext cx="2914339" cy="497059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64452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4207"/>
            <a:ext cx="10972800" cy="379123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6566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</a:t>
            </a:r>
            <a:r>
              <a:rPr lang="en-US" dirty="0"/>
              <a:t>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20485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9785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FB634B4D-5AE6-AF44-8A13-A59C53BA2F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6661" y="5693630"/>
            <a:ext cx="2914339" cy="497059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578210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3050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ody Copy, Half Page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CF234C55-6266-2649-934C-F4DA124988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4805"/>
            <a:ext cx="5082309" cy="3788627"/>
          </a:xfrm>
        </p:spPr>
        <p:txBody>
          <a:bodyPr/>
          <a:lstStyle>
            <a:lvl1pPr>
              <a:spcAft>
                <a:spcPts val="1400"/>
              </a:spcAft>
              <a:defRPr/>
            </a:lvl1pPr>
            <a:lvl2pPr>
              <a:spcAft>
                <a:spcPts val="1400"/>
              </a:spcAft>
              <a:defRPr/>
            </a:lvl2pPr>
            <a:lvl3pPr>
              <a:spcAft>
                <a:spcPts val="1400"/>
              </a:spcAft>
              <a:defRPr/>
            </a:lvl3pPr>
            <a:lvl4pPr>
              <a:spcAft>
                <a:spcPts val="1400"/>
              </a:spcAft>
              <a:defRPr/>
            </a:lvl4pPr>
            <a:lvl5pPr>
              <a:spcAft>
                <a:spcPts val="140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6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3"/>
            <a:ext cx="5082309" cy="641319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AD0A29D-1FDC-6347-81A3-4B276CA6EA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88166" y="5711252"/>
            <a:ext cx="3522663" cy="481586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550647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ody Copy, Half 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3266"/>
            <a:ext cx="5257800" cy="408273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6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1"/>
            <a:ext cx="5257800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91372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eadline and 2 Body Copy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225942-9719-7642-8A3B-585093FF3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1CDEA9-B96A-9F43-9380-1E3D94D6D9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4460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52A84F-F6B1-1C44-A3E9-B3522D3BC6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4460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B867ACF-4253-A247-98B2-6299ED3AA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FDED562-1570-C74D-9CD8-F6A76E912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86EA0B0-EA89-2248-A15D-37E7C627D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3396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 and 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FCF952D3-BD30-AF47-9A55-A583B68AF1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00" y="2114550"/>
            <a:ext cx="3291840" cy="347345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1BC9C4B0-D5E1-A54F-85F1-B7BFCB952A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11345" y="2114550"/>
            <a:ext cx="3287712" cy="347345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31584271-E919-D546-9FD0-1979EE51FD6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0363" y="2114550"/>
            <a:ext cx="3291840" cy="347472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7611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3 Photos and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FCF952D3-BD30-AF47-9A55-A583B68AF1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00" y="1902112"/>
            <a:ext cx="3291840" cy="27432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1BC9C4B0-D5E1-A54F-85F1-B7BFCB952A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11345" y="1902113"/>
            <a:ext cx="3287712" cy="27432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31584271-E919-D546-9FD0-1979EE51FD6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0363" y="1902115"/>
            <a:ext cx="3291840" cy="2743199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520CBDC-1DBC-4F44-9D95-3FEBF0937A9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1" y="4821527"/>
            <a:ext cx="3291840" cy="1025092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tabLst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xmlns="" id="{62276612-43A8-E343-BE8C-9D087611FD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11346" y="4821528"/>
            <a:ext cx="3288031" cy="1025525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xmlns="" id="{71927B29-31B7-B04A-979B-967E27B9234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980364" y="4821528"/>
            <a:ext cx="3291840" cy="1025525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15788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3 Section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699C5D07-71F6-EB41-A226-D72C23E563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2495947"/>
            <a:ext cx="3200400" cy="2772782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16E7D41-3D89-E347-980F-1EBA2AE7E83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95800" y="2487431"/>
            <a:ext cx="3200400" cy="2771775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xmlns="" id="{2F5D002E-EBE1-6A4B-885A-36F3A2915CB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53400" y="2487140"/>
            <a:ext cx="3200400" cy="2901950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accent1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01460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ver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6382EC5E-CB3E-C04E-8303-FC1B8F6177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CEE9282A-77F4-A743-B3D7-59D4932347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04250" y="5700199"/>
            <a:ext cx="3206751" cy="490537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0782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888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3CCE83A-9D61-6A49-853D-43F4F5A59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A042C707-CADD-5040-A2F6-9E8A82DB3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58AE07C-9F27-C245-A1E3-F01177282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2545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Quote Slide - Gree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B8D790">
                    <a:lumMod val="20000"/>
                    <a:lumOff val="80000"/>
                  </a:srgbClr>
                </a:solidFill>
              </a:rPr>
              <a:pPr/>
              <a:t>7/15/2020</a:t>
            </a:fld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B8D790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40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4207"/>
            <a:ext cx="10972800" cy="379123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344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Quote Slide -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7/15/2020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6750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Quote Slide - Br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7/15/2020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2058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Slide - Full Bleed Photo in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2589F3C3-648F-4442-A5D9-06039DCFAB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FFFFFF"/>
                </a:solidFill>
              </a:rPr>
              <a:pPr/>
              <a:t>7/15/2020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xmlns="" id="{A9509B4C-0403-E44A-BBEA-349E6F296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41829" y="5647342"/>
            <a:ext cx="3169171" cy="543393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08332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606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1363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606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3235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eadline, Subhead, Body Copy, Half Page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2836"/>
            <a:ext cx="5082309" cy="378862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4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1"/>
            <a:ext cx="5082309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CF234C55-6266-2649-934C-F4DA124988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771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</a:t>
            </a:r>
            <a:r>
              <a:rPr lang="en-US" dirty="0"/>
              <a:t>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732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67080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107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ody Copy, Half Page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CF234C55-6266-2649-934C-F4DA124988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4805"/>
            <a:ext cx="5082309" cy="3788627"/>
          </a:xfrm>
        </p:spPr>
        <p:txBody>
          <a:bodyPr/>
          <a:lstStyle>
            <a:lvl1pPr>
              <a:spcAft>
                <a:spcPts val="1400"/>
              </a:spcAft>
              <a:defRPr/>
            </a:lvl1pPr>
            <a:lvl2pPr>
              <a:spcAft>
                <a:spcPts val="1400"/>
              </a:spcAft>
              <a:defRPr/>
            </a:lvl2pPr>
            <a:lvl3pPr>
              <a:spcAft>
                <a:spcPts val="1400"/>
              </a:spcAft>
              <a:defRPr/>
            </a:lvl3pPr>
            <a:lvl4pPr>
              <a:spcAft>
                <a:spcPts val="1400"/>
              </a:spcAft>
              <a:defRPr/>
            </a:lvl4pPr>
            <a:lvl5pPr>
              <a:spcAft>
                <a:spcPts val="140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6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3"/>
            <a:ext cx="5082309" cy="641319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AD0A29D-1FDC-6347-81A3-4B276CA6EA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88166" y="5711252"/>
            <a:ext cx="3522663" cy="481586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577014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ody Copy, Half 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3266"/>
            <a:ext cx="5257800" cy="408273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6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1"/>
            <a:ext cx="5257800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3511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30D4413-77AE-854A-80D4-3EC5E798C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03529"/>
            <a:ext cx="10972800" cy="37912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2ED762E-5B36-C24D-9544-5F066874DF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488092" y="6389481"/>
            <a:ext cx="1083365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ct val="90000"/>
              </a:lnSpc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1852B88-CC25-C246-8D26-39FA58EF23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2856"/>
            <a:ext cx="4114800" cy="351873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ct val="90000"/>
              </a:lnSpc>
              <a:spcAft>
                <a:spcPts val="400"/>
              </a:spcAft>
              <a:defRPr sz="900" b="0" i="0">
                <a:solidFill>
                  <a:schemeClr val="tx1">
                    <a:tint val="75000"/>
                  </a:schemeClr>
                </a:solidFill>
                <a:latin typeface="Franklin Gothic Book" panose="020B0503020102020204" pitchFamily="34" charset="0"/>
              </a:defRPr>
            </a:lvl1pPr>
          </a:lstStyle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2B56925-3B9D-A841-8630-4FEF00EFD5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7175" y="6343100"/>
            <a:ext cx="4572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Franklin Gothic Medium" panose="020B0603020102020204" pitchFamily="34" charset="0"/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F285908-5E20-004E-891B-F5C0F0E809B6}"/>
              </a:ext>
            </a:extLst>
          </p:cNvPr>
          <p:cNvSpPr txBox="1"/>
          <p:nvPr userDrawn="1"/>
        </p:nvSpPr>
        <p:spPr>
          <a:xfrm>
            <a:off x="-1041175" y="815566"/>
            <a:ext cx="87124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Headline Baseline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95CE5E0-4DF8-404B-ACE5-9D3E3489F641}"/>
              </a:ext>
            </a:extLst>
          </p:cNvPr>
          <p:cNvSpPr txBox="1"/>
          <p:nvPr userDrawn="1"/>
        </p:nvSpPr>
        <p:spPr>
          <a:xfrm>
            <a:off x="-1041175" y="1393775"/>
            <a:ext cx="87124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Subhead Baseline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E57FA4A-C769-094E-BF23-595EEDB0F5DE}"/>
              </a:ext>
            </a:extLst>
          </p:cNvPr>
          <p:cNvSpPr txBox="1"/>
          <p:nvPr userDrawn="1"/>
        </p:nvSpPr>
        <p:spPr>
          <a:xfrm>
            <a:off x="-1561762" y="2153252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Body Text Start Baseline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15836D7-8B89-104C-8E8C-FB590A627923}"/>
              </a:ext>
            </a:extLst>
          </p:cNvPr>
          <p:cNvSpPr txBox="1"/>
          <p:nvPr userDrawn="1"/>
        </p:nvSpPr>
        <p:spPr>
          <a:xfrm>
            <a:off x="-1561762" y="3324098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Horizontal Center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EC848A5-1D88-504A-BE85-F8B7A1460E7B}"/>
              </a:ext>
            </a:extLst>
          </p:cNvPr>
          <p:cNvSpPr txBox="1"/>
          <p:nvPr userDrawn="1"/>
        </p:nvSpPr>
        <p:spPr>
          <a:xfrm>
            <a:off x="-1561762" y="6374795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Footnote Baseline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8B85E8C-B8B6-194E-BB04-4234A10EF1C8}"/>
              </a:ext>
            </a:extLst>
          </p:cNvPr>
          <p:cNvSpPr txBox="1"/>
          <p:nvPr userDrawn="1"/>
        </p:nvSpPr>
        <p:spPr>
          <a:xfrm rot="16200000">
            <a:off x="19370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Left Content Margin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60B0509-0DB6-3841-B84A-BC6BEEA83F00}"/>
              </a:ext>
            </a:extLst>
          </p:cNvPr>
          <p:cNvSpPr txBox="1"/>
          <p:nvPr userDrawn="1"/>
        </p:nvSpPr>
        <p:spPr>
          <a:xfrm rot="16200000">
            <a:off x="544543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Vertical Center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CBA8DBD-DB58-BF46-B978-65F5AAEFC0A2}"/>
              </a:ext>
            </a:extLst>
          </p:cNvPr>
          <p:cNvSpPr txBox="1"/>
          <p:nvPr userDrawn="1"/>
        </p:nvSpPr>
        <p:spPr>
          <a:xfrm rot="16200000">
            <a:off x="1116650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Right Content Margin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E7198E7-AA68-784A-AB51-DDEC15A59E3C}"/>
              </a:ext>
            </a:extLst>
          </p:cNvPr>
          <p:cNvSpPr txBox="1"/>
          <p:nvPr userDrawn="1"/>
        </p:nvSpPr>
        <p:spPr>
          <a:xfrm>
            <a:off x="838201" y="6967241"/>
            <a:ext cx="61775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rgbClr val="005BAA"/>
                </a:solidFill>
                <a:latin typeface="Franklin Gothic Book" panose="020B0503020102020204" pitchFamily="34" charset="0"/>
              </a:rPr>
              <a:t>Headline: Franklin Gothic, Medium, 44 pts, Dark Blue</a:t>
            </a:r>
          </a:p>
          <a:p>
            <a:r>
              <a:rPr lang="en-US" sz="1200" dirty="0">
                <a:solidFill>
                  <a:srgbClr val="005BAA"/>
                </a:solidFill>
                <a:latin typeface="Franklin Gothic Book" panose="020B0503020102020204" pitchFamily="34" charset="0"/>
              </a:rPr>
              <a:t>Subhead: Franklin Gothic Book, Regular, 24 pts, Dark Blue</a:t>
            </a:r>
          </a:p>
          <a:p>
            <a:r>
              <a:rPr lang="en-US" sz="1200" dirty="0">
                <a:solidFill>
                  <a:srgbClr val="666666"/>
                </a:solidFill>
                <a:latin typeface="Franklin Gothic Book" panose="020B0503020102020204" pitchFamily="34" charset="0"/>
              </a:rPr>
              <a:t>Body Copy: Franklin Gothic Book, Regular, Levels 1-5: 18, 16, 14, 12 &amp; 10 pts, Grey and Blue</a:t>
            </a:r>
          </a:p>
          <a:p>
            <a:r>
              <a:rPr lang="en-US" sz="1200" dirty="0">
                <a:solidFill>
                  <a:srgbClr val="666666"/>
                </a:solidFill>
                <a:latin typeface="Franklin Gothic Book" panose="020B0503020102020204" pitchFamily="34" charset="0"/>
              </a:rPr>
              <a:t>Footnotes: Franklin Gothic Book, Regular, 9 pts, Grey</a:t>
            </a:r>
          </a:p>
        </p:txBody>
      </p:sp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3" y="5935524"/>
            <a:ext cx="2438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475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spcAft>
          <a:spcPts val="2000"/>
        </a:spcAft>
        <a:buNone/>
        <a:defRPr sz="4400" b="0" i="0" kern="1200" spc="0">
          <a:solidFill>
            <a:schemeClr val="tx2"/>
          </a:solidFill>
          <a:latin typeface="Franklin Gothic Medium" panose="020B0603020102020204" pitchFamily="34" charset="0"/>
          <a:ea typeface="+mj-ea"/>
          <a:cs typeface="+mj-cs"/>
        </a:defRPr>
      </a:lvl1pPr>
    </p:titleStyle>
    <p:bodyStyle>
      <a:lvl1pPr marL="2794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24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1pPr>
      <a:lvl2pPr marL="5080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System Font Regular"/>
        <a:buChar char="–"/>
        <a:tabLst/>
        <a:defRPr sz="22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2000" b="0" i="0" kern="1200">
          <a:solidFill>
            <a:schemeClr val="accent1"/>
          </a:solidFill>
          <a:latin typeface="Franklin Gothic Medium" panose="020B0603020102020204" pitchFamily="34" charset="0"/>
          <a:ea typeface="+mn-ea"/>
          <a:cs typeface="+mn-cs"/>
        </a:defRPr>
      </a:lvl3pPr>
      <a:lvl4pPr marL="9652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1800" b="0" i="1" kern="1200">
          <a:solidFill>
            <a:schemeClr val="tx2"/>
          </a:solidFill>
          <a:latin typeface="Franklin Gothic Book" panose="020B0503020102020204" pitchFamily="34" charset="0"/>
          <a:ea typeface="+mn-ea"/>
          <a:cs typeface="+mn-cs"/>
        </a:defRPr>
      </a:lvl4pPr>
      <a:lvl5pPr marL="9652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Wingdings" pitchFamily="2" charset="2"/>
        <a:buChar char="ü"/>
        <a:tabLst/>
        <a:defRPr sz="16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orient="horz" pos="4080">
          <p15:clr>
            <a:srgbClr val="F26B43"/>
          </p15:clr>
        </p15:guide>
        <p15:guide id="4" pos="7440">
          <p15:clr>
            <a:srgbClr val="F26B43"/>
          </p15:clr>
        </p15:guide>
        <p15:guide id="5" pos="528">
          <p15:clr>
            <a:srgbClr val="F26B43"/>
          </p15:clr>
        </p15:guide>
        <p15:guide id="6" orient="horz" pos="1416">
          <p15:clr>
            <a:srgbClr val="F26B43"/>
          </p15:clr>
        </p15:guide>
        <p15:guide id="7" orient="horz" pos="576">
          <p15:clr>
            <a:srgbClr val="F26B43"/>
          </p15:clr>
        </p15:guide>
        <p15:guide id="8" orient="horz" pos="936">
          <p15:clr>
            <a:srgbClr val="F26B43"/>
          </p15:clr>
        </p15:guide>
        <p15:guide id="9" orient="horz" pos="388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30D4413-77AE-854A-80D4-3EC5E798C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03529"/>
            <a:ext cx="10972800" cy="37912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2ED762E-5B36-C24D-9544-5F066874DF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488092" y="6389481"/>
            <a:ext cx="1083365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ct val="90000"/>
              </a:lnSpc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1852B88-CC25-C246-8D26-39FA58EF23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2856"/>
            <a:ext cx="4114800" cy="351873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ct val="90000"/>
              </a:lnSpc>
              <a:spcAft>
                <a:spcPts val="400"/>
              </a:spcAft>
              <a:defRPr sz="900" b="0" i="0">
                <a:solidFill>
                  <a:schemeClr val="tx1">
                    <a:tint val="75000"/>
                  </a:schemeClr>
                </a:solidFill>
                <a:latin typeface="Franklin Gothic Book" panose="020B0503020102020204" pitchFamily="34" charset="0"/>
              </a:defRPr>
            </a:lvl1pPr>
          </a:lstStyle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2B56925-3B9D-A841-8630-4FEF00EFD5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7175" y="6343100"/>
            <a:ext cx="4572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Franklin Gothic Medium" panose="020B0603020102020204" pitchFamily="34" charset="0"/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F285908-5E20-004E-891B-F5C0F0E809B6}"/>
              </a:ext>
            </a:extLst>
          </p:cNvPr>
          <p:cNvSpPr txBox="1"/>
          <p:nvPr userDrawn="1"/>
        </p:nvSpPr>
        <p:spPr>
          <a:xfrm>
            <a:off x="-1041175" y="815566"/>
            <a:ext cx="87124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Headline Baseline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95CE5E0-4DF8-404B-ACE5-9D3E3489F641}"/>
              </a:ext>
            </a:extLst>
          </p:cNvPr>
          <p:cNvSpPr txBox="1"/>
          <p:nvPr userDrawn="1"/>
        </p:nvSpPr>
        <p:spPr>
          <a:xfrm>
            <a:off x="-1041175" y="1393775"/>
            <a:ext cx="87124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Subhead Baseline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E57FA4A-C769-094E-BF23-595EEDB0F5DE}"/>
              </a:ext>
            </a:extLst>
          </p:cNvPr>
          <p:cNvSpPr txBox="1"/>
          <p:nvPr userDrawn="1"/>
        </p:nvSpPr>
        <p:spPr>
          <a:xfrm>
            <a:off x="-1561762" y="2153252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Body Text Start Baseline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15836D7-8B89-104C-8E8C-FB590A627923}"/>
              </a:ext>
            </a:extLst>
          </p:cNvPr>
          <p:cNvSpPr txBox="1"/>
          <p:nvPr userDrawn="1"/>
        </p:nvSpPr>
        <p:spPr>
          <a:xfrm>
            <a:off x="-1561762" y="3324098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Horizontal Center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EC848A5-1D88-504A-BE85-F8B7A1460E7B}"/>
              </a:ext>
            </a:extLst>
          </p:cNvPr>
          <p:cNvSpPr txBox="1"/>
          <p:nvPr userDrawn="1"/>
        </p:nvSpPr>
        <p:spPr>
          <a:xfrm>
            <a:off x="-1561762" y="6374795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Footnote Baseline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8B85E8C-B8B6-194E-BB04-4234A10EF1C8}"/>
              </a:ext>
            </a:extLst>
          </p:cNvPr>
          <p:cNvSpPr txBox="1"/>
          <p:nvPr userDrawn="1"/>
        </p:nvSpPr>
        <p:spPr>
          <a:xfrm rot="16200000">
            <a:off x="19370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Left Content Margin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60B0509-0DB6-3841-B84A-BC6BEEA83F00}"/>
              </a:ext>
            </a:extLst>
          </p:cNvPr>
          <p:cNvSpPr txBox="1"/>
          <p:nvPr userDrawn="1"/>
        </p:nvSpPr>
        <p:spPr>
          <a:xfrm rot="16200000">
            <a:off x="544543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Vertical Center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CBA8DBD-DB58-BF46-B978-65F5AAEFC0A2}"/>
              </a:ext>
            </a:extLst>
          </p:cNvPr>
          <p:cNvSpPr txBox="1"/>
          <p:nvPr userDrawn="1"/>
        </p:nvSpPr>
        <p:spPr>
          <a:xfrm rot="16200000">
            <a:off x="1116650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Right Content Margin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E7198E7-AA68-784A-AB51-DDEC15A59E3C}"/>
              </a:ext>
            </a:extLst>
          </p:cNvPr>
          <p:cNvSpPr txBox="1"/>
          <p:nvPr userDrawn="1"/>
        </p:nvSpPr>
        <p:spPr>
          <a:xfrm>
            <a:off x="838201" y="6967241"/>
            <a:ext cx="61775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rgbClr val="005BAA"/>
                </a:solidFill>
                <a:latin typeface="Franklin Gothic Book" panose="020B0503020102020204" pitchFamily="34" charset="0"/>
              </a:rPr>
              <a:t>Headline: Franklin Gothic, Medium, 44 pts, Dark Blue</a:t>
            </a:r>
          </a:p>
          <a:p>
            <a:r>
              <a:rPr lang="en-US" sz="1200" dirty="0">
                <a:solidFill>
                  <a:srgbClr val="005BAA"/>
                </a:solidFill>
                <a:latin typeface="Franklin Gothic Book" panose="020B0503020102020204" pitchFamily="34" charset="0"/>
              </a:rPr>
              <a:t>Subhead: Franklin Gothic Book, Regular, 24 pts, Dark Blue</a:t>
            </a:r>
          </a:p>
          <a:p>
            <a:r>
              <a:rPr lang="en-US" sz="1200" dirty="0">
                <a:solidFill>
                  <a:srgbClr val="666666"/>
                </a:solidFill>
                <a:latin typeface="Franklin Gothic Book" panose="020B0503020102020204" pitchFamily="34" charset="0"/>
              </a:rPr>
              <a:t>Body Copy: Franklin Gothic Book, Regular, Levels 1-5: 18, 16, 14, 12 &amp; 10 pts, Grey and Blue</a:t>
            </a:r>
          </a:p>
          <a:p>
            <a:r>
              <a:rPr lang="en-US" sz="1200" dirty="0">
                <a:solidFill>
                  <a:srgbClr val="666666"/>
                </a:solidFill>
                <a:latin typeface="Franklin Gothic Book" panose="020B0503020102020204" pitchFamily="34" charset="0"/>
              </a:rPr>
              <a:t>Footnotes: Franklin Gothic Book, Regular, 9 pts, Grey</a:t>
            </a:r>
          </a:p>
        </p:txBody>
      </p:sp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3" y="5935524"/>
            <a:ext cx="2438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244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705" r:id="rId20"/>
    <p:sldLayoutId id="2147483706" r:id="rId21"/>
    <p:sldLayoutId id="2147483707" r:id="rId22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spcAft>
          <a:spcPts val="2000"/>
        </a:spcAft>
        <a:buNone/>
        <a:defRPr sz="4400" b="0" i="0" kern="1200" spc="0">
          <a:solidFill>
            <a:schemeClr val="tx2"/>
          </a:solidFill>
          <a:latin typeface="Franklin Gothic Medium" panose="020B0603020102020204" pitchFamily="34" charset="0"/>
          <a:ea typeface="+mj-ea"/>
          <a:cs typeface="+mj-cs"/>
        </a:defRPr>
      </a:lvl1pPr>
    </p:titleStyle>
    <p:bodyStyle>
      <a:lvl1pPr marL="2794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24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1pPr>
      <a:lvl2pPr marL="5080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System Font Regular"/>
        <a:buChar char="–"/>
        <a:tabLst/>
        <a:defRPr sz="22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2000" b="0" i="0" kern="1200">
          <a:solidFill>
            <a:schemeClr val="accent1"/>
          </a:solidFill>
          <a:latin typeface="Franklin Gothic Medium" panose="020B0603020102020204" pitchFamily="34" charset="0"/>
          <a:ea typeface="+mn-ea"/>
          <a:cs typeface="+mn-cs"/>
        </a:defRPr>
      </a:lvl3pPr>
      <a:lvl4pPr marL="9652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1800" b="0" i="1" kern="1200">
          <a:solidFill>
            <a:schemeClr val="tx2"/>
          </a:solidFill>
          <a:latin typeface="Franklin Gothic Book" panose="020B0503020102020204" pitchFamily="34" charset="0"/>
          <a:ea typeface="+mn-ea"/>
          <a:cs typeface="+mn-cs"/>
        </a:defRPr>
      </a:lvl4pPr>
      <a:lvl5pPr marL="9652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Wingdings" pitchFamily="2" charset="2"/>
        <a:buChar char="ü"/>
        <a:tabLst/>
        <a:defRPr sz="16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orient="horz" pos="4080">
          <p15:clr>
            <a:srgbClr val="F26B43"/>
          </p15:clr>
        </p15:guide>
        <p15:guide id="4" pos="7440">
          <p15:clr>
            <a:srgbClr val="F26B43"/>
          </p15:clr>
        </p15:guide>
        <p15:guide id="5" pos="528">
          <p15:clr>
            <a:srgbClr val="F26B43"/>
          </p15:clr>
        </p15:guide>
        <p15:guide id="6" orient="horz" pos="1416">
          <p15:clr>
            <a:srgbClr val="F26B43"/>
          </p15:clr>
        </p15:guide>
        <p15:guide id="7" orient="horz" pos="576">
          <p15:clr>
            <a:srgbClr val="F26B43"/>
          </p15:clr>
        </p15:guide>
        <p15:guide id="8" orient="horz" pos="936">
          <p15:clr>
            <a:srgbClr val="F26B43"/>
          </p15:clr>
        </p15:guide>
        <p15:guide id="9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7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3.png"/><Relationship Id="rId7" Type="http://schemas.openxmlformats.org/officeDocument/2006/relationships/image" Target="../media/image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35.jpeg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5.jp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6">
            <a:extLst>
              <a:ext uri="{FF2B5EF4-FFF2-40B4-BE49-F238E27FC236}">
                <a16:creationId xmlns:a16="http://schemas.microsoft.com/office/drawing/2014/main" xmlns="" id="{C80B28EF-B649-3D42-BCA0-9078E4CCAA2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t="7826" b="7826"/>
          <a:stretch/>
        </p:blipFill>
        <p:spPr/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t="7468" b="7775"/>
          <a:stretch/>
        </p:blipFill>
        <p:spPr>
          <a:xfrm>
            <a:off x="0" y="-14177"/>
            <a:ext cx="12192000" cy="6861544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xmlns="" id="{479D7ABC-1054-8B49-BEBC-F66874ADF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5286" y="-206128"/>
            <a:ext cx="10972800" cy="14097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+mn-lt"/>
              </a:rPr>
              <a:t>A scientific approach to Restoration</a:t>
            </a: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95BD280A-FA71-2046-A2F0-CCFD6675B2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4900" y="2185095"/>
            <a:ext cx="10972800" cy="1655762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Pete Warzybok</a:t>
            </a:r>
            <a:r>
              <a:rPr lang="en-US" dirty="0">
                <a:latin typeface="+mn-lt"/>
              </a:rPr>
              <a:t/>
            </a:r>
            <a:br>
              <a:rPr lang="en-US" dirty="0">
                <a:latin typeface="+mn-lt"/>
              </a:rPr>
            </a:br>
            <a:r>
              <a:rPr lang="en-US" dirty="0" smtClean="0">
                <a:latin typeface="+mn-lt"/>
              </a:rPr>
              <a:t>July 16, 2020</a:t>
            </a:r>
          </a:p>
          <a:p>
            <a:endParaRPr lang="en-US" dirty="0" smtClean="0"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4233A81D-6707-F54D-8795-D43025E41E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1380" y="2732691"/>
            <a:ext cx="8250621" cy="41253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DA90989-1FA2-8143-B82D-74AE8A8EED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97329"/>
            <a:ext cx="2881075" cy="1554478"/>
          </a:xfrm>
          <a:prstGeom prst="rect">
            <a:avLst/>
          </a:prstGeom>
        </p:spPr>
      </p:pic>
      <p:pic>
        <p:nvPicPr>
          <p:cNvPr id="7" name="Picture 6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1656" y="5737731"/>
            <a:ext cx="1936044" cy="103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66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23FD5A9-BB3A-433D-8A85-24656108C3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5" t="27315"/>
          <a:stretch/>
        </p:blipFill>
        <p:spPr>
          <a:xfrm>
            <a:off x="4946072" y="0"/>
            <a:ext cx="7245927" cy="4372178"/>
          </a:xfrm>
          <a:prstGeom prst="rect">
            <a:avLst/>
          </a:prstGeom>
        </p:spPr>
      </p:pic>
      <p:pic>
        <p:nvPicPr>
          <p:cNvPr id="2" name="Picture Placeholder 6">
            <a:extLst>
              <a:ext uri="{FF2B5EF4-FFF2-40B4-BE49-F238E27FC236}">
                <a16:creationId xmlns="" xmlns:a16="http://schemas.microsoft.com/office/drawing/2014/main" id="{2F60A8A0-BDA0-44FA-87EA-C247C89000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564" y="1945345"/>
            <a:ext cx="6902436" cy="394474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75063" y="506428"/>
            <a:ext cx="10972800" cy="6361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Gull hazing success</a:t>
            </a:r>
            <a:endParaRPr lang="en-US" dirty="0">
              <a:latin typeface="+mn-lt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376228" y="1485900"/>
            <a:ext cx="4569844" cy="4187004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35EA9"/>
                </a:solidFill>
              </a:rPr>
              <a:t>Hazing extremely effective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Gull numbers already at minimum 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Near zero after a few days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98% daily success rate from hazing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Remaining gulls only present for a short period of time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Only present at intertidal roosts </a:t>
            </a:r>
          </a:p>
          <a:p>
            <a:pPr>
              <a:lnSpc>
                <a:spcPct val="100000"/>
              </a:lnSpc>
            </a:pPr>
            <a:endParaRPr lang="en-US" sz="2000" dirty="0" smtClean="0">
              <a:solidFill>
                <a:srgbClr val="335EA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39378" y="2435342"/>
            <a:ext cx="1831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98%</a:t>
            </a:r>
            <a:endParaRPr lang="en-US" sz="4000" b="1" dirty="0"/>
          </a:p>
        </p:txBody>
      </p:sp>
      <p:sp>
        <p:nvSpPr>
          <p:cNvPr id="8" name="Down Arrow 2">
            <a:extLst>
              <a:ext uri="{FF2B5EF4-FFF2-40B4-BE49-F238E27FC236}">
                <a16:creationId xmlns="" xmlns:a16="http://schemas.microsoft.com/office/drawing/2014/main" id="{13684B82-5CA4-495A-92F1-AF66779E7DE0}"/>
              </a:ext>
            </a:extLst>
          </p:cNvPr>
          <p:cNvSpPr/>
          <p:nvPr/>
        </p:nvSpPr>
        <p:spPr>
          <a:xfrm>
            <a:off x="9687643" y="2125325"/>
            <a:ext cx="706921" cy="1327921"/>
          </a:xfrm>
          <a:prstGeom prst="downArrow">
            <a:avLst/>
          </a:prstGeom>
          <a:gradFill>
            <a:gsLst>
              <a:gs pos="0">
                <a:sysClr val="window" lastClr="FFFFFF">
                  <a:tint val="90000"/>
                  <a:lumMod val="110000"/>
                </a:sysClr>
              </a:gs>
              <a:gs pos="100000">
                <a:srgbClr val="F1730C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9" name="Picture 8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71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Future vision - A </a:t>
            </a:r>
            <a:r>
              <a:rPr lang="en-US" dirty="0">
                <a:latin typeface="+mn-lt"/>
              </a:rPr>
              <a:t>r</a:t>
            </a:r>
            <a:r>
              <a:rPr lang="en-US" dirty="0" smtClean="0">
                <a:latin typeface="+mn-lt"/>
              </a:rPr>
              <a:t>efuge restored</a:t>
            </a:r>
            <a:endParaRPr lang="en-US" dirty="0">
              <a:latin typeface="+mn-lt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711472" y="1293744"/>
            <a:ext cx="5077078" cy="3982699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35EA9"/>
                </a:solidFill>
              </a:rPr>
              <a:t>Expect benefits similar to previous eradications 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Last of invasive mammals will be removed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Reduced threats to ashy storm-petrels, crickets, salamanders, and invertebrates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Native vegetation thrives and recovers after grazing pressure removed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Farallon </a:t>
            </a:r>
            <a:r>
              <a:rPr lang="en-US" sz="2000" dirty="0">
                <a:solidFill>
                  <a:srgbClr val="335EA9"/>
                </a:solidFill>
              </a:rPr>
              <a:t>ecosystem will return to natural </a:t>
            </a:r>
            <a:r>
              <a:rPr lang="en-US" sz="2000" dirty="0" smtClean="0">
                <a:solidFill>
                  <a:srgbClr val="335EA9"/>
                </a:solidFill>
              </a:rPr>
              <a:t>balance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Gain resiliency to adapt or withstand </a:t>
            </a:r>
            <a:r>
              <a:rPr lang="en-US" sz="2000" dirty="0" smtClean="0">
                <a:solidFill>
                  <a:srgbClr val="335EA9"/>
                </a:solidFill>
              </a:rPr>
              <a:t>future stressors</a:t>
            </a:r>
            <a:endParaRPr lang="en-US" sz="2000" dirty="0">
              <a:solidFill>
                <a:srgbClr val="335EA9"/>
              </a:solidFill>
            </a:endParaRPr>
          </a:p>
          <a:p>
            <a:pPr>
              <a:lnSpc>
                <a:spcPct val="100000"/>
              </a:lnSpc>
            </a:pPr>
            <a:endParaRPr lang="en-US" sz="2000" dirty="0" smtClean="0">
              <a:solidFill>
                <a:srgbClr val="335EA9"/>
              </a:solidFill>
            </a:endParaRPr>
          </a:p>
          <a:p>
            <a:pPr>
              <a:lnSpc>
                <a:spcPct val="100000"/>
              </a:lnSpc>
            </a:pPr>
            <a:endParaRPr lang="en-US" sz="2000" dirty="0" smtClean="0">
              <a:solidFill>
                <a:srgbClr val="335EA9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189" y="1002033"/>
            <a:ext cx="3860811" cy="2895608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5458628" y="2884695"/>
            <a:ext cx="1662605" cy="3797269"/>
            <a:chOff x="5458628" y="2884695"/>
            <a:chExt cx="1662605" cy="3797269"/>
          </a:xfrm>
        </p:grpSpPr>
        <p:sp>
          <p:nvSpPr>
            <p:cNvPr id="2" name="Down Arrow 2">
              <a:extLst>
                <a:ext uri="{FF2B5EF4-FFF2-40B4-BE49-F238E27FC236}">
                  <a16:creationId xmlns="" xmlns:a16="http://schemas.microsoft.com/office/drawing/2014/main" id="{13684B82-5CA4-495A-92F1-AF66779E7DE0}"/>
                </a:ext>
              </a:extLst>
            </p:cNvPr>
            <p:cNvSpPr/>
            <p:nvPr/>
          </p:nvSpPr>
          <p:spPr>
            <a:xfrm rot="10800000">
              <a:off x="5458628" y="2884695"/>
              <a:ext cx="1299200" cy="3457525"/>
            </a:xfrm>
            <a:prstGeom prst="downArrow">
              <a:avLst/>
            </a:prstGeom>
            <a:gradFill>
              <a:gsLst>
                <a:gs pos="0">
                  <a:schemeClr val="bg1">
                    <a:tint val="90000"/>
                    <a:lumMod val="11000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3" name="Picture 2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0764" y="3021889"/>
              <a:ext cx="634994" cy="96316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3699" y="3339859"/>
              <a:ext cx="634994" cy="96316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3285" y="3548779"/>
              <a:ext cx="634994" cy="96316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3904" y="3897641"/>
              <a:ext cx="634994" cy="963163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0627" y="4385009"/>
              <a:ext cx="634994" cy="963163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2739" y="4583671"/>
              <a:ext cx="634994" cy="963163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9222" y="5136981"/>
              <a:ext cx="634994" cy="96316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6239" y="4215292"/>
              <a:ext cx="634994" cy="963163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8460" y="5718801"/>
              <a:ext cx="634994" cy="963163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5675" y="5076762"/>
              <a:ext cx="634994" cy="96316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8384" y="5678781"/>
              <a:ext cx="634994" cy="963163"/>
            </a:xfrm>
            <a:prstGeom prst="rect">
              <a:avLst/>
            </a:prstGeom>
          </p:spPr>
        </p:pic>
      </p:grp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442" b="96402" l="22870" r="818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50" t="16095" r="15228"/>
          <a:stretch/>
        </p:blipFill>
        <p:spPr>
          <a:xfrm>
            <a:off x="7098279" y="3373377"/>
            <a:ext cx="1614311" cy="131396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42" b="19377"/>
          <a:stretch/>
        </p:blipFill>
        <p:spPr>
          <a:xfrm>
            <a:off x="9118962" y="4030360"/>
            <a:ext cx="2546956" cy="1785810"/>
          </a:xfrm>
          <a:prstGeom prst="rect">
            <a:avLst/>
          </a:prstGeom>
        </p:spPr>
      </p:pic>
      <p:pic>
        <p:nvPicPr>
          <p:cNvPr id="26" name="Picture 25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F2360CD0-1425-4080-AEB5-04EA844629A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7102" y="4664504"/>
            <a:ext cx="1812496" cy="181249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405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">
            <a:extLst>
              <a:ext uri="{FF2B5EF4-FFF2-40B4-BE49-F238E27FC236}">
                <a16:creationId xmlns:a16="http://schemas.microsoft.com/office/drawing/2014/main" xmlns="" id="{ADCEC6D4-DC1A-564D-9953-B753FEBB2235}"/>
              </a:ext>
            </a:extLst>
          </p:cNvPr>
          <p:cNvSpPr txBox="1">
            <a:spLocks/>
          </p:cNvSpPr>
          <p:nvPr/>
        </p:nvSpPr>
        <p:spPr>
          <a:xfrm>
            <a:off x="729343" y="401393"/>
            <a:ext cx="10972800" cy="63610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12000"/>
              </a:spcAft>
              <a:buNone/>
              <a:defRPr sz="6000" b="0" i="0" kern="1200" spc="0">
                <a:solidFill>
                  <a:schemeClr val="bg1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5BAA"/>
                </a:solidFill>
                <a:latin typeface="Calibri" panose="020F0502020204030204"/>
              </a:rPr>
              <a:t>T</a:t>
            </a:r>
            <a:r>
              <a:rPr lang="en-US" sz="4400" dirty="0" smtClean="0">
                <a:solidFill>
                  <a:srgbClr val="005BAA"/>
                </a:solidFill>
                <a:latin typeface="Calibri" panose="020F0502020204030204"/>
              </a:rPr>
              <a:t>he house mouse problem</a:t>
            </a:r>
            <a:endParaRPr lang="en-US" sz="4400" dirty="0">
              <a:solidFill>
                <a:srgbClr val="005BAA"/>
              </a:solidFill>
              <a:latin typeface="Calibri" panose="020F0502020204030204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838200" y="1260956"/>
            <a:ext cx="2988532" cy="4650226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Invasive mammals among greatest threats to island ecosystems worldwide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Multiple </a:t>
            </a:r>
            <a:r>
              <a:rPr lang="en-US" sz="2000" dirty="0" smtClean="0">
                <a:solidFill>
                  <a:srgbClr val="335EA9"/>
                </a:solidFill>
              </a:rPr>
              <a:t>direct and indirect impacts from invasive mice</a:t>
            </a:r>
          </a:p>
          <a:p>
            <a:r>
              <a:rPr lang="en-US" sz="2000" dirty="0">
                <a:solidFill>
                  <a:srgbClr val="335EA9"/>
                </a:solidFill>
              </a:rPr>
              <a:t>Reduces species resiliency to other ecological </a:t>
            </a:r>
            <a:r>
              <a:rPr lang="en-US" sz="2000" dirty="0" smtClean="0">
                <a:solidFill>
                  <a:srgbClr val="335EA9"/>
                </a:solidFill>
              </a:rPr>
              <a:t>stressors</a:t>
            </a:r>
            <a:endParaRPr lang="en-US" sz="2000" dirty="0">
              <a:solidFill>
                <a:srgbClr val="335EA9"/>
              </a:solidFill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3897086" y="1001486"/>
            <a:ext cx="7685609" cy="5550165"/>
            <a:chOff x="3897086" y="1001486"/>
            <a:chExt cx="7685609" cy="5550165"/>
          </a:xfrm>
        </p:grpSpPr>
        <p:grpSp>
          <p:nvGrpSpPr>
            <p:cNvPr id="25" name="Group 24"/>
            <p:cNvGrpSpPr/>
            <p:nvPr/>
          </p:nvGrpSpPr>
          <p:grpSpPr>
            <a:xfrm>
              <a:off x="3897086" y="1001486"/>
              <a:ext cx="7685609" cy="5550165"/>
              <a:chOff x="3387634" y="155993"/>
              <a:chExt cx="8423661" cy="6401101"/>
            </a:xfrm>
          </p:grpSpPr>
          <p:cxnSp>
            <p:nvCxnSpPr>
              <p:cNvPr id="2" name="Straight Arrow Connector 1">
                <a:extLst>
                  <a:ext uri="{FF2B5EF4-FFF2-40B4-BE49-F238E27FC236}">
                    <a16:creationId xmlns="" xmlns:a16="http://schemas.microsoft.com/office/drawing/2014/main" id="{9CE68455-CA18-4B63-8135-55B6E3B7A0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96643" y="3453183"/>
                <a:ext cx="800431" cy="0"/>
              </a:xfrm>
              <a:prstGeom prst="straightConnector1">
                <a:avLst/>
              </a:prstGeom>
              <a:ln w="127000">
                <a:solidFill>
                  <a:schemeClr val="accent2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" name="Straight Arrow Connector 2">
                <a:extLst>
                  <a:ext uri="{FF2B5EF4-FFF2-40B4-BE49-F238E27FC236}">
                    <a16:creationId xmlns="" xmlns:a16="http://schemas.microsoft.com/office/drawing/2014/main" id="{B9ADB732-DD3D-46DB-AF75-D0CDD2C7F7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96643" y="3938092"/>
                <a:ext cx="800431" cy="0"/>
              </a:xfrm>
              <a:prstGeom prst="straightConnector1">
                <a:avLst/>
              </a:prstGeom>
              <a:ln w="127000" cmpd="dbl">
                <a:solidFill>
                  <a:schemeClr val="accent5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Straight Arrow Connector 3">
                <a:extLst>
                  <a:ext uri="{FF2B5EF4-FFF2-40B4-BE49-F238E27FC236}">
                    <a16:creationId xmlns="" xmlns:a16="http://schemas.microsoft.com/office/drawing/2014/main" id="{448FE58D-40C5-4B28-893E-ED999F38672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121206" y="1979553"/>
                <a:ext cx="1673574" cy="1240446"/>
              </a:xfrm>
              <a:prstGeom prst="straightConnector1">
                <a:avLst/>
              </a:prstGeom>
              <a:ln w="127000">
                <a:solidFill>
                  <a:schemeClr val="accent2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Arrow Connector 4">
                <a:extLst>
                  <a:ext uri="{FF2B5EF4-FFF2-40B4-BE49-F238E27FC236}">
                    <a16:creationId xmlns="" xmlns:a16="http://schemas.microsoft.com/office/drawing/2014/main" id="{ABA2FEBA-9F55-488F-BB4D-D69934DF4E0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520680" y="1274820"/>
                <a:ext cx="3507853" cy="1998302"/>
              </a:xfrm>
              <a:prstGeom prst="straightConnector1">
                <a:avLst/>
              </a:prstGeom>
              <a:ln w="127000" cmpd="dbl">
                <a:solidFill>
                  <a:schemeClr val="accent5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Arrow Connector 5">
                <a:extLst>
                  <a:ext uri="{FF2B5EF4-FFF2-40B4-BE49-F238E27FC236}">
                    <a16:creationId xmlns="" xmlns:a16="http://schemas.microsoft.com/office/drawing/2014/main" id="{BE485958-9063-4D4F-8319-ADC7A76067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57013" y="3282628"/>
                <a:ext cx="1642305" cy="2323149"/>
              </a:xfrm>
              <a:prstGeom prst="straightConnector1">
                <a:avLst/>
              </a:prstGeom>
              <a:ln w="127000" cmpd="dbl">
                <a:solidFill>
                  <a:schemeClr val="accent5"/>
                </a:solidFill>
                <a:prstDash val="solid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Arrow Connector 6">
                <a:extLst>
                  <a:ext uri="{FF2B5EF4-FFF2-40B4-BE49-F238E27FC236}">
                    <a16:creationId xmlns="" xmlns:a16="http://schemas.microsoft.com/office/drawing/2014/main" id="{2B0565C5-FEC6-4DC7-9956-DAA79BD483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03647" y="3219999"/>
                <a:ext cx="1977253" cy="1993788"/>
              </a:xfrm>
              <a:prstGeom prst="straightConnector1">
                <a:avLst/>
              </a:prstGeom>
              <a:ln w="127000">
                <a:solidFill>
                  <a:schemeClr val="accent2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>
                <a:extLst>
                  <a:ext uri="{FF2B5EF4-FFF2-40B4-BE49-F238E27FC236}">
                    <a16:creationId xmlns="" xmlns:a16="http://schemas.microsoft.com/office/drawing/2014/main" id="{99066CD1-77DC-4CCD-BC59-394EB57364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43507" y="3275396"/>
                <a:ext cx="2285025" cy="1796332"/>
              </a:xfrm>
              <a:prstGeom prst="straightConnector1">
                <a:avLst/>
              </a:prstGeom>
              <a:ln w="127000" cmpd="dbl">
                <a:solidFill>
                  <a:schemeClr val="accent5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Arrow Connector 8">
                <a:extLst>
                  <a:ext uri="{FF2B5EF4-FFF2-40B4-BE49-F238E27FC236}">
                    <a16:creationId xmlns="" xmlns:a16="http://schemas.microsoft.com/office/drawing/2014/main" id="{F93958B0-018A-48B4-9F91-54D4BE70844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65611" y="3284902"/>
                <a:ext cx="1891661" cy="2132648"/>
              </a:xfrm>
              <a:prstGeom prst="straightConnector1">
                <a:avLst/>
              </a:prstGeom>
              <a:ln w="127000">
                <a:solidFill>
                  <a:schemeClr val="accent2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Oval 9">
                <a:extLst>
                  <a:ext uri="{FF2B5EF4-FFF2-40B4-BE49-F238E27FC236}">
                    <a16:creationId xmlns="" xmlns:a16="http://schemas.microsoft.com/office/drawing/2014/main" id="{671E68C5-18E0-480E-95D9-6E5E1DC7EA1B}"/>
                  </a:ext>
                </a:extLst>
              </p:cNvPr>
              <p:cNvSpPr/>
              <p:nvPr/>
            </p:nvSpPr>
            <p:spPr>
              <a:xfrm>
                <a:off x="6858813" y="2115183"/>
                <a:ext cx="2339439" cy="2339439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889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1" name="Picture 10">
                <a:extLst>
                  <a:ext uri="{FF2B5EF4-FFF2-40B4-BE49-F238E27FC236}">
                    <a16:creationId xmlns="" xmlns:a16="http://schemas.microsoft.com/office/drawing/2014/main" id="{45F31F41-E2E9-4B5D-AD2B-6692C55111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15423">
                <a:off x="4832631" y="4505543"/>
                <a:ext cx="1987231" cy="1585719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="" xmlns:a16="http://schemas.microsoft.com/office/drawing/2014/main" id="{A1C8A0F1-BD5B-446E-92EA-EEC5C1ACDB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932985">
                <a:off x="7075666" y="2079969"/>
                <a:ext cx="3910696" cy="2925384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="" xmlns:a16="http://schemas.microsoft.com/office/drawing/2014/main" id="{3AD0EC59-89C9-47E6-B323-F1A422B2B9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8550" y="1491311"/>
                <a:ext cx="1950263" cy="1360052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="" xmlns:a16="http://schemas.microsoft.com/office/drawing/2014/main" id="{F2746E32-9F1D-4DB4-B095-D743FC2C62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86754" y="155993"/>
                <a:ext cx="1204581" cy="1827117"/>
              </a:xfrm>
              <a:prstGeom prst="rect">
                <a:avLst/>
              </a:prstGeom>
            </p:spPr>
          </p:pic>
          <p:sp>
            <p:nvSpPr>
              <p:cNvPr id="15" name="TextBox 14">
                <a:extLst>
                  <a:ext uri="{FF2B5EF4-FFF2-40B4-BE49-F238E27FC236}">
                    <a16:creationId xmlns="" xmlns:a16="http://schemas.microsoft.com/office/drawing/2014/main" id="{4F995600-41F3-4BE7-BC39-A812ABAD5DCB}"/>
                  </a:ext>
                </a:extLst>
              </p:cNvPr>
              <p:cNvSpPr txBox="1"/>
              <p:nvPr/>
            </p:nvSpPr>
            <p:spPr>
              <a:xfrm>
                <a:off x="7262066" y="1498077"/>
                <a:ext cx="156890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F1730C"/>
                    </a:solidFill>
                  </a:rPr>
                  <a:t>Introduced House Mice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="" xmlns:a16="http://schemas.microsoft.com/office/drawing/2014/main" id="{59D7C983-6440-47C3-99D9-6113FAED4542}"/>
                  </a:ext>
                </a:extLst>
              </p:cNvPr>
              <p:cNvSpPr txBox="1"/>
              <p:nvPr/>
            </p:nvSpPr>
            <p:spPr>
              <a:xfrm>
                <a:off x="10004631" y="2085187"/>
                <a:ext cx="156890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Native Plants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="" xmlns:a16="http://schemas.microsoft.com/office/drawing/2014/main" id="{8EC1E7D0-7289-4F5C-AB3F-BBC767D28BE0}"/>
                  </a:ext>
                </a:extLst>
              </p:cNvPr>
              <p:cNvSpPr txBox="1"/>
              <p:nvPr/>
            </p:nvSpPr>
            <p:spPr>
              <a:xfrm>
                <a:off x="7553199" y="5818430"/>
                <a:ext cx="254025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Native Invertebrates and the Endemic Farallon Camel Cricket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="" xmlns:a16="http://schemas.microsoft.com/office/drawing/2014/main" id="{22D4D6D9-4745-4927-9DA3-B92BD480141A}"/>
                  </a:ext>
                </a:extLst>
              </p:cNvPr>
              <p:cNvSpPr txBox="1"/>
              <p:nvPr/>
            </p:nvSpPr>
            <p:spPr>
              <a:xfrm>
                <a:off x="3653879" y="5799079"/>
                <a:ext cx="178444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Endemic Farallon Arboreal Salamander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="" xmlns:a16="http://schemas.microsoft.com/office/drawing/2014/main" id="{92383559-B415-4E61-94BD-6852FFC2435A}"/>
                  </a:ext>
                </a:extLst>
              </p:cNvPr>
              <p:cNvSpPr txBox="1"/>
              <p:nvPr/>
            </p:nvSpPr>
            <p:spPr>
              <a:xfrm>
                <a:off x="4520680" y="494750"/>
                <a:ext cx="156890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Storm-Petrels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="" xmlns:a16="http://schemas.microsoft.com/office/drawing/2014/main" id="{9E2F1E61-E7DF-4E7A-9122-0FD554D93CD1}"/>
                  </a:ext>
                </a:extLst>
              </p:cNvPr>
              <p:cNvSpPr txBox="1"/>
              <p:nvPr/>
            </p:nvSpPr>
            <p:spPr>
              <a:xfrm>
                <a:off x="4410894" y="3293180"/>
                <a:ext cx="217124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accent2"/>
                    </a:solidFill>
                  </a:rPr>
                  <a:t>Direct Impact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="" xmlns:a16="http://schemas.microsoft.com/office/drawing/2014/main" id="{F59B5617-F833-4FA0-A7A5-FED9C4E0E571}"/>
                  </a:ext>
                </a:extLst>
              </p:cNvPr>
              <p:cNvSpPr txBox="1"/>
              <p:nvPr/>
            </p:nvSpPr>
            <p:spPr>
              <a:xfrm>
                <a:off x="4410894" y="3778194"/>
                <a:ext cx="217124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accent5"/>
                    </a:solidFill>
                  </a:rPr>
                  <a:t>Indirect Impact</a:t>
                </a:r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="" xmlns:a16="http://schemas.microsoft.com/office/drawing/2014/main" id="{C45E1EF7-FC8E-4A3A-80F8-D8FE43FDCD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762459" y="270755"/>
                <a:ext cx="2946449" cy="1955704"/>
              </a:xfrm>
              <a:prstGeom prst="rect">
                <a:avLst/>
              </a:prstGeom>
              <a:noFill/>
              <a:ln w="88900" cap="sq">
                <a:noFill/>
                <a:miter lim="800000"/>
              </a:ln>
              <a:effectLst/>
            </p:spPr>
          </p:pic>
          <p:sp>
            <p:nvSpPr>
              <p:cNvPr id="23" name="TextBox 22">
                <a:extLst>
                  <a:ext uri="{FF2B5EF4-FFF2-40B4-BE49-F238E27FC236}">
                    <a16:creationId xmlns="" xmlns:a16="http://schemas.microsoft.com/office/drawing/2014/main" id="{FA7B0ECA-8BC9-467A-81BF-7C93EC998A5E}"/>
                  </a:ext>
                </a:extLst>
              </p:cNvPr>
              <p:cNvSpPr txBox="1"/>
              <p:nvPr/>
            </p:nvSpPr>
            <p:spPr>
              <a:xfrm>
                <a:off x="10701409" y="1650219"/>
                <a:ext cx="1109886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i="1" dirty="0">
                    <a:solidFill>
                      <a:schemeClr val="bg1">
                        <a:lumMod val="50000"/>
                      </a:schemeClr>
                    </a:solidFill>
                  </a:rPr>
                  <a:t>© 2010 G. D. Carr</a:t>
                </a:r>
              </a:p>
            </p:txBody>
          </p:sp>
          <p:sp>
            <p:nvSpPr>
              <p:cNvPr id="24" name="Rectangle: Rounded Corners 1">
                <a:extLst>
                  <a:ext uri="{FF2B5EF4-FFF2-40B4-BE49-F238E27FC236}">
                    <a16:creationId xmlns="" xmlns:a16="http://schemas.microsoft.com/office/drawing/2014/main" id="{93DB0385-D2A8-429C-927D-4F729E391371}"/>
                  </a:ext>
                </a:extLst>
              </p:cNvPr>
              <p:cNvSpPr/>
              <p:nvPr/>
            </p:nvSpPr>
            <p:spPr>
              <a:xfrm>
                <a:off x="3387634" y="3066506"/>
                <a:ext cx="2846170" cy="1271451"/>
              </a:xfrm>
              <a:prstGeom prst="round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28" name="Picture 27">
              <a:extLst>
                <a:ext uri="{FF2B5EF4-FFF2-40B4-BE49-F238E27FC236}">
                  <a16:creationId xmlns="" xmlns:a16="http://schemas.microsoft.com/office/drawing/2014/main" id="{C86AC1CD-154C-47AE-B48E-25408BC31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003418">
              <a:off x="9509154" y="5291704"/>
              <a:ext cx="1401882" cy="935578"/>
            </a:xfrm>
            <a:prstGeom prst="rect">
              <a:avLst/>
            </a:prstGeom>
          </p:spPr>
        </p:pic>
      </p:grpSp>
      <p:pic>
        <p:nvPicPr>
          <p:cNvPr id="32" name="Picture 31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7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Direct impacts of mice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>
          <a:xfrm>
            <a:off x="838200" y="1881589"/>
            <a:ext cx="5257800" cy="3311044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335EA9"/>
                </a:solidFill>
              </a:rPr>
              <a:t>Mice impact wide variety of native species</a:t>
            </a:r>
          </a:p>
          <a:p>
            <a:r>
              <a:rPr lang="en-US" sz="2000" dirty="0" smtClean="0">
                <a:solidFill>
                  <a:srgbClr val="335EA9"/>
                </a:solidFill>
              </a:rPr>
              <a:t>Diet includes salamanders, crickets, seabirds, and native vegetation</a:t>
            </a:r>
          </a:p>
          <a:p>
            <a:r>
              <a:rPr lang="en-US" sz="2000" dirty="0" smtClean="0">
                <a:solidFill>
                  <a:srgbClr val="335EA9"/>
                </a:solidFill>
              </a:rPr>
              <a:t>Demonstrates direct impact on biological resources </a:t>
            </a:r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7829300"/>
              </p:ext>
            </p:extLst>
          </p:nvPr>
        </p:nvGraphicFramePr>
        <p:xfrm>
          <a:off x="6160469" y="1485900"/>
          <a:ext cx="5376672" cy="3858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C58133F4-165F-46C1-A783-A5882C33366A}"/>
              </a:ext>
            </a:extLst>
          </p:cNvPr>
          <p:cNvSpPr txBox="1"/>
          <p:nvPr/>
        </p:nvSpPr>
        <p:spPr>
          <a:xfrm>
            <a:off x="6160469" y="6172200"/>
            <a:ext cx="1991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Polito et al. In Prep</a:t>
            </a:r>
            <a:endParaRPr lang="en-US" sz="1600" dirty="0">
              <a:solidFill>
                <a:schemeClr val="bg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025" y="5948754"/>
            <a:ext cx="782771" cy="785446"/>
          </a:xfrm>
          <a:prstGeom prst="rect">
            <a:avLst/>
          </a:prstGeom>
        </p:spPr>
      </p:pic>
      <p:pic>
        <p:nvPicPr>
          <p:cNvPr id="7" name="Picture 6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0" t="2541" r="29973"/>
          <a:stretch/>
        </p:blipFill>
        <p:spPr>
          <a:xfrm>
            <a:off x="2068656" y="3796125"/>
            <a:ext cx="2272314" cy="237607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86245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2750EEA5-A3B7-4FD3-AFC3-68F819B47A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1473" y="556863"/>
            <a:ext cx="8849539" cy="6424766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Of mice, owls, and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storm-petrel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88581" y="1485900"/>
            <a:ext cx="2552890" cy="2082800"/>
          </a:xfrm>
          <a:prstGeom prst="rect">
            <a:avLst/>
          </a:prstGeom>
        </p:spPr>
        <p:txBody>
          <a:bodyPr/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chemeClr val="accent1"/>
                </a:solidFill>
              </a:rPr>
              <a:t>Mouse population peaks in fall</a:t>
            </a:r>
          </a:p>
          <a:p>
            <a:pPr marL="0" indent="0">
              <a:buNone/>
            </a:pPr>
            <a:endParaRPr lang="en-US" sz="2000" dirty="0" smtClean="0">
              <a:solidFill>
                <a:schemeClr val="accent1"/>
              </a:solidFill>
            </a:endParaRPr>
          </a:p>
          <a:p>
            <a:r>
              <a:rPr lang="en-US" sz="2000" dirty="0" smtClean="0">
                <a:solidFill>
                  <a:schemeClr val="accent1"/>
                </a:solidFill>
              </a:rPr>
              <a:t>Seasonal decline in winter</a:t>
            </a: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3432" y="5917671"/>
            <a:ext cx="1334869" cy="7119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2750EEA5-A3B7-4FD3-AFC3-68F819B47A0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1473" y="559455"/>
            <a:ext cx="8849539" cy="64247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2750EEA5-A3B7-4FD3-AFC3-68F819B47A0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1472" y="560996"/>
            <a:ext cx="8849539" cy="6424766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788581" y="1485900"/>
            <a:ext cx="2552890" cy="2082800"/>
          </a:xfrm>
          <a:prstGeom prst="rect">
            <a:avLst/>
          </a:prstGeom>
        </p:spPr>
        <p:txBody>
          <a:bodyPr/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chemeClr val="accent1"/>
                </a:solidFill>
              </a:rPr>
              <a:t>Owls arrive during migration</a:t>
            </a:r>
          </a:p>
          <a:p>
            <a:r>
              <a:rPr lang="en-US" sz="2000" dirty="0" smtClean="0">
                <a:solidFill>
                  <a:schemeClr val="accent1"/>
                </a:solidFill>
              </a:rPr>
              <a:t>Induced to stay by presence of mice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813391" y="3321835"/>
            <a:ext cx="2552890" cy="2082800"/>
          </a:xfrm>
          <a:prstGeom prst="rect">
            <a:avLst/>
          </a:prstGeom>
        </p:spPr>
        <p:txBody>
          <a:bodyPr/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accent1"/>
                </a:solidFill>
              </a:rPr>
              <a:t>Overwintering owls switch to storm-petrels as primary prey</a:t>
            </a:r>
          </a:p>
          <a:p>
            <a:r>
              <a:rPr lang="en-US" sz="2000" dirty="0">
                <a:solidFill>
                  <a:schemeClr val="accent1"/>
                </a:solidFill>
              </a:rPr>
              <a:t>Classic example of </a:t>
            </a:r>
            <a:r>
              <a:rPr lang="en-US" sz="2000" dirty="0" err="1">
                <a:solidFill>
                  <a:schemeClr val="accent1"/>
                </a:solidFill>
              </a:rPr>
              <a:t>hyperpredation</a:t>
            </a:r>
            <a:endParaRPr lang="en-US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71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etelWings"/>
          <p:cNvPicPr>
            <a:picLocks noChangeAspect="1" noChangeArrowheads="1"/>
          </p:cNvPicPr>
          <p:nvPr/>
        </p:nvPicPr>
        <p:blipFill rotWithShape="1">
          <a:blip r:embed="rId2" cstate="email"/>
          <a:srcRect r="1741"/>
          <a:stretch/>
        </p:blipFill>
        <p:spPr bwMode="auto">
          <a:xfrm>
            <a:off x="6074244" y="1485900"/>
            <a:ext cx="5736756" cy="4650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Picture 2" descr="http://4.bp.blogspot.com/_1zIHPEuZ4Xw/S_w0YTLjceI/AAAAAAAABa0/rh8D7xbhS2Q/s1600/ASSP+carnag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0"/>
          <a:stretch/>
        </p:blipFill>
        <p:spPr bwMode="auto">
          <a:xfrm>
            <a:off x="838200" y="1485900"/>
            <a:ext cx="5339858" cy="4650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Impact of predation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12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Ashy storm-petrel population trend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581" y="1499693"/>
            <a:ext cx="4218214" cy="1937953"/>
          </a:xfrm>
        </p:spPr>
        <p:txBody>
          <a:bodyPr/>
          <a:lstStyle/>
          <a:p>
            <a:r>
              <a:rPr lang="en-US" sz="2000" dirty="0" smtClean="0">
                <a:solidFill>
                  <a:schemeClr val="accent1"/>
                </a:solidFill>
              </a:rPr>
              <a:t>Modeled recent storm-petrel population trends using long-term data</a:t>
            </a:r>
          </a:p>
          <a:p>
            <a:r>
              <a:rPr lang="en-US" sz="2000" dirty="0" smtClean="0">
                <a:solidFill>
                  <a:schemeClr val="accent1"/>
                </a:solidFill>
              </a:rPr>
              <a:t>Current trend with no reduction in owl predation</a:t>
            </a:r>
          </a:p>
          <a:p>
            <a:r>
              <a:rPr lang="en-US" sz="2000" dirty="0" err="1" smtClean="0">
                <a:solidFill>
                  <a:schemeClr val="accent1"/>
                </a:solidFill>
              </a:rPr>
              <a:t>Ashys</a:t>
            </a:r>
            <a:r>
              <a:rPr lang="en-US" sz="2000" dirty="0" smtClean="0">
                <a:solidFill>
                  <a:schemeClr val="accent1"/>
                </a:solidFill>
              </a:rPr>
              <a:t> projected to decline by 63% over next 20 years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123EC41-9C1F-4785-A7D6-49F61A3567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83769" y="914400"/>
            <a:ext cx="7635240" cy="60929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5D883F5D-ECA1-4466-8004-ADF9C49C5F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-936" b="15704"/>
          <a:stretch/>
        </p:blipFill>
        <p:spPr>
          <a:xfrm>
            <a:off x="1083455" y="3908379"/>
            <a:ext cx="3108960" cy="19211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58133F4-165F-46C1-A783-A5882C33366A}"/>
              </a:ext>
            </a:extLst>
          </p:cNvPr>
          <p:cNvSpPr txBox="1"/>
          <p:nvPr/>
        </p:nvSpPr>
        <p:spPr>
          <a:xfrm>
            <a:off x="6016388" y="6273636"/>
            <a:ext cx="15966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2"/>
                </a:solidFill>
              </a:rPr>
              <a:t>Nur et al. 2018. Ecosphere</a:t>
            </a:r>
            <a:endParaRPr lang="en-US" sz="1000" dirty="0">
              <a:solidFill>
                <a:schemeClr val="bg2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C58133F4-165F-46C1-A783-A5882C33366A}"/>
              </a:ext>
            </a:extLst>
          </p:cNvPr>
          <p:cNvSpPr txBox="1"/>
          <p:nvPr/>
        </p:nvSpPr>
        <p:spPr>
          <a:xfrm>
            <a:off x="1044471" y="5829529"/>
            <a:ext cx="3147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/>
                </a:solidFill>
              </a:rPr>
              <a:t>Ashy storm-petrel remains </a:t>
            </a:r>
            <a:r>
              <a:rPr lang="en-US" sz="1000" dirty="0" smtClean="0">
                <a:solidFill>
                  <a:schemeClr val="bg2"/>
                </a:solidFill>
              </a:rPr>
              <a:t>beneath burrowing </a:t>
            </a:r>
            <a:r>
              <a:rPr lang="en-US" sz="1000" dirty="0">
                <a:solidFill>
                  <a:schemeClr val="bg2"/>
                </a:solidFill>
              </a:rPr>
              <a:t>owl roost. Photo by P. Pyle.</a:t>
            </a:r>
          </a:p>
        </p:txBody>
      </p:sp>
      <p:pic>
        <p:nvPicPr>
          <p:cNvPr id="9" name="Picture 8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45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1493" y="1485900"/>
            <a:ext cx="4194544" cy="1937953"/>
          </a:xfrm>
        </p:spPr>
        <p:txBody>
          <a:bodyPr/>
          <a:lstStyle/>
          <a:p>
            <a:r>
              <a:rPr lang="en-US" sz="2000" dirty="0" smtClean="0">
                <a:solidFill>
                  <a:schemeClr val="accent1"/>
                </a:solidFill>
              </a:rPr>
              <a:t>Lower </a:t>
            </a:r>
            <a:r>
              <a:rPr lang="en-US" sz="2000" dirty="0" smtClean="0">
                <a:solidFill>
                  <a:schemeClr val="accent1"/>
                </a:solidFill>
              </a:rPr>
              <a:t>owl predation leads to positive population outcome</a:t>
            </a:r>
          </a:p>
          <a:p>
            <a:r>
              <a:rPr lang="en-US" sz="2000" dirty="0" smtClean="0">
                <a:solidFill>
                  <a:schemeClr val="accent1"/>
                </a:solidFill>
              </a:rPr>
              <a:t>70 - 80% reduction in owl predation due to removal of mice</a:t>
            </a:r>
          </a:p>
          <a:p>
            <a:r>
              <a:rPr lang="en-US" sz="2000" dirty="0" smtClean="0">
                <a:solidFill>
                  <a:schemeClr val="accent1"/>
                </a:solidFill>
              </a:rPr>
              <a:t>Ashy population </a:t>
            </a:r>
            <a:r>
              <a:rPr lang="en-US" sz="2000" b="1" i="1" dirty="0" smtClean="0">
                <a:solidFill>
                  <a:schemeClr val="accent1"/>
                </a:solidFill>
              </a:rPr>
              <a:t>increase</a:t>
            </a:r>
            <a:r>
              <a:rPr lang="en-US" sz="2000" dirty="0" smtClean="0">
                <a:solidFill>
                  <a:schemeClr val="accent1"/>
                </a:solidFill>
              </a:rPr>
              <a:t> by 2% over next 20 years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A123EC41-9C1F-4785-A7D6-49F61A3567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2423" y="914400"/>
            <a:ext cx="7635240" cy="6092920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838200" y="513019"/>
            <a:ext cx="10972800" cy="6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Modeled benefit of reduced predation</a:t>
            </a:r>
            <a:endParaRPr lang="en-US" dirty="0">
              <a:latin typeface="+mn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9" t="36228" r="30151" b="18067"/>
          <a:stretch/>
        </p:blipFill>
        <p:spPr>
          <a:xfrm>
            <a:off x="891877" y="3650052"/>
            <a:ext cx="3973775" cy="224790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6428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2B3AC5CF-5FD9-446C-965D-9247D1D36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899" y="1679422"/>
            <a:ext cx="1686685" cy="2558376"/>
          </a:xfrm>
          <a:prstGeom prst="rect">
            <a:avLst/>
          </a:prstGeom>
        </p:spPr>
      </p:pic>
      <p:sp>
        <p:nvSpPr>
          <p:cNvPr id="10" name="Down Arrow 14">
            <a:extLst>
              <a:ext uri="{FF2B5EF4-FFF2-40B4-BE49-F238E27FC236}">
                <a16:creationId xmlns="" xmlns:a16="http://schemas.microsoft.com/office/drawing/2014/main" id="{3FEB2BAD-A626-42F8-94F2-CC6B5AE09A05}"/>
              </a:ext>
            </a:extLst>
          </p:cNvPr>
          <p:cNvSpPr/>
          <p:nvPr/>
        </p:nvSpPr>
        <p:spPr>
          <a:xfrm flipV="1">
            <a:off x="8464180" y="1489616"/>
            <a:ext cx="1299200" cy="3457525"/>
          </a:xfrm>
          <a:prstGeom prst="downArrow">
            <a:avLst/>
          </a:prstGeom>
          <a:gradFill>
            <a:gsLst>
              <a:gs pos="0">
                <a:sysClr val="window" lastClr="FFFFFF">
                  <a:tint val="90000"/>
                  <a:lumMod val="110000"/>
                </a:sysClr>
              </a:gs>
              <a:gs pos="100000">
                <a:srgbClr val="007698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11" name="Picture 10" descr="A close up of a reptile&#10;&#10;Description automatically generated">
            <a:extLst>
              <a:ext uri="{FF2B5EF4-FFF2-40B4-BE49-F238E27FC236}">
                <a16:creationId xmlns="" xmlns:a16="http://schemas.microsoft.com/office/drawing/2014/main" id="{A6A4461E-7F7F-49AC-89BB-3A5546CE3D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185" y="2940534"/>
            <a:ext cx="3200048" cy="3428053"/>
          </a:xfrm>
          <a:prstGeom prst="rect">
            <a:avLst/>
          </a:prstGeom>
        </p:spPr>
      </p:pic>
      <p:sp>
        <p:nvSpPr>
          <p:cNvPr id="13" name="Down Arrow 2">
            <a:extLst>
              <a:ext uri="{FF2B5EF4-FFF2-40B4-BE49-F238E27FC236}">
                <a16:creationId xmlns="" xmlns:a16="http://schemas.microsoft.com/office/drawing/2014/main" id="{13684B82-5CA4-495A-92F1-AF66779E7DE0}"/>
              </a:ext>
            </a:extLst>
          </p:cNvPr>
          <p:cNvSpPr/>
          <p:nvPr/>
        </p:nvSpPr>
        <p:spPr>
          <a:xfrm>
            <a:off x="4642074" y="1792875"/>
            <a:ext cx="1299200" cy="3457525"/>
          </a:xfrm>
          <a:prstGeom prst="downArrow">
            <a:avLst/>
          </a:prstGeom>
          <a:gradFill>
            <a:gsLst>
              <a:gs pos="0">
                <a:sysClr val="window" lastClr="FFFFFF">
                  <a:tint val="90000"/>
                  <a:lumMod val="110000"/>
                </a:sysClr>
              </a:gs>
              <a:gs pos="100000">
                <a:srgbClr val="F1730C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76771FE-7697-439E-AF85-0FCFDEF98138}"/>
              </a:ext>
            </a:extLst>
          </p:cNvPr>
          <p:cNvSpPr txBox="1"/>
          <p:nvPr/>
        </p:nvSpPr>
        <p:spPr>
          <a:xfrm>
            <a:off x="9129876" y="4237798"/>
            <a:ext cx="245658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 smtClean="0">
                <a:solidFill>
                  <a:srgbClr val="F1730C"/>
                </a:solidFill>
                <a:latin typeface="Century Gothic" panose="020F0302020204030204"/>
                <a:cs typeface="Calibri" pitchFamily="34" charset="0"/>
              </a:rPr>
              <a:t>Increased survival and population size</a:t>
            </a:r>
            <a:endParaRPr lang="en-US" sz="1400" b="1" u="sng" dirty="0">
              <a:solidFill>
                <a:srgbClr val="000000"/>
              </a:solidFill>
              <a:latin typeface="Century Gothic" panose="020F0302020204030204"/>
              <a:cs typeface="Calibri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156616" y="2247900"/>
            <a:ext cx="2818601" cy="2081897"/>
            <a:chOff x="935665" y="3260651"/>
            <a:chExt cx="2818601" cy="2081897"/>
          </a:xfrm>
        </p:grpSpPr>
        <p:pic>
          <p:nvPicPr>
            <p:cNvPr id="14" name="Picture 13">
              <a:extLst>
                <a:ext uri="{FF2B5EF4-FFF2-40B4-BE49-F238E27FC236}">
                  <a16:creationId xmlns="" xmlns:a16="http://schemas.microsoft.com/office/drawing/2014/main" id="{A1C8A0F1-BD5B-446E-92EA-EEC5C1ACDB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32985">
              <a:off x="1431136" y="3637469"/>
              <a:ext cx="2323130" cy="1651491"/>
            </a:xfrm>
            <a:prstGeom prst="rect">
              <a:avLst/>
            </a:prstGeom>
          </p:spPr>
        </p:pic>
        <p:sp>
          <p:nvSpPr>
            <p:cNvPr id="16" name="&quot;No&quot; Symbol 15"/>
            <p:cNvSpPr/>
            <p:nvPr/>
          </p:nvSpPr>
          <p:spPr>
            <a:xfrm>
              <a:off x="935665" y="3260651"/>
              <a:ext cx="2371480" cy="2081897"/>
            </a:xfrm>
            <a:prstGeom prst="noSmoking">
              <a:avLst>
                <a:gd name="adj" fmla="val 7498"/>
              </a:avLst>
            </a:prstGeom>
            <a:solidFill>
              <a:srgbClr val="FF0000">
                <a:alpha val="4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F954260D-CF0E-419C-85F0-82472B0830F2}"/>
              </a:ext>
            </a:extLst>
          </p:cNvPr>
          <p:cNvSpPr txBox="1"/>
          <p:nvPr/>
        </p:nvSpPr>
        <p:spPr>
          <a:xfrm>
            <a:off x="1273892" y="4368794"/>
            <a:ext cx="268108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 smtClean="0">
                <a:solidFill>
                  <a:srgbClr val="007698"/>
                </a:solidFill>
                <a:latin typeface="Century Gothic" panose="020F0302020204030204"/>
                <a:cs typeface="Calibri" pitchFamily="34" charset="0"/>
              </a:rPr>
              <a:t>Remove invasive mice</a:t>
            </a:r>
            <a:endParaRPr lang="en-US" sz="1900" dirty="0">
              <a:solidFill>
                <a:srgbClr val="000000"/>
              </a:solidFill>
              <a:latin typeface="Century Gothic" panose="020F0302020204030204"/>
              <a:cs typeface="Calibri" pitchFamily="34" charset="0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Breaking the </a:t>
            </a:r>
            <a:r>
              <a:rPr lang="en-US" dirty="0" err="1" smtClean="0">
                <a:latin typeface="+mn-lt"/>
              </a:rPr>
              <a:t>hyperpredation</a:t>
            </a:r>
            <a:r>
              <a:rPr lang="en-US" dirty="0" smtClean="0">
                <a:latin typeface="+mn-lt"/>
              </a:rPr>
              <a:t> link</a:t>
            </a:r>
            <a:endParaRPr lang="en-US" dirty="0">
              <a:latin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954260D-CF0E-419C-85F0-82472B0830F2}"/>
              </a:ext>
            </a:extLst>
          </p:cNvPr>
          <p:cNvSpPr txBox="1"/>
          <p:nvPr/>
        </p:nvSpPr>
        <p:spPr>
          <a:xfrm>
            <a:off x="4759009" y="1489616"/>
            <a:ext cx="268108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 smtClean="0">
                <a:solidFill>
                  <a:srgbClr val="007698"/>
                </a:solidFill>
                <a:latin typeface="Century Gothic" panose="020F0302020204030204"/>
                <a:cs typeface="Calibri" pitchFamily="34" charset="0"/>
              </a:rPr>
              <a:t>Fewer owls overwinter on Farallon Islands</a:t>
            </a:r>
            <a:endParaRPr lang="en-US" sz="1900" dirty="0">
              <a:solidFill>
                <a:srgbClr val="000000"/>
              </a:solidFill>
              <a:latin typeface="Century Gothic" panose="020F0302020204030204"/>
              <a:cs typeface="Calibri" pitchFamily="34" charset="0"/>
            </a:endParaRPr>
          </a:p>
        </p:txBody>
      </p:sp>
      <p:pic>
        <p:nvPicPr>
          <p:cNvPr id="20" name="Picture 19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94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Reducing risk</a:t>
            </a:r>
            <a:endParaRPr lang="en-US" dirty="0">
              <a:latin typeface="+mn-lt"/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>
            <a:off x="703520" y="1282295"/>
            <a:ext cx="5392480" cy="2276142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Western gulls were identified as species of greatest concern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Multi-collaborator study with experts in wildlife hazing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Goal - reduce gull numbers and limit access to and ingestion of bait </a:t>
            </a:r>
          </a:p>
        </p:txBody>
      </p:sp>
      <p:pic>
        <p:nvPicPr>
          <p:cNvPr id="10" name="Picture 9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062" y="4927124"/>
            <a:ext cx="1894113" cy="8125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47" y="4642338"/>
            <a:ext cx="1290492" cy="105633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3" t="14356" r="18910" b="13582"/>
          <a:stretch/>
        </p:blipFill>
        <p:spPr>
          <a:xfrm>
            <a:off x="4525109" y="4860699"/>
            <a:ext cx="1236784" cy="879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9" t="9768" r="15996" b="407"/>
          <a:stretch/>
        </p:blipFill>
        <p:spPr>
          <a:xfrm>
            <a:off x="7016262" y="442303"/>
            <a:ext cx="4598920" cy="529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PointBlue Red Summer 2018">
      <a:dk1>
        <a:srgbClr val="000000"/>
      </a:dk1>
      <a:lt1>
        <a:srgbClr val="FFFFFF"/>
      </a:lt1>
      <a:dk2>
        <a:srgbClr val="005BAA"/>
      </a:dk2>
      <a:lt2>
        <a:srgbClr val="666666"/>
      </a:lt2>
      <a:accent1>
        <a:srgbClr val="005BAA"/>
      </a:accent1>
      <a:accent2>
        <a:srgbClr val="4495D0"/>
      </a:accent2>
      <a:accent3>
        <a:srgbClr val="A2D3E7"/>
      </a:accent3>
      <a:accent4>
        <a:srgbClr val="74B642"/>
      </a:accent4>
      <a:accent5>
        <a:srgbClr val="B8D790"/>
      </a:accent5>
      <a:accent6>
        <a:srgbClr val="F7931D"/>
      </a:accent6>
      <a:hlink>
        <a:srgbClr val="0563C1"/>
      </a:hlink>
      <a:folHlink>
        <a:srgbClr val="4495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PointBlue Red Summer 2018">
      <a:dk1>
        <a:srgbClr val="000000"/>
      </a:dk1>
      <a:lt1>
        <a:srgbClr val="FFFFFF"/>
      </a:lt1>
      <a:dk2>
        <a:srgbClr val="005BAA"/>
      </a:dk2>
      <a:lt2>
        <a:srgbClr val="666666"/>
      </a:lt2>
      <a:accent1>
        <a:srgbClr val="005BAA"/>
      </a:accent1>
      <a:accent2>
        <a:srgbClr val="4495D0"/>
      </a:accent2>
      <a:accent3>
        <a:srgbClr val="A2D3E7"/>
      </a:accent3>
      <a:accent4>
        <a:srgbClr val="74B642"/>
      </a:accent4>
      <a:accent5>
        <a:srgbClr val="B8D790"/>
      </a:accent5>
      <a:accent6>
        <a:srgbClr val="F7931D"/>
      </a:accent6>
      <a:hlink>
        <a:srgbClr val="0563C1"/>
      </a:hlink>
      <a:folHlink>
        <a:srgbClr val="4495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725DA223521E4F8FF3AAF8EF66E35D" ma:contentTypeVersion="11" ma:contentTypeDescription="Create a new document." ma:contentTypeScope="" ma:versionID="e976681ef8c202b58aed97db1ab00a1b">
  <xsd:schema xmlns:xsd="http://www.w3.org/2001/XMLSchema" xmlns:xs="http://www.w3.org/2001/XMLSchema" xmlns:p="http://schemas.microsoft.com/office/2006/metadata/properties" xmlns:ns2="b8c791ff-8839-41d3-a5c3-dadefa89be97" xmlns:ns3="2b8eca42-bbaa-4602-a2b4-1626cec75391" targetNamespace="http://schemas.microsoft.com/office/2006/metadata/properties" ma:root="true" ma:fieldsID="ba7658f9077d3ff87f888170b92b2961" ns2:_="" ns3:_="">
    <xsd:import namespace="b8c791ff-8839-41d3-a5c3-dadefa89be97"/>
    <xsd:import namespace="2b8eca42-bbaa-4602-a2b4-1626cec75391"/>
    <xsd:element name="properties">
      <xsd:complexType>
        <xsd:sequence>
          <xsd:element name="documentManagement">
            <xsd:complexType>
              <xsd:all>
                <xsd:element ref="ns2:Reviewed_x003f_" minOccurs="0"/>
                <xsd:element ref="ns2:Reviewed_x0020_By_x003f_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PotentialExemption_x003f_" minOccurs="0"/>
                <xsd:element ref="ns2:SenttoFOIACoordinator_x003f_" minOccurs="0"/>
                <xsd:element ref="ns2:Not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c791ff-8839-41d3-a5c3-dadefa89be97" elementFormDefault="qualified">
    <xsd:import namespace="http://schemas.microsoft.com/office/2006/documentManagement/types"/>
    <xsd:import namespace="http://schemas.microsoft.com/office/infopath/2007/PartnerControls"/>
    <xsd:element name="Reviewed_x003f_" ma:index="8" nillable="true" ma:displayName="Reviewed?" ma:default="No" ma:format="Dropdown" ma:internalName="Reviewed_x003f_">
      <xsd:simpleType>
        <xsd:restriction base="dms:Choice">
          <xsd:enumeration value="Yes"/>
          <xsd:enumeration value="In Progress"/>
          <xsd:enumeration value="No"/>
        </xsd:restriction>
      </xsd:simpleType>
    </xsd:element>
    <xsd:element name="Reviewed_x0020_By_x003f_" ma:index="9" nillable="true" ma:displayName="Reviewed By?" ma:list="UserInfo" ma:SharePointGroup="0" ma:internalName="Reviewed_x0020_By_x003f_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PotentialExemption_x003f_" ma:index="14" nillable="true" ma:displayName="Potential Exemption?" ma:format="Dropdown" ma:internalName="PotentialExemption_x003f_">
      <xsd:simpleType>
        <xsd:restriction base="dms:Choice">
          <xsd:enumeration value="Yes"/>
          <xsd:enumeration value="No"/>
        </xsd:restriction>
      </xsd:simpleType>
    </xsd:element>
    <xsd:element name="SenttoFOIACoordinator_x003f_" ma:index="15" nillable="true" ma:displayName="Sent to FOIA Coordinator?" ma:default="0" ma:format="Dropdown" ma:internalName="SenttoFOIACoordinator_x003f_">
      <xsd:simpleType>
        <xsd:restriction base="dms:Boolean"/>
      </xsd:simpleType>
    </xsd:element>
    <xsd:element name="Notes" ma:index="16" nillable="true" ma:displayName="Notes" ma:format="Dropdown" ma:internalName="Note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8eca42-bbaa-4602-a2b4-1626cec7539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_x0020_By_x003f_ xmlns="b8c791ff-8839-41d3-a5c3-dadefa89be97">
      <UserInfo>
        <DisplayName/>
        <AccountId xsi:nil="true"/>
        <AccountType/>
      </UserInfo>
    </Reviewed_x0020_By_x003f_>
    <Reviewed_x003f_ xmlns="b8c791ff-8839-41d3-a5c3-dadefa89be97">false</Reviewed_x003f_>
    <Notes xmlns="b8c791ff-8839-41d3-a5c3-dadefa89be97" xsi:nil="true"/>
    <SenttoFOIACoordinator_x003f_ xmlns="b8c791ff-8839-41d3-a5c3-dadefa89be97">false</SenttoFOIACoordinator_x003f_>
    <PotentialExemption_x003f_ xmlns="b8c791ff-8839-41d3-a5c3-dadefa89be97" xsi:nil="true"/>
  </documentManagement>
</p:properties>
</file>

<file path=customXml/itemProps1.xml><?xml version="1.0" encoding="utf-8"?>
<ds:datastoreItem xmlns:ds="http://schemas.openxmlformats.org/officeDocument/2006/customXml" ds:itemID="{F71715FD-E85E-46E0-B0FA-423C9A355D11}"/>
</file>

<file path=customXml/itemProps2.xml><?xml version="1.0" encoding="utf-8"?>
<ds:datastoreItem xmlns:ds="http://schemas.openxmlformats.org/officeDocument/2006/customXml" ds:itemID="{14D0B8AF-B94A-4156-BED6-98486B3ED6E6}"/>
</file>

<file path=customXml/itemProps3.xml><?xml version="1.0" encoding="utf-8"?>
<ds:datastoreItem xmlns:ds="http://schemas.openxmlformats.org/officeDocument/2006/customXml" ds:itemID="{5DA6016F-EAFD-4C8A-84FA-325E284FD0D5}"/>
</file>

<file path=docProps/app.xml><?xml version="1.0" encoding="utf-8"?>
<Properties xmlns="http://schemas.openxmlformats.org/officeDocument/2006/extended-properties" xmlns:vt="http://schemas.openxmlformats.org/officeDocument/2006/docPropsVTypes">
  <TotalTime>2219</TotalTime>
  <Words>728</Words>
  <Application>Microsoft Office PowerPoint</Application>
  <PresentationFormat>Widescreen</PresentationFormat>
  <Paragraphs>87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Century Gothic</vt:lpstr>
      <vt:lpstr>Franklin Gothic Book</vt:lpstr>
      <vt:lpstr>Franklin Gothic Medium</vt:lpstr>
      <vt:lpstr>System Font Regular</vt:lpstr>
      <vt:lpstr>Wingdings</vt:lpstr>
      <vt:lpstr>1_Office Theme</vt:lpstr>
      <vt:lpstr>2_Office Theme</vt:lpstr>
      <vt:lpstr>A scientific approach to Restoration</vt:lpstr>
      <vt:lpstr>PowerPoint Presentation</vt:lpstr>
      <vt:lpstr>PowerPoint Presentation</vt:lpstr>
      <vt:lpstr>PowerPoint Presentation</vt:lpstr>
      <vt:lpstr>PowerPoint Presentation</vt:lpstr>
      <vt:lpstr>Ashy storm-petrel population trend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Pete Warzybok</dc:creator>
  <cp:lastModifiedBy>Pete Warzybok</cp:lastModifiedBy>
  <cp:revision>96</cp:revision>
  <dcterms:created xsi:type="dcterms:W3CDTF">2020-07-07T14:26:21Z</dcterms:created>
  <dcterms:modified xsi:type="dcterms:W3CDTF">2020-07-15T23:02:10Z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0x010100AE725DA223521E4F8FF3AAF8EF66E35D</vt:lpwstr>
  </property>
  <property fmtid="{D5CDD505-2E9C-101B-9397-08002B2CF9AE}" pid="3" name="Order">
    <vt:r8>640900</vt:r8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xd_Signature">
    <vt:bool>false</vt:bool>
  </property>
  <property fmtid="{D5CDD505-2E9C-101B-9397-08002B2CF9AE}" pid="10" name="xd_ProgID">
    <vt:lpwstr/>
  </property>
  <property fmtid="{D5CDD505-2E9C-101B-9397-08002B2CF9AE}" pid="11" name="TemplateUrl">
    <vt:lpwstr/>
  </property>
</Properties>
</file>