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xlsx" ContentType="application/vnd.openxmlformats-officedocument.spreadsheetml.sheet"/>
  <Default Extension="jpg" ContentType="image/jpeg"/>
  <Default Extension="MP4" ContentType="video/mp4"/>
  <Override PartName="/ppt/slides/slide73.xml" ContentType="application/vnd.openxmlformats-officedocument.presentationml.slide+xml"/>
  <Override PartName="/ppt/presentation.xml" ContentType="application/vnd.openxmlformats-officedocument.presentationml.presentation.main+xml"/>
  <Override PartName="/ppt/slides/slide72.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5.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0.xml" ContentType="application/vnd.openxmlformats-officedocument.presentationml.slide+xml"/>
  <Override PartName="/ppt/slides/slide4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6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1.xml" ContentType="application/vnd.openxmlformats-officedocument.presentationml.slide+xml"/>
  <Override PartName="/ppt/slides/slide57.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notesSlides/notesSlide24.xml" ContentType="application/vnd.openxmlformats-officedocument.presentationml.notesSlide+xml"/>
  <Override PartName="/ppt/slideMasters/slideMaster5.xml" ContentType="application/vnd.openxmlformats-officedocument.presentationml.slideMaster+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notesSlides/notesSlide30.xml" ContentType="application/vnd.openxmlformats-officedocument.presentationml.notesSlide+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31.xml" ContentType="application/vnd.openxmlformats-officedocument.presentationml.notesSlide+xml"/>
  <Override PartName="/ppt/notesSlides/notesSlide22.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notesSlides/notesSlide3.xml" ContentType="application/vnd.openxmlformats-officedocument.presentationml.notesSlide+xml"/>
  <Override PartName="/ppt/slideLayouts/slideLayout63.xml" ContentType="application/vnd.openxmlformats-officedocument.presentationml.slideLayout+xml"/>
  <Override PartName="/ppt/notesSlides/notesSlide18.xml" ContentType="application/vnd.openxmlformats-officedocument.presentationml.notesSlide+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notesSlides/notesSlide19.xml" ContentType="application/vnd.openxmlformats-officedocument.presentationml.notesSlide+xml"/>
  <Override PartName="/ppt/slideLayouts/slideLayout41.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xml" ContentType="application/vnd.openxmlformats-officedocument.presentationml.notesSlide+xml"/>
  <Override PartName="/ppt/slideLayouts/slideLayout70.xml" ContentType="application/vnd.openxmlformats-officedocument.presentationml.slideLayout+xml"/>
  <Override PartName="/ppt/slideLayouts/slideLayout69.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6.xml" ContentType="application/vnd.openxmlformats-officedocument.presentationml.slideLayout+xml"/>
  <Override PartName="/ppt/notesSlides/notesSlide17.xml" ContentType="application/vnd.openxmlformats-officedocument.presentationml.notesSlide+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slideLayouts/slideLayout40.xml" ContentType="application/vnd.openxmlformats-officedocument.presentationml.slideLayout+xml"/>
  <Override PartName="/ppt/slideLayouts/slideLayout60.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2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20.xml" ContentType="application/vnd.openxmlformats-officedocument.presentationml.notesSlide+xml"/>
  <Override PartName="/ppt/slideLayouts/slideLayout19.xml" ContentType="application/vnd.openxmlformats-officedocument.presentationml.slideLayout+xml"/>
  <Override PartName="/ppt/slideLayouts/slideLayout23.xml" ContentType="application/vnd.openxmlformats-officedocument.presentationml.slideLayout+xml"/>
  <Override PartName="/ppt/slideLayouts/slideLayout3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30.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9.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1.xml" ContentType="application/vnd.openxmlformats-officedocument.drawingml.char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 id="2147484075" r:id="rId2"/>
    <p:sldMasterId id="2147484177" r:id="rId3"/>
    <p:sldMasterId id="2147484189" r:id="rId4"/>
    <p:sldMasterId id="2147484203" r:id="rId5"/>
  </p:sldMasterIdLst>
  <p:notesMasterIdLst>
    <p:notesMasterId r:id="rId79"/>
  </p:notesMasterIdLst>
  <p:handoutMasterIdLst>
    <p:handoutMasterId r:id="rId80"/>
  </p:handoutMasterIdLst>
  <p:sldIdLst>
    <p:sldId id="595" r:id="rId6"/>
    <p:sldId id="458" r:id="rId7"/>
    <p:sldId id="658" r:id="rId8"/>
    <p:sldId id="692" r:id="rId9"/>
    <p:sldId id="463" r:id="rId10"/>
    <p:sldId id="464" r:id="rId11"/>
    <p:sldId id="467" r:id="rId12"/>
    <p:sldId id="462" r:id="rId13"/>
    <p:sldId id="460" r:id="rId14"/>
    <p:sldId id="695" r:id="rId15"/>
    <p:sldId id="696" r:id="rId16"/>
    <p:sldId id="697" r:id="rId17"/>
    <p:sldId id="698" r:id="rId18"/>
    <p:sldId id="699" r:id="rId19"/>
    <p:sldId id="700" r:id="rId20"/>
    <p:sldId id="701" r:id="rId21"/>
    <p:sldId id="702" r:id="rId22"/>
    <p:sldId id="703" r:id="rId23"/>
    <p:sldId id="704" r:id="rId24"/>
    <p:sldId id="705" r:id="rId25"/>
    <p:sldId id="706" r:id="rId26"/>
    <p:sldId id="707" r:id="rId27"/>
    <p:sldId id="708" r:id="rId28"/>
    <p:sldId id="709" r:id="rId29"/>
    <p:sldId id="710" r:id="rId30"/>
    <p:sldId id="711" r:id="rId31"/>
    <p:sldId id="712" r:id="rId32"/>
    <p:sldId id="713" r:id="rId33"/>
    <p:sldId id="714" r:id="rId34"/>
    <p:sldId id="715" r:id="rId35"/>
    <p:sldId id="716" r:id="rId36"/>
    <p:sldId id="717" r:id="rId37"/>
    <p:sldId id="718" r:id="rId38"/>
    <p:sldId id="719" r:id="rId39"/>
    <p:sldId id="720" r:id="rId40"/>
    <p:sldId id="721" r:id="rId41"/>
    <p:sldId id="722" r:id="rId42"/>
    <p:sldId id="723" r:id="rId43"/>
    <p:sldId id="724" r:id="rId44"/>
    <p:sldId id="725" r:id="rId45"/>
    <p:sldId id="726" r:id="rId46"/>
    <p:sldId id="727" r:id="rId47"/>
    <p:sldId id="728" r:id="rId48"/>
    <p:sldId id="729" r:id="rId49"/>
    <p:sldId id="730" r:id="rId50"/>
    <p:sldId id="731" r:id="rId51"/>
    <p:sldId id="732" r:id="rId52"/>
    <p:sldId id="733" r:id="rId53"/>
    <p:sldId id="734" r:id="rId54"/>
    <p:sldId id="735" r:id="rId55"/>
    <p:sldId id="736" r:id="rId56"/>
    <p:sldId id="737" r:id="rId57"/>
    <p:sldId id="738" r:id="rId58"/>
    <p:sldId id="739" r:id="rId59"/>
    <p:sldId id="740" r:id="rId60"/>
    <p:sldId id="741" r:id="rId61"/>
    <p:sldId id="742" r:id="rId62"/>
    <p:sldId id="743" r:id="rId63"/>
    <p:sldId id="744" r:id="rId64"/>
    <p:sldId id="745" r:id="rId65"/>
    <p:sldId id="746" r:id="rId66"/>
    <p:sldId id="747" r:id="rId67"/>
    <p:sldId id="748" r:id="rId68"/>
    <p:sldId id="749" r:id="rId69"/>
    <p:sldId id="750" r:id="rId70"/>
    <p:sldId id="751" r:id="rId71"/>
    <p:sldId id="752" r:id="rId72"/>
    <p:sldId id="753" r:id="rId73"/>
    <p:sldId id="754" r:id="rId74"/>
    <p:sldId id="693" r:id="rId75"/>
    <p:sldId id="660" r:id="rId76"/>
    <p:sldId id="661" r:id="rId77"/>
    <p:sldId id="694" r:id="rId78"/>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0474" autoAdjust="0"/>
  </p:normalViewPr>
  <p:slideViewPr>
    <p:cSldViewPr snapToGrid="0">
      <p:cViewPr varScale="1">
        <p:scale>
          <a:sx n="61" d="100"/>
          <a:sy n="61" d="100"/>
        </p:scale>
        <p:origin x="132" y="618"/>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5.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viewProps" Target="viewProps.xml"/><Relationship Id="rId88"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commentAuthors" Target="commentAuthors.xml"/><Relationship Id="rId86"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customXml" Target="../customXml/item2.xml"/><Relationship Id="rId61" Type="http://schemas.openxmlformats.org/officeDocument/2006/relationships/slide" Target="slides/slide56.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a:t>Mean Diet Proportion</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1"/>
          <c:order val="0"/>
          <c:tx>
            <c:v>Diet Proportion</c:v>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cat>
            <c:strRef>
              <c:f>'With Sallys'!$A$3:$A$7</c:f>
              <c:strCache>
                <c:ptCount val="5"/>
                <c:pt idx="0">
                  <c:v>Seabirds</c:v>
                </c:pt>
                <c:pt idx="1">
                  <c:v>Intertidal</c:v>
                </c:pt>
                <c:pt idx="2">
                  <c:v>Plants</c:v>
                </c:pt>
                <c:pt idx="3">
                  <c:v>Insects</c:v>
                </c:pt>
                <c:pt idx="4">
                  <c:v>Salamanders</c:v>
                </c:pt>
              </c:strCache>
            </c:strRef>
          </c:cat>
          <c:val>
            <c:numRef>
              <c:f>'With Sallys'!$E$3:$E$7</c:f>
              <c:numCache>
                <c:formatCode>General</c:formatCode>
                <c:ptCount val="5"/>
                <c:pt idx="0">
                  <c:v>13.566666666666668</c:v>
                </c:pt>
                <c:pt idx="1">
                  <c:v>8.9333333333333318</c:v>
                </c:pt>
                <c:pt idx="2">
                  <c:v>41.300000000000004</c:v>
                </c:pt>
                <c:pt idx="3">
                  <c:v>19.400000000000002</c:v>
                </c:pt>
                <c:pt idx="4">
                  <c:v>16.8</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64120240178311039"/>
          <c:y val="0.20767206182560513"/>
          <c:w val="0.33035844477773618"/>
          <c:h val="0.68354511077110625"/>
        </c:manualLayout>
      </c:layout>
      <c:overlay val="0"/>
      <c:spPr>
        <a:noFill/>
        <a:ln>
          <a:noFill/>
        </a:ln>
        <a:effectLst/>
      </c:spPr>
      <c:txPr>
        <a:bodyPr rot="0" spcFirstLastPara="1" vertOverflow="ellipsis" vert="horz" wrap="square" anchor="ctr" anchorCtr="1"/>
        <a:lstStyle/>
        <a:p>
          <a:pPr rtl="0">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7/16/2020</a:t>
            </a:fld>
            <a:endParaRPr lang="en-US" dirty="0"/>
          </a:p>
        </p:txBody>
      </p:sp>
      <p:sp>
        <p:nvSpPr>
          <p:cNvPr id="4" name="Footer Placeholder 3">
            <a:extLst>
              <a:ext uri="{FF2B5EF4-FFF2-40B4-BE49-F238E27FC236}">
                <a16:creationId xmlns=""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7/16/2020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en.wikipedia.org/wiki/Egg_War"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3865525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2453616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Sealing – 1810 to 1836. </a:t>
            </a:r>
            <a:r>
              <a:rPr lang="en-US" sz="1200" kern="1200" dirty="0">
                <a:solidFill>
                  <a:schemeClr val="tx1"/>
                </a:solidFill>
                <a:effectLst/>
                <a:latin typeface="+mn-lt"/>
                <a:ea typeface="+mn-ea"/>
                <a:cs typeface="+mn-cs"/>
              </a:rPr>
              <a:t>Both Yankee sealers from New England and Russians exploited fur seals for trade with the Far East. </a:t>
            </a:r>
          </a:p>
          <a:p>
            <a:pPr lvl="0"/>
            <a:r>
              <a:rPr lang="en-US" sz="1200" kern="1200" dirty="0">
                <a:solidFill>
                  <a:schemeClr val="tx1"/>
                </a:solidFill>
                <a:effectLst/>
                <a:latin typeface="+mn-lt"/>
                <a:ea typeface="+mn-ea"/>
                <a:cs typeface="+mn-cs"/>
              </a:rPr>
              <a:t>Few products of European origin were of interest to the Chinese in particular in the early part of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other than animal pelts; the Northern Fur Seal’s pelt rates top on the scale of valuable furs in the world. </a:t>
            </a:r>
          </a:p>
          <a:p>
            <a:r>
              <a:rPr lang="en-US" sz="1200" kern="1200" dirty="0">
                <a:solidFill>
                  <a:schemeClr val="tx1"/>
                </a:solidFill>
                <a:effectLst/>
                <a:latin typeface="+mn-lt"/>
                <a:ea typeface="+mn-ea"/>
                <a:cs typeface="+mn-cs"/>
              </a:rPr>
              <a:t>The animals were herded into a group and then surrounded by people with blunt clubs used to kill but not damage the pelts. </a:t>
            </a:r>
          </a:p>
          <a:p>
            <a:r>
              <a:rPr lang="en-US" sz="1200" kern="1200" dirty="0">
                <a:solidFill>
                  <a:schemeClr val="tx1"/>
                </a:solidFill>
                <a:effectLst/>
                <a:latin typeface="+mn-lt"/>
                <a:ea typeface="+mn-ea"/>
                <a:cs typeface="+mn-cs"/>
              </a:rPr>
              <a:t>The exploitation was so intense that Northern Fur Seals were extirpated from the Farallones.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790627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Northern Fur Seal.  </a:t>
            </a:r>
            <a:r>
              <a:rPr lang="en-US" sz="1200" kern="1200" dirty="0">
                <a:solidFill>
                  <a:schemeClr val="tx1"/>
                </a:solidFill>
                <a:effectLst/>
                <a:latin typeface="+mn-lt"/>
                <a:ea typeface="+mn-ea"/>
                <a:cs typeface="+mn-cs"/>
              </a:rPr>
              <a:t>In the early 1970s, after almost a century and a half absence, a handful of fur seals returned to the Farallon Islands.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pup was born there in 1996.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year there were 600 pups.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09252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472674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California Gold Rush of 1849 brought a massive influx of human population to the Bay Area.  This created a fundamental lack of basic raw materials, one of which included eggs.  There were no chicken farms in Petaluma yet.  </a:t>
            </a:r>
          </a:p>
          <a:p>
            <a:pPr lvl="0"/>
            <a:r>
              <a:rPr lang="en-US" sz="1200" b="1" kern="1200" dirty="0">
                <a:solidFill>
                  <a:schemeClr val="tx1"/>
                </a:solidFill>
                <a:effectLst/>
                <a:latin typeface="+mn-lt"/>
                <a:ea typeface="+mn-ea"/>
                <a:cs typeface="+mn-cs"/>
              </a:rPr>
              <a:t>Common Murre. </a:t>
            </a:r>
            <a:r>
              <a:rPr lang="en-US" sz="1200" kern="1200" dirty="0">
                <a:solidFill>
                  <a:schemeClr val="tx1"/>
                </a:solidFill>
                <a:effectLst/>
                <a:latin typeface="+mn-lt"/>
                <a:ea typeface="+mn-ea"/>
                <a:cs typeface="+mn-cs"/>
              </a:rPr>
              <a:t>As a result, an extensive murre </a:t>
            </a:r>
            <a:r>
              <a:rPr lang="en-US" sz="1200" u="none" strike="noStrike" kern="1200" dirty="0">
                <a:solidFill>
                  <a:schemeClr val="tx1"/>
                </a:solidFill>
                <a:effectLst/>
                <a:latin typeface="+mn-lt"/>
                <a:ea typeface="+mn-ea"/>
                <a:cs typeface="+mn-cs"/>
                <a:hlinkClick r:id="rId3"/>
              </a:rPr>
              <a:t>egging industry</a:t>
            </a:r>
            <a:r>
              <a:rPr lang="en-US" sz="1200" kern="1200" dirty="0">
                <a:solidFill>
                  <a:schemeClr val="tx1"/>
                </a:solidFill>
                <a:effectLst/>
                <a:latin typeface="+mn-lt"/>
                <a:ea typeface="+mn-ea"/>
                <a:cs typeface="+mn-cs"/>
              </a:rPr>
              <a:t> developed at the Farallones from the period 1848-1900. The eggers removed some 13 million eggs, which reduced the common murre population from about 500,000 down to 5,000.  There were rival egging gangs; people were killed over eggs in the so-called egg wars.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03831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Coast Guard spouses were feeding European Hares that had been introduced to the SEFI by the lighthouse keepers for food in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and had since gone feral. </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839935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early 1860 </a:t>
            </a:r>
            <a:r>
              <a:rPr lang="en-US" sz="1200" b="1" kern="1200" dirty="0">
                <a:solidFill>
                  <a:schemeClr val="tx1"/>
                </a:solidFill>
                <a:effectLst/>
                <a:latin typeface="+mn-lt"/>
                <a:ea typeface="+mn-ea"/>
                <a:cs typeface="+mn-cs"/>
              </a:rPr>
              <a:t>Rhinoceros Auklets</a:t>
            </a:r>
            <a:r>
              <a:rPr lang="en-US" sz="1200" kern="1200" dirty="0">
                <a:solidFill>
                  <a:schemeClr val="tx1"/>
                </a:solidFill>
                <a:effectLst/>
                <a:latin typeface="+mn-lt"/>
                <a:ea typeface="+mn-ea"/>
                <a:cs typeface="+mn-cs"/>
              </a:rPr>
              <a:t>, which nest in burrows in the ground, had been extirpated by the bunnies.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introduced European Hares were exterminated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1972 and the auklets returned to nest on the island.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458162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personal note – show passion for island</a:t>
            </a:r>
          </a:p>
          <a:p>
            <a:r>
              <a:rPr lang="en-US" dirty="0" smtClean="0"/>
              <a:t>Point Blue biologists have lived and worked on the Farallones for more</a:t>
            </a:r>
            <a:r>
              <a:rPr lang="en-US" baseline="0" dirty="0" smtClean="0"/>
              <a:t> than 50 years and have the perspective to </a:t>
            </a:r>
            <a:endParaRPr lang="en-US" dirty="0" smtClean="0"/>
          </a:p>
          <a:p>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768382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rest of this talk, I will discuss some of the science that has been done to</a:t>
            </a:r>
            <a:r>
              <a:rPr lang="en-US" baseline="0" dirty="0" smtClean="0"/>
              <a:t> understand these relationships and to inform the eradication and restoration planning</a:t>
            </a:r>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682097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 figure into pie chart – simplify – use average between liver and muscle</a:t>
            </a:r>
          </a:p>
          <a:p>
            <a:r>
              <a:rPr lang="en-US" dirty="0" smtClean="0"/>
              <a:t>Specifically mention grazing pressure on native plants and indirect predation pressure of owls on crickets during that period when neither mice or storm </a:t>
            </a:r>
            <a:r>
              <a:rPr lang="en-US" dirty="0" err="1" smtClean="0"/>
              <a:t>peterls</a:t>
            </a:r>
            <a:r>
              <a:rPr lang="en-US" dirty="0" smtClean="0"/>
              <a:t> are in great abundance.</a:t>
            </a:r>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75144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a:t>
            </a:fld>
            <a:endParaRPr lang="en-US" dirty="0"/>
          </a:p>
        </p:txBody>
      </p:sp>
    </p:spTree>
    <p:extLst>
      <p:ext uri="{BB962C8B-B14F-4D97-AF65-F5344CB8AC3E}">
        <p14:creationId xmlns:p14="http://schemas.microsoft.com/office/powerpoint/2010/main" val="3741891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figure depicts the annual cycles for mice, owls,</a:t>
            </a:r>
            <a:r>
              <a:rPr lang="en-US" baseline="0" dirty="0" smtClean="0"/>
              <a:t> and storm-petrel predation</a:t>
            </a:r>
          </a:p>
          <a:p>
            <a:r>
              <a:rPr lang="en-US" dirty="0" smtClean="0"/>
              <a:t>Complicated figure – but pay attention to the peaks with arrows</a:t>
            </a:r>
          </a:p>
          <a:p>
            <a:r>
              <a:rPr lang="en-US" dirty="0" smtClean="0"/>
              <a:t>During the fall season, mice are at their peak and migrating</a:t>
            </a:r>
            <a:r>
              <a:rPr lang="en-US" baseline="0" dirty="0" smtClean="0"/>
              <a:t> </a:t>
            </a:r>
            <a:r>
              <a:rPr lang="en-US" dirty="0" smtClean="0"/>
              <a:t>owls are arriving at the island</a:t>
            </a:r>
          </a:p>
          <a:p>
            <a:r>
              <a:rPr lang="en-US" dirty="0" smtClean="0"/>
              <a:t>In winter the mouse population declines but owls have already decided to stay for the winter</a:t>
            </a:r>
          </a:p>
          <a:p>
            <a:r>
              <a:rPr lang="en-US" dirty="0" smtClean="0"/>
              <a:t>Storm-petrels return to the island to set up for the</a:t>
            </a:r>
            <a:r>
              <a:rPr lang="en-US" baseline="0" dirty="0" smtClean="0"/>
              <a:t> breeding season in Jan/Feb – Owls switch to </a:t>
            </a:r>
            <a:r>
              <a:rPr lang="en-US" baseline="0" smtClean="0"/>
              <a:t>eating storm-petrels</a:t>
            </a:r>
          </a:p>
          <a:p>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491083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Focus on main</a:t>
            </a:r>
            <a:r>
              <a:rPr lang="en-US" baseline="0" dirty="0" smtClean="0"/>
              <a:t> point – if we don’t do anything ASSP will decline – if we can reduce owl numbers through getting rid of the mice we can significantly improve their population outcome</a:t>
            </a:r>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355925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that this is a multi collaborator project that included many experts in the field of wildlife hazing</a:t>
            </a:r>
          </a:p>
          <a:p>
            <a:r>
              <a:rPr lang="en-US" dirty="0" smtClean="0"/>
              <a:t>Get rid of the extraneous photos – just have large photo of Western Gull</a:t>
            </a:r>
          </a:p>
          <a:p>
            <a:r>
              <a:rPr lang="en-US" dirty="0" smtClean="0"/>
              <a:t>Our main species of concern</a:t>
            </a:r>
            <a:r>
              <a:rPr lang="en-US" baseline="0" dirty="0" smtClean="0"/>
              <a:t> is the WEGU - </a:t>
            </a:r>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206184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though some gulls were still present – these are the sum total of gulls observed during the day – most were only present</a:t>
            </a:r>
            <a:r>
              <a:rPr lang="en-US" baseline="0" dirty="0" smtClean="0"/>
              <a:t> for a short period of time</a:t>
            </a:r>
          </a:p>
          <a:p>
            <a:r>
              <a:rPr lang="en-US" baseline="0" dirty="0" smtClean="0"/>
              <a:t>Have big font saying 98% success</a:t>
            </a:r>
          </a:p>
          <a:p>
            <a:r>
              <a:rPr lang="en-US" baseline="0" dirty="0" smtClean="0"/>
              <a:t>Hazing was actually only needed for a short period – in the morning – then birds were not present</a:t>
            </a:r>
          </a:p>
          <a:p>
            <a:r>
              <a:rPr lang="en-US" baseline="0" dirty="0" smtClean="0"/>
              <a:t>Gull population is at a minimum during this time of year – birds here to roost – not to breed or to feed – mostly come in at night and then depart in the morning</a:t>
            </a:r>
            <a:endParaRPr lang="en-US" dirty="0" smtClean="0"/>
          </a:p>
          <a:p>
            <a:endParaRPr lang="en-US" dirty="0"/>
          </a:p>
        </p:txBody>
      </p:sp>
      <p:sp>
        <p:nvSpPr>
          <p:cNvPr id="4" name="Slide Number Placeholder 3"/>
          <p:cNvSpPr>
            <a:spLocks noGrp="1"/>
          </p:cNvSpPr>
          <p:nvPr>
            <p:ph type="sldNum" sz="quarter" idx="10"/>
          </p:nvPr>
        </p:nvSpPr>
        <p:spPr/>
        <p:txBody>
          <a:bodyPr/>
          <a:lstStyle/>
          <a:p>
            <a:fld id="{5EF0FE33-E799-455B-A27E-979FD951D8D6}"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737449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b="1" dirty="0" smtClean="0"/>
              <a:t>Thank</a:t>
            </a:r>
            <a:r>
              <a:rPr lang="en-US" b="1" baseline="0" dirty="0" smtClean="0"/>
              <a:t> you all for joining us and thank you to Marin Audubon Society for hosting this program.</a:t>
            </a:r>
            <a:endParaRPr lang="en-US" b="1" dirty="0" smtClean="0"/>
          </a:p>
          <a:p>
            <a:pPr marL="302066" indent="-302066">
              <a:buFont typeface="Arial" panose="020B0604020202020204" pitchFamily="34" charset="0"/>
              <a:buChar char="•"/>
            </a:pPr>
            <a:r>
              <a:rPr lang="en-US" b="1" dirty="0" smtClean="0"/>
              <a:t>I’ll be</a:t>
            </a:r>
            <a:r>
              <a:rPr lang="en-US" b="1" baseline="0" dirty="0" smtClean="0"/>
              <a:t> providing details of a plan that to many of you, I’m sure sounds crazy and impossible.</a:t>
            </a:r>
            <a:endParaRPr lang="en-US" b="1" dirty="0" smtClean="0"/>
          </a:p>
          <a:p>
            <a:pPr marL="302066" indent="-302066">
              <a:buFont typeface="Arial" panose="020B0604020202020204" pitchFamily="34" charset="0"/>
              <a:buChar char="•"/>
            </a:pPr>
            <a:r>
              <a:rPr lang="en-US" b="1" dirty="0" smtClean="0"/>
              <a:t>But</a:t>
            </a:r>
            <a:r>
              <a:rPr lang="en-US" b="1" baseline="0" dirty="0" smtClean="0"/>
              <a:t> it’s a plan that science and history tells us is necessary for the health of the islands and that can be done successfully.  </a:t>
            </a:r>
            <a:endParaRPr lang="en-US" b="1"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561575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b="1" strike="noStrike" dirty="0" smtClean="0"/>
              <a:t>As Anna</a:t>
            </a:r>
            <a:r>
              <a:rPr lang="en-US" b="1" strike="noStrike" baseline="0" dirty="0" smtClean="0"/>
              <a:t> mentioned in her introduction, </a:t>
            </a:r>
            <a:r>
              <a:rPr lang="en-US" b="1" strike="noStrike" dirty="0" smtClean="0"/>
              <a:t>I started</a:t>
            </a:r>
            <a:r>
              <a:rPr lang="en-US" b="1" strike="noStrike" baseline="0" dirty="0" smtClean="0"/>
              <a:t> my career as a research intern on the </a:t>
            </a:r>
            <a:r>
              <a:rPr lang="en-US" b="1" strike="noStrike" baseline="0" dirty="0" err="1" smtClean="0"/>
              <a:t>Farallones</a:t>
            </a:r>
            <a:r>
              <a:rPr lang="en-US" b="1" strike="noStrike" baseline="0" dirty="0" smtClean="0"/>
              <a:t> back in 1986.</a:t>
            </a:r>
          </a:p>
          <a:p>
            <a:pPr marL="171450" indent="-171450">
              <a:buFont typeface="Arial" panose="020B0604020202020204" pitchFamily="34" charset="0"/>
              <a:buChar char="•"/>
            </a:pPr>
            <a:r>
              <a:rPr lang="en-US" b="1" strike="noStrike" baseline="0" dirty="0" smtClean="0"/>
              <a:t>I immediately fell in love with the islands and realized I wanted to dedicate my career to the conservation of places like the </a:t>
            </a:r>
            <a:r>
              <a:rPr lang="en-US" b="1" strike="noStrike" baseline="0" dirty="0" err="1" smtClean="0"/>
              <a:t>Farallones</a:t>
            </a:r>
            <a:r>
              <a:rPr lang="en-US" b="1" strike="noStrike" baseline="0" dirty="0" smtClean="0"/>
              <a:t> and the species that live there.   </a:t>
            </a:r>
          </a:p>
          <a:p>
            <a:pPr marL="171450" indent="-171450">
              <a:buFont typeface="Arial" panose="020B0604020202020204" pitchFamily="34" charset="0"/>
              <a:buChar char="•"/>
            </a:pPr>
            <a:r>
              <a:rPr lang="en-US" b="1" strike="noStrike" baseline="0" dirty="0" smtClean="0"/>
              <a:t>That’s what I’ve been doing for the last 35 years.</a:t>
            </a:r>
          </a:p>
          <a:p>
            <a:pPr marL="171450" indent="-171450">
              <a:buFont typeface="Arial" panose="020B0604020202020204" pitchFamily="34" charset="0"/>
              <a:buChar char="•"/>
            </a:pPr>
            <a:r>
              <a:rPr lang="en-US" b="1" strike="noStrike" baseline="0" dirty="0" smtClean="0"/>
              <a:t>Protecting and restoring the </a:t>
            </a:r>
            <a:r>
              <a:rPr lang="en-US" b="1" strike="noStrike" baseline="0" dirty="0" err="1" smtClean="0"/>
              <a:t>Farallones</a:t>
            </a:r>
            <a:r>
              <a:rPr lang="en-US" b="1" strike="noStrike" baseline="0" dirty="0" smtClean="0"/>
              <a:t> is something I care deeply about.</a:t>
            </a:r>
            <a:endParaRPr lang="en-US" b="1"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solidFill>
                  <a:prstClr val="black"/>
                </a:solidFill>
              </a:rPr>
              <a:pPr>
                <a:defRPr/>
              </a:pPr>
              <a:t>38</a:t>
            </a:fld>
            <a:endParaRPr lang="en-US" dirty="0">
              <a:solidFill>
                <a:prstClr val="black"/>
              </a:solidFill>
            </a:endParaRPr>
          </a:p>
        </p:txBody>
      </p:sp>
    </p:spTree>
    <p:extLst>
      <p:ext uri="{BB962C8B-B14F-4D97-AF65-F5344CB8AC3E}">
        <p14:creationId xmlns:p14="http://schemas.microsoft.com/office/powerpoint/2010/main" val="506385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3804216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At peak abundance, house mouse densities on the islands are the highest recorded on any island in the world, up to 500 mice per acre.</a:t>
            </a:r>
          </a:p>
          <a:p>
            <a:r>
              <a:rPr lang="en-US" b="1" baseline="0" dirty="0" smtClean="0"/>
              <a:t>This is what it looks like.</a:t>
            </a:r>
          </a:p>
          <a:p>
            <a:r>
              <a:rPr lang="en-US" b="1" baseline="0" dirty="0" smtClean="0"/>
              <a:t>Mice are everywhere.  It actually looks like the ground is moving with mice.</a:t>
            </a:r>
          </a:p>
          <a:p>
            <a:r>
              <a:rPr lang="en-US" b="1" baseline="0" dirty="0" smtClean="0"/>
              <a:t>In the houses, you can’t keep them out.  They chew through everything.  </a:t>
            </a:r>
          </a:p>
          <a:p>
            <a:r>
              <a:rPr lang="en-US" b="1" baseline="0" dirty="0" smtClean="0"/>
              <a:t>And they eat just about everything, too, including each other.</a:t>
            </a:r>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456666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171450" indent="-171450" eaLnBrk="1" hangingPunct="1">
              <a:buFont typeface="Arial" panose="020B0604020202020204" pitchFamily="34" charset="0"/>
              <a:buChar char="•"/>
            </a:pPr>
            <a:r>
              <a:rPr lang="en-US" b="1" dirty="0" smtClean="0"/>
              <a:t>Like Pete </a:t>
            </a:r>
            <a:r>
              <a:rPr lang="en-US" b="1" dirty="0" err="1" smtClean="0"/>
              <a:t>Warzybok</a:t>
            </a:r>
            <a:r>
              <a:rPr lang="en-US" b="1" dirty="0" smtClean="0"/>
              <a:t> spoke about</a:t>
            </a:r>
            <a:r>
              <a:rPr lang="en-US" b="1" baseline="0" dirty="0" smtClean="0"/>
              <a:t> in detail, the impacts of all these mice has led to an ecosystem that is severely out of balance.</a:t>
            </a:r>
          </a:p>
          <a:p>
            <a:pPr marL="171450" indent="-171450" eaLnBrk="1" hangingPunct="1">
              <a:buFont typeface="Arial" panose="020B0604020202020204" pitchFamily="34" charset="0"/>
              <a:buChar char="•"/>
            </a:pPr>
            <a:r>
              <a:rPr lang="en-US" b="1" baseline="0" dirty="0" smtClean="0"/>
              <a:t>Our goal as Refuge managers is to eliminate those impacts and restore the ecosystem.</a:t>
            </a:r>
            <a:endParaRPr lang="en-US" b="1"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895346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Environmental</a:t>
            </a:r>
            <a:r>
              <a:rPr lang="en-US" b="1" baseline="0" dirty="0" smtClean="0"/>
              <a:t> planning has spanned many years, beginning in 2004.</a:t>
            </a:r>
          </a:p>
          <a:p>
            <a:pPr marL="171450" indent="-171450">
              <a:buFont typeface="Arial" panose="020B0604020202020204" pitchFamily="34" charset="0"/>
              <a:buChar char="•"/>
            </a:pPr>
            <a:r>
              <a:rPr lang="en-US" b="1" baseline="0" dirty="0" smtClean="0"/>
              <a:t>Process involved experts, other agencies, and the public.</a:t>
            </a:r>
          </a:p>
          <a:p>
            <a:pPr marL="171450" indent="-171450">
              <a:buFont typeface="Arial" panose="020B0604020202020204" pitchFamily="34" charset="0"/>
              <a:buChar char="•"/>
            </a:pPr>
            <a:r>
              <a:rPr lang="en-US" b="1" baseline="0" dirty="0" smtClean="0"/>
              <a:t>Extensive research including research trials.</a:t>
            </a:r>
          </a:p>
          <a:p>
            <a:pPr marL="171450" indent="-171450">
              <a:buFont typeface="Arial" panose="020B0604020202020204" pitchFamily="34" charset="0"/>
              <a:buChar char="•"/>
            </a:pPr>
            <a:r>
              <a:rPr lang="en-US" b="1" baseline="0" dirty="0" smtClean="0"/>
              <a:t>Planning and permitting still ongoing.</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958088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6</a:t>
            </a:fld>
            <a:endParaRPr lang="en-US" dirty="0"/>
          </a:p>
        </p:txBody>
      </p:sp>
    </p:spTree>
    <p:extLst>
      <p:ext uri="{BB962C8B-B14F-4D97-AF65-F5344CB8AC3E}">
        <p14:creationId xmlns:p14="http://schemas.microsoft.com/office/powerpoint/2010/main" val="3588202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400" b="1" i="0" kern="1200" dirty="0" smtClean="0">
                <a:solidFill>
                  <a:schemeClr val="tx1"/>
                </a:solidFill>
                <a:effectLst/>
                <a:latin typeface="+mn-lt"/>
                <a:ea typeface="+mn-ea"/>
                <a:cs typeface="+mn-cs"/>
              </a:rPr>
              <a:t>The research and planning of this project was</a:t>
            </a:r>
            <a:r>
              <a:rPr lang="en-US" sz="1400" b="1" i="0" kern="1200" baseline="0" dirty="0" smtClean="0">
                <a:solidFill>
                  <a:schemeClr val="tx1"/>
                </a:solidFill>
                <a:effectLst/>
                <a:latin typeface="+mn-lt"/>
                <a:ea typeface="+mn-ea"/>
                <a:cs typeface="+mn-cs"/>
              </a:rPr>
              <a:t> probably the most rigorous and </a:t>
            </a:r>
            <a:r>
              <a:rPr lang="en-US" sz="1400" b="1" i="0" kern="1200" dirty="0" smtClean="0">
                <a:solidFill>
                  <a:schemeClr val="tx1"/>
                </a:solidFill>
                <a:effectLst/>
                <a:latin typeface="+mn-lt"/>
                <a:ea typeface="+mn-ea"/>
                <a:cs typeface="+mn-cs"/>
              </a:rPr>
              <a:t>comprehensive to date for a project of</a:t>
            </a:r>
            <a:r>
              <a:rPr lang="en-US" sz="1400" b="1" i="0" kern="1200" baseline="0" dirty="0" smtClean="0">
                <a:solidFill>
                  <a:schemeClr val="tx1"/>
                </a:solidFill>
                <a:effectLst/>
                <a:latin typeface="+mn-lt"/>
                <a:ea typeface="+mn-ea"/>
                <a:cs typeface="+mn-cs"/>
              </a:rPr>
              <a:t> this type. </a:t>
            </a:r>
            <a:endParaRPr lang="en-US" sz="1400" b="1"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400" b="1" i="0" kern="1200" baseline="0" dirty="0" smtClean="0">
                <a:solidFill>
                  <a:schemeClr val="tx1"/>
                </a:solidFill>
                <a:effectLst/>
                <a:latin typeface="+mn-lt"/>
                <a:ea typeface="+mn-ea"/>
                <a:cs typeface="+mn-cs"/>
              </a:rPr>
              <a:t>In determining the best method to use to achieve success, we wanted to make sure we left no stone unturned.</a:t>
            </a:r>
            <a:endParaRPr lang="en-US" sz="1600" b="1" baseline="0" dirty="0" smtClean="0"/>
          </a:p>
          <a:p>
            <a:pPr marL="285750" indent="-285750">
              <a:buFont typeface="Arial" panose="020B0604020202020204" pitchFamily="34" charset="0"/>
              <a:buChar char="•"/>
            </a:pPr>
            <a:r>
              <a:rPr lang="en-US" sz="1600" b="1" baseline="0" dirty="0" smtClean="0"/>
              <a:t>We </a:t>
            </a:r>
            <a:r>
              <a:rPr lang="en-US" sz="1600" b="1" dirty="0" smtClean="0"/>
              <a:t>thoroughly considered and vetted all potential options,</a:t>
            </a:r>
            <a:r>
              <a:rPr lang="en-US" sz="1600" b="1" baseline="0" dirty="0" smtClean="0"/>
              <a:t> which came to be 49 in all.</a:t>
            </a:r>
            <a:r>
              <a:rPr lang="en-US" sz="1600" b="1" dirty="0" smtClean="0"/>
              <a:t>  </a:t>
            </a:r>
            <a:endParaRPr lang="en-US" sz="1400" b="1" dirty="0" smtClean="0"/>
          </a:p>
          <a:p>
            <a:pPr marL="285750" indent="-285750">
              <a:buFont typeface="Arial" panose="020B0604020202020204" pitchFamily="34" charset="0"/>
              <a:buChar char="•"/>
            </a:pPr>
            <a:r>
              <a:rPr lang="en-US" sz="1300" b="1" dirty="0" smtClean="0"/>
              <a:t>Using this rigorous</a:t>
            </a:r>
            <a:r>
              <a:rPr lang="en-US" sz="1300" b="1" baseline="0" dirty="0" smtClean="0"/>
              <a:t> approach, w</a:t>
            </a:r>
            <a:r>
              <a:rPr lang="en-US" sz="1300" b="1" dirty="0" smtClean="0"/>
              <a:t>e used a standardized method to evaluate</a:t>
            </a:r>
            <a:r>
              <a:rPr lang="en-US" sz="1300" b="1" baseline="0" dirty="0" smtClean="0"/>
              <a:t> and compare all potential options based on multiple criteria.</a:t>
            </a:r>
          </a:p>
          <a:p>
            <a:r>
              <a:rPr lang="en-US" sz="1300" b="1" baseline="0" dirty="0" smtClean="0"/>
              <a:t>These included:</a:t>
            </a:r>
            <a:endParaRPr lang="en-US" sz="1600" b="1" dirty="0" smtClean="0"/>
          </a:p>
          <a:p>
            <a:pPr marL="285750" indent="-285750">
              <a:buFont typeface="Arial" panose="020B0604020202020204" pitchFamily="34" charset="0"/>
              <a:buChar char="•"/>
            </a:pPr>
            <a:r>
              <a:rPr lang="en-US" sz="1600" b="1" dirty="0" smtClean="0"/>
              <a:t>Environmental</a:t>
            </a:r>
            <a:r>
              <a:rPr lang="en-US" sz="1600" b="1" baseline="0" dirty="0" smtClean="0"/>
              <a:t> Concerns;</a:t>
            </a:r>
          </a:p>
          <a:p>
            <a:pPr marL="285750" indent="-2857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Efficacy at eradicating mice;</a:t>
            </a:r>
          </a:p>
          <a:p>
            <a:pPr marL="285750" indent="-2857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Logistical concerns;</a:t>
            </a:r>
          </a:p>
          <a:p>
            <a:pPr marL="285750" indent="-285750">
              <a:buFont typeface="Arial" panose="020B0604020202020204" pitchFamily="34" charset="0"/>
              <a:buChar char="•"/>
            </a:pPr>
            <a:r>
              <a:rPr lang="en-US" sz="1600" b="1" dirty="0" smtClean="0"/>
              <a:t>Human safety concerns;</a:t>
            </a:r>
          </a:p>
          <a:p>
            <a:pPr marL="285750" indent="-285750">
              <a:buFont typeface="Arial" panose="020B0604020202020204" pitchFamily="34" charset="0"/>
              <a:buChar char="•"/>
            </a:pPr>
            <a:r>
              <a:rPr lang="en-US" sz="1600" b="1" dirty="0" smtClean="0"/>
              <a:t>Regulatory </a:t>
            </a:r>
            <a:r>
              <a:rPr lang="en-US" sz="1600" b="1" baseline="0" dirty="0" smtClean="0"/>
              <a:t>considerations;</a:t>
            </a:r>
          </a:p>
          <a:p>
            <a:pPr marL="171450" indent="-1714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    Mitigation Considerations: As far as protecting other resources.</a:t>
            </a:r>
          </a:p>
          <a:p>
            <a:pPr marL="171450" indent="-1714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This led to our final alternatives that were analyzed in detail in our Environmental Impact Statement.</a:t>
            </a:r>
            <a:endParaRPr lang="en-US" sz="1300" b="1" baseline="0" dirty="0" smtClean="0"/>
          </a:p>
          <a:p>
            <a:endParaRPr lang="en-US" sz="1300" b="1" baseline="0" dirty="0" smtClean="0"/>
          </a:p>
          <a:p>
            <a:r>
              <a:rPr lang="en-US" sz="1300" b="1" baseline="0" dirty="0" smtClean="0"/>
              <a:t> </a:t>
            </a:r>
            <a:r>
              <a:rPr lang="en-US" sz="1300" b="0" baseline="0" dirty="0" smtClean="0"/>
              <a:t>More Details (if needed):</a:t>
            </a:r>
            <a:endParaRPr lang="en-US" sz="1300" b="0" dirty="0" smtClean="0"/>
          </a:p>
          <a:p>
            <a:pPr marL="285750" indent="-285750">
              <a:buFont typeface="Arial" panose="020B0604020202020204" pitchFamily="34" charset="0"/>
              <a:buChar char="•"/>
            </a:pPr>
            <a:r>
              <a:rPr lang="en-US" sz="1300" b="0" dirty="0" smtClean="0"/>
              <a:t>Environmental</a:t>
            </a:r>
            <a:r>
              <a:rPr lang="en-US" sz="1300" b="0" baseline="0" dirty="0" smtClean="0"/>
              <a:t> Concerns:  Biological, Physical, Social resources.</a:t>
            </a:r>
          </a:p>
          <a:p>
            <a:pPr marL="285750" indent="-285750">
              <a:buFont typeface="Arial" panose="020B0604020202020204" pitchFamily="34" charset="0"/>
              <a:buChar char="•"/>
            </a:pPr>
            <a:r>
              <a:rPr lang="en-US" sz="1300" b="0" baseline="0" dirty="0" smtClean="0"/>
              <a:t>Operational Considerations: </a:t>
            </a:r>
            <a:r>
              <a:rPr lang="en-US" sz="1200" b="0" i="0" u="none" strike="noStrike" kern="1200" baseline="0" dirty="0" smtClean="0">
                <a:solidFill>
                  <a:schemeClr val="tx1"/>
                </a:solidFill>
                <a:latin typeface="+mn-lt"/>
                <a:ea typeface="+mn-ea"/>
                <a:cs typeface="+mn-cs"/>
              </a:rPr>
              <a:t>efficacy at eradicating mice, safety to humans, logistics, research needs, and the time needed to obtain registration with the EPA.</a:t>
            </a:r>
            <a:endParaRPr lang="en-US" sz="1300" b="0" dirty="0" smtClean="0"/>
          </a:p>
          <a:p>
            <a:pPr marL="285750" indent="-285750">
              <a:buFont typeface="Arial" panose="020B0604020202020204" pitchFamily="34" charset="0"/>
              <a:buChar char="•"/>
            </a:pPr>
            <a:r>
              <a:rPr lang="en-US" sz="1300" b="0" dirty="0" smtClean="0"/>
              <a:t>Minimum</a:t>
            </a:r>
            <a:r>
              <a:rPr lang="en-US" sz="1300" b="0" baseline="0" dirty="0" smtClean="0"/>
              <a:t> Operational Criteria:  Must be c</a:t>
            </a:r>
            <a:r>
              <a:rPr lang="en-US" sz="1200" b="0" i="0" u="none" strike="noStrike" kern="1200" baseline="0" dirty="0" smtClean="0">
                <a:solidFill>
                  <a:schemeClr val="tx1"/>
                </a:solidFill>
                <a:latin typeface="+mn-lt"/>
                <a:ea typeface="+mn-ea"/>
                <a:cs typeface="+mn-cs"/>
              </a:rPr>
              <a:t>onsistent with Refuge management guidelines, feasible to implement, and meet all safety and logistic requirements.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Mitigation Considerations: Included protected resources from both toxicant impacts and disturbance impacts.</a:t>
            </a:r>
          </a:p>
          <a:p>
            <a:endParaRPr lang="en-US" sz="130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869053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b="1" dirty="0" smtClean="0"/>
              <a:t>Approved and registered for conservation projects, specifically</a:t>
            </a:r>
            <a:r>
              <a:rPr lang="en-US" b="1" baseline="0" dirty="0" smtClean="0"/>
              <a:t> for eradication projects on islands.</a:t>
            </a:r>
          </a:p>
          <a:p>
            <a:pPr marL="171450" indent="-171450">
              <a:buFont typeface="Arial" panose="020B0604020202020204" pitchFamily="34" charset="0"/>
              <a:buChar char="•"/>
            </a:pPr>
            <a:r>
              <a:rPr lang="en-US" b="1" baseline="0" dirty="0" smtClean="0"/>
              <a:t>Highly regulated.</a:t>
            </a:r>
          </a:p>
          <a:p>
            <a:pPr marL="171450" indent="-171450">
              <a:buFont typeface="Arial" panose="020B0604020202020204" pitchFamily="34" charset="0"/>
              <a:buChar char="•"/>
            </a:pPr>
            <a:r>
              <a:rPr lang="en-US" b="1" baseline="0" dirty="0" smtClean="0"/>
              <a:t>Effective on mice in a single feeding.</a:t>
            </a:r>
          </a:p>
          <a:p>
            <a:pPr marL="171450" indent="-171450">
              <a:buFont typeface="Arial" panose="020B0604020202020204" pitchFamily="34" charset="0"/>
              <a:buChar char="•"/>
            </a:pPr>
            <a:r>
              <a:rPr lang="en-US" b="1" baseline="0" dirty="0" smtClean="0"/>
              <a:t>One-off applications.</a:t>
            </a:r>
          </a:p>
          <a:p>
            <a:pPr marL="171450" indent="-171450">
              <a:buFont typeface="Arial" panose="020B0604020202020204" pitchFamily="34" charset="0"/>
              <a:buChar char="•"/>
            </a:pPr>
            <a:r>
              <a:rPr lang="en-US" b="1" baseline="0" dirty="0" smtClean="0"/>
              <a:t>Some may be familiar with efforts to restrict use of </a:t>
            </a:r>
            <a:r>
              <a:rPr lang="en-US" b="1" baseline="0" dirty="0" err="1" smtClean="0"/>
              <a:t>Brodifacoum</a:t>
            </a:r>
            <a:r>
              <a:rPr lang="en-US" b="1" baseline="0" dirty="0" smtClean="0"/>
              <a:t> and other anti-coagulant rodenticides.</a:t>
            </a:r>
          </a:p>
          <a:p>
            <a:pPr marL="171450" indent="-171450">
              <a:buFont typeface="Arial" panose="020B0604020202020204" pitchFamily="34" charset="0"/>
              <a:buChar char="•"/>
            </a:pPr>
            <a:r>
              <a:rPr lang="en-US" b="1"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1"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72664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Every successful eradication project has utilized a rodenticide, and most of those used the rodenticide </a:t>
            </a:r>
            <a:r>
              <a:rPr lang="en-US" dirty="0" err="1" smtClean="0"/>
              <a:t>brodifacoum</a:t>
            </a:r>
            <a:r>
              <a:rPr lang="en-US" dirty="0" smtClean="0"/>
              <a:t>.</a:t>
            </a:r>
          </a:p>
          <a:p>
            <a:r>
              <a:rPr lang="en-US" dirty="0" smtClean="0"/>
              <a:t>2007 is</a:t>
            </a:r>
            <a:r>
              <a:rPr lang="en-US" baseline="0" dirty="0" smtClean="0"/>
              <a:t> considered an inflection point for mouse eradications, after which every completed eradication has been successful.</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0380564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Here are names of just a few islands in the US and abroad where successful rodent eradications have occurred.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We’ve incorporated lessons learned from these past projects to incorporate into our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Many of you may be familiar with </a:t>
            </a:r>
            <a:r>
              <a:rPr lang="en-US" b="1" baseline="0" dirty="0" err="1" smtClean="0"/>
              <a:t>Anacapa</a:t>
            </a:r>
            <a:r>
              <a:rPr lang="en-US" b="1" baseline="0" dirty="0" smtClean="0"/>
              <a:t> Island in Channel Islands National Park off southern California A successful rat eradication was conducted there in 2000-2001.</a:t>
            </a:r>
          </a:p>
          <a:p>
            <a:r>
              <a:rPr lang="en-US" b="1" dirty="0" smtClean="0"/>
              <a:t>All of these islands used the</a:t>
            </a:r>
            <a:r>
              <a:rPr lang="en-US" b="1" baseline="0" dirty="0" smtClean="0"/>
              <a:t> same or similar methods to what we’re proposing on the </a:t>
            </a:r>
            <a:r>
              <a:rPr lang="en-US" b="1" baseline="0" dirty="0" err="1" smtClean="0"/>
              <a:t>Farallones</a:t>
            </a:r>
            <a:r>
              <a:rPr lang="en-US" b="1" baseline="0" dirty="0" smtClean="0"/>
              <a:t>.</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364372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4031743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precaution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5351205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Monitoring</a:t>
            </a:r>
            <a:r>
              <a:rPr lang="en-US" b="1" baseline="0" dirty="0" smtClean="0"/>
              <a:t> has several components:</a:t>
            </a:r>
          </a:p>
          <a:p>
            <a:pPr marL="171450" indent="-171450">
              <a:buFont typeface="Arial" panose="020B0604020202020204" pitchFamily="34" charset="0"/>
              <a:buChar char="•"/>
            </a:pPr>
            <a:r>
              <a:rPr lang="en-US" b="1" baseline="0" dirty="0" smtClean="0"/>
              <a:t>Track the success of the eradication operation;</a:t>
            </a:r>
          </a:p>
          <a:p>
            <a:pPr marL="171450" indent="-171450">
              <a:buFont typeface="Arial" panose="020B0604020202020204" pitchFamily="34" charset="0"/>
              <a:buChar char="•"/>
            </a:pPr>
            <a:r>
              <a:rPr lang="en-US" b="1" baseline="0" dirty="0" smtClean="0"/>
              <a:t>Pinpoint parts of the operation that are not going to plan and make adjustments;</a:t>
            </a:r>
          </a:p>
          <a:p>
            <a:pPr marL="171450" indent="-171450">
              <a:buFont typeface="Arial" panose="020B0604020202020204" pitchFamily="34" charset="0"/>
              <a:buChar char="•"/>
            </a:pPr>
            <a:r>
              <a:rPr lang="en-US" b="1" baseline="0" dirty="0" smtClean="0"/>
              <a:t>Examine possible effects on the environment; and </a:t>
            </a:r>
          </a:p>
          <a:p>
            <a:pPr marL="171450" indent="-171450">
              <a:buFont typeface="Arial" panose="020B0604020202020204" pitchFamily="34" charset="0"/>
              <a:buChar char="•"/>
            </a:pPr>
            <a:r>
              <a:rPr lang="en-US" b="1" baseline="0" dirty="0" smtClean="0"/>
              <a:t>Track the ecosystem-level changes that occur after the eradication.  Many of those studies have already been started. </a:t>
            </a:r>
            <a:endParaRPr lang="en-US" b="1"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3887125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2472186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Important to act before more is lost</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aseline="0" dirty="0" smtClean="0"/>
              <a:t>With such rapid environmental change happening, it is our responsibility to act.  It is our duty to save what we have now and not wait until the last minute.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Proposal resulted from years of research and planning</a:t>
            </a:r>
          </a:p>
          <a:p>
            <a:pPr marL="171450" indent="-171450">
              <a:buFont typeface="Courier New" panose="02070309020205020404" pitchFamily="49" charset="0"/>
              <a:buChar char="o"/>
            </a:pPr>
            <a:r>
              <a:rPr lang="en-US" dirty="0" smtClean="0"/>
              <a:t>Every possible method examined.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Benefits </a:t>
            </a:r>
            <a:r>
              <a:rPr lang="en-US" sz="1200" b="1" i="1" dirty="0" smtClean="0"/>
              <a:t>must</a:t>
            </a:r>
            <a:r>
              <a:rPr lang="en-US" sz="1200" b="1" dirty="0" smtClean="0"/>
              <a:t> outweigh costs</a:t>
            </a:r>
          </a:p>
          <a:p>
            <a:pPr marL="171450" indent="-171450">
              <a:buFont typeface="Courier New" panose="02070309020205020404" pitchFamily="49" charset="0"/>
              <a:buChar char="o"/>
            </a:pPr>
            <a:r>
              <a:rPr lang="en-US" dirty="0" smtClean="0"/>
              <a:t>  We care deeply about the islands and the surrounding environment.</a:t>
            </a:r>
            <a:r>
              <a:rPr lang="en-US" baseline="0" dirty="0" smtClean="0"/>
              <a:t>  Method must address problem without harming environment.</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One-time application of rodenticide is </a:t>
            </a:r>
            <a:r>
              <a:rPr lang="en-US" sz="1200" b="1" i="1" dirty="0" smtClean="0"/>
              <a:t>only</a:t>
            </a:r>
            <a:r>
              <a:rPr lang="en-US" sz="1200" b="1" dirty="0" smtClean="0"/>
              <a:t> effective tool  </a:t>
            </a:r>
          </a:p>
          <a:p>
            <a:pPr marL="171450" indent="-171450">
              <a:buFont typeface="Courier New" panose="02070309020205020404" pitchFamily="49" charset="0"/>
              <a:buChar char="o"/>
            </a:pPr>
            <a:r>
              <a:rPr lang="en-US" dirty="0" smtClean="0"/>
              <a:t>While there are risks, they can be minimized with only short-term effects.</a:t>
            </a:r>
          </a:p>
          <a:p>
            <a:pPr marL="171450" indent="-171450">
              <a:buFont typeface="Courier New" panose="02070309020205020404" pitchFamily="49" charset="0"/>
              <a:buChar char="o"/>
            </a:pPr>
            <a:r>
              <a:rPr lang="en-US" dirty="0" smtClean="0"/>
              <a:t>Ecosystem</a:t>
            </a:r>
            <a:r>
              <a:rPr lang="en-US" baseline="0" dirty="0" smtClean="0"/>
              <a:t> chemotherapy. </a:t>
            </a:r>
            <a:endParaRPr lang="en-US" dirty="0" smtClean="0"/>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Ultimate</a:t>
            </a:r>
            <a:r>
              <a:rPr lang="en-US" sz="1200" b="1" baseline="0" dirty="0" smtClean="0"/>
              <a:t> </a:t>
            </a:r>
            <a:r>
              <a:rPr lang="en-US" sz="1200" b="1" dirty="0" smtClean="0"/>
              <a:t>Result: Restored ecosystem</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smtClean="0"/>
              <a:t>integral</a:t>
            </a:r>
            <a:r>
              <a:rPr lang="en-US" baseline="0" dirty="0" smtClean="0"/>
              <a:t> </a:t>
            </a:r>
            <a:r>
              <a:rPr lang="en-US" dirty="0" smtClean="0"/>
              <a:t>part of a process that has</a:t>
            </a:r>
            <a:r>
              <a:rPr lang="en-US" baseline="0" dirty="0" smtClean="0"/>
              <a:t> been underway for 50 years.</a:t>
            </a:r>
          </a:p>
          <a:p>
            <a:pPr marL="171450" indent="-171450">
              <a:buFont typeface="Courier New" panose="02070309020205020404" pitchFamily="49" charset="0"/>
              <a:buChar char="o"/>
            </a:pPr>
            <a:r>
              <a:rPr lang="en-US" dirty="0" smtClean="0"/>
              <a:t>Removing</a:t>
            </a:r>
            <a:r>
              <a:rPr lang="en-US" baseline="0" dirty="0" smtClean="0"/>
              <a:t> mice will be one of the single most beneficial things that could be done for the </a:t>
            </a:r>
            <a:r>
              <a:rPr lang="en-US" baseline="0" dirty="0" err="1" smtClean="0"/>
              <a:t>Farallones</a:t>
            </a:r>
            <a:r>
              <a:rPr lang="en-US" baseline="0" dirty="0" smtClean="0"/>
              <a:t>, helping to buffer species against the impacts of climate change and other human stressors. </a:t>
            </a:r>
          </a:p>
          <a:p>
            <a:pPr marL="171450" indent="-171450">
              <a:buFont typeface="Courier New" panose="02070309020205020404" pitchFamily="49" charset="0"/>
              <a:buChar char="o"/>
            </a:pPr>
            <a:r>
              <a:rPr lang="en-US" baseline="0" dirty="0" smtClean="0"/>
              <a:t>The Service would not propose such a project if we did believe not that the benefits achieved outweighed the potential costs. </a:t>
            </a:r>
          </a:p>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2711122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568906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3745492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B18478-287B-48E4-8AEA-C26A7B416760}"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5863532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r>
              <a:rPr lang="en-US" dirty="0" smtClean="0"/>
              <a:t>Since </a:t>
            </a:r>
            <a:r>
              <a:rPr lang="en-US" dirty="0" err="1" smtClean="0"/>
              <a:t>brodifacoum</a:t>
            </a:r>
            <a:r>
              <a:rPr lang="en-US" dirty="0" smtClean="0"/>
              <a:t> is a toxicant, it does come with risks.</a:t>
            </a:r>
          </a:p>
          <a:p>
            <a:r>
              <a:rPr lang="en-US" dirty="0" smtClean="0"/>
              <a:t>Important consideration is that you must get exposed to have any </a:t>
            </a:r>
            <a:r>
              <a:rPr lang="en-US" smtClean="0"/>
              <a:t>potential</a:t>
            </a:r>
            <a:r>
              <a:rPr lang="en-US" baseline="0" smtClean="0"/>
              <a:t> effect.</a:t>
            </a:r>
            <a:endParaRPr lang="en-US" dirty="0" smtClean="0"/>
          </a:p>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2177500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37060671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amount between the island</a:t>
            </a:r>
            <a:r>
              <a:rPr lang="en-US" baseline="0" dirty="0" smtClean="0"/>
              <a:t> and length of local coastline is immeasurable</a:t>
            </a:r>
            <a:endParaRPr lang="en-US" dirty="0"/>
          </a:p>
        </p:txBody>
      </p:sp>
      <p:sp>
        <p:nvSpPr>
          <p:cNvPr id="4" name="Slide Number Placeholder 3"/>
          <p:cNvSpPr>
            <a:spLocks noGrp="1"/>
          </p:cNvSpPr>
          <p:nvPr>
            <p:ph type="sldNum" sz="quarter" idx="10"/>
          </p:nvPr>
        </p:nvSpPr>
        <p:spPr/>
        <p:txBody>
          <a:bodyPr/>
          <a:lstStyle/>
          <a:p>
            <a:fld id="{C4B18478-287B-48E4-8AEA-C26A7B416760}"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649285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Reinforce</a:t>
            </a:r>
            <a:r>
              <a:rPr lang="en-US" baseline="0" dirty="0" smtClean="0"/>
              <a:t> hazing proven extremely </a:t>
            </a:r>
            <a:r>
              <a:rPr lang="en-US" baseline="0" dirty="0" err="1" smtClean="0"/>
              <a:t>effectivt</a:t>
            </a:r>
            <a:endParaRPr lang="en-US" dirty="0"/>
          </a:p>
        </p:txBody>
      </p:sp>
      <p:sp>
        <p:nvSpPr>
          <p:cNvPr id="4" name="Slide Number Placeholder 3"/>
          <p:cNvSpPr>
            <a:spLocks noGrp="1"/>
          </p:cNvSpPr>
          <p:nvPr>
            <p:ph type="sldNum" sz="quarter" idx="10"/>
          </p:nvPr>
        </p:nvSpPr>
        <p:spPr/>
        <p:txBody>
          <a:bodyPr/>
          <a:lstStyle/>
          <a:p>
            <a:fld id="{C4B18478-287B-48E4-8AEA-C26A7B416760}"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13252868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3074579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1228028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start with the big picture of the entire Pacific Ocean; </a:t>
            </a:r>
          </a:p>
          <a:p>
            <a:pPr lvl="0"/>
            <a:r>
              <a:rPr lang="en-US" sz="1200" kern="1200" dirty="0">
                <a:solidFill>
                  <a:schemeClr val="tx1"/>
                </a:solidFill>
                <a:effectLst/>
                <a:latin typeface="+mn-lt"/>
                <a:ea typeface="+mn-ea"/>
                <a:cs typeface="+mn-cs"/>
              </a:rPr>
              <a:t>both the east and the west Pacific are bookended by continents, but the eastern Pacific has a paucity of islands compared to the western Pacific. </a:t>
            </a:r>
          </a:p>
          <a:p>
            <a:pPr lvl="0"/>
            <a:r>
              <a:rPr lang="en-US" sz="1200" kern="1200" dirty="0">
                <a:solidFill>
                  <a:schemeClr val="tx1"/>
                </a:solidFill>
                <a:effectLst/>
                <a:latin typeface="+mn-lt"/>
                <a:ea typeface="+mn-ea"/>
                <a:cs typeface="+mn-cs"/>
              </a:rPr>
              <a:t>There are very few islands in the Eastern Pacific, such as the Farallones, of any size off of the coast of California that are free of mammalian predators such as Brown Bears. </a:t>
            </a:r>
          </a:p>
          <a:p>
            <a:r>
              <a:rPr lang="en-US" sz="1200" kern="1200" dirty="0">
                <a:solidFill>
                  <a:schemeClr val="tx1"/>
                </a:solidFill>
                <a:effectLst/>
                <a:latin typeface="+mn-lt"/>
                <a:ea typeface="+mn-ea"/>
                <a:cs typeface="+mn-cs"/>
              </a:rPr>
              <a:t>Fully a quarter of the seabirds born in California hatch from the vast rookeries of the Farallon Islands, </a:t>
            </a:r>
          </a:p>
          <a:p>
            <a:r>
              <a:rPr lang="en-US" sz="1200" kern="1200" dirty="0">
                <a:solidFill>
                  <a:schemeClr val="tx1"/>
                </a:solidFill>
                <a:effectLst/>
                <a:latin typeface="+mn-lt"/>
                <a:ea typeface="+mn-ea"/>
                <a:cs typeface="+mn-cs"/>
              </a:rPr>
              <a:t>The Farallones is the largest seabird rookery in the contiguous US.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567684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species have largest world or</a:t>
            </a:r>
            <a:r>
              <a:rPr lang="en-US" baseline="0" dirty="0"/>
              <a:t> regional population.</a:t>
            </a:r>
          </a:p>
          <a:p>
            <a:r>
              <a:rPr lang="en-US" baseline="0" dirty="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900199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USFWS</a:t>
            </a:r>
            <a:r>
              <a:rPr lang="en-US" baseline="0" dirty="0"/>
              <a:t> and CA Species of Concern</a:t>
            </a:r>
          </a:p>
          <a:p>
            <a:r>
              <a:rPr lang="en-US" baseline="0" dirty="0"/>
              <a:t>Was proposed for endangered species listing. Part of reason for not listing was because of planning efforts to eradicate mice from the islands.</a:t>
            </a:r>
          </a:p>
          <a:p>
            <a:r>
              <a:rPr lang="en-US" baseline="0" dirty="0"/>
              <a:t>IUCN red listed.</a:t>
            </a:r>
          </a:p>
          <a:p>
            <a:r>
              <a:rPr lang="en-US" baseline="0" dirty="0"/>
              <a:t>Endemic to southern California Current (mainly California) region.</a:t>
            </a:r>
          </a:p>
          <a:p>
            <a:r>
              <a:rPr lang="en-US" baseline="0" dirty="0"/>
              <a:t>Breeds on just a few islands and rocks.  </a:t>
            </a:r>
            <a:r>
              <a:rPr lang="en-US" baseline="0" dirty="0" err="1"/>
              <a:t>Farallon</a:t>
            </a:r>
            <a:r>
              <a:rPr lang="en-US" baseline="0" dirty="0"/>
              <a:t> Islands is most important colony, with nearly 50% of the world breeding population.</a:t>
            </a:r>
          </a:p>
          <a:p>
            <a:r>
              <a:rPr lang="en-US" baseline="0" dirty="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3123389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Some species were hunted</a:t>
            </a:r>
            <a:r>
              <a:rPr lang="en-US" baseline="0" dirty="0"/>
              <a:t> to extermination in early 19</a:t>
            </a:r>
            <a:r>
              <a:rPr lang="en-US" baseline="30000" dirty="0"/>
              <a:t>th</a:t>
            </a:r>
            <a:r>
              <a:rPr lang="en-US" baseline="0" dirty="0"/>
              <a:t> century and are recovering. </a:t>
            </a:r>
            <a:r>
              <a:rPr lang="en-US" dirty="0"/>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17477895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7/16/2020</a:t>
            </a:fld>
            <a:endParaRPr lang="en-US" dirty="0"/>
          </a:p>
        </p:txBody>
      </p:sp>
      <p:pic>
        <p:nvPicPr>
          <p:cNvPr id="7" name="Picture 6">
            <a:extLst>
              <a:ext uri="{FF2B5EF4-FFF2-40B4-BE49-F238E27FC236}">
                <a16:creationId xmlns=""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7/16/2020</a:t>
            </a:fld>
            <a:endParaRPr lang="en-US" dirty="0"/>
          </a:p>
        </p:txBody>
      </p:sp>
      <p:sp>
        <p:nvSpPr>
          <p:cNvPr id="6" name="Footer Placeholder 5">
            <a:extLst>
              <a:ext uri="{FF2B5EF4-FFF2-40B4-BE49-F238E27FC236}">
                <a16:creationId xmlns=""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7/16/2020</a:t>
            </a:fld>
            <a:endParaRPr lang="en-US" dirty="0"/>
          </a:p>
        </p:txBody>
      </p:sp>
      <p:sp>
        <p:nvSpPr>
          <p:cNvPr id="8" name="Footer Placeholder 7">
            <a:extLst>
              <a:ext uri="{FF2B5EF4-FFF2-40B4-BE49-F238E27FC236}">
                <a16:creationId xmlns=""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7/16/2020</a:t>
            </a:fld>
            <a:endParaRPr lang="en-US" dirty="0"/>
          </a:p>
        </p:txBody>
      </p:sp>
      <p:sp>
        <p:nvSpPr>
          <p:cNvPr id="4" name="Footer Placeholder 3">
            <a:extLst>
              <a:ext uri="{FF2B5EF4-FFF2-40B4-BE49-F238E27FC236}">
                <a16:creationId xmlns=""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7/16/2020</a:t>
            </a:fld>
            <a:endParaRPr lang="en-US" dirty="0"/>
          </a:p>
        </p:txBody>
      </p:sp>
      <p:sp>
        <p:nvSpPr>
          <p:cNvPr id="3" name="Footer Placeholder 2">
            <a:extLst>
              <a:ext uri="{FF2B5EF4-FFF2-40B4-BE49-F238E27FC236}">
                <a16:creationId xmlns=""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7/16/2020</a:t>
            </a:fld>
            <a:endParaRPr lang="en-US" dirty="0"/>
          </a:p>
        </p:txBody>
      </p:sp>
      <p:sp>
        <p:nvSpPr>
          <p:cNvPr id="6" name="Footer Placeholder 5">
            <a:extLst>
              <a:ext uri="{FF2B5EF4-FFF2-40B4-BE49-F238E27FC236}">
                <a16:creationId xmlns=""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7/16/2020</a:t>
            </a:fld>
            <a:endParaRPr lang="en-US" dirty="0"/>
          </a:p>
        </p:txBody>
      </p:sp>
      <p:sp>
        <p:nvSpPr>
          <p:cNvPr id="6" name="Footer Placeholder 5">
            <a:extLst>
              <a:ext uri="{FF2B5EF4-FFF2-40B4-BE49-F238E27FC236}">
                <a16:creationId xmlns=""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7/16/2020</a:t>
            </a:fld>
            <a:endParaRPr lang="en-US" dirty="0"/>
          </a:p>
        </p:txBody>
      </p:sp>
      <p:sp>
        <p:nvSpPr>
          <p:cNvPr id="5" name="Footer Placeholder 4">
            <a:extLst>
              <a:ext uri="{FF2B5EF4-FFF2-40B4-BE49-F238E27FC236}">
                <a16:creationId xmlns=""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7/16/2020</a:t>
            </a:fld>
            <a:endParaRPr lang="en-US" dirty="0"/>
          </a:p>
        </p:txBody>
      </p:sp>
      <p:sp>
        <p:nvSpPr>
          <p:cNvPr id="5" name="Footer Placeholder 4">
            <a:extLst>
              <a:ext uri="{FF2B5EF4-FFF2-40B4-BE49-F238E27FC236}">
                <a16:creationId xmlns=""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838200" y="2476502"/>
            <a:ext cx="10972800" cy="1574821"/>
          </a:xfrm>
        </p:spPr>
        <p:txBody>
          <a:bodyPr/>
          <a:lstStyle>
            <a:lvl1pPr marL="0" indent="0" algn="l">
              <a:spcAft>
                <a:spcPts val="1600"/>
              </a:spcAft>
              <a:buNone/>
              <a:defRPr sz="3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p>
            <a:endParaRPr lang="en-US" dirty="0">
              <a:solidFill>
                <a:srgbClr val="000000">
                  <a:tint val="75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7" name="Title 6"/>
          <p:cNvSpPr>
            <a:spLocks noGrp="1"/>
          </p:cNvSpPr>
          <p:nvPr>
            <p:ph type="title"/>
          </p:nvPr>
        </p:nvSpPr>
        <p:spPr>
          <a:xfrm>
            <a:off x="838200" y="520447"/>
            <a:ext cx="10972800" cy="636104"/>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8273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 Background - Full Bleed Photo">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6781723D-6D56-4442-A470-68B62A77FBB5}"/>
              </a:ext>
            </a:extLst>
          </p:cNvPr>
          <p:cNvSpPr>
            <a:spLocks noGrp="1"/>
          </p:cNvSpPr>
          <p:nvPr>
            <p:ph type="pic" sz="quarter" idx="13"/>
          </p:nvPr>
        </p:nvSpPr>
        <p:spPr>
          <a:xfrm>
            <a:off x="0" y="0"/>
            <a:ext cx="12192000" cy="6858000"/>
          </a:xfrm>
          <a:solidFill>
            <a:schemeClr val="bg1">
              <a:lumMod val="85000"/>
            </a:schemeClr>
          </a:solidFill>
          <a:ln>
            <a:noFill/>
          </a:ln>
        </p:spPr>
        <p:txBody>
          <a:bodyPr lIns="457200" tIns="457200"/>
          <a:lstStyle>
            <a:lvl1pPr marL="0" indent="0">
              <a:buNone/>
              <a:defRPr sz="1400"/>
            </a:lvl1pPr>
          </a:lstStyle>
          <a:p>
            <a:endParaRPr lang="en-US" dirty="0"/>
          </a:p>
        </p:txBody>
      </p:sp>
      <p:sp>
        <p:nvSpPr>
          <p:cNvPr id="2" name="Title 1">
            <a:extLst>
              <a:ext uri="{FF2B5EF4-FFF2-40B4-BE49-F238E27FC236}">
                <a16:creationId xmlns="" xmlns:a16="http://schemas.microsoft.com/office/drawing/2014/main" id="{7695B053-2050-8145-9020-FCB60408A98B}"/>
              </a:ext>
            </a:extLst>
          </p:cNvPr>
          <p:cNvSpPr>
            <a:spLocks noGrp="1"/>
          </p:cNvSpPr>
          <p:nvPr>
            <p:ph type="ctrTitle"/>
          </p:nvPr>
        </p:nvSpPr>
        <p:spPr>
          <a:xfrm>
            <a:off x="838200" y="914400"/>
            <a:ext cx="10972800" cy="1409700"/>
          </a:xfrm>
          <a:prstGeom prst="rect">
            <a:avLst/>
          </a:prstGeom>
        </p:spPr>
        <p:txBody>
          <a:bodyPr anchor="b"/>
          <a:lstStyle>
            <a:lvl1pPr algn="l">
              <a:lnSpc>
                <a:spcPct val="80000"/>
              </a:lnSpc>
              <a:spcAft>
                <a:spcPts val="12000"/>
              </a:spcAft>
              <a:defRPr sz="6000" b="0" i="0">
                <a:solidFill>
                  <a:schemeClr val="bg1"/>
                </a:solidFill>
                <a:latin typeface="Franklin Gothic Medium" panose="020B0603020102020204" pitchFamily="34" charset="0"/>
              </a:defRPr>
            </a:lvl1pPr>
          </a:lstStyle>
          <a:p>
            <a:r>
              <a:rPr lang="en-US" dirty="0"/>
              <a:t>Click to edit Master title style</a:t>
            </a:r>
          </a:p>
        </p:txBody>
      </p:sp>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838200" y="2624159"/>
            <a:ext cx="10972800" cy="1655762"/>
          </a:xfrm>
        </p:spPr>
        <p:txBody>
          <a:bodyPr/>
          <a:lstStyle>
            <a:lvl1pPr marL="0" indent="0" algn="l">
              <a:spcAft>
                <a:spcPts val="1600"/>
              </a:spcAft>
              <a:buNone/>
              <a:defRPr sz="3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4294E556-7844-5642-A5B7-8D22A6147F9E}"/>
              </a:ext>
            </a:extLst>
          </p:cNvPr>
          <p:cNvSpPr>
            <a:spLocks noGrp="1"/>
          </p:cNvSpPr>
          <p:nvPr>
            <p:ph type="body" sz="quarter" idx="14"/>
          </p:nvPr>
        </p:nvSpPr>
        <p:spPr>
          <a:xfrm>
            <a:off x="8694296" y="5645636"/>
            <a:ext cx="3116705" cy="547687"/>
          </a:xfrm>
        </p:spPr>
        <p:txBody>
          <a:bodyPr anchor="b"/>
          <a:lstStyle>
            <a:lvl1pPr marL="0" indent="0" algn="r">
              <a:spcAft>
                <a:spcPts val="100"/>
              </a:spcAft>
              <a:buNone/>
              <a:defRPr sz="1000" b="0" i="1">
                <a:solidFill>
                  <a:schemeClr val="bg1"/>
                </a:solidFill>
                <a:latin typeface="Franklin Gothic Book" panose="020B0503020102020204" pitchFamily="34" charset="0"/>
              </a:defRPr>
            </a:lvl1pPr>
          </a:lstStyle>
          <a:p>
            <a:pPr lvl="0"/>
            <a:r>
              <a:rPr lang="en-US" dirty="0"/>
              <a:t>Edit Master text styles</a:t>
            </a:r>
          </a:p>
        </p:txBody>
      </p:sp>
    </p:spTree>
    <p:extLst>
      <p:ext uri="{BB962C8B-B14F-4D97-AF65-F5344CB8AC3E}">
        <p14:creationId xmlns:p14="http://schemas.microsoft.com/office/powerpoint/2010/main" val="3476241839"/>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6781723D-6D56-4442-A470-68B62A77FBB5}"/>
              </a:ext>
            </a:extLst>
          </p:cNvPr>
          <p:cNvSpPr>
            <a:spLocks noGrp="1"/>
          </p:cNvSpPr>
          <p:nvPr>
            <p:ph type="pic" sz="quarter" idx="13"/>
          </p:nvPr>
        </p:nvSpPr>
        <p:spPr>
          <a:xfrm>
            <a:off x="0" y="0"/>
            <a:ext cx="12192000" cy="6858000"/>
          </a:xfrm>
          <a:solidFill>
            <a:schemeClr val="bg1">
              <a:lumMod val="85000"/>
            </a:schemeClr>
          </a:solidFill>
          <a:ln>
            <a:noFill/>
          </a:ln>
        </p:spPr>
        <p:txBody>
          <a:bodyPr lIns="457200" tIns="457200"/>
          <a:lstStyle>
            <a:lvl1pPr marL="0" indent="0">
              <a:buNone/>
              <a:defRPr sz="1400"/>
            </a:lvl1pPr>
          </a:lstStyle>
          <a:p>
            <a:endParaRPr lang="en-US" dirty="0"/>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6">
            <a:extLst>
              <a:ext uri="{FF2B5EF4-FFF2-40B4-BE49-F238E27FC236}">
                <a16:creationId xmlns="" xmlns:a16="http://schemas.microsoft.com/office/drawing/2014/main" id="{FB634B4D-5AE6-AF44-8A13-A59C53BA2FA8}"/>
              </a:ext>
            </a:extLst>
          </p:cNvPr>
          <p:cNvSpPr>
            <a:spLocks noGrp="1"/>
          </p:cNvSpPr>
          <p:nvPr>
            <p:ph type="body" sz="quarter" idx="14"/>
          </p:nvPr>
        </p:nvSpPr>
        <p:spPr>
          <a:xfrm>
            <a:off x="8896661" y="5693630"/>
            <a:ext cx="2914339" cy="497059"/>
          </a:xfrm>
        </p:spPr>
        <p:txBody>
          <a:bodyPr anchor="b"/>
          <a:lstStyle>
            <a:lvl1pPr marL="0" indent="0" algn="r">
              <a:spcAft>
                <a:spcPts val="100"/>
              </a:spcAft>
              <a:buNone/>
              <a:defRPr sz="1000" b="0" i="1">
                <a:solidFill>
                  <a:schemeClr val="bg1"/>
                </a:solidFill>
                <a:latin typeface="Franklin Gothic Book" panose="020B05030201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p:txBody>
      </p:sp>
    </p:spTree>
    <p:extLst>
      <p:ext uri="{BB962C8B-B14F-4D97-AF65-F5344CB8AC3E}">
        <p14:creationId xmlns:p14="http://schemas.microsoft.com/office/powerpoint/2010/main" val="3473369002"/>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Headline and Body Cop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F9B96BF-BA7D-A14B-81ED-206FA59BD5D0}"/>
              </a:ext>
            </a:extLst>
          </p:cNvPr>
          <p:cNvSpPr>
            <a:spLocks noGrp="1"/>
          </p:cNvSpPr>
          <p:nvPr>
            <p:ph type="title"/>
          </p:nvPr>
        </p:nvSpPr>
        <p:spPr>
          <a:xfrm>
            <a:off x="838200" y="520447"/>
            <a:ext cx="10972800" cy="636104"/>
          </a:xfrm>
          <a:prstGeom prst="rect">
            <a:avLst/>
          </a:prstGeom>
        </p:spPr>
        <p:txBody>
          <a:bodyPr/>
          <a:lstStyle/>
          <a:p>
            <a:r>
              <a:rPr lang="en-US" dirty="0"/>
              <a:t>Click to edit Master title style</a:t>
            </a:r>
          </a:p>
        </p:txBody>
      </p:sp>
      <p:sp>
        <p:nvSpPr>
          <p:cNvPr id="3" name="Content Placeholder 2">
            <a:extLst>
              <a:ext uri="{FF2B5EF4-FFF2-40B4-BE49-F238E27FC236}">
                <a16:creationId xmlns="" xmlns:a16="http://schemas.microsoft.com/office/drawing/2014/main" id="{90B74989-1F0D-4B44-B901-D8620D30D787}"/>
              </a:ext>
            </a:extLst>
          </p:cNvPr>
          <p:cNvSpPr>
            <a:spLocks noGrp="1"/>
          </p:cNvSpPr>
          <p:nvPr>
            <p:ph idx="1"/>
          </p:nvPr>
        </p:nvSpPr>
        <p:spPr>
          <a:xfrm>
            <a:off x="838200" y="1854207"/>
            <a:ext cx="10972800" cy="37912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1389653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eadline, Subhead and Body Copy">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0B74989-1F0D-4B44-B901-D8620D30D78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1" y="1157162"/>
            <a:ext cx="10966175" cy="873252"/>
          </a:xfrm>
        </p:spPr>
        <p:txBody>
          <a:bodyPr/>
          <a:lstStyle>
            <a:lvl1pPr marL="0" indent="0">
              <a:spcAft>
                <a:spcPts val="1200"/>
              </a:spcAft>
              <a:buNone/>
              <a:defRPr sz="3000">
                <a:solidFill>
                  <a:schemeClr val="tx2"/>
                </a:solidFill>
              </a:defRPr>
            </a:lvl1pPr>
          </a:lstStyle>
          <a:p>
            <a:pPr lvl="0"/>
            <a:r>
              <a:rPr lang="en-US" dirty="0"/>
              <a:t>Edit Master text styles</a:t>
            </a:r>
          </a:p>
        </p:txBody>
      </p:sp>
      <p:sp>
        <p:nvSpPr>
          <p:cNvPr id="7" name="Title 6">
            <a:extLst>
              <a:ext uri="{FF2B5EF4-FFF2-40B4-BE49-F238E27FC236}">
                <a16:creationId xmlns="" xmlns:a16="http://schemas.microsoft.com/office/drawing/2014/main" id="{EFD4106B-18F7-674F-AF02-2BFF3011D829}"/>
              </a:ext>
            </a:extLst>
          </p:cNvPr>
          <p:cNvSpPr>
            <a:spLocks noGrp="1"/>
          </p:cNvSpPr>
          <p:nvPr>
            <p:ph type="title"/>
          </p:nvPr>
        </p:nvSpPr>
        <p:spPr>
          <a:xfrm>
            <a:off x="838200" y="520447"/>
            <a:ext cx="10972800" cy="636104"/>
          </a:xfrm>
          <a:prstGeom prst="rect">
            <a:avLst/>
          </a:prstGeom>
        </p:spPr>
        <p:txBody>
          <a:bodyPr/>
          <a:lstStyle>
            <a:lvl1pPr>
              <a:defRPr/>
            </a:lvl1pPr>
          </a:lstStyle>
          <a:p>
            <a:r>
              <a:rPr lang="en-US" dirty="0" smtClean="0"/>
              <a:t>Click </a:t>
            </a:r>
            <a:r>
              <a:rPr lang="en-US" dirty="0"/>
              <a:t>to edit Master title style</a:t>
            </a:r>
          </a:p>
        </p:txBody>
      </p:sp>
    </p:spTree>
    <p:extLst>
      <p:ext uri="{BB962C8B-B14F-4D97-AF65-F5344CB8AC3E}">
        <p14:creationId xmlns:p14="http://schemas.microsoft.com/office/powerpoint/2010/main" val="23335388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1" y="1157162"/>
            <a:ext cx="10966175" cy="873252"/>
          </a:xfrm>
        </p:spPr>
        <p:txBody>
          <a:bodyPr/>
          <a:lstStyle>
            <a:lvl1pPr marL="0" indent="0">
              <a:spcAft>
                <a:spcPts val="1200"/>
              </a:spcAft>
              <a:buNone/>
              <a:defRPr sz="3000">
                <a:solidFill>
                  <a:schemeClr val="tx2"/>
                </a:solidFill>
              </a:defRPr>
            </a:lvl1pPr>
          </a:lstStyle>
          <a:p>
            <a:pPr lvl="0"/>
            <a:r>
              <a:rPr lang="en-US" dirty="0"/>
              <a:t>Edit Master text styles</a:t>
            </a:r>
          </a:p>
        </p:txBody>
      </p:sp>
      <p:sp>
        <p:nvSpPr>
          <p:cNvPr id="7" name="Title 6">
            <a:extLst>
              <a:ext uri="{FF2B5EF4-FFF2-40B4-BE49-F238E27FC236}">
                <a16:creationId xmlns="" xmlns:a16="http://schemas.microsoft.com/office/drawing/2014/main" id="{EFD4106B-18F7-674F-AF02-2BFF3011D829}"/>
              </a:ext>
            </a:extLst>
          </p:cNvPr>
          <p:cNvSpPr>
            <a:spLocks noGrp="1"/>
          </p:cNvSpPr>
          <p:nvPr>
            <p:ph type="title"/>
          </p:nvPr>
        </p:nvSpPr>
        <p:spPr>
          <a:xfrm>
            <a:off x="838200" y="520447"/>
            <a:ext cx="10972800" cy="63610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2149699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Headlin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03DEEB-71F8-9D44-AA85-640F3755FAAE}"/>
              </a:ext>
            </a:extLst>
          </p:cNvPr>
          <p:cNvSpPr>
            <a:spLocks noGrp="1"/>
          </p:cNvSpPr>
          <p:nvPr>
            <p:ph type="title"/>
          </p:nvPr>
        </p:nvSpPr>
        <p:spPr>
          <a:xfrm>
            <a:off x="838200" y="520447"/>
            <a:ext cx="10972800" cy="636104"/>
          </a:xfrm>
          <a:prstGeom prst="rect">
            <a:avLst/>
          </a:prstGeom>
        </p:spPr>
        <p:txBody>
          <a:bodyPr/>
          <a:lstStyle/>
          <a:p>
            <a:r>
              <a:rPr lang="en-US"/>
              <a:t>Click to edit Master title style</a:t>
            </a:r>
          </a:p>
        </p:txBody>
      </p:sp>
      <p:sp>
        <p:nvSpPr>
          <p:cNvPr id="3" name="Date Placeholder 2">
            <a:extLst>
              <a:ext uri="{FF2B5EF4-FFF2-40B4-BE49-F238E27FC236}">
                <a16:creationId xmlns="" xmlns:a16="http://schemas.microsoft.com/office/drawing/2014/main" id="{314D0EAA-32B8-7944-AEF8-B55ABFE859A7}"/>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4" name="Footer Placeholder 3">
            <a:extLst>
              <a:ext uri="{FF2B5EF4-FFF2-40B4-BE49-F238E27FC236}">
                <a16:creationId xmlns="" xmlns:a16="http://schemas.microsoft.com/office/drawing/2014/main" id="{926613A1-F21A-0C47-86C8-3CEA056D9370}"/>
              </a:ext>
            </a:extLst>
          </p:cNvPr>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a:extLst>
              <a:ext uri="{FF2B5EF4-FFF2-40B4-BE49-F238E27FC236}">
                <a16:creationId xmlns="" xmlns:a16="http://schemas.microsoft.com/office/drawing/2014/main" id="{8F2472CC-F54B-6B4E-BE2C-FCF05588466A}"/>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2472281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line, Subhead, Body Copy, Half Page Bleed Photo">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CF234C55-6266-2649-934C-F4DA124988CB}"/>
              </a:ext>
            </a:extLst>
          </p:cNvPr>
          <p:cNvSpPr>
            <a:spLocks noGrp="1"/>
          </p:cNvSpPr>
          <p:nvPr>
            <p:ph type="pic" sz="quarter" idx="14"/>
          </p:nvPr>
        </p:nvSpPr>
        <p:spPr>
          <a:xfrm>
            <a:off x="6096000" y="0"/>
            <a:ext cx="6096000" cy="6858000"/>
          </a:xfrm>
          <a:solidFill>
            <a:schemeClr val="bg1">
              <a:lumMod val="85000"/>
            </a:schemeClr>
          </a:solidFill>
        </p:spPr>
        <p:txBody>
          <a:bodyPr lIns="457200" tIns="457200"/>
          <a:lstStyle>
            <a:lvl1pPr marL="0" indent="0">
              <a:buNone/>
              <a:defRPr sz="1200"/>
            </a:lvl1pPr>
          </a:lstStyle>
          <a:p>
            <a:endParaRPr lang="en-US"/>
          </a:p>
        </p:txBody>
      </p:sp>
      <p:sp>
        <p:nvSpPr>
          <p:cNvPr id="2" name="Title 1">
            <a:extLst>
              <a:ext uri="{FF2B5EF4-FFF2-40B4-BE49-F238E27FC236}">
                <a16:creationId xmlns="" xmlns:a16="http://schemas.microsoft.com/office/drawing/2014/main" id="{CF9B96BF-BA7D-A14B-81ED-206FA59BD5D0}"/>
              </a:ext>
            </a:extLst>
          </p:cNvPr>
          <p:cNvSpPr>
            <a:spLocks noGrp="1"/>
          </p:cNvSpPr>
          <p:nvPr>
            <p:ph type="title"/>
          </p:nvPr>
        </p:nvSpPr>
        <p:spPr>
          <a:xfrm>
            <a:off x="838200" y="520447"/>
            <a:ext cx="10972800" cy="636104"/>
          </a:xfrm>
          <a:prstGeom prst="rect">
            <a:avLst/>
          </a:prstGeom>
        </p:spPr>
        <p:txBody>
          <a:bodyPr/>
          <a:lstStyle/>
          <a:p>
            <a:r>
              <a:rPr lang="en-US" dirty="0"/>
              <a:t>Click to edit Master title style</a:t>
            </a:r>
          </a:p>
        </p:txBody>
      </p:sp>
      <p:sp>
        <p:nvSpPr>
          <p:cNvPr id="3" name="Content Placeholder 2">
            <a:extLst>
              <a:ext uri="{FF2B5EF4-FFF2-40B4-BE49-F238E27FC236}">
                <a16:creationId xmlns="" xmlns:a16="http://schemas.microsoft.com/office/drawing/2014/main" id="{90B74989-1F0D-4B44-B901-D8620D30D787}"/>
              </a:ext>
            </a:extLst>
          </p:cNvPr>
          <p:cNvSpPr>
            <a:spLocks noGrp="1"/>
          </p:cNvSpPr>
          <p:nvPr>
            <p:ph idx="1"/>
          </p:nvPr>
        </p:nvSpPr>
        <p:spPr>
          <a:xfrm>
            <a:off x="838200" y="2004805"/>
            <a:ext cx="5082309" cy="3788627"/>
          </a:xfrm>
        </p:spPr>
        <p:txBody>
          <a:bodyPr/>
          <a:lstStyle>
            <a:lvl1pPr>
              <a:spcAft>
                <a:spcPts val="1400"/>
              </a:spcAft>
              <a:defRPr/>
            </a:lvl1pPr>
            <a:lvl2pPr>
              <a:spcAft>
                <a:spcPts val="1400"/>
              </a:spcAft>
              <a:defRPr/>
            </a:lvl2pPr>
            <a:lvl3pPr>
              <a:spcAft>
                <a:spcPts val="1400"/>
              </a:spcAft>
              <a:defRPr/>
            </a:lvl3pPr>
            <a:lvl4pPr>
              <a:spcAft>
                <a:spcPts val="1400"/>
              </a:spcAft>
              <a:defRPr/>
            </a:lvl4pPr>
            <a:lvl5pPr>
              <a:spcAft>
                <a:spcPts val="14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a:xfrm>
            <a:off x="4038600" y="6382856"/>
            <a:ext cx="1881909" cy="351873"/>
          </a:xfrm>
        </p:spPr>
        <p:txBody>
          <a:bodyPr/>
          <a:lstStyle/>
          <a:p>
            <a:endParaRPr lang="en-US" dirty="0">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0" y="1162083"/>
            <a:ext cx="5082309" cy="641319"/>
          </a:xfrm>
        </p:spPr>
        <p:txBody>
          <a:bodyPr/>
          <a:lstStyle>
            <a:lvl1pPr marL="0" indent="0">
              <a:spcAft>
                <a:spcPts val="1200"/>
              </a:spcAft>
              <a:buNone/>
              <a:defRPr sz="3000">
                <a:solidFill>
                  <a:schemeClr val="tx2"/>
                </a:solidFill>
              </a:defRPr>
            </a:lvl1pPr>
          </a:lstStyle>
          <a:p>
            <a:pPr lvl="0"/>
            <a:r>
              <a:rPr lang="en-US" dirty="0"/>
              <a:t>Edit Master text styles</a:t>
            </a:r>
          </a:p>
        </p:txBody>
      </p:sp>
      <p:sp>
        <p:nvSpPr>
          <p:cNvPr id="13" name="Text Placeholder 12">
            <a:extLst>
              <a:ext uri="{FF2B5EF4-FFF2-40B4-BE49-F238E27FC236}">
                <a16:creationId xmlns="" xmlns:a16="http://schemas.microsoft.com/office/drawing/2014/main" id="{5AD0A29D-1FDC-6347-81A3-4B276CA6EA6A}"/>
              </a:ext>
            </a:extLst>
          </p:cNvPr>
          <p:cNvSpPr>
            <a:spLocks noGrp="1"/>
          </p:cNvSpPr>
          <p:nvPr>
            <p:ph type="body" sz="quarter" idx="15"/>
          </p:nvPr>
        </p:nvSpPr>
        <p:spPr>
          <a:xfrm>
            <a:off x="8288166" y="5711252"/>
            <a:ext cx="3522663" cy="481586"/>
          </a:xfrm>
        </p:spPr>
        <p:txBody>
          <a:bodyPr anchor="b"/>
          <a:lstStyle>
            <a:lvl1pPr marL="0" indent="0" algn="r">
              <a:spcAft>
                <a:spcPts val="100"/>
              </a:spcAft>
              <a:buNone/>
              <a:defRPr sz="1000" b="0" i="1">
                <a:solidFill>
                  <a:schemeClr val="bg1"/>
                </a:solidFill>
                <a:latin typeface="Franklin Gothic Book" panose="020B0503020102020204" pitchFamily="34" charset="0"/>
              </a:defRPr>
            </a:lvl1pPr>
          </a:lstStyle>
          <a:p>
            <a:pPr lvl="0"/>
            <a:r>
              <a:rPr lang="en-US" dirty="0"/>
              <a:t>Edit Master text styles</a:t>
            </a:r>
          </a:p>
        </p:txBody>
      </p:sp>
    </p:spTree>
    <p:extLst>
      <p:ext uri="{BB962C8B-B14F-4D97-AF65-F5344CB8AC3E}">
        <p14:creationId xmlns:p14="http://schemas.microsoft.com/office/powerpoint/2010/main" val="1613416997"/>
      </p:ext>
    </p:extLst>
  </p:cSld>
  <p:clrMapOvr>
    <a:masterClrMapping/>
  </p:clrMapOvr>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Subhead, Body Copy, Half Page Blank">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F9B96BF-BA7D-A14B-81ED-206FA59BD5D0}"/>
              </a:ext>
            </a:extLst>
          </p:cNvPr>
          <p:cNvSpPr>
            <a:spLocks noGrp="1"/>
          </p:cNvSpPr>
          <p:nvPr>
            <p:ph type="title"/>
          </p:nvPr>
        </p:nvSpPr>
        <p:spPr>
          <a:xfrm>
            <a:off x="838200" y="520447"/>
            <a:ext cx="10972800" cy="636104"/>
          </a:xfrm>
          <a:prstGeom prst="rect">
            <a:avLst/>
          </a:prstGeom>
        </p:spPr>
        <p:txBody>
          <a:bodyPr/>
          <a:lstStyle/>
          <a:p>
            <a:r>
              <a:rPr lang="en-US" dirty="0"/>
              <a:t>Click to edit Master title style</a:t>
            </a:r>
          </a:p>
        </p:txBody>
      </p:sp>
      <p:sp>
        <p:nvSpPr>
          <p:cNvPr id="3" name="Content Placeholder 2">
            <a:extLst>
              <a:ext uri="{FF2B5EF4-FFF2-40B4-BE49-F238E27FC236}">
                <a16:creationId xmlns="" xmlns:a16="http://schemas.microsoft.com/office/drawing/2014/main" id="{90B74989-1F0D-4B44-B901-D8620D30D787}"/>
              </a:ext>
            </a:extLst>
          </p:cNvPr>
          <p:cNvSpPr>
            <a:spLocks noGrp="1"/>
          </p:cNvSpPr>
          <p:nvPr>
            <p:ph idx="1"/>
          </p:nvPr>
        </p:nvSpPr>
        <p:spPr>
          <a:xfrm>
            <a:off x="838200" y="2013266"/>
            <a:ext cx="5257800" cy="4082734"/>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a:xfrm>
            <a:off x="4038600" y="6382856"/>
            <a:ext cx="1881909" cy="351873"/>
          </a:xfrm>
        </p:spPr>
        <p:txBody>
          <a:bodyPr/>
          <a:lstStyle/>
          <a:p>
            <a:endParaRPr lang="en-US" dirty="0">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0" y="1162081"/>
            <a:ext cx="5257800" cy="873252"/>
          </a:xfrm>
        </p:spPr>
        <p:txBody>
          <a:bodyPr/>
          <a:lstStyle>
            <a:lvl1pPr marL="0" indent="0">
              <a:spcAft>
                <a:spcPts val="1200"/>
              </a:spcAft>
              <a:buNone/>
              <a:defRPr sz="3000">
                <a:solidFill>
                  <a:schemeClr val="tx2"/>
                </a:solidFill>
              </a:defRPr>
            </a:lvl1pPr>
          </a:lstStyle>
          <a:p>
            <a:pPr lvl="0"/>
            <a:r>
              <a:rPr lang="en-US" dirty="0"/>
              <a:t>Edit Master text styles</a:t>
            </a:r>
          </a:p>
        </p:txBody>
      </p:sp>
    </p:spTree>
    <p:extLst>
      <p:ext uri="{BB962C8B-B14F-4D97-AF65-F5344CB8AC3E}">
        <p14:creationId xmlns:p14="http://schemas.microsoft.com/office/powerpoint/2010/main" val="16676720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Headline and 2 Body Copy Boxes">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225942-9719-7642-8A3B-585093FF36BF}"/>
              </a:ext>
            </a:extLst>
          </p:cNvPr>
          <p:cNvSpPr>
            <a:spLocks noGrp="1"/>
          </p:cNvSpPr>
          <p:nvPr>
            <p:ph type="title"/>
          </p:nvPr>
        </p:nvSpPr>
        <p:spPr>
          <a:xfrm>
            <a:off x="838200" y="520447"/>
            <a:ext cx="10972800" cy="636104"/>
          </a:xfrm>
          <a:prstGeom prst="rect">
            <a:avLst/>
          </a:prstGeom>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81CDEA9-B96A-9F43-9380-1E3D94D6D9A9}"/>
              </a:ext>
            </a:extLst>
          </p:cNvPr>
          <p:cNvSpPr>
            <a:spLocks noGrp="1"/>
          </p:cNvSpPr>
          <p:nvPr>
            <p:ph sz="half" idx="1"/>
          </p:nvPr>
        </p:nvSpPr>
        <p:spPr>
          <a:xfrm>
            <a:off x="838200" y="2004460"/>
            <a:ext cx="5181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 xmlns:a16="http://schemas.microsoft.com/office/drawing/2014/main" id="{C552A84F-F6B1-1C44-A3E9-B3522D3BC6EE}"/>
              </a:ext>
            </a:extLst>
          </p:cNvPr>
          <p:cNvSpPr>
            <a:spLocks noGrp="1"/>
          </p:cNvSpPr>
          <p:nvPr>
            <p:ph sz="half" idx="2"/>
          </p:nvPr>
        </p:nvSpPr>
        <p:spPr>
          <a:xfrm>
            <a:off x="6172200" y="2004460"/>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7B867ACF-4253-A247-98B2-6299ED3AA98F}"/>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6" name="Footer Placeholder 5">
            <a:extLst>
              <a:ext uri="{FF2B5EF4-FFF2-40B4-BE49-F238E27FC236}">
                <a16:creationId xmlns="" xmlns:a16="http://schemas.microsoft.com/office/drawing/2014/main" id="{2FDED562-1570-C74D-9CD8-F6A76E912457}"/>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 xmlns:a16="http://schemas.microsoft.com/office/drawing/2014/main" id="{E86EA0B0-EA89-2248-A15D-37E7C627D6D0}"/>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4433987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line, Subhead and 3 Photos">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1" y="1157162"/>
            <a:ext cx="10966175" cy="873252"/>
          </a:xfrm>
        </p:spPr>
        <p:txBody>
          <a:bodyPr/>
          <a:lstStyle>
            <a:lvl1pPr marL="0" indent="0">
              <a:spcAft>
                <a:spcPts val="1200"/>
              </a:spcAft>
              <a:buNone/>
              <a:defRPr sz="3000">
                <a:solidFill>
                  <a:schemeClr val="tx2"/>
                </a:solidFill>
              </a:defRPr>
            </a:lvl1pPr>
          </a:lstStyle>
          <a:p>
            <a:pPr lvl="0"/>
            <a:r>
              <a:rPr lang="en-US" dirty="0"/>
              <a:t>Edit Master text styles</a:t>
            </a:r>
          </a:p>
        </p:txBody>
      </p:sp>
      <p:sp>
        <p:nvSpPr>
          <p:cNvPr id="7" name="Title 6">
            <a:extLst>
              <a:ext uri="{FF2B5EF4-FFF2-40B4-BE49-F238E27FC236}">
                <a16:creationId xmlns="" xmlns:a16="http://schemas.microsoft.com/office/drawing/2014/main" id="{EFD4106B-18F7-674F-AF02-2BFF3011D829}"/>
              </a:ext>
            </a:extLst>
          </p:cNvPr>
          <p:cNvSpPr>
            <a:spLocks noGrp="1"/>
          </p:cNvSpPr>
          <p:nvPr>
            <p:ph type="title"/>
          </p:nvPr>
        </p:nvSpPr>
        <p:spPr>
          <a:xfrm>
            <a:off x="838200" y="520447"/>
            <a:ext cx="10972800" cy="636104"/>
          </a:xfrm>
          <a:prstGeom prst="rect">
            <a:avLst/>
          </a:prstGeom>
        </p:spPr>
        <p:txBody>
          <a:bodyPr/>
          <a:lstStyle/>
          <a:p>
            <a:r>
              <a:rPr lang="en-US"/>
              <a:t>Click to edit Master title style</a:t>
            </a:r>
          </a:p>
        </p:txBody>
      </p:sp>
      <p:sp>
        <p:nvSpPr>
          <p:cNvPr id="10" name="Picture Placeholder 9">
            <a:extLst>
              <a:ext uri="{FF2B5EF4-FFF2-40B4-BE49-F238E27FC236}">
                <a16:creationId xmlns="" xmlns:a16="http://schemas.microsoft.com/office/drawing/2014/main" id="{FCF952D3-BD30-AF47-9A55-A583B68AF1FC}"/>
              </a:ext>
            </a:extLst>
          </p:cNvPr>
          <p:cNvSpPr>
            <a:spLocks noGrp="1"/>
          </p:cNvSpPr>
          <p:nvPr>
            <p:ph type="pic" sz="quarter" idx="14"/>
          </p:nvPr>
        </p:nvSpPr>
        <p:spPr>
          <a:xfrm>
            <a:off x="838200" y="2114550"/>
            <a:ext cx="3291840" cy="3473450"/>
          </a:xfrm>
          <a:solidFill>
            <a:schemeClr val="bg1">
              <a:lumMod val="85000"/>
            </a:schemeClr>
          </a:solidFill>
        </p:spPr>
        <p:txBody>
          <a:bodyPr lIns="457200" tIns="457200"/>
          <a:lstStyle>
            <a:lvl1pPr marL="0" indent="0">
              <a:buNone/>
              <a:defRPr sz="1200"/>
            </a:lvl1pPr>
          </a:lstStyle>
          <a:p>
            <a:endParaRPr lang="en-US" dirty="0"/>
          </a:p>
        </p:txBody>
      </p:sp>
      <p:sp>
        <p:nvSpPr>
          <p:cNvPr id="12" name="Picture Placeholder 11">
            <a:extLst>
              <a:ext uri="{FF2B5EF4-FFF2-40B4-BE49-F238E27FC236}">
                <a16:creationId xmlns="" xmlns:a16="http://schemas.microsoft.com/office/drawing/2014/main" id="{1BC9C4B0-D5E1-A54F-85F1-B7BFCB952AC6}"/>
              </a:ext>
            </a:extLst>
          </p:cNvPr>
          <p:cNvSpPr>
            <a:spLocks noGrp="1"/>
          </p:cNvSpPr>
          <p:nvPr>
            <p:ph type="pic" sz="quarter" idx="15"/>
          </p:nvPr>
        </p:nvSpPr>
        <p:spPr>
          <a:xfrm>
            <a:off x="4411345" y="2114550"/>
            <a:ext cx="3287712" cy="3473450"/>
          </a:xfrm>
          <a:solidFill>
            <a:schemeClr val="bg1">
              <a:lumMod val="85000"/>
            </a:schemeClr>
          </a:solidFill>
        </p:spPr>
        <p:txBody>
          <a:bodyPr lIns="457200" tIns="457200"/>
          <a:lstStyle>
            <a:lvl1pPr marL="0" indent="0">
              <a:buNone/>
              <a:defRPr sz="1200"/>
            </a:lvl1pPr>
          </a:lstStyle>
          <a:p>
            <a:endParaRPr lang="en-US"/>
          </a:p>
        </p:txBody>
      </p:sp>
      <p:sp>
        <p:nvSpPr>
          <p:cNvPr id="14" name="Picture Placeholder 13">
            <a:extLst>
              <a:ext uri="{FF2B5EF4-FFF2-40B4-BE49-F238E27FC236}">
                <a16:creationId xmlns="" xmlns:a16="http://schemas.microsoft.com/office/drawing/2014/main" id="{31584271-E919-D546-9FD0-1979EE51FD63}"/>
              </a:ext>
            </a:extLst>
          </p:cNvPr>
          <p:cNvSpPr>
            <a:spLocks noGrp="1"/>
          </p:cNvSpPr>
          <p:nvPr>
            <p:ph type="pic" sz="quarter" idx="16"/>
          </p:nvPr>
        </p:nvSpPr>
        <p:spPr>
          <a:xfrm>
            <a:off x="7980363" y="2114550"/>
            <a:ext cx="3291840" cy="3474720"/>
          </a:xfrm>
          <a:solidFill>
            <a:schemeClr val="bg1">
              <a:lumMod val="85000"/>
            </a:schemeClr>
          </a:solidFill>
        </p:spPr>
        <p:txBody>
          <a:bodyPr lIns="457200" tIns="457200"/>
          <a:lstStyle>
            <a:lvl1pPr marL="0" indent="0">
              <a:buNone/>
              <a:defRPr sz="1200"/>
            </a:lvl1pPr>
          </a:lstStyle>
          <a:p>
            <a:endParaRPr lang="en-US"/>
          </a:p>
        </p:txBody>
      </p:sp>
    </p:spTree>
    <p:extLst>
      <p:ext uri="{BB962C8B-B14F-4D97-AF65-F5344CB8AC3E}">
        <p14:creationId xmlns:p14="http://schemas.microsoft.com/office/powerpoint/2010/main" val="3922321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line, Subhead, 3 Photos and Captions">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 xmlns:a16="http://schemas.microsoft.com/office/drawing/2014/main" id="{A9681394-9147-9B44-86B1-1FC4C95A5F64}"/>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 xmlns:a16="http://schemas.microsoft.com/office/drawing/2014/main"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 xmlns:a16="http://schemas.microsoft.com/office/drawing/2014/main" id="{776F6B4A-AB95-8D4A-BEC3-9CEE692C4376}"/>
              </a:ext>
            </a:extLst>
          </p:cNvPr>
          <p:cNvSpPr>
            <a:spLocks noGrp="1"/>
          </p:cNvSpPr>
          <p:nvPr>
            <p:ph type="body" sz="quarter" idx="13"/>
          </p:nvPr>
        </p:nvSpPr>
        <p:spPr>
          <a:xfrm>
            <a:off x="838201" y="1157162"/>
            <a:ext cx="10966175" cy="873252"/>
          </a:xfrm>
        </p:spPr>
        <p:txBody>
          <a:bodyPr/>
          <a:lstStyle>
            <a:lvl1pPr marL="0" indent="0">
              <a:spcAft>
                <a:spcPts val="1200"/>
              </a:spcAft>
              <a:buNone/>
              <a:defRPr sz="3000">
                <a:solidFill>
                  <a:schemeClr val="tx2"/>
                </a:solidFill>
              </a:defRPr>
            </a:lvl1pPr>
          </a:lstStyle>
          <a:p>
            <a:pPr lvl="0"/>
            <a:r>
              <a:rPr lang="en-US" dirty="0"/>
              <a:t>Edit Master text styles</a:t>
            </a:r>
          </a:p>
        </p:txBody>
      </p:sp>
      <p:sp>
        <p:nvSpPr>
          <p:cNvPr id="7" name="Title 6">
            <a:extLst>
              <a:ext uri="{FF2B5EF4-FFF2-40B4-BE49-F238E27FC236}">
                <a16:creationId xmlns="" xmlns:a16="http://schemas.microsoft.com/office/drawing/2014/main" id="{EFD4106B-18F7-674F-AF02-2BFF3011D829}"/>
              </a:ext>
            </a:extLst>
          </p:cNvPr>
          <p:cNvSpPr>
            <a:spLocks noGrp="1"/>
          </p:cNvSpPr>
          <p:nvPr>
            <p:ph type="title"/>
          </p:nvPr>
        </p:nvSpPr>
        <p:spPr>
          <a:xfrm>
            <a:off x="838200" y="520447"/>
            <a:ext cx="10972800" cy="636104"/>
          </a:xfrm>
          <a:prstGeom prst="rect">
            <a:avLst/>
          </a:prstGeom>
        </p:spPr>
        <p:txBody>
          <a:bodyPr/>
          <a:lstStyle/>
          <a:p>
            <a:r>
              <a:rPr lang="en-US"/>
              <a:t>Click to edit Master title style</a:t>
            </a:r>
          </a:p>
        </p:txBody>
      </p:sp>
      <p:sp>
        <p:nvSpPr>
          <p:cNvPr id="10" name="Picture Placeholder 9">
            <a:extLst>
              <a:ext uri="{FF2B5EF4-FFF2-40B4-BE49-F238E27FC236}">
                <a16:creationId xmlns="" xmlns:a16="http://schemas.microsoft.com/office/drawing/2014/main" id="{FCF952D3-BD30-AF47-9A55-A583B68AF1FC}"/>
              </a:ext>
            </a:extLst>
          </p:cNvPr>
          <p:cNvSpPr>
            <a:spLocks noGrp="1"/>
          </p:cNvSpPr>
          <p:nvPr>
            <p:ph type="pic" sz="quarter" idx="14"/>
          </p:nvPr>
        </p:nvSpPr>
        <p:spPr>
          <a:xfrm>
            <a:off x="838200" y="1902112"/>
            <a:ext cx="3291840" cy="2743200"/>
          </a:xfrm>
          <a:solidFill>
            <a:schemeClr val="bg1">
              <a:lumMod val="85000"/>
            </a:schemeClr>
          </a:solidFill>
        </p:spPr>
        <p:txBody>
          <a:bodyPr lIns="457200" tIns="457200"/>
          <a:lstStyle>
            <a:lvl1pPr marL="0" indent="0">
              <a:buNone/>
              <a:defRPr sz="1200"/>
            </a:lvl1pPr>
          </a:lstStyle>
          <a:p>
            <a:endParaRPr lang="en-US" dirty="0"/>
          </a:p>
        </p:txBody>
      </p:sp>
      <p:sp>
        <p:nvSpPr>
          <p:cNvPr id="12" name="Picture Placeholder 11">
            <a:extLst>
              <a:ext uri="{FF2B5EF4-FFF2-40B4-BE49-F238E27FC236}">
                <a16:creationId xmlns="" xmlns:a16="http://schemas.microsoft.com/office/drawing/2014/main" id="{1BC9C4B0-D5E1-A54F-85F1-B7BFCB952AC6}"/>
              </a:ext>
            </a:extLst>
          </p:cNvPr>
          <p:cNvSpPr>
            <a:spLocks noGrp="1"/>
          </p:cNvSpPr>
          <p:nvPr>
            <p:ph type="pic" sz="quarter" idx="15"/>
          </p:nvPr>
        </p:nvSpPr>
        <p:spPr>
          <a:xfrm>
            <a:off x="4411345" y="1902113"/>
            <a:ext cx="3287712" cy="2743200"/>
          </a:xfrm>
          <a:solidFill>
            <a:schemeClr val="bg1">
              <a:lumMod val="85000"/>
            </a:schemeClr>
          </a:solidFill>
        </p:spPr>
        <p:txBody>
          <a:bodyPr lIns="457200" tIns="457200"/>
          <a:lstStyle>
            <a:lvl1pPr marL="0" indent="0">
              <a:buNone/>
              <a:defRPr sz="1200"/>
            </a:lvl1pPr>
          </a:lstStyle>
          <a:p>
            <a:endParaRPr lang="en-US"/>
          </a:p>
        </p:txBody>
      </p:sp>
      <p:sp>
        <p:nvSpPr>
          <p:cNvPr id="14" name="Picture Placeholder 13">
            <a:extLst>
              <a:ext uri="{FF2B5EF4-FFF2-40B4-BE49-F238E27FC236}">
                <a16:creationId xmlns="" xmlns:a16="http://schemas.microsoft.com/office/drawing/2014/main" id="{31584271-E919-D546-9FD0-1979EE51FD63}"/>
              </a:ext>
            </a:extLst>
          </p:cNvPr>
          <p:cNvSpPr>
            <a:spLocks noGrp="1"/>
          </p:cNvSpPr>
          <p:nvPr>
            <p:ph type="pic" sz="quarter" idx="16"/>
          </p:nvPr>
        </p:nvSpPr>
        <p:spPr>
          <a:xfrm>
            <a:off x="7980363" y="1902115"/>
            <a:ext cx="3291840" cy="2743199"/>
          </a:xfrm>
          <a:solidFill>
            <a:schemeClr val="bg1">
              <a:lumMod val="85000"/>
            </a:schemeClr>
          </a:solidFill>
        </p:spPr>
        <p:txBody>
          <a:bodyPr lIns="457200" tIns="457200"/>
          <a:lstStyle>
            <a:lvl1pPr marL="0" indent="0">
              <a:buNone/>
              <a:defRPr sz="1200"/>
            </a:lvl1pPr>
          </a:lstStyle>
          <a:p>
            <a:endParaRPr lang="en-US"/>
          </a:p>
        </p:txBody>
      </p:sp>
      <p:sp>
        <p:nvSpPr>
          <p:cNvPr id="3" name="Text Placeholder 2">
            <a:extLst>
              <a:ext uri="{FF2B5EF4-FFF2-40B4-BE49-F238E27FC236}">
                <a16:creationId xmlns="" xmlns:a16="http://schemas.microsoft.com/office/drawing/2014/main" id="{3520CBDC-1DBC-4F44-9D95-3FEBF0937A91}"/>
              </a:ext>
            </a:extLst>
          </p:cNvPr>
          <p:cNvSpPr>
            <a:spLocks noGrp="1"/>
          </p:cNvSpPr>
          <p:nvPr>
            <p:ph type="body" sz="quarter" idx="17"/>
          </p:nvPr>
        </p:nvSpPr>
        <p:spPr>
          <a:xfrm>
            <a:off x="838201" y="4821527"/>
            <a:ext cx="3291840" cy="1025092"/>
          </a:xfrm>
        </p:spPr>
        <p:txBody>
          <a:bodyPr/>
          <a:lstStyle>
            <a:lvl1pPr marL="0" indent="0">
              <a:spcAft>
                <a:spcPts val="400"/>
              </a:spcAft>
              <a:buNone/>
              <a:tabLst/>
              <a:defRPr sz="2200" b="0" i="0">
                <a:solidFill>
                  <a:schemeClr val="tx2"/>
                </a:solidFill>
                <a:latin typeface="Franklin Gothic Medium" panose="020B0603020102020204" pitchFamily="34" charset="0"/>
              </a:defRPr>
            </a:lvl1pPr>
            <a:lvl2pPr marL="7938" indent="0">
              <a:spcAft>
                <a:spcPts val="600"/>
              </a:spcAft>
              <a:buNone/>
              <a:tabLst/>
              <a:defRPr sz="1800"/>
            </a:lvl2pPr>
            <a:lvl3pPr marL="293688" indent="-119063">
              <a:tabLst/>
              <a:defRPr sz="1600">
                <a:solidFill>
                  <a:schemeClr val="bg2"/>
                </a:solidFill>
              </a:defRPr>
            </a:lvl3pPr>
          </a:lstStyle>
          <a:p>
            <a:pPr lvl="0"/>
            <a:r>
              <a:rPr lang="en-US" dirty="0"/>
              <a:t>Edit Master text styles</a:t>
            </a:r>
          </a:p>
          <a:p>
            <a:pPr lvl="1"/>
            <a:r>
              <a:rPr lang="en-US" dirty="0"/>
              <a:t>Second level</a:t>
            </a:r>
          </a:p>
          <a:p>
            <a:pPr lvl="2"/>
            <a:r>
              <a:rPr lang="en-US" dirty="0"/>
              <a:t>Third level</a:t>
            </a:r>
          </a:p>
        </p:txBody>
      </p:sp>
      <p:sp>
        <p:nvSpPr>
          <p:cNvPr id="11" name="Text Placeholder 10">
            <a:extLst>
              <a:ext uri="{FF2B5EF4-FFF2-40B4-BE49-F238E27FC236}">
                <a16:creationId xmlns="" xmlns:a16="http://schemas.microsoft.com/office/drawing/2014/main" id="{62276612-43A8-E343-BE8C-9D087611FDCA}"/>
              </a:ext>
            </a:extLst>
          </p:cNvPr>
          <p:cNvSpPr>
            <a:spLocks noGrp="1"/>
          </p:cNvSpPr>
          <p:nvPr>
            <p:ph type="body" sz="quarter" idx="18"/>
          </p:nvPr>
        </p:nvSpPr>
        <p:spPr>
          <a:xfrm>
            <a:off x="4411346" y="4821528"/>
            <a:ext cx="3288031" cy="1025525"/>
          </a:xfrm>
        </p:spPr>
        <p:txBody>
          <a:bodyPr/>
          <a:lstStyle>
            <a:lvl1pPr marL="0" indent="0">
              <a:spcAft>
                <a:spcPts val="400"/>
              </a:spcAft>
              <a:buNone/>
              <a:defRPr sz="2200" b="0" i="0">
                <a:solidFill>
                  <a:schemeClr val="tx2"/>
                </a:solidFill>
                <a:latin typeface="Franklin Gothic Medium" panose="020B0603020102020204" pitchFamily="34" charset="0"/>
              </a:defRPr>
            </a:lvl1pPr>
            <a:lvl2pPr marL="7938" indent="0">
              <a:spcAft>
                <a:spcPts val="600"/>
              </a:spcAft>
              <a:buNone/>
              <a:tabLst/>
              <a:defRPr sz="1800"/>
            </a:lvl2pPr>
            <a:lvl3pPr marL="293688" indent="-119063">
              <a:tabLst/>
              <a:defRPr sz="1600">
                <a:solidFill>
                  <a:schemeClr val="bg2"/>
                </a:solidFill>
              </a:defRPr>
            </a:lvl3pPr>
          </a:lstStyle>
          <a:p>
            <a:pPr lvl="0"/>
            <a:r>
              <a:rPr lang="en-US" dirty="0"/>
              <a:t>Edit Master text styles</a:t>
            </a:r>
          </a:p>
          <a:p>
            <a:pPr lvl="1"/>
            <a:r>
              <a:rPr lang="en-US" dirty="0"/>
              <a:t>Second level</a:t>
            </a:r>
          </a:p>
          <a:p>
            <a:pPr lvl="2"/>
            <a:r>
              <a:rPr lang="en-US" dirty="0"/>
              <a:t>Third level</a:t>
            </a:r>
          </a:p>
        </p:txBody>
      </p:sp>
      <p:sp>
        <p:nvSpPr>
          <p:cNvPr id="15" name="Text Placeholder 14">
            <a:extLst>
              <a:ext uri="{FF2B5EF4-FFF2-40B4-BE49-F238E27FC236}">
                <a16:creationId xmlns="" xmlns:a16="http://schemas.microsoft.com/office/drawing/2014/main" id="{71927B29-31B7-B04A-979B-967E27B9234D}"/>
              </a:ext>
            </a:extLst>
          </p:cNvPr>
          <p:cNvSpPr>
            <a:spLocks noGrp="1"/>
          </p:cNvSpPr>
          <p:nvPr>
            <p:ph type="body" sz="quarter" idx="19"/>
          </p:nvPr>
        </p:nvSpPr>
        <p:spPr>
          <a:xfrm>
            <a:off x="7980364" y="4821528"/>
            <a:ext cx="3291840" cy="1025525"/>
          </a:xfrm>
        </p:spPr>
        <p:txBody>
          <a:bodyPr/>
          <a:lstStyle>
            <a:lvl1pPr marL="0" indent="0">
              <a:spcAft>
                <a:spcPts val="400"/>
              </a:spcAft>
              <a:buNone/>
              <a:defRPr sz="2200" b="0" i="0">
                <a:solidFill>
                  <a:schemeClr val="tx2"/>
                </a:solidFill>
                <a:latin typeface="Franklin Gothic Medium" panose="020B0603020102020204" pitchFamily="34" charset="0"/>
              </a:defRPr>
            </a:lvl1pPr>
            <a:lvl2pPr marL="7938" indent="0">
              <a:spcAft>
                <a:spcPts val="600"/>
              </a:spcAft>
              <a:buNone/>
              <a:tabLst/>
              <a:defRPr sz="1800"/>
            </a:lvl2pPr>
            <a:lvl3pPr marL="293688" indent="-119063">
              <a:tabLst/>
              <a:defRPr sz="1600">
                <a:solidFill>
                  <a:schemeClr val="bg2"/>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44057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line, 3 Section Headers">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03DEEB-71F8-9D44-AA85-640F3755FAAE}"/>
              </a:ext>
            </a:extLst>
          </p:cNvPr>
          <p:cNvSpPr>
            <a:spLocks noGrp="1"/>
          </p:cNvSpPr>
          <p:nvPr>
            <p:ph type="title"/>
          </p:nvPr>
        </p:nvSpPr>
        <p:spPr>
          <a:xfrm>
            <a:off x="838200" y="520447"/>
            <a:ext cx="10972800" cy="636104"/>
          </a:xfrm>
          <a:prstGeom prst="rect">
            <a:avLst/>
          </a:prstGeom>
        </p:spPr>
        <p:txBody>
          <a:bodyPr/>
          <a:lstStyle/>
          <a:p>
            <a:r>
              <a:rPr lang="en-US" dirty="0"/>
              <a:t>Click to edit Master title style</a:t>
            </a:r>
          </a:p>
        </p:txBody>
      </p:sp>
      <p:sp>
        <p:nvSpPr>
          <p:cNvPr id="3" name="Date Placeholder 2">
            <a:extLst>
              <a:ext uri="{FF2B5EF4-FFF2-40B4-BE49-F238E27FC236}">
                <a16:creationId xmlns="" xmlns:a16="http://schemas.microsoft.com/office/drawing/2014/main" id="{314D0EAA-32B8-7944-AEF8-B55ABFE859A7}"/>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4" name="Footer Placeholder 3">
            <a:extLst>
              <a:ext uri="{FF2B5EF4-FFF2-40B4-BE49-F238E27FC236}">
                <a16:creationId xmlns="" xmlns:a16="http://schemas.microsoft.com/office/drawing/2014/main" id="{926613A1-F21A-0C47-86C8-3CEA056D9370}"/>
              </a:ext>
            </a:extLst>
          </p:cNvPr>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a:extLst>
              <a:ext uri="{FF2B5EF4-FFF2-40B4-BE49-F238E27FC236}">
                <a16:creationId xmlns="" xmlns:a16="http://schemas.microsoft.com/office/drawing/2014/main" id="{8F2472CC-F54B-6B4E-BE2C-FCF05588466A}"/>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6">
            <a:extLst>
              <a:ext uri="{FF2B5EF4-FFF2-40B4-BE49-F238E27FC236}">
                <a16:creationId xmlns="" xmlns:a16="http://schemas.microsoft.com/office/drawing/2014/main" id="{699C5D07-71F6-EB41-A226-D72C23E563A9}"/>
              </a:ext>
            </a:extLst>
          </p:cNvPr>
          <p:cNvSpPr>
            <a:spLocks noGrp="1"/>
          </p:cNvSpPr>
          <p:nvPr>
            <p:ph type="body" sz="quarter" idx="13"/>
          </p:nvPr>
        </p:nvSpPr>
        <p:spPr>
          <a:xfrm>
            <a:off x="838200" y="2495947"/>
            <a:ext cx="3200400" cy="2772782"/>
          </a:xfrm>
        </p:spPr>
        <p:txBody>
          <a:bodyPr/>
          <a:lstStyle>
            <a:lvl1pPr marL="0" indent="0">
              <a:buNone/>
              <a:defRPr sz="3200" b="0" i="0">
                <a:solidFill>
                  <a:schemeClr val="tx2"/>
                </a:solidFill>
                <a:latin typeface="Franklin Gothic Medium" panose="020B0603020102020204" pitchFamily="34" charset="0"/>
              </a:defRPr>
            </a:lvl1pPr>
            <a:lvl2pPr marL="174625" indent="-166688">
              <a:buFont typeface="Arial" panose="020B0604020202020204" pitchFamily="34" charset="0"/>
              <a:buChar char="•"/>
              <a:tabLst/>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a:extLst>
              <a:ext uri="{FF2B5EF4-FFF2-40B4-BE49-F238E27FC236}">
                <a16:creationId xmlns="" xmlns:a16="http://schemas.microsoft.com/office/drawing/2014/main" id="{516E7D41-3D89-E347-980F-1EBA2AE7E832}"/>
              </a:ext>
            </a:extLst>
          </p:cNvPr>
          <p:cNvSpPr>
            <a:spLocks noGrp="1"/>
          </p:cNvSpPr>
          <p:nvPr>
            <p:ph type="body" sz="quarter" idx="16"/>
          </p:nvPr>
        </p:nvSpPr>
        <p:spPr>
          <a:xfrm>
            <a:off x="4495800" y="2487431"/>
            <a:ext cx="3200400" cy="2771775"/>
          </a:xfrm>
        </p:spPr>
        <p:txBody>
          <a:bodyPr/>
          <a:lstStyle>
            <a:lvl1pPr marL="0" indent="0">
              <a:buNone/>
              <a:defRPr sz="3200" b="0" i="0">
                <a:solidFill>
                  <a:schemeClr val="tx2"/>
                </a:solidFill>
                <a:latin typeface="Franklin Gothic Medium" panose="020B0603020102020204" pitchFamily="34" charset="0"/>
              </a:defRPr>
            </a:lvl1pPr>
            <a:lvl2pPr marL="174625" indent="-166688">
              <a:buFont typeface="Arial" panose="020B0604020202020204" pitchFamily="34" charset="0"/>
              <a:buChar char="•"/>
              <a:tabLst/>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14">
            <a:extLst>
              <a:ext uri="{FF2B5EF4-FFF2-40B4-BE49-F238E27FC236}">
                <a16:creationId xmlns="" xmlns:a16="http://schemas.microsoft.com/office/drawing/2014/main" id="{2F5D002E-EBE1-6A4B-885A-36F3A2915CB9}"/>
              </a:ext>
            </a:extLst>
          </p:cNvPr>
          <p:cNvSpPr>
            <a:spLocks noGrp="1"/>
          </p:cNvSpPr>
          <p:nvPr>
            <p:ph type="body" sz="quarter" idx="17"/>
          </p:nvPr>
        </p:nvSpPr>
        <p:spPr>
          <a:xfrm>
            <a:off x="8153400" y="2487140"/>
            <a:ext cx="3200400" cy="2901950"/>
          </a:xfrm>
        </p:spPr>
        <p:txBody>
          <a:bodyPr/>
          <a:lstStyle>
            <a:lvl1pPr marL="0" indent="0">
              <a:buNone/>
              <a:defRPr sz="3200" b="0" i="0">
                <a:solidFill>
                  <a:schemeClr val="accent1"/>
                </a:solidFill>
                <a:latin typeface="Franklin Gothic Medium" panose="020B0603020102020204" pitchFamily="34" charset="0"/>
              </a:defRPr>
            </a:lvl1pPr>
            <a:lvl2pPr marL="174625" indent="-166688">
              <a:buFont typeface="Arial" panose="020B0604020202020204" pitchFamily="34" charset="0"/>
              <a:buChar char="•"/>
              <a:tabLst/>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04892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line over Full Bleed Photo">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6382EC5E-CB3E-C04E-8303-FC1B8F617779}"/>
              </a:ext>
            </a:extLst>
          </p:cNvPr>
          <p:cNvSpPr>
            <a:spLocks noGrp="1"/>
          </p:cNvSpPr>
          <p:nvPr>
            <p:ph type="pic" sz="quarter" idx="13"/>
          </p:nvPr>
        </p:nvSpPr>
        <p:spPr>
          <a:xfrm>
            <a:off x="0" y="0"/>
            <a:ext cx="12192000" cy="6858000"/>
          </a:xfrm>
          <a:solidFill>
            <a:schemeClr val="bg1">
              <a:lumMod val="85000"/>
            </a:schemeClr>
          </a:solidFill>
        </p:spPr>
        <p:txBody>
          <a:bodyPr lIns="457200" tIns="457200"/>
          <a:lstStyle>
            <a:lvl1pPr marL="0" indent="0">
              <a:buNone/>
              <a:defRPr/>
            </a:lvl1pPr>
          </a:lstStyle>
          <a:p>
            <a:endParaRPr lang="en-US" dirty="0"/>
          </a:p>
        </p:txBody>
      </p:sp>
      <p:sp>
        <p:nvSpPr>
          <p:cNvPr id="2" name="Title 1">
            <a:extLst>
              <a:ext uri="{FF2B5EF4-FFF2-40B4-BE49-F238E27FC236}">
                <a16:creationId xmlns="" xmlns:a16="http://schemas.microsoft.com/office/drawing/2014/main" id="{5B03DEEB-71F8-9D44-AA85-640F3755FAAE}"/>
              </a:ext>
            </a:extLst>
          </p:cNvPr>
          <p:cNvSpPr>
            <a:spLocks noGrp="1"/>
          </p:cNvSpPr>
          <p:nvPr>
            <p:ph type="title"/>
          </p:nvPr>
        </p:nvSpPr>
        <p:spPr>
          <a:xfrm>
            <a:off x="838200" y="520447"/>
            <a:ext cx="10972800" cy="636104"/>
          </a:xfrm>
          <a:prstGeom prst="rect">
            <a:avLst/>
          </a:prstGeom>
        </p:spPr>
        <p:txBody>
          <a:bodyPr/>
          <a:lstStyle>
            <a:lvl1pPr>
              <a:defRPr>
                <a:solidFill>
                  <a:schemeClr val="bg1"/>
                </a:solidFill>
              </a:defRPr>
            </a:lvl1pPr>
          </a:lstStyle>
          <a:p>
            <a:r>
              <a:rPr lang="en-US" dirty="0"/>
              <a:t>Click to edit Master title style</a:t>
            </a:r>
          </a:p>
        </p:txBody>
      </p:sp>
      <p:sp>
        <p:nvSpPr>
          <p:cNvPr id="3" name="Date Placeholder 2">
            <a:extLst>
              <a:ext uri="{FF2B5EF4-FFF2-40B4-BE49-F238E27FC236}">
                <a16:creationId xmlns="" xmlns:a16="http://schemas.microsoft.com/office/drawing/2014/main" id="{314D0EAA-32B8-7944-AEF8-B55ABFE859A7}"/>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4" name="Footer Placeholder 3">
            <a:extLst>
              <a:ext uri="{FF2B5EF4-FFF2-40B4-BE49-F238E27FC236}">
                <a16:creationId xmlns="" xmlns:a16="http://schemas.microsoft.com/office/drawing/2014/main" id="{926613A1-F21A-0C47-86C8-3CEA056D9370}"/>
              </a:ext>
            </a:extLst>
          </p:cNvPr>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a:extLst>
              <a:ext uri="{FF2B5EF4-FFF2-40B4-BE49-F238E27FC236}">
                <a16:creationId xmlns="" xmlns:a16="http://schemas.microsoft.com/office/drawing/2014/main" id="{8F2472CC-F54B-6B4E-BE2C-FCF05588466A}"/>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9" name="Text Placeholder 8">
            <a:extLst>
              <a:ext uri="{FF2B5EF4-FFF2-40B4-BE49-F238E27FC236}">
                <a16:creationId xmlns="" xmlns:a16="http://schemas.microsoft.com/office/drawing/2014/main" id="{CEE9282A-77F4-A743-B3D7-59D4932347CD}"/>
              </a:ext>
            </a:extLst>
          </p:cNvPr>
          <p:cNvSpPr>
            <a:spLocks noGrp="1"/>
          </p:cNvSpPr>
          <p:nvPr>
            <p:ph type="body" sz="quarter" idx="14"/>
          </p:nvPr>
        </p:nvSpPr>
        <p:spPr>
          <a:xfrm>
            <a:off x="8604250" y="5700199"/>
            <a:ext cx="3206751" cy="490537"/>
          </a:xfrm>
        </p:spPr>
        <p:txBody>
          <a:bodyPr anchor="b"/>
          <a:lstStyle>
            <a:lvl1pPr marL="0" indent="0" algn="r">
              <a:spcAft>
                <a:spcPts val="100"/>
              </a:spcAft>
              <a:buNone/>
              <a:defRPr sz="1000" b="0" i="1">
                <a:solidFill>
                  <a:schemeClr val="bg1"/>
                </a:solidFill>
                <a:latin typeface="Franklin Gothic Book" panose="020B0503020102020204" pitchFamily="34" charset="0"/>
              </a:defRPr>
            </a:lvl1pPr>
          </a:lstStyle>
          <a:p>
            <a:pPr lvl="0"/>
            <a:r>
              <a:rPr lang="en-US" dirty="0"/>
              <a:t>Edit Master text styles</a:t>
            </a:r>
          </a:p>
        </p:txBody>
      </p:sp>
    </p:spTree>
    <p:extLst>
      <p:ext uri="{BB962C8B-B14F-4D97-AF65-F5344CB8AC3E}">
        <p14:creationId xmlns:p14="http://schemas.microsoft.com/office/powerpoint/2010/main" val="2552868298"/>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53CCE83A-9D61-6A49-853D-43F4F5A59F5B}"/>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3" name="Footer Placeholder 2">
            <a:extLst>
              <a:ext uri="{FF2B5EF4-FFF2-40B4-BE49-F238E27FC236}">
                <a16:creationId xmlns="" xmlns:a16="http://schemas.microsoft.com/office/drawing/2014/main" id="{A042C707-CADD-5040-A2F6-9E8A82DB3FA7}"/>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 xmlns:a16="http://schemas.microsoft.com/office/drawing/2014/main" id="{B58AE07C-9F27-C245-A1E3-F01177282F5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9163273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Quote Slide - Green">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95B053-2050-8145-9020-FCB60408A98B}"/>
              </a:ext>
            </a:extLst>
          </p:cNvPr>
          <p:cNvSpPr>
            <a:spLocks noGrp="1"/>
          </p:cNvSpPr>
          <p:nvPr>
            <p:ph type="ctrTitle"/>
          </p:nvPr>
        </p:nvSpPr>
        <p:spPr>
          <a:xfrm>
            <a:off x="1667435" y="668994"/>
            <a:ext cx="10143565" cy="3383055"/>
          </a:xfrm>
          <a:prstGeom prst="rect">
            <a:avLst/>
          </a:prstGeom>
        </p:spPr>
        <p:txBody>
          <a:bodyPr anchor="t"/>
          <a:lstStyle>
            <a:lvl1pPr algn="l">
              <a:lnSpc>
                <a:spcPct val="100000"/>
              </a:lnSpc>
              <a:spcAft>
                <a:spcPts val="6000"/>
              </a:spcAft>
              <a:defRPr sz="4000" b="0" i="0">
                <a:solidFill>
                  <a:schemeClr val="bg1"/>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1667434" y="4195482"/>
            <a:ext cx="10143567" cy="1655762"/>
          </a:xfrm>
        </p:spPr>
        <p:txBody>
          <a:bodyPr/>
          <a:lstStyle>
            <a:lvl1pPr marL="0" indent="0" algn="l">
              <a:lnSpc>
                <a:spcPct val="100000"/>
              </a:lnSpc>
              <a:spcAft>
                <a:spcPts val="600"/>
              </a:spcAft>
              <a:buNone/>
              <a:defRPr sz="2400" b="0" i="0">
                <a:solidFill>
                  <a:schemeClr val="bg1"/>
                </a:solidFill>
                <a:latin typeface="Franklin Gothic Medium" panose="020B06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lvl1pPr>
              <a:defRPr>
                <a:solidFill>
                  <a:schemeClr val="accent5">
                    <a:lumMod val="20000"/>
                    <a:lumOff val="80000"/>
                  </a:schemeClr>
                </a:solidFill>
              </a:defRPr>
            </a:lvl1pPr>
          </a:lstStyle>
          <a:p>
            <a:fld id="{429616A1-F5B5-8A45-9F1B-504FC575BE77}" type="datetimeFigureOut">
              <a:rPr lang="en-US" smtClean="0">
                <a:solidFill>
                  <a:srgbClr val="B8D790">
                    <a:lumMod val="20000"/>
                    <a:lumOff val="80000"/>
                  </a:srgbClr>
                </a:solidFill>
              </a:rPr>
              <a:pPr/>
              <a:t>7/16/2020</a:t>
            </a:fld>
            <a:endParaRPr lang="en-US">
              <a:solidFill>
                <a:srgbClr val="B8D790">
                  <a:lumMod val="20000"/>
                  <a:lumOff val="80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lvl1pPr>
              <a:defRPr>
                <a:solidFill>
                  <a:schemeClr val="accent5">
                    <a:lumMod val="20000"/>
                    <a:lumOff val="80000"/>
                  </a:schemeClr>
                </a:solidFill>
              </a:defRPr>
            </a:lvl1pPr>
          </a:lstStyle>
          <a:p>
            <a:endParaRPr lang="en-US">
              <a:solidFill>
                <a:srgbClr val="B8D790">
                  <a:lumMod val="20000"/>
                  <a:lumOff val="80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lvl1pPr>
              <a:defRPr>
                <a:solidFill>
                  <a:schemeClr val="accent5">
                    <a:lumMod val="20000"/>
                    <a:lumOff val="80000"/>
                  </a:schemeClr>
                </a:solidFill>
              </a:defRPr>
            </a:lvl1pPr>
          </a:lstStyle>
          <a:p>
            <a:fld id="{546AC68D-54DF-474A-AA23-8C073741DA06}" type="slidenum">
              <a:rPr lang="en-US" smtClean="0">
                <a:solidFill>
                  <a:srgbClr val="B8D790">
                    <a:lumMod val="20000"/>
                    <a:lumOff val="80000"/>
                  </a:srgbClr>
                </a:solidFill>
              </a:rPr>
              <a:pPr/>
              <a:t>‹#›</a:t>
            </a:fld>
            <a:endParaRPr lang="en-US">
              <a:solidFill>
                <a:srgbClr val="B8D790">
                  <a:lumMod val="20000"/>
                  <a:lumOff val="80000"/>
                </a:srgbClr>
              </a:soli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5" y="5939687"/>
            <a:ext cx="2445488" cy="914399"/>
          </a:xfrm>
          <a:prstGeom prst="rect">
            <a:avLst/>
          </a:prstGeom>
        </p:spPr>
      </p:pic>
    </p:spTree>
    <p:extLst>
      <p:ext uri="{BB962C8B-B14F-4D97-AF65-F5344CB8AC3E}">
        <p14:creationId xmlns:p14="http://schemas.microsoft.com/office/powerpoint/2010/main" val="18207374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Quote Slide - Dark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95B053-2050-8145-9020-FCB60408A98B}"/>
              </a:ext>
            </a:extLst>
          </p:cNvPr>
          <p:cNvSpPr>
            <a:spLocks noGrp="1"/>
          </p:cNvSpPr>
          <p:nvPr>
            <p:ph type="ctrTitle"/>
          </p:nvPr>
        </p:nvSpPr>
        <p:spPr>
          <a:xfrm>
            <a:off x="1667435" y="668994"/>
            <a:ext cx="10143565" cy="3383055"/>
          </a:xfrm>
          <a:prstGeom prst="rect">
            <a:avLst/>
          </a:prstGeom>
        </p:spPr>
        <p:txBody>
          <a:bodyPr anchor="t"/>
          <a:lstStyle>
            <a:lvl1pPr algn="l">
              <a:lnSpc>
                <a:spcPct val="100000"/>
              </a:lnSpc>
              <a:spcAft>
                <a:spcPts val="6000"/>
              </a:spcAft>
              <a:defRPr sz="4000" b="0" i="0">
                <a:solidFill>
                  <a:schemeClr val="bg1"/>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1667434" y="4195482"/>
            <a:ext cx="10143567" cy="1655762"/>
          </a:xfrm>
        </p:spPr>
        <p:txBody>
          <a:bodyPr/>
          <a:lstStyle>
            <a:lvl1pPr marL="0" indent="0" algn="l">
              <a:lnSpc>
                <a:spcPct val="100000"/>
              </a:lnSpc>
              <a:spcAft>
                <a:spcPts val="600"/>
              </a:spcAft>
              <a:buNone/>
              <a:defRPr sz="2400" b="0" i="0">
                <a:solidFill>
                  <a:schemeClr val="bg1"/>
                </a:solidFill>
                <a:latin typeface="Franklin Gothic Medium" panose="020B06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lvl1pPr>
              <a:defRPr>
                <a:solidFill>
                  <a:schemeClr val="accent1">
                    <a:lumMod val="20000"/>
                    <a:lumOff val="80000"/>
                  </a:schemeClr>
                </a:solidFill>
              </a:defRPr>
            </a:lvl1pPr>
          </a:lstStyle>
          <a:p>
            <a:fld id="{429616A1-F5B5-8A45-9F1B-504FC575BE77}" type="datetimeFigureOut">
              <a:rPr lang="en-US" smtClean="0">
                <a:solidFill>
                  <a:srgbClr val="005BAA">
                    <a:lumMod val="20000"/>
                    <a:lumOff val="80000"/>
                  </a:srgbClr>
                </a:solidFill>
              </a:rPr>
              <a:pPr/>
              <a:t>7/16/2020</a:t>
            </a:fld>
            <a:endParaRPr lang="en-US">
              <a:solidFill>
                <a:srgbClr val="005BAA">
                  <a:lumMod val="20000"/>
                  <a:lumOff val="80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lvl1pPr>
              <a:defRPr>
                <a:solidFill>
                  <a:schemeClr val="accent1">
                    <a:lumMod val="20000"/>
                    <a:lumOff val="80000"/>
                  </a:schemeClr>
                </a:solidFill>
              </a:defRPr>
            </a:lvl1pPr>
          </a:lstStyle>
          <a:p>
            <a:endParaRPr lang="en-US">
              <a:solidFill>
                <a:srgbClr val="005BAA">
                  <a:lumMod val="20000"/>
                  <a:lumOff val="80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lvl1pPr>
              <a:defRPr>
                <a:solidFill>
                  <a:schemeClr val="accent1">
                    <a:lumMod val="20000"/>
                    <a:lumOff val="80000"/>
                  </a:schemeClr>
                </a:solidFill>
              </a:defRPr>
            </a:lvl1pPr>
          </a:lstStyle>
          <a:p>
            <a:fld id="{546AC68D-54DF-474A-AA23-8C073741DA06}" type="slidenum">
              <a:rPr lang="en-US" smtClean="0">
                <a:solidFill>
                  <a:srgbClr val="005BAA">
                    <a:lumMod val="20000"/>
                    <a:lumOff val="80000"/>
                  </a:srgbClr>
                </a:solidFill>
              </a:rPr>
              <a:pPr/>
              <a:t>‹#›</a:t>
            </a:fld>
            <a:endParaRPr lang="en-US">
              <a:solidFill>
                <a:srgbClr val="005BAA">
                  <a:lumMod val="20000"/>
                  <a:lumOff val="80000"/>
                </a:srgbClr>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5" y="5939687"/>
            <a:ext cx="2445488" cy="914399"/>
          </a:xfrm>
          <a:prstGeom prst="rect">
            <a:avLst/>
          </a:prstGeom>
        </p:spPr>
      </p:pic>
    </p:spTree>
    <p:extLst>
      <p:ext uri="{BB962C8B-B14F-4D97-AF65-F5344CB8AC3E}">
        <p14:creationId xmlns:p14="http://schemas.microsoft.com/office/powerpoint/2010/main" val="38921765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2_Quote Slide - Bright Blu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95B053-2050-8145-9020-FCB60408A98B}"/>
              </a:ext>
            </a:extLst>
          </p:cNvPr>
          <p:cNvSpPr>
            <a:spLocks noGrp="1"/>
          </p:cNvSpPr>
          <p:nvPr>
            <p:ph type="ctrTitle"/>
          </p:nvPr>
        </p:nvSpPr>
        <p:spPr>
          <a:xfrm>
            <a:off x="1667435" y="668994"/>
            <a:ext cx="10143565" cy="3383055"/>
          </a:xfrm>
          <a:prstGeom prst="rect">
            <a:avLst/>
          </a:prstGeom>
        </p:spPr>
        <p:txBody>
          <a:bodyPr anchor="t"/>
          <a:lstStyle>
            <a:lvl1pPr algn="l">
              <a:lnSpc>
                <a:spcPct val="100000"/>
              </a:lnSpc>
              <a:spcAft>
                <a:spcPts val="6000"/>
              </a:spcAft>
              <a:defRPr sz="4000" b="0" i="0">
                <a:solidFill>
                  <a:schemeClr val="bg1"/>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1667434" y="4195482"/>
            <a:ext cx="10143567" cy="1655762"/>
          </a:xfrm>
        </p:spPr>
        <p:txBody>
          <a:bodyPr/>
          <a:lstStyle>
            <a:lvl1pPr marL="0" indent="0" algn="l">
              <a:lnSpc>
                <a:spcPct val="100000"/>
              </a:lnSpc>
              <a:spcAft>
                <a:spcPts val="600"/>
              </a:spcAft>
              <a:buNone/>
              <a:defRPr sz="2400" b="0" i="0">
                <a:solidFill>
                  <a:schemeClr val="bg1"/>
                </a:solidFill>
                <a:latin typeface="Franklin Gothic Medium" panose="020B06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lvl1pPr>
              <a:defRPr>
                <a:solidFill>
                  <a:schemeClr val="accent1">
                    <a:lumMod val="20000"/>
                    <a:lumOff val="80000"/>
                  </a:schemeClr>
                </a:solidFill>
              </a:defRPr>
            </a:lvl1pPr>
          </a:lstStyle>
          <a:p>
            <a:fld id="{429616A1-F5B5-8A45-9F1B-504FC575BE77}" type="datetimeFigureOut">
              <a:rPr lang="en-US" smtClean="0">
                <a:solidFill>
                  <a:srgbClr val="005BAA">
                    <a:lumMod val="20000"/>
                    <a:lumOff val="80000"/>
                  </a:srgbClr>
                </a:solidFill>
              </a:rPr>
              <a:pPr/>
              <a:t>7/16/2020</a:t>
            </a:fld>
            <a:endParaRPr lang="en-US">
              <a:solidFill>
                <a:srgbClr val="005BAA">
                  <a:lumMod val="20000"/>
                  <a:lumOff val="80000"/>
                </a:srgbClr>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lvl1pPr>
              <a:defRPr>
                <a:solidFill>
                  <a:schemeClr val="accent1">
                    <a:lumMod val="20000"/>
                    <a:lumOff val="80000"/>
                  </a:schemeClr>
                </a:solidFill>
              </a:defRPr>
            </a:lvl1pPr>
          </a:lstStyle>
          <a:p>
            <a:endParaRPr lang="en-US">
              <a:solidFill>
                <a:srgbClr val="005BAA">
                  <a:lumMod val="20000"/>
                  <a:lumOff val="80000"/>
                </a:srgbClr>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lvl1pPr>
              <a:defRPr>
                <a:solidFill>
                  <a:schemeClr val="accent1">
                    <a:lumMod val="20000"/>
                    <a:lumOff val="80000"/>
                  </a:schemeClr>
                </a:solidFill>
              </a:defRPr>
            </a:lvl1pPr>
          </a:lstStyle>
          <a:p>
            <a:fld id="{546AC68D-54DF-474A-AA23-8C073741DA06}" type="slidenum">
              <a:rPr lang="en-US" smtClean="0">
                <a:solidFill>
                  <a:srgbClr val="005BAA">
                    <a:lumMod val="20000"/>
                    <a:lumOff val="80000"/>
                  </a:srgbClr>
                </a:solidFill>
              </a:rPr>
              <a:pPr/>
              <a:t>‹#›</a:t>
            </a:fld>
            <a:endParaRPr lang="en-US">
              <a:solidFill>
                <a:srgbClr val="005BAA">
                  <a:lumMod val="20000"/>
                  <a:lumOff val="80000"/>
                </a:srgbClr>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5" y="5939687"/>
            <a:ext cx="2445488" cy="914399"/>
          </a:xfrm>
          <a:prstGeom prst="rect">
            <a:avLst/>
          </a:prstGeom>
        </p:spPr>
      </p:pic>
    </p:spTree>
    <p:extLst>
      <p:ext uri="{BB962C8B-B14F-4D97-AF65-F5344CB8AC3E}">
        <p14:creationId xmlns:p14="http://schemas.microsoft.com/office/powerpoint/2010/main" val="3759658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Quote Slide - Full Bleed Photo in Background">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2589F3C3-648F-4442-A5D9-06039DCFABE6}"/>
              </a:ext>
            </a:extLst>
          </p:cNvPr>
          <p:cNvSpPr>
            <a:spLocks noGrp="1"/>
          </p:cNvSpPr>
          <p:nvPr>
            <p:ph type="pic" sz="quarter" idx="13"/>
          </p:nvPr>
        </p:nvSpPr>
        <p:spPr>
          <a:xfrm>
            <a:off x="0" y="0"/>
            <a:ext cx="12192000" cy="6858000"/>
          </a:xfrm>
          <a:solidFill>
            <a:schemeClr val="bg1">
              <a:lumMod val="85000"/>
            </a:schemeClr>
          </a:solidFill>
        </p:spPr>
        <p:txBody>
          <a:bodyPr lIns="457200" tIns="457200"/>
          <a:lstStyle>
            <a:lvl1pPr marL="0" indent="0">
              <a:buNone/>
              <a:defRPr/>
            </a:lvl1pPr>
          </a:lstStyle>
          <a:p>
            <a:endParaRPr lang="en-US" dirty="0"/>
          </a:p>
        </p:txBody>
      </p:sp>
      <p:sp>
        <p:nvSpPr>
          <p:cNvPr id="2" name="Title 1">
            <a:extLst>
              <a:ext uri="{FF2B5EF4-FFF2-40B4-BE49-F238E27FC236}">
                <a16:creationId xmlns="" xmlns:a16="http://schemas.microsoft.com/office/drawing/2014/main" id="{7695B053-2050-8145-9020-FCB60408A98B}"/>
              </a:ext>
            </a:extLst>
          </p:cNvPr>
          <p:cNvSpPr>
            <a:spLocks noGrp="1"/>
          </p:cNvSpPr>
          <p:nvPr>
            <p:ph type="ctrTitle"/>
          </p:nvPr>
        </p:nvSpPr>
        <p:spPr>
          <a:xfrm>
            <a:off x="1667435" y="668994"/>
            <a:ext cx="10143565" cy="3383055"/>
          </a:xfrm>
          <a:prstGeom prst="rect">
            <a:avLst/>
          </a:prstGeom>
        </p:spPr>
        <p:txBody>
          <a:bodyPr anchor="t"/>
          <a:lstStyle>
            <a:lvl1pPr algn="l">
              <a:lnSpc>
                <a:spcPct val="100000"/>
              </a:lnSpc>
              <a:spcAft>
                <a:spcPts val="6000"/>
              </a:spcAft>
              <a:defRPr sz="4000" b="0" i="0">
                <a:solidFill>
                  <a:schemeClr val="bg1"/>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 xmlns:a16="http://schemas.microsoft.com/office/drawing/2014/main" id="{4FA26D8B-EF6B-3F4B-A7A4-9CEC3F83F56B}"/>
              </a:ext>
            </a:extLst>
          </p:cNvPr>
          <p:cNvSpPr>
            <a:spLocks noGrp="1"/>
          </p:cNvSpPr>
          <p:nvPr>
            <p:ph type="subTitle" idx="1"/>
          </p:nvPr>
        </p:nvSpPr>
        <p:spPr>
          <a:xfrm>
            <a:off x="1667434" y="4195482"/>
            <a:ext cx="10143567" cy="1655762"/>
          </a:xfrm>
        </p:spPr>
        <p:txBody>
          <a:bodyPr/>
          <a:lstStyle>
            <a:lvl1pPr marL="0" indent="0" algn="l">
              <a:lnSpc>
                <a:spcPct val="100000"/>
              </a:lnSpc>
              <a:spcAft>
                <a:spcPts val="600"/>
              </a:spcAft>
              <a:buNone/>
              <a:defRPr sz="2400" b="0" i="0">
                <a:solidFill>
                  <a:schemeClr val="bg1"/>
                </a:solidFill>
                <a:latin typeface="Franklin Gothic Medium" panose="020B06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6211B682-E875-D546-8D81-F8AA0BE8F5E5}"/>
              </a:ext>
            </a:extLst>
          </p:cNvPr>
          <p:cNvSpPr>
            <a:spLocks noGrp="1"/>
          </p:cNvSpPr>
          <p:nvPr>
            <p:ph type="dt" sz="half" idx="10"/>
          </p:nvPr>
        </p:nvSpPr>
        <p:spPr/>
        <p:txBody>
          <a:bodyPr/>
          <a:lstStyle>
            <a:lvl1pPr>
              <a:defRPr>
                <a:solidFill>
                  <a:schemeClr val="bg1"/>
                </a:solidFill>
              </a:defRPr>
            </a:lvl1pPr>
          </a:lstStyle>
          <a:p>
            <a:fld id="{429616A1-F5B5-8A45-9F1B-504FC575BE77}" type="datetimeFigureOut">
              <a:rPr lang="en-US" smtClean="0">
                <a:solidFill>
                  <a:srgbClr val="FFFFFF"/>
                </a:solidFill>
              </a:rPr>
              <a:pPr/>
              <a:t>7/16/2020</a:t>
            </a:fld>
            <a:endParaRPr lang="en-US">
              <a:solidFill>
                <a:srgbClr val="FFFFFF"/>
              </a:solidFill>
            </a:endParaRPr>
          </a:p>
        </p:txBody>
      </p:sp>
      <p:sp>
        <p:nvSpPr>
          <p:cNvPr id="5" name="Footer Placeholder 4">
            <a:extLst>
              <a:ext uri="{FF2B5EF4-FFF2-40B4-BE49-F238E27FC236}">
                <a16:creationId xmlns="" xmlns:a16="http://schemas.microsoft.com/office/drawing/2014/main" id="{4BE5629C-C08F-8D41-A911-14E224899927}"/>
              </a:ext>
            </a:extLst>
          </p:cNvPr>
          <p:cNvSpPr>
            <a:spLocks noGrp="1"/>
          </p:cNvSpPr>
          <p:nvPr>
            <p:ph type="ftr" sz="quarter" idx="11"/>
          </p:nvPr>
        </p:nvSpPr>
        <p:spPr/>
        <p:txBody>
          <a:bodyPr/>
          <a:lstStyle>
            <a:lvl1pPr>
              <a:defRPr>
                <a:solidFill>
                  <a:schemeClr val="bg1"/>
                </a:solidFill>
              </a:defRPr>
            </a:lvl1pPr>
          </a:lstStyle>
          <a:p>
            <a:endParaRPr lang="en-US">
              <a:solidFill>
                <a:srgbClr val="FFFFFF"/>
              </a:solidFill>
            </a:endParaRPr>
          </a:p>
        </p:txBody>
      </p:sp>
      <p:sp>
        <p:nvSpPr>
          <p:cNvPr id="6" name="Slide Number Placeholder 5">
            <a:extLst>
              <a:ext uri="{FF2B5EF4-FFF2-40B4-BE49-F238E27FC236}">
                <a16:creationId xmlns="" xmlns:a16="http://schemas.microsoft.com/office/drawing/2014/main" id="{C4E8E2E0-AB11-144C-9771-E3DA5EB7080C}"/>
              </a:ext>
            </a:extLst>
          </p:cNvPr>
          <p:cNvSpPr>
            <a:spLocks noGrp="1"/>
          </p:cNvSpPr>
          <p:nvPr>
            <p:ph type="sldNum" sz="quarter" idx="12"/>
          </p:nvPr>
        </p:nvSpPr>
        <p:spPr/>
        <p:txBody>
          <a:bodyPr/>
          <a:lstStyle>
            <a:lvl1pPr>
              <a:defRPr>
                <a:solidFill>
                  <a:schemeClr val="bg1"/>
                </a:solidFill>
              </a:defRPr>
            </a:lvl1pPr>
          </a:lstStyle>
          <a:p>
            <a:fld id="{546AC68D-54DF-474A-AA23-8C073741DA06}" type="slidenum">
              <a:rPr lang="en-US" smtClean="0">
                <a:solidFill>
                  <a:srgbClr val="FFFFFF"/>
                </a:solidFill>
              </a:rPr>
              <a:pPr/>
              <a:t>‹#›</a:t>
            </a:fld>
            <a:endParaRPr lang="en-US">
              <a:solidFill>
                <a:srgbClr val="FFFFFF"/>
              </a:solidFill>
            </a:endParaRPr>
          </a:p>
        </p:txBody>
      </p:sp>
      <p:sp>
        <p:nvSpPr>
          <p:cNvPr id="12" name="Text Placeholder 11">
            <a:extLst>
              <a:ext uri="{FF2B5EF4-FFF2-40B4-BE49-F238E27FC236}">
                <a16:creationId xmlns="" xmlns:a16="http://schemas.microsoft.com/office/drawing/2014/main" id="{A9509B4C-0403-E44A-BBEA-349E6F2962D0}"/>
              </a:ext>
            </a:extLst>
          </p:cNvPr>
          <p:cNvSpPr>
            <a:spLocks noGrp="1"/>
          </p:cNvSpPr>
          <p:nvPr>
            <p:ph type="body" sz="quarter" idx="14"/>
          </p:nvPr>
        </p:nvSpPr>
        <p:spPr>
          <a:xfrm>
            <a:off x="8641829" y="5647342"/>
            <a:ext cx="3169171" cy="543393"/>
          </a:xfrm>
        </p:spPr>
        <p:txBody>
          <a:bodyPr anchor="b"/>
          <a:lstStyle>
            <a:lvl1pPr marL="0" indent="0" algn="r">
              <a:spcAft>
                <a:spcPts val="100"/>
              </a:spcAft>
              <a:buNone/>
              <a:defRPr sz="1000" b="0" i="1">
                <a:solidFill>
                  <a:schemeClr val="bg1"/>
                </a:solidFill>
                <a:latin typeface="Franklin Gothic Book" panose="020B0503020102020204" pitchFamily="34" charset="0"/>
              </a:defRPr>
            </a:lvl1pPr>
          </a:lstStyle>
          <a:p>
            <a:pPr lvl="0"/>
            <a:r>
              <a:rPr lang="en-US" dirty="0"/>
              <a:t>Edit Master text styles</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5" y="5939687"/>
            <a:ext cx="2445488" cy="914399"/>
          </a:xfrm>
          <a:prstGeom prst="rect">
            <a:avLst/>
          </a:prstGeom>
        </p:spPr>
      </p:pic>
    </p:spTree>
    <p:extLst>
      <p:ext uri="{BB962C8B-B14F-4D97-AF65-F5344CB8AC3E}">
        <p14:creationId xmlns:p14="http://schemas.microsoft.com/office/powerpoint/2010/main" val="1512127514"/>
      </p:ext>
    </p:extLst>
  </p:cSld>
  <p:clrMapOvr>
    <a:masterClrMapping/>
  </p:clrMapOvr>
  <p:extLst mod="1">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6_Title Slide - Background - Full Bleed Photo">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6781723D-6D56-4442-A470-68B62A77FBB5}"/>
              </a:ext>
            </a:extLst>
          </p:cNvPr>
          <p:cNvSpPr>
            <a:spLocks noGrp="1"/>
          </p:cNvSpPr>
          <p:nvPr>
            <p:ph type="pic" sz="quarter" idx="13"/>
          </p:nvPr>
        </p:nvSpPr>
        <p:spPr>
          <a:xfrm>
            <a:off x="0" y="0"/>
            <a:ext cx="12192000" cy="6858000"/>
          </a:xfrm>
          <a:solidFill>
            <a:schemeClr val="bg1">
              <a:lumMod val="85000"/>
            </a:schemeClr>
          </a:solidFill>
          <a:ln>
            <a:noFill/>
          </a:ln>
        </p:spPr>
        <p:txBody>
          <a:bodyPr lIns="457200" tIns="457200"/>
          <a:lstStyle>
            <a:lvl1pPr marL="0" indent="0">
              <a:buNone/>
              <a:defRPr sz="1400"/>
            </a:lvl1pPr>
          </a:lstStyle>
          <a:p>
            <a:endParaRPr lang="en-US" dirty="0"/>
          </a:p>
        </p:txBody>
      </p:sp>
      <p:sp>
        <p:nvSpPr>
          <p:cNvPr id="2" name="Title 1">
            <a:extLst>
              <a:ext uri="{FF2B5EF4-FFF2-40B4-BE49-F238E27FC236}">
                <a16:creationId xmlns:a16="http://schemas.microsoft.com/office/drawing/2014/main" xmlns="" id="{7695B053-2050-8145-9020-FCB60408A98B}"/>
              </a:ext>
            </a:extLst>
          </p:cNvPr>
          <p:cNvSpPr>
            <a:spLocks noGrp="1"/>
          </p:cNvSpPr>
          <p:nvPr>
            <p:ph type="ctrTitle"/>
          </p:nvPr>
        </p:nvSpPr>
        <p:spPr>
          <a:xfrm>
            <a:off x="838200" y="914400"/>
            <a:ext cx="10972800" cy="1409700"/>
          </a:xfrm>
        </p:spPr>
        <p:txBody>
          <a:bodyPr anchor="b"/>
          <a:lstStyle>
            <a:lvl1pPr algn="l">
              <a:lnSpc>
                <a:spcPct val="80000"/>
              </a:lnSpc>
              <a:spcAft>
                <a:spcPts val="12000"/>
              </a:spcAft>
              <a:defRPr sz="6000" b="0" i="0">
                <a:solidFill>
                  <a:schemeClr val="bg1"/>
                </a:solidFill>
                <a:latin typeface="Franklin Gothic Medium" panose="020B0603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xmlns="" id="{4FA26D8B-EF6B-3F4B-A7A4-9CEC3F83F56B}"/>
              </a:ext>
            </a:extLst>
          </p:cNvPr>
          <p:cNvSpPr>
            <a:spLocks noGrp="1"/>
          </p:cNvSpPr>
          <p:nvPr>
            <p:ph type="subTitle" idx="1"/>
          </p:nvPr>
        </p:nvSpPr>
        <p:spPr>
          <a:xfrm>
            <a:off x="838200" y="2560659"/>
            <a:ext cx="10972800" cy="1655762"/>
          </a:xfrm>
        </p:spPr>
        <p:txBody>
          <a:bodyPr/>
          <a:lstStyle>
            <a:lvl1pPr marL="0" indent="0" algn="l">
              <a:spcAft>
                <a:spcPts val="160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xmlns="" id="{6211B682-E875-D546-8D81-F8AA0BE8F5E5}"/>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xmlns="" id="{4BE5629C-C08F-8D41-A911-14E224899927}"/>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C4E8E2E0-AB11-144C-9771-E3DA5EB7080C}"/>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4585945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7_Title Slide - Background - Full Bleed Photo">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6781723D-6D56-4442-A470-68B62A77FBB5}"/>
              </a:ext>
            </a:extLst>
          </p:cNvPr>
          <p:cNvSpPr>
            <a:spLocks noGrp="1"/>
          </p:cNvSpPr>
          <p:nvPr>
            <p:ph type="pic" sz="quarter" idx="13"/>
          </p:nvPr>
        </p:nvSpPr>
        <p:spPr>
          <a:xfrm>
            <a:off x="0" y="0"/>
            <a:ext cx="12192000" cy="6858000"/>
          </a:xfrm>
          <a:solidFill>
            <a:schemeClr val="bg1">
              <a:lumMod val="85000"/>
            </a:schemeClr>
          </a:solidFill>
          <a:ln>
            <a:noFill/>
          </a:ln>
        </p:spPr>
        <p:txBody>
          <a:bodyPr lIns="457200" tIns="457200"/>
          <a:lstStyle>
            <a:lvl1pPr marL="0" indent="0">
              <a:buNone/>
              <a:defRPr sz="1400"/>
            </a:lvl1pPr>
          </a:lstStyle>
          <a:p>
            <a:endParaRPr lang="en-US" dirty="0"/>
          </a:p>
        </p:txBody>
      </p:sp>
      <p:sp>
        <p:nvSpPr>
          <p:cNvPr id="2" name="Title 1">
            <a:extLst>
              <a:ext uri="{FF2B5EF4-FFF2-40B4-BE49-F238E27FC236}">
                <a16:creationId xmlns:a16="http://schemas.microsoft.com/office/drawing/2014/main" xmlns="" id="{7695B053-2050-8145-9020-FCB60408A98B}"/>
              </a:ext>
            </a:extLst>
          </p:cNvPr>
          <p:cNvSpPr>
            <a:spLocks noGrp="1"/>
          </p:cNvSpPr>
          <p:nvPr>
            <p:ph type="ctrTitle"/>
          </p:nvPr>
        </p:nvSpPr>
        <p:spPr>
          <a:xfrm>
            <a:off x="838200" y="914400"/>
            <a:ext cx="10972800" cy="1409700"/>
          </a:xfrm>
        </p:spPr>
        <p:txBody>
          <a:bodyPr anchor="b"/>
          <a:lstStyle>
            <a:lvl1pPr algn="l">
              <a:lnSpc>
                <a:spcPct val="80000"/>
              </a:lnSpc>
              <a:spcAft>
                <a:spcPts val="12000"/>
              </a:spcAft>
              <a:defRPr sz="6000" b="0" i="0">
                <a:solidFill>
                  <a:schemeClr val="bg1"/>
                </a:solidFill>
                <a:latin typeface="Franklin Gothic Medium" panose="020B0603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xmlns="" id="{4FA26D8B-EF6B-3F4B-A7A4-9CEC3F83F56B}"/>
              </a:ext>
            </a:extLst>
          </p:cNvPr>
          <p:cNvSpPr>
            <a:spLocks noGrp="1"/>
          </p:cNvSpPr>
          <p:nvPr>
            <p:ph type="subTitle" idx="1"/>
          </p:nvPr>
        </p:nvSpPr>
        <p:spPr>
          <a:xfrm>
            <a:off x="838200" y="2560659"/>
            <a:ext cx="10972800" cy="1655762"/>
          </a:xfrm>
        </p:spPr>
        <p:txBody>
          <a:bodyPr/>
          <a:lstStyle>
            <a:lvl1pPr marL="0" indent="0" algn="l">
              <a:spcAft>
                <a:spcPts val="160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xmlns="" id="{6211B682-E875-D546-8D81-F8AA0BE8F5E5}"/>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xmlns="" id="{4BE5629C-C08F-8D41-A911-14E224899927}"/>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C4E8E2E0-AB11-144C-9771-E3DA5EB7080C}"/>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4893459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Headline, Subhead, Body Copy, Half Page Bleed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9B96BF-BA7D-A14B-81ED-206FA59BD5D0}"/>
              </a:ext>
            </a:extLst>
          </p:cNvPr>
          <p:cNvSpPr>
            <a:spLocks noGrp="1"/>
          </p:cNvSpPr>
          <p:nvPr>
            <p:ph type="title"/>
          </p:nvPr>
        </p:nvSpPr>
        <p:spPr>
          <a:xfrm>
            <a:off x="838200" y="520447"/>
            <a:ext cx="10972800" cy="636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xmlns="" id="{90B74989-1F0D-4B44-B901-D8620D30D787}"/>
              </a:ext>
            </a:extLst>
          </p:cNvPr>
          <p:cNvSpPr>
            <a:spLocks noGrp="1"/>
          </p:cNvSpPr>
          <p:nvPr>
            <p:ph idx="1"/>
          </p:nvPr>
        </p:nvSpPr>
        <p:spPr>
          <a:xfrm>
            <a:off x="838200" y="2142836"/>
            <a:ext cx="5082309" cy="37886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xmlns="" id="{3E151F4E-D4FC-AD49-8A49-D8A68A699E3D}"/>
              </a:ext>
            </a:extLst>
          </p:cNvPr>
          <p:cNvSpPr>
            <a:spLocks noGrp="1"/>
          </p:cNvSpPr>
          <p:nvPr>
            <p:ph type="dt" sz="half" idx="10"/>
          </p:nvPr>
        </p:nvSpPr>
        <p:spPr/>
        <p:txBody>
          <a:bodyPr/>
          <a:lstStyle/>
          <a:p>
            <a:fld id="{429616A1-F5B5-8A45-9F1B-504FC575BE77}" type="datetimeFigureOut">
              <a:rPr lang="en-US" smtClean="0">
                <a:solidFill>
                  <a:srgbClr val="000000">
                    <a:tint val="75000"/>
                  </a:srgbClr>
                </a:solidFill>
              </a:rPr>
              <a:pPr/>
              <a:t>7/16/2020</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xmlns="" id="{A9681394-9147-9B44-86B1-1FC4C95A5F64}"/>
              </a:ext>
            </a:extLst>
          </p:cNvPr>
          <p:cNvSpPr>
            <a:spLocks noGrp="1"/>
          </p:cNvSpPr>
          <p:nvPr>
            <p:ph type="ftr" sz="quarter" idx="11"/>
          </p:nvPr>
        </p:nvSpPr>
        <p:spPr>
          <a:xfrm>
            <a:off x="4038600" y="6382854"/>
            <a:ext cx="1881909" cy="351873"/>
          </a:xfrm>
        </p:spPr>
        <p:txBody>
          <a:bodyPr/>
          <a:lstStyle/>
          <a:p>
            <a:endParaRPr lang="en-US" dirty="0">
              <a:solidFill>
                <a:srgbClr val="000000">
                  <a:tint val="75000"/>
                </a:srgbClr>
              </a:solidFill>
            </a:endParaRPr>
          </a:p>
        </p:txBody>
      </p:sp>
      <p:sp>
        <p:nvSpPr>
          <p:cNvPr id="6" name="Slide Number Placeholder 5">
            <a:extLst>
              <a:ext uri="{FF2B5EF4-FFF2-40B4-BE49-F238E27FC236}">
                <a16:creationId xmlns:a16="http://schemas.microsoft.com/office/drawing/2014/main" xmlns="" id="{2A03F780-0F95-2141-B2FA-DA91DFE05D12}"/>
              </a:ext>
            </a:extLst>
          </p:cNvPr>
          <p:cNvSpPr>
            <a:spLocks noGrp="1"/>
          </p:cNvSpPr>
          <p:nvPr>
            <p:ph type="sldNum" sz="quarter" idx="12"/>
          </p:nvPr>
        </p:nvSpPr>
        <p:spPr/>
        <p:txBody>
          <a:bodyPr/>
          <a:lstStyle/>
          <a:p>
            <a:fld id="{546AC68D-54DF-474A-AA23-8C073741DA06}" type="slidenum">
              <a:rPr lang="en-US" smtClean="0">
                <a:solidFill>
                  <a:srgbClr val="000000">
                    <a:tint val="75000"/>
                  </a:srgbClr>
                </a:solidFill>
              </a:rPr>
              <a:pPr/>
              <a:t>‹#›</a:t>
            </a:fld>
            <a:endParaRPr lang="en-US">
              <a:solidFill>
                <a:srgbClr val="000000">
                  <a:tint val="75000"/>
                </a:srgbClr>
              </a:solidFill>
            </a:endParaRPr>
          </a:p>
        </p:txBody>
      </p:sp>
      <p:sp>
        <p:nvSpPr>
          <p:cNvPr id="8" name="Text Placeholder 7">
            <a:extLst>
              <a:ext uri="{FF2B5EF4-FFF2-40B4-BE49-F238E27FC236}">
                <a16:creationId xmlns:a16="http://schemas.microsoft.com/office/drawing/2014/main" xmlns="" id="{776F6B4A-AB95-8D4A-BEC3-9CEE692C4376}"/>
              </a:ext>
            </a:extLst>
          </p:cNvPr>
          <p:cNvSpPr>
            <a:spLocks noGrp="1"/>
          </p:cNvSpPr>
          <p:nvPr>
            <p:ph type="body" sz="quarter" idx="13"/>
          </p:nvPr>
        </p:nvSpPr>
        <p:spPr>
          <a:xfrm>
            <a:off x="838200" y="1162081"/>
            <a:ext cx="5082309" cy="873252"/>
          </a:xfrm>
        </p:spPr>
        <p:txBody>
          <a:bodyPr/>
          <a:lstStyle>
            <a:lvl1pPr marL="0" indent="0">
              <a:spcAft>
                <a:spcPts val="1200"/>
              </a:spcAft>
              <a:buNone/>
              <a:defRPr sz="2400">
                <a:solidFill>
                  <a:schemeClr val="tx2"/>
                </a:solidFill>
              </a:defRPr>
            </a:lvl1pPr>
          </a:lstStyle>
          <a:p>
            <a:pPr lvl="0"/>
            <a:r>
              <a:rPr lang="en-US" dirty="0"/>
              <a:t>Edit Master text styles</a:t>
            </a:r>
          </a:p>
        </p:txBody>
      </p:sp>
      <p:sp>
        <p:nvSpPr>
          <p:cNvPr id="10" name="Picture Placeholder 9">
            <a:extLst>
              <a:ext uri="{FF2B5EF4-FFF2-40B4-BE49-F238E27FC236}">
                <a16:creationId xmlns:a16="http://schemas.microsoft.com/office/drawing/2014/main" xmlns="" id="{CF234C55-6266-2649-934C-F4DA124988CB}"/>
              </a:ext>
            </a:extLst>
          </p:cNvPr>
          <p:cNvSpPr>
            <a:spLocks noGrp="1"/>
          </p:cNvSpPr>
          <p:nvPr>
            <p:ph type="pic" sz="quarter" idx="14"/>
          </p:nvPr>
        </p:nvSpPr>
        <p:spPr>
          <a:xfrm>
            <a:off x="6096000" y="0"/>
            <a:ext cx="6096000" cy="6858000"/>
          </a:xfrm>
          <a:solidFill>
            <a:schemeClr val="bg1">
              <a:lumMod val="85000"/>
            </a:schemeClr>
          </a:solidFill>
        </p:spPr>
        <p:txBody>
          <a:bodyPr lIns="457200" tIns="457200"/>
          <a:lstStyle>
            <a:lvl1pPr marL="0" indent="0">
              <a:buNone/>
              <a:defRPr sz="1200"/>
            </a:lvl1pPr>
          </a:lstStyle>
          <a:p>
            <a:endParaRPr lang="en-US"/>
          </a:p>
        </p:txBody>
      </p:sp>
    </p:spTree>
    <p:extLst>
      <p:ext uri="{BB962C8B-B14F-4D97-AF65-F5344CB8AC3E}">
        <p14:creationId xmlns:p14="http://schemas.microsoft.com/office/powerpoint/2010/main" val="268839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1035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92938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28569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65834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25713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18061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79487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18128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6395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9897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63875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06673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17257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79724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0498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80437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03345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52713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10597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2842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46552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solidFill>
                  <a:prstClr val="black">
                    <a:tint val="75000"/>
                  </a:prstClr>
                </a:solidFill>
              </a:rPr>
              <a:pPr/>
              <a:t>7/16/2020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020E2D-8966-4F55-8028-6A77B18E4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14302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xmlns=""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xmlns=""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pic>
        <p:nvPicPr>
          <p:cNvPr id="11" name="Picture 10" descr="A drawing of a face&#10;&#10;Description automatically generated">
            <a:extLst>
              <a:ext uri="{FF2B5EF4-FFF2-40B4-BE49-F238E27FC236}">
                <a16:creationId xmlns:a16="http://schemas.microsoft.com/office/drawing/2014/main" xmlns=""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8351820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xmlns=""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xmlns=""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9" name="Rectangle 8">
            <a:extLst>
              <a:ext uri="{FF2B5EF4-FFF2-40B4-BE49-F238E27FC236}">
                <a16:creationId xmlns:a16="http://schemas.microsoft.com/office/drawing/2014/main" xmlns=""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Content Placeholder 2">
            <a:extLst>
              <a:ext uri="{FF2B5EF4-FFF2-40B4-BE49-F238E27FC236}">
                <a16:creationId xmlns:a16="http://schemas.microsoft.com/office/drawing/2014/main" xmlns=""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xmlns=""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xmlns=""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6727629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1"/>
          <p:cNvSpPr>
            <a:spLocks noGrp="1"/>
          </p:cNvSpPr>
          <p:nvPr>
            <p:ph type="ctrTitle"/>
          </p:nvPr>
        </p:nvSpPr>
        <p:spPr>
          <a:xfrm rot="19140000">
            <a:off x="1089484" y="1730403"/>
            <a:ext cx="7531497"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616370" y="2470926"/>
            <a:ext cx="8681508"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A6A1E63-738D-430F-890F-AE012D688D0F}" type="datetimeFigureOut">
              <a:rPr lang="en-US" smtClean="0"/>
              <a:pPr/>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12867883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6A1E63-738D-430F-890F-AE012D688D0F}" type="datetimeFigureOut">
              <a:rPr lang="en-US" smtClean="0"/>
              <a:pPr/>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2985333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Right Triangle 6"/>
          <p:cNvSpPr/>
          <p:nvPr/>
        </p:nvSpPr>
        <p:spPr>
          <a:xfrm>
            <a:off x="1" y="2647950"/>
            <a:ext cx="4762500"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1"/>
          <p:cNvSpPr>
            <a:spLocks noGrp="1"/>
          </p:cNvSpPr>
          <p:nvPr>
            <p:ph type="title"/>
          </p:nvPr>
        </p:nvSpPr>
        <p:spPr>
          <a:xfrm rot="19140000">
            <a:off x="1092532" y="1726738"/>
            <a:ext cx="7534656"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621536" y="2468304"/>
            <a:ext cx="8680704"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3A6A1E63-738D-430F-890F-AE012D688D0F}" type="datetimeFigureOut">
              <a:rPr lang="en-US" smtClean="0"/>
              <a:pPr/>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10779882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80"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6688"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A6A1E63-738D-430F-890F-AE012D688D0F}" type="datetimeFigureOut">
              <a:rPr lang="en-US" smtClean="0"/>
              <a:pPr/>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2B7DF6-6CF0-4D29-9802-12A7019EF517}"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342625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97280"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1092200"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6688"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6266688"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6A1E63-738D-430F-890F-AE012D688D0F}" type="datetimeFigureOut">
              <a:rPr lang="en-US" smtClean="0"/>
              <a:pPr/>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10708343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6A1E63-738D-430F-890F-AE012D688D0F}" type="datetimeFigureOut">
              <a:rPr lang="en-US" smtClean="0"/>
              <a:pPr/>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364785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6A1E63-738D-430F-890F-AE012D688D0F}" type="datetimeFigureOut">
              <a:rPr lang="en-US" smtClean="0"/>
              <a:pPr/>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37900507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18" name="Right Triangle 17"/>
          <p:cNvSpPr/>
          <p:nvPr/>
        </p:nvSpPr>
        <p:spPr>
          <a:xfrm rot="5400000">
            <a:off x="1720852" y="-1720850"/>
            <a:ext cx="6858000" cy="10299704"/>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1"/>
          <p:cNvSpPr>
            <a:spLocks noGrp="1"/>
          </p:cNvSpPr>
          <p:nvPr>
            <p:ph type="title"/>
          </p:nvPr>
        </p:nvSpPr>
        <p:spPr>
          <a:xfrm rot="19140000">
            <a:off x="1046573" y="1576104"/>
            <a:ext cx="694944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6332737" y="2618913"/>
            <a:ext cx="507703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730605" y="2253385"/>
            <a:ext cx="7726347"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3A6A1E63-738D-430F-890F-AE012D688D0F}" type="datetimeFigureOut">
              <a:rPr lang="en-US" smtClean="0"/>
              <a:pPr/>
              <a:t>7/16/2020</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solidFill>
                <a:srgbClr val="434342"/>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A2B7DF6-6CF0-4D29-9802-12A7019EF517}" type="slidenum">
              <a:rPr lang="en-US" smtClean="0">
                <a:solidFill>
                  <a:srgbClr val="434342"/>
                </a:solidFill>
              </a:rPr>
              <a:pPr/>
              <a:t>‹#›</a:t>
            </a:fld>
            <a:endParaRPr lang="en-US">
              <a:solidFill>
                <a:srgbClr val="434342"/>
              </a:solidFill>
            </a:endParaRPr>
          </a:p>
        </p:txBody>
      </p:sp>
    </p:spTree>
    <p:extLst>
      <p:ext uri="{BB962C8B-B14F-4D97-AF65-F5344CB8AC3E}">
        <p14:creationId xmlns:p14="http://schemas.microsoft.com/office/powerpoint/2010/main" val="19157113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705101" y="0"/>
            <a:ext cx="9486900"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10" name="Freeform 9"/>
          <p:cNvSpPr/>
          <p:nvPr/>
        </p:nvSpPr>
        <p:spPr>
          <a:xfrm>
            <a:off x="1" y="5048250"/>
            <a:ext cx="4762500"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1"/>
          <p:cNvSpPr>
            <a:spLocks noGrp="1"/>
          </p:cNvSpPr>
          <p:nvPr>
            <p:ph type="title"/>
          </p:nvPr>
        </p:nvSpPr>
        <p:spPr>
          <a:xfrm rot="19140000">
            <a:off x="894929" y="1717501"/>
            <a:ext cx="73152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524639" y="2180529"/>
            <a:ext cx="8128727"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6A1E63-738D-430F-890F-AE012D688D0F}" type="datetimeFigureOut">
              <a:rPr lang="en-US" smtClean="0"/>
              <a:pPr/>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19965766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6A1E63-738D-430F-890F-AE012D688D0F}" type="datetimeFigureOut">
              <a:rPr lang="en-US" smtClean="0"/>
              <a:pPr/>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4841689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274639"/>
            <a:ext cx="80264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6A1E63-738D-430F-890F-AE012D688D0F}" type="datetimeFigureOut">
              <a:rPr lang="en-US" smtClean="0"/>
              <a:pPr/>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2B7DF6-6CF0-4D29-9802-12A7019EF517}" type="slidenum">
              <a:rPr lang="en-US" smtClean="0"/>
              <a:pPr/>
              <a:t>‹#›</a:t>
            </a:fld>
            <a:endParaRPr lang="en-US"/>
          </a:p>
        </p:txBody>
      </p:sp>
    </p:spTree>
    <p:extLst>
      <p:ext uri="{BB962C8B-B14F-4D97-AF65-F5344CB8AC3E}">
        <p14:creationId xmlns:p14="http://schemas.microsoft.com/office/powerpoint/2010/main" val="30871513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 xmlns:a16="http://schemas.microsoft.com/office/drawing/2014/main" id="{671095A6-A0B1-45F8-9DD7-FB7111418DA2}"/>
              </a:ext>
            </a:extLst>
          </p:cNvPr>
          <p:cNvSpPr>
            <a:spLocks noGrp="1"/>
          </p:cNvSpPr>
          <p:nvPr>
            <p:ph type="pic" sz="quarter" idx="14"/>
          </p:nvPr>
        </p:nvSpPr>
        <p:spPr>
          <a:xfrm>
            <a:off x="3093717" y="0"/>
            <a:ext cx="9098283"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6"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6" y="558486"/>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51"/>
            <a:ext cx="890587" cy="474979"/>
          </a:xfrm>
          <a:prstGeom prst="rect">
            <a:avLst/>
          </a:prstGeom>
        </p:spPr>
      </p:pic>
      <p:sp>
        <p:nvSpPr>
          <p:cNvPr id="7" name="Rectangle 6">
            <a:extLst>
              <a:ext uri="{FF2B5EF4-FFF2-40B4-BE49-F238E27FC236}">
                <a16:creationId xmlns="" xmlns:a16="http://schemas.microsoft.com/office/drawing/2014/main" id="{380BA86A-035D-4343-ADF9-323B5F3F47C8}"/>
              </a:ext>
            </a:extLst>
          </p:cNvPr>
          <p:cNvSpPr/>
          <p:nvPr userDrawn="1"/>
        </p:nvSpPr>
        <p:spPr>
          <a:xfrm>
            <a:off x="304799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Tree>
    <p:extLst>
      <p:ext uri="{BB962C8B-B14F-4D97-AF65-F5344CB8AC3E}">
        <p14:creationId xmlns:p14="http://schemas.microsoft.com/office/powerpoint/2010/main" val="14700748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 xmlns:a16="http://schemas.microsoft.com/office/drawing/2014/main" id="{671095A6-A0B1-45F8-9DD7-FB7111418DA2}"/>
              </a:ext>
            </a:extLst>
          </p:cNvPr>
          <p:cNvSpPr>
            <a:spLocks noGrp="1"/>
          </p:cNvSpPr>
          <p:nvPr>
            <p:ph type="pic" sz="quarter" idx="14"/>
          </p:nvPr>
        </p:nvSpPr>
        <p:spPr>
          <a:xfrm>
            <a:off x="3093717" y="0"/>
            <a:ext cx="9098283"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 xmlns:a16="http://schemas.microsoft.com/office/drawing/2014/main" id="{E1BEA0A4-919B-4428-A543-3DF068B4E48C}"/>
              </a:ext>
            </a:extLst>
          </p:cNvPr>
          <p:cNvSpPr>
            <a:spLocks noGrp="1"/>
          </p:cNvSpPr>
          <p:nvPr>
            <p:ph idx="1"/>
          </p:nvPr>
        </p:nvSpPr>
        <p:spPr>
          <a:xfrm>
            <a:off x="303946"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 xmlns:a16="http://schemas.microsoft.com/office/drawing/2014/main" id="{3D4A0219-83A3-4AE6-B411-08EBF4274A49}"/>
              </a:ext>
            </a:extLst>
          </p:cNvPr>
          <p:cNvSpPr>
            <a:spLocks noGrp="1"/>
          </p:cNvSpPr>
          <p:nvPr>
            <p:ph type="body" sz="quarter" idx="13"/>
          </p:nvPr>
        </p:nvSpPr>
        <p:spPr>
          <a:xfrm>
            <a:off x="303946" y="558486"/>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51"/>
            <a:ext cx="890587" cy="474979"/>
          </a:xfrm>
          <a:prstGeom prst="rect">
            <a:avLst/>
          </a:prstGeom>
        </p:spPr>
      </p:pic>
      <p:sp>
        <p:nvSpPr>
          <p:cNvPr id="7" name="Rectangle 6">
            <a:extLst>
              <a:ext uri="{FF2B5EF4-FFF2-40B4-BE49-F238E27FC236}">
                <a16:creationId xmlns="" xmlns:a16="http://schemas.microsoft.com/office/drawing/2014/main" id="{380BA86A-035D-4343-ADF9-323B5F3F47C8}"/>
              </a:ext>
            </a:extLst>
          </p:cNvPr>
          <p:cNvSpPr/>
          <p:nvPr userDrawn="1"/>
        </p:nvSpPr>
        <p:spPr>
          <a:xfrm>
            <a:off x="304799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Tree>
    <p:extLst>
      <p:ext uri="{BB962C8B-B14F-4D97-AF65-F5344CB8AC3E}">
        <p14:creationId xmlns:p14="http://schemas.microsoft.com/office/powerpoint/2010/main" val="150096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7/16/2020</a:t>
            </a:fld>
            <a:endParaRPr lang="en-US" dirty="0"/>
          </a:p>
        </p:txBody>
      </p:sp>
      <p:sp>
        <p:nvSpPr>
          <p:cNvPr id="5" name="Footer Placeholder 4">
            <a:extLst>
              <a:ext uri="{FF2B5EF4-FFF2-40B4-BE49-F238E27FC236}">
                <a16:creationId xmlns=""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image" Target="../media/image5.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theme" Target="../theme/theme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7/16/2020</a:t>
            </a:fld>
            <a:endParaRPr lang="en-US" dirty="0"/>
          </a:p>
        </p:txBody>
      </p:sp>
      <p:sp>
        <p:nvSpPr>
          <p:cNvPr id="5" name="Footer Placeholder 4">
            <a:extLst>
              <a:ext uri="{FF2B5EF4-FFF2-40B4-BE49-F238E27FC236}">
                <a16:creationId xmlns=""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A30D4413-77AE-854A-80D4-3EC5E798CA68}"/>
              </a:ext>
            </a:extLst>
          </p:cNvPr>
          <p:cNvSpPr>
            <a:spLocks noGrp="1"/>
          </p:cNvSpPr>
          <p:nvPr>
            <p:ph type="body" idx="1"/>
          </p:nvPr>
        </p:nvSpPr>
        <p:spPr>
          <a:xfrm>
            <a:off x="838200" y="2003529"/>
            <a:ext cx="10972800" cy="3791237"/>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A2ED762E-5B36-C24D-9544-5F066874DF5E}"/>
              </a:ext>
            </a:extLst>
          </p:cNvPr>
          <p:cNvSpPr>
            <a:spLocks noGrp="1"/>
          </p:cNvSpPr>
          <p:nvPr>
            <p:ph type="dt" sz="half" idx="2"/>
          </p:nvPr>
        </p:nvSpPr>
        <p:spPr>
          <a:xfrm>
            <a:off x="2488092" y="6389481"/>
            <a:ext cx="1083365" cy="365125"/>
          </a:xfrm>
          <a:prstGeom prst="rect">
            <a:avLst/>
          </a:prstGeom>
        </p:spPr>
        <p:txBody>
          <a:bodyPr vert="horz" lIns="0" tIns="0" rIns="0" bIns="0" rtlCol="0" anchor="t"/>
          <a:lstStyle>
            <a:lvl1pPr algn="l">
              <a:lnSpc>
                <a:spcPct val="90000"/>
              </a:lnSpc>
              <a:defRPr sz="900">
                <a:solidFill>
                  <a:schemeClr val="tx1">
                    <a:tint val="75000"/>
                  </a:schemeClr>
                </a:solidFill>
              </a:defRPr>
            </a:lvl1pPr>
          </a:lstStyle>
          <a:p>
            <a:fld id="{429616A1-F5B5-8A45-9F1B-504FC575BE77}" type="datetimeFigureOut">
              <a:rPr lang="en-US" smtClean="0">
                <a:solidFill>
                  <a:srgbClr val="000000">
                    <a:tint val="75000"/>
                  </a:srgbClr>
                </a:solidFill>
              </a:rPr>
              <a:pPr/>
              <a:t>7/16/2020</a:t>
            </a:fld>
            <a:endParaRPr lang="en-US" dirty="0">
              <a:solidFill>
                <a:srgbClr val="000000">
                  <a:tint val="75000"/>
                </a:srgbClr>
              </a:solidFill>
            </a:endParaRPr>
          </a:p>
        </p:txBody>
      </p:sp>
      <p:sp>
        <p:nvSpPr>
          <p:cNvPr id="5" name="Footer Placeholder 4">
            <a:extLst>
              <a:ext uri="{FF2B5EF4-FFF2-40B4-BE49-F238E27FC236}">
                <a16:creationId xmlns="" xmlns:a16="http://schemas.microsoft.com/office/drawing/2014/main" id="{01852B88-CC25-C246-8D26-39FA58EF2334}"/>
              </a:ext>
            </a:extLst>
          </p:cNvPr>
          <p:cNvSpPr>
            <a:spLocks noGrp="1"/>
          </p:cNvSpPr>
          <p:nvPr>
            <p:ph type="ftr" sz="quarter" idx="3"/>
          </p:nvPr>
        </p:nvSpPr>
        <p:spPr>
          <a:xfrm>
            <a:off x="4038600" y="6382856"/>
            <a:ext cx="4114800" cy="351873"/>
          </a:xfrm>
          <a:prstGeom prst="rect">
            <a:avLst/>
          </a:prstGeom>
        </p:spPr>
        <p:txBody>
          <a:bodyPr vert="horz" lIns="0" tIns="0" rIns="0" bIns="0" rtlCol="0" anchor="t"/>
          <a:lstStyle>
            <a:lvl1pPr algn="l">
              <a:lnSpc>
                <a:spcPct val="90000"/>
              </a:lnSpc>
              <a:spcAft>
                <a:spcPts val="400"/>
              </a:spcAft>
              <a:defRPr sz="900" b="0" i="0">
                <a:solidFill>
                  <a:schemeClr val="tx1">
                    <a:tint val="75000"/>
                  </a:schemeClr>
                </a:solidFill>
                <a:latin typeface="Franklin Gothic Book" panose="020B0503020102020204" pitchFamily="34" charset="0"/>
              </a:defRPr>
            </a:lvl1pPr>
          </a:lstStyle>
          <a:p>
            <a:endParaRPr lang="en-US" dirty="0">
              <a:solidFill>
                <a:srgbClr val="000000">
                  <a:tint val="75000"/>
                </a:srgbClr>
              </a:solidFill>
            </a:endParaRPr>
          </a:p>
        </p:txBody>
      </p:sp>
      <p:sp>
        <p:nvSpPr>
          <p:cNvPr id="6" name="Slide Number Placeholder 5">
            <a:extLst>
              <a:ext uri="{FF2B5EF4-FFF2-40B4-BE49-F238E27FC236}">
                <a16:creationId xmlns="" xmlns:a16="http://schemas.microsoft.com/office/drawing/2014/main" id="{82B56925-3B9D-A841-8630-4FEF00EFD568}"/>
              </a:ext>
            </a:extLst>
          </p:cNvPr>
          <p:cNvSpPr>
            <a:spLocks noGrp="1"/>
          </p:cNvSpPr>
          <p:nvPr>
            <p:ph type="sldNum" sz="quarter" idx="4"/>
          </p:nvPr>
        </p:nvSpPr>
        <p:spPr>
          <a:xfrm>
            <a:off x="11347175" y="6343100"/>
            <a:ext cx="457200" cy="365125"/>
          </a:xfrm>
          <a:prstGeom prst="rect">
            <a:avLst/>
          </a:prstGeom>
        </p:spPr>
        <p:txBody>
          <a:bodyPr vert="horz" lIns="0" tIns="0" rIns="0" bIns="0" rtlCol="0" anchor="t"/>
          <a:lstStyle>
            <a:lvl1pPr algn="r">
              <a:defRPr sz="1200" b="0" i="0">
                <a:solidFill>
                  <a:schemeClr val="tx1">
                    <a:tint val="75000"/>
                  </a:schemeClr>
                </a:solidFill>
                <a:latin typeface="Franklin Gothic Medium" panose="020B0603020102020204" pitchFamily="34" charset="0"/>
              </a:defRPr>
            </a:lvl1pPr>
          </a:lstStyle>
          <a:p>
            <a:fld id="{546AC68D-54DF-474A-AA23-8C073741DA06}" type="slidenum">
              <a:rPr lang="en-US" smtClean="0">
                <a:solidFill>
                  <a:srgbClr val="000000">
                    <a:tint val="75000"/>
                  </a:srgbClr>
                </a:solidFill>
              </a:rPr>
              <a:pPr/>
              <a:t>‹#›</a:t>
            </a:fld>
            <a:endParaRPr lang="en-US" dirty="0">
              <a:solidFill>
                <a:srgbClr val="000000">
                  <a:tint val="75000"/>
                </a:srgbClr>
              </a:solidFill>
            </a:endParaRPr>
          </a:p>
        </p:txBody>
      </p:sp>
      <p:sp>
        <p:nvSpPr>
          <p:cNvPr id="11" name="TextBox 10">
            <a:extLst>
              <a:ext uri="{FF2B5EF4-FFF2-40B4-BE49-F238E27FC236}">
                <a16:creationId xmlns="" xmlns:a16="http://schemas.microsoft.com/office/drawing/2014/main" id="{8F285908-5E20-004E-891B-F5C0F0E809B6}"/>
              </a:ext>
            </a:extLst>
          </p:cNvPr>
          <p:cNvSpPr txBox="1"/>
          <p:nvPr userDrawn="1"/>
        </p:nvSpPr>
        <p:spPr>
          <a:xfrm>
            <a:off x="-1041175" y="815566"/>
            <a:ext cx="871241" cy="138499"/>
          </a:xfrm>
          <a:prstGeom prst="rect">
            <a:avLst/>
          </a:prstGeom>
          <a:noFill/>
        </p:spPr>
        <p:txBody>
          <a:bodyPr wrap="square" lIns="0" tIns="0" rIns="0" bIns="0" rtlCol="0">
            <a:spAutoFit/>
          </a:bodyPr>
          <a:lstStyle/>
          <a:p>
            <a:pPr algn="r"/>
            <a:r>
              <a:rPr lang="en-US" sz="900" dirty="0">
                <a:solidFill>
                  <a:srgbClr val="000000"/>
                </a:solidFill>
              </a:rPr>
              <a:t>Headline Baseline</a:t>
            </a:r>
          </a:p>
        </p:txBody>
      </p:sp>
      <p:sp>
        <p:nvSpPr>
          <p:cNvPr id="12" name="TextBox 11">
            <a:extLst>
              <a:ext uri="{FF2B5EF4-FFF2-40B4-BE49-F238E27FC236}">
                <a16:creationId xmlns="" xmlns:a16="http://schemas.microsoft.com/office/drawing/2014/main" id="{295CE5E0-4DF8-404B-ACE5-9D3E3489F641}"/>
              </a:ext>
            </a:extLst>
          </p:cNvPr>
          <p:cNvSpPr txBox="1"/>
          <p:nvPr userDrawn="1"/>
        </p:nvSpPr>
        <p:spPr>
          <a:xfrm>
            <a:off x="-1041175" y="1393775"/>
            <a:ext cx="871241" cy="138499"/>
          </a:xfrm>
          <a:prstGeom prst="rect">
            <a:avLst/>
          </a:prstGeom>
          <a:noFill/>
        </p:spPr>
        <p:txBody>
          <a:bodyPr wrap="square" lIns="0" tIns="0" rIns="0" bIns="0" rtlCol="0">
            <a:spAutoFit/>
          </a:bodyPr>
          <a:lstStyle/>
          <a:p>
            <a:pPr algn="r"/>
            <a:r>
              <a:rPr lang="en-US" sz="900" dirty="0">
                <a:solidFill>
                  <a:srgbClr val="000000"/>
                </a:solidFill>
              </a:rPr>
              <a:t>Subhead Baseline</a:t>
            </a:r>
          </a:p>
        </p:txBody>
      </p:sp>
      <p:sp>
        <p:nvSpPr>
          <p:cNvPr id="13" name="TextBox 12">
            <a:extLst>
              <a:ext uri="{FF2B5EF4-FFF2-40B4-BE49-F238E27FC236}">
                <a16:creationId xmlns="" xmlns:a16="http://schemas.microsoft.com/office/drawing/2014/main" id="{4E57FA4A-C769-094E-BF23-595EEDB0F5DE}"/>
              </a:ext>
            </a:extLst>
          </p:cNvPr>
          <p:cNvSpPr txBox="1"/>
          <p:nvPr userDrawn="1"/>
        </p:nvSpPr>
        <p:spPr>
          <a:xfrm>
            <a:off x="-1561762" y="2153252"/>
            <a:ext cx="1391828" cy="138499"/>
          </a:xfrm>
          <a:prstGeom prst="rect">
            <a:avLst/>
          </a:prstGeom>
          <a:noFill/>
        </p:spPr>
        <p:txBody>
          <a:bodyPr wrap="square" lIns="0" tIns="0" rIns="0" bIns="0" rtlCol="0">
            <a:spAutoFit/>
          </a:bodyPr>
          <a:lstStyle/>
          <a:p>
            <a:pPr algn="r"/>
            <a:r>
              <a:rPr lang="en-US" sz="900" dirty="0">
                <a:solidFill>
                  <a:srgbClr val="000000"/>
                </a:solidFill>
              </a:rPr>
              <a:t>Body Text Start Baseline</a:t>
            </a:r>
          </a:p>
        </p:txBody>
      </p:sp>
      <p:sp>
        <p:nvSpPr>
          <p:cNvPr id="14" name="TextBox 13">
            <a:extLst>
              <a:ext uri="{FF2B5EF4-FFF2-40B4-BE49-F238E27FC236}">
                <a16:creationId xmlns="" xmlns:a16="http://schemas.microsoft.com/office/drawing/2014/main" id="{B15836D7-8B89-104C-8E8C-FB590A627923}"/>
              </a:ext>
            </a:extLst>
          </p:cNvPr>
          <p:cNvSpPr txBox="1"/>
          <p:nvPr userDrawn="1"/>
        </p:nvSpPr>
        <p:spPr>
          <a:xfrm>
            <a:off x="-1561762" y="3324098"/>
            <a:ext cx="1391828" cy="138499"/>
          </a:xfrm>
          <a:prstGeom prst="rect">
            <a:avLst/>
          </a:prstGeom>
          <a:noFill/>
        </p:spPr>
        <p:txBody>
          <a:bodyPr wrap="square" lIns="0" tIns="0" rIns="0" bIns="0" rtlCol="0">
            <a:spAutoFit/>
          </a:bodyPr>
          <a:lstStyle/>
          <a:p>
            <a:pPr algn="r"/>
            <a:r>
              <a:rPr lang="en-US" sz="900" dirty="0">
                <a:solidFill>
                  <a:srgbClr val="000000"/>
                </a:solidFill>
              </a:rPr>
              <a:t>Horizontal Center</a:t>
            </a:r>
          </a:p>
        </p:txBody>
      </p:sp>
      <p:sp>
        <p:nvSpPr>
          <p:cNvPr id="15" name="TextBox 14">
            <a:extLst>
              <a:ext uri="{FF2B5EF4-FFF2-40B4-BE49-F238E27FC236}">
                <a16:creationId xmlns="" xmlns:a16="http://schemas.microsoft.com/office/drawing/2014/main" id="{8EC848A5-1D88-504A-BE85-F8B7A1460E7B}"/>
              </a:ext>
            </a:extLst>
          </p:cNvPr>
          <p:cNvSpPr txBox="1"/>
          <p:nvPr userDrawn="1"/>
        </p:nvSpPr>
        <p:spPr>
          <a:xfrm>
            <a:off x="-1561762" y="6374795"/>
            <a:ext cx="1391828" cy="138499"/>
          </a:xfrm>
          <a:prstGeom prst="rect">
            <a:avLst/>
          </a:prstGeom>
          <a:noFill/>
        </p:spPr>
        <p:txBody>
          <a:bodyPr wrap="square" lIns="0" tIns="0" rIns="0" bIns="0" rtlCol="0">
            <a:spAutoFit/>
          </a:bodyPr>
          <a:lstStyle/>
          <a:p>
            <a:pPr algn="r"/>
            <a:r>
              <a:rPr lang="en-US" sz="900" dirty="0">
                <a:solidFill>
                  <a:srgbClr val="000000"/>
                </a:solidFill>
              </a:rPr>
              <a:t>Footnote Baseline</a:t>
            </a:r>
          </a:p>
        </p:txBody>
      </p:sp>
      <p:sp>
        <p:nvSpPr>
          <p:cNvPr id="16" name="TextBox 15">
            <a:extLst>
              <a:ext uri="{FF2B5EF4-FFF2-40B4-BE49-F238E27FC236}">
                <a16:creationId xmlns="" xmlns:a16="http://schemas.microsoft.com/office/drawing/2014/main" id="{C8B85E8C-B8B6-194E-BB04-4234A10EF1C8}"/>
              </a:ext>
            </a:extLst>
          </p:cNvPr>
          <p:cNvSpPr txBox="1"/>
          <p:nvPr userDrawn="1"/>
        </p:nvSpPr>
        <p:spPr>
          <a:xfrm rot="16200000">
            <a:off x="193701" y="-856156"/>
            <a:ext cx="1231423" cy="138499"/>
          </a:xfrm>
          <a:prstGeom prst="rect">
            <a:avLst/>
          </a:prstGeom>
          <a:noFill/>
        </p:spPr>
        <p:txBody>
          <a:bodyPr wrap="square" lIns="0" tIns="0" rIns="0" bIns="0" rtlCol="0">
            <a:spAutoFit/>
          </a:bodyPr>
          <a:lstStyle/>
          <a:p>
            <a:r>
              <a:rPr lang="en-US" sz="900" dirty="0">
                <a:solidFill>
                  <a:srgbClr val="000000"/>
                </a:solidFill>
              </a:rPr>
              <a:t>Left Content Margin</a:t>
            </a:r>
          </a:p>
        </p:txBody>
      </p:sp>
      <p:sp>
        <p:nvSpPr>
          <p:cNvPr id="17" name="TextBox 16">
            <a:extLst>
              <a:ext uri="{FF2B5EF4-FFF2-40B4-BE49-F238E27FC236}">
                <a16:creationId xmlns="" xmlns:a16="http://schemas.microsoft.com/office/drawing/2014/main" id="{E60B0509-0DB6-3841-B84A-BC6BEEA83F00}"/>
              </a:ext>
            </a:extLst>
          </p:cNvPr>
          <p:cNvSpPr txBox="1"/>
          <p:nvPr userDrawn="1"/>
        </p:nvSpPr>
        <p:spPr>
          <a:xfrm rot="16200000">
            <a:off x="5445431" y="-856156"/>
            <a:ext cx="1231423" cy="138499"/>
          </a:xfrm>
          <a:prstGeom prst="rect">
            <a:avLst/>
          </a:prstGeom>
          <a:noFill/>
        </p:spPr>
        <p:txBody>
          <a:bodyPr wrap="square" lIns="0" tIns="0" rIns="0" bIns="0" rtlCol="0">
            <a:spAutoFit/>
          </a:bodyPr>
          <a:lstStyle/>
          <a:p>
            <a:r>
              <a:rPr lang="en-US" sz="900" dirty="0">
                <a:solidFill>
                  <a:srgbClr val="000000"/>
                </a:solidFill>
              </a:rPr>
              <a:t>Vertical Center</a:t>
            </a:r>
          </a:p>
        </p:txBody>
      </p:sp>
      <p:sp>
        <p:nvSpPr>
          <p:cNvPr id="19" name="TextBox 18">
            <a:extLst>
              <a:ext uri="{FF2B5EF4-FFF2-40B4-BE49-F238E27FC236}">
                <a16:creationId xmlns="" xmlns:a16="http://schemas.microsoft.com/office/drawing/2014/main" id="{6CBA8DBD-DB58-BF46-B978-65F5AAEFC0A2}"/>
              </a:ext>
            </a:extLst>
          </p:cNvPr>
          <p:cNvSpPr txBox="1"/>
          <p:nvPr userDrawn="1"/>
        </p:nvSpPr>
        <p:spPr>
          <a:xfrm rot="16200000">
            <a:off x="11166501" y="-856156"/>
            <a:ext cx="1231423" cy="138499"/>
          </a:xfrm>
          <a:prstGeom prst="rect">
            <a:avLst/>
          </a:prstGeom>
          <a:noFill/>
        </p:spPr>
        <p:txBody>
          <a:bodyPr wrap="square" lIns="0" tIns="0" rIns="0" bIns="0" rtlCol="0">
            <a:spAutoFit/>
          </a:bodyPr>
          <a:lstStyle/>
          <a:p>
            <a:r>
              <a:rPr lang="en-US" sz="900" dirty="0">
                <a:solidFill>
                  <a:srgbClr val="000000"/>
                </a:solidFill>
              </a:rPr>
              <a:t>Right Content Margin</a:t>
            </a:r>
          </a:p>
        </p:txBody>
      </p:sp>
      <p:sp>
        <p:nvSpPr>
          <p:cNvPr id="20" name="TextBox 19">
            <a:extLst>
              <a:ext uri="{FF2B5EF4-FFF2-40B4-BE49-F238E27FC236}">
                <a16:creationId xmlns="" xmlns:a16="http://schemas.microsoft.com/office/drawing/2014/main" id="{3E7198E7-AA68-784A-AB51-DDEC15A59E3C}"/>
              </a:ext>
            </a:extLst>
          </p:cNvPr>
          <p:cNvSpPr txBox="1"/>
          <p:nvPr userDrawn="1"/>
        </p:nvSpPr>
        <p:spPr>
          <a:xfrm>
            <a:off x="838201" y="6967241"/>
            <a:ext cx="6177595" cy="738664"/>
          </a:xfrm>
          <a:prstGeom prst="rect">
            <a:avLst/>
          </a:prstGeom>
          <a:noFill/>
        </p:spPr>
        <p:txBody>
          <a:bodyPr wrap="square" lIns="0" tIns="0" rIns="0" bIns="0" rtlCol="0">
            <a:spAutoFit/>
          </a:bodyPr>
          <a:lstStyle/>
          <a:p>
            <a:r>
              <a:rPr lang="en-US" sz="1200" dirty="0">
                <a:solidFill>
                  <a:srgbClr val="005BAA"/>
                </a:solidFill>
                <a:latin typeface="Franklin Gothic Book" panose="020B0503020102020204" pitchFamily="34" charset="0"/>
              </a:rPr>
              <a:t>Headline: Franklin Gothic, Medium, 44 pts, Dark Blue</a:t>
            </a:r>
          </a:p>
          <a:p>
            <a:r>
              <a:rPr lang="en-US" sz="1200" dirty="0">
                <a:solidFill>
                  <a:srgbClr val="005BAA"/>
                </a:solidFill>
                <a:latin typeface="Franklin Gothic Book" panose="020B0503020102020204" pitchFamily="34" charset="0"/>
              </a:rPr>
              <a:t>Subhead: Franklin Gothic Book, Regular, 24 pts, Dark Blue</a:t>
            </a:r>
          </a:p>
          <a:p>
            <a:r>
              <a:rPr lang="en-US" sz="1200" dirty="0">
                <a:solidFill>
                  <a:srgbClr val="666666"/>
                </a:solidFill>
                <a:latin typeface="Franklin Gothic Book" panose="020B0503020102020204" pitchFamily="34" charset="0"/>
              </a:rPr>
              <a:t>Body Copy: Franklin Gothic Book, Regular, Levels 1-5: 18, 16, 14, 12 &amp; 10 pts, Grey and Blue</a:t>
            </a:r>
          </a:p>
          <a:p>
            <a:r>
              <a:rPr lang="en-US" sz="1200" dirty="0">
                <a:solidFill>
                  <a:srgbClr val="666666"/>
                </a:solidFill>
                <a:latin typeface="Franklin Gothic Book" panose="020B0503020102020204" pitchFamily="34" charset="0"/>
              </a:rPr>
              <a:t>Footnotes: Franklin Gothic Book, Regular, 9 pts, Grey</a:t>
            </a:r>
          </a:p>
        </p:txBody>
      </p:sp>
      <p:sp>
        <p:nvSpPr>
          <p:cNvPr id="7" name="Title Placehold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8" name="Picture 7"/>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3833" y="5935524"/>
            <a:ext cx="2438400" cy="914400"/>
          </a:xfrm>
          <a:prstGeom prst="rect">
            <a:avLst/>
          </a:prstGeom>
        </p:spPr>
      </p:pic>
    </p:spTree>
    <p:extLst>
      <p:ext uri="{BB962C8B-B14F-4D97-AF65-F5344CB8AC3E}">
        <p14:creationId xmlns:p14="http://schemas.microsoft.com/office/powerpoint/2010/main" val="2901262297"/>
      </p:ext>
    </p:extLst>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 id="2147484088" r:id="rId13"/>
    <p:sldLayoutId id="2147484089" r:id="rId14"/>
    <p:sldLayoutId id="2147484090" r:id="rId15"/>
    <p:sldLayoutId id="2147484091" r:id="rId16"/>
    <p:sldLayoutId id="2147484092" r:id="rId17"/>
    <p:sldLayoutId id="2147484093" r:id="rId18"/>
    <p:sldLayoutId id="2147484094" r:id="rId19"/>
    <p:sldLayoutId id="2147484095" r:id="rId20"/>
    <p:sldLayoutId id="2147484096" r:id="rId21"/>
    <p:sldLayoutId id="2147484097" r:id="rId22"/>
  </p:sldLayoutIdLst>
  <p:txStyles>
    <p:title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p:titleStyle>
    <p:body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guide id="3" orient="horz" pos="4080">
          <p15:clr>
            <a:srgbClr val="F26B43"/>
          </p15:clr>
        </p15:guide>
        <p15:guide id="4" pos="7440">
          <p15:clr>
            <a:srgbClr val="F26B43"/>
          </p15:clr>
        </p15:guide>
        <p15:guide id="5" pos="528">
          <p15:clr>
            <a:srgbClr val="F26B43"/>
          </p15:clr>
        </p15:guide>
        <p15:guide id="6" orient="horz" pos="1416">
          <p15:clr>
            <a:srgbClr val="F26B43"/>
          </p15:clr>
        </p15:guide>
        <p15:guide id="7" orient="horz" pos="576">
          <p15:clr>
            <a:srgbClr val="F26B43"/>
          </p15:clr>
        </p15:guide>
        <p15:guide id="8" orient="horz" pos="936">
          <p15:clr>
            <a:srgbClr val="F26B43"/>
          </p15:clr>
        </p15:guide>
        <p15:guide id="9" orient="horz" pos="388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7107FF67-D00E-4DB8-8704-1535C9B8A802}" type="datetimeFigureOut">
              <a:rPr lang="en-US" smtClean="0">
                <a:solidFill>
                  <a:prstClr val="black">
                    <a:tint val="75000"/>
                  </a:prstClr>
                </a:solidFill>
              </a:rPr>
              <a:pPr defTabSz="457200"/>
              <a:t>7/16/2020</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7F020E2D-8966-4F55-8028-6A77B18E4FD7}"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198113812"/>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7107FF67-D00E-4DB8-8704-1535C9B8A802}" type="datetimeFigureOut">
              <a:rPr lang="en-US" smtClean="0">
                <a:solidFill>
                  <a:prstClr val="black">
                    <a:tint val="75000"/>
                  </a:prstClr>
                </a:solidFill>
              </a:rPr>
              <a:pPr defTabSz="457200"/>
              <a:t>7/16/2020</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7F020E2D-8966-4F55-8028-6A77B18E4FD7}"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536314660"/>
      </p:ext>
    </p:extLst>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 id="2147484201" r:id="rId12"/>
    <p:sldLayoutId id="214748420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0633"/>
            <a:ext cx="4765676"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Freeform 7"/>
          <p:cNvSpPr/>
          <p:nvPr/>
        </p:nvSpPr>
        <p:spPr>
          <a:xfrm>
            <a:off x="-3173" y="5051293"/>
            <a:ext cx="12195173"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Placeholder 1"/>
          <p:cNvSpPr>
            <a:spLocks noGrp="1"/>
          </p:cNvSpPr>
          <p:nvPr>
            <p:ph type="title"/>
          </p:nvPr>
        </p:nvSpPr>
        <p:spPr>
          <a:xfrm>
            <a:off x="1097280" y="365760"/>
            <a:ext cx="1002792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100629"/>
            <a:ext cx="1002792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68224" y="5870448"/>
            <a:ext cx="2901696" cy="201168"/>
          </a:xfrm>
          <a:prstGeom prst="rect">
            <a:avLst/>
          </a:prstGeom>
        </p:spPr>
        <p:txBody>
          <a:bodyPr vert="horz" lIns="91440" tIns="45720" rIns="91440" bIns="45720" rtlCol="0" anchor="ctr"/>
          <a:lstStyle>
            <a:lvl1pPr algn="l">
              <a:defRPr sz="1200">
                <a:solidFill>
                  <a:srgbClr val="FFFFFF"/>
                </a:solidFill>
              </a:defRPr>
            </a:lvl1pPr>
          </a:lstStyle>
          <a:p>
            <a:fld id="{3A6A1E63-738D-430F-890F-AE012D688D0F}" type="datetimeFigureOut">
              <a:rPr lang="en-US" smtClean="0"/>
              <a:pPr/>
              <a:t>7/16/2020</a:t>
            </a:fld>
            <a:endParaRPr lang="en-US"/>
          </a:p>
        </p:txBody>
      </p:sp>
      <p:sp>
        <p:nvSpPr>
          <p:cNvPr id="5" name="Footer Placeholder 4"/>
          <p:cNvSpPr>
            <a:spLocks noGrp="1"/>
          </p:cNvSpPr>
          <p:nvPr>
            <p:ph type="ftr" sz="quarter" idx="3"/>
          </p:nvPr>
        </p:nvSpPr>
        <p:spPr>
          <a:xfrm>
            <a:off x="4690019" y="6285122"/>
            <a:ext cx="62992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11201384" y="6170822"/>
            <a:ext cx="67056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A2B7DF6-6CF0-4D29-9802-12A7019EF517}" type="slidenum">
              <a:rPr lang="en-US" smtClean="0"/>
              <a:pPr/>
              <a:t>‹#›</a:t>
            </a:fld>
            <a:endParaRPr lang="en-US"/>
          </a:p>
        </p:txBody>
      </p:sp>
    </p:spTree>
    <p:extLst>
      <p:ext uri="{BB962C8B-B14F-4D97-AF65-F5344CB8AC3E}">
        <p14:creationId xmlns:p14="http://schemas.microsoft.com/office/powerpoint/2010/main" val="3675105136"/>
      </p:ext>
    </p:extLst>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 id="2147484215" r:id="rId12"/>
    <p:sldLayoutId id="2147484216" r:id="rId13"/>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g"/><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emf"/><Relationship Id="rId7" Type="http://schemas.openxmlformats.org/officeDocument/2006/relationships/image" Target="../media/image65.jpeg"/><Relationship Id="rId2" Type="http://schemas.openxmlformats.org/officeDocument/2006/relationships/notesSlide" Target="../notesSlides/notesSlide7.xml"/><Relationship Id="rId1" Type="http://schemas.openxmlformats.org/officeDocument/2006/relationships/slideLayout" Target="../slideLayouts/slideLayout62.xml"/><Relationship Id="rId6" Type="http://schemas.openxmlformats.org/officeDocument/2006/relationships/image" Target="../media/image64.jpeg"/><Relationship Id="rId5" Type="http://schemas.openxmlformats.org/officeDocument/2006/relationships/image" Target="../media/image63.jpeg"/><Relationship Id="rId10" Type="http://schemas.openxmlformats.org/officeDocument/2006/relationships/image" Target="../media/image68.jpeg"/><Relationship Id="rId4" Type="http://schemas.openxmlformats.org/officeDocument/2006/relationships/image" Target="../media/image62.jpeg"/><Relationship Id="rId9" Type="http://schemas.openxmlformats.org/officeDocument/2006/relationships/image" Target="../media/image67.jpeg"/></Relationships>
</file>

<file path=ppt/slides/_rels/slide1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xml"/><Relationship Id="rId1" Type="http://schemas.openxmlformats.org/officeDocument/2006/relationships/slideLayout" Target="../slideLayouts/slideLayout63.xml"/><Relationship Id="rId5" Type="http://schemas.openxmlformats.org/officeDocument/2006/relationships/image" Target="../media/image71.png"/><Relationship Id="rId4" Type="http://schemas.openxmlformats.org/officeDocument/2006/relationships/image" Target="../media/image70.png"/></Relationships>
</file>

<file path=ppt/slides/_rels/slide15.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notesSlide" Target="../notesSlides/notesSlide9.xml"/><Relationship Id="rId1" Type="http://schemas.openxmlformats.org/officeDocument/2006/relationships/slideLayout" Target="../slideLayouts/slideLayout6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1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xml"/><Relationship Id="rId1" Type="http://schemas.openxmlformats.org/officeDocument/2006/relationships/slideLayout" Target="../slideLayouts/slideLayout62.xml"/><Relationship Id="rId5" Type="http://schemas.openxmlformats.org/officeDocument/2006/relationships/image" Target="../media/image79.jpeg"/><Relationship Id="rId4" Type="http://schemas.openxmlformats.org/officeDocument/2006/relationships/image" Target="../media/image78.jpeg"/></Relationships>
</file>

<file path=ppt/slides/_rels/slide1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4.xml"/><Relationship Id="rId1" Type="http://schemas.openxmlformats.org/officeDocument/2006/relationships/slideLayout" Target="../slideLayouts/slideLayout57.xml"/><Relationship Id="rId4" Type="http://schemas.openxmlformats.org/officeDocument/2006/relationships/image" Target="../media/image84.jpeg"/></Relationships>
</file>

<file path=ppt/slides/_rels/slide2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6.xml"/><Relationship Id="rId1" Type="http://schemas.openxmlformats.org/officeDocument/2006/relationships/slideLayout" Target="../slideLayouts/slideLayout57.xml"/><Relationship Id="rId4"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57.xml"/><Relationship Id="rId4" Type="http://schemas.openxmlformats.org/officeDocument/2006/relationships/hyperlink" Target="https://www.youtube.com/watch?v=aDcSI1SzDiQ"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5.png"/><Relationship Id="rId7"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32.xml"/><Relationship Id="rId6" Type="http://schemas.openxmlformats.org/officeDocument/2006/relationships/image" Target="../media/image70.png"/><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32.xml"/><Relationship Id="rId6" Type="http://schemas.openxmlformats.org/officeDocument/2006/relationships/image" Target="../media/image101.jpg"/><Relationship Id="rId5" Type="http://schemas.openxmlformats.org/officeDocument/2006/relationships/image" Target="../media/image3.png"/><Relationship Id="rId4" Type="http://schemas.openxmlformats.org/officeDocument/2006/relationships/image" Target="../media/image100.pn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3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png"/><Relationship Id="rId18" Type="http://schemas.openxmlformats.org/officeDocument/2006/relationships/image" Target="../media/image28.jpg"/><Relationship Id="rId26" Type="http://schemas.openxmlformats.org/officeDocument/2006/relationships/image" Target="../media/image11.png"/><Relationship Id="rId3" Type="http://schemas.openxmlformats.org/officeDocument/2006/relationships/image" Target="../media/image13.png"/><Relationship Id="rId21" Type="http://schemas.openxmlformats.org/officeDocument/2006/relationships/image" Target="../media/image12.emf"/><Relationship Id="rId34" Type="http://schemas.openxmlformats.org/officeDocument/2006/relationships/image" Target="../media/image41.jpg"/><Relationship Id="rId7" Type="http://schemas.openxmlformats.org/officeDocument/2006/relationships/image" Target="../media/image17.jpg"/><Relationship Id="rId12" Type="http://schemas.openxmlformats.org/officeDocument/2006/relationships/image" Target="../media/image22.png"/><Relationship Id="rId17" Type="http://schemas.openxmlformats.org/officeDocument/2006/relationships/image" Target="../media/image27.jpeg"/><Relationship Id="rId25" Type="http://schemas.openxmlformats.org/officeDocument/2006/relationships/image" Target="../media/image33.png"/><Relationship Id="rId33" Type="http://schemas.openxmlformats.org/officeDocument/2006/relationships/image" Target="../media/image40.png"/><Relationship Id="rId2" Type="http://schemas.openxmlformats.org/officeDocument/2006/relationships/slideLayout" Target="../slideLayouts/slideLayout46.xml"/><Relationship Id="rId16" Type="http://schemas.openxmlformats.org/officeDocument/2006/relationships/image" Target="../media/image26.jpeg"/><Relationship Id="rId20" Type="http://schemas.openxmlformats.org/officeDocument/2006/relationships/oleObject" Target="../embeddings/oleObject1.bin"/><Relationship Id="rId29" Type="http://schemas.openxmlformats.org/officeDocument/2006/relationships/image" Target="../media/image36.jpg"/><Relationship Id="rId1" Type="http://schemas.openxmlformats.org/officeDocument/2006/relationships/vmlDrawing" Target="../drawings/vmlDrawing1.v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2.png"/><Relationship Id="rId32" Type="http://schemas.openxmlformats.org/officeDocument/2006/relationships/image" Target="../media/image39.png"/><Relationship Id="rId5" Type="http://schemas.openxmlformats.org/officeDocument/2006/relationships/image" Target="../media/image15.png"/><Relationship Id="rId15" Type="http://schemas.openxmlformats.org/officeDocument/2006/relationships/image" Target="../media/image25.jpeg"/><Relationship Id="rId23" Type="http://schemas.openxmlformats.org/officeDocument/2006/relationships/image" Target="../media/image31.jpeg"/><Relationship Id="rId28" Type="http://schemas.openxmlformats.org/officeDocument/2006/relationships/image" Target="../media/image35.jpeg"/><Relationship Id="rId10" Type="http://schemas.openxmlformats.org/officeDocument/2006/relationships/image" Target="../media/image20.jpeg"/><Relationship Id="rId19" Type="http://schemas.openxmlformats.org/officeDocument/2006/relationships/image" Target="../media/image29.jpg"/><Relationship Id="rId31" Type="http://schemas.openxmlformats.org/officeDocument/2006/relationships/image" Target="../media/image38.png"/><Relationship Id="rId4" Type="http://schemas.openxmlformats.org/officeDocument/2006/relationships/image" Target="../media/image14.jpg"/><Relationship Id="rId9" Type="http://schemas.openxmlformats.org/officeDocument/2006/relationships/image" Target="../media/image19.jpeg"/><Relationship Id="rId14" Type="http://schemas.openxmlformats.org/officeDocument/2006/relationships/image" Target="../media/image24.png"/><Relationship Id="rId22" Type="http://schemas.openxmlformats.org/officeDocument/2006/relationships/image" Target="../media/image30.png"/><Relationship Id="rId27" Type="http://schemas.openxmlformats.org/officeDocument/2006/relationships/image" Target="../media/image34.jpeg"/><Relationship Id="rId30" Type="http://schemas.openxmlformats.org/officeDocument/2006/relationships/image" Target="../media/image37.jpg"/></Relationships>
</file>

<file path=ppt/slides/_rels/slide3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image" Target="../media/image107.png"/><Relationship Id="rId1" Type="http://schemas.openxmlformats.org/officeDocument/2006/relationships/slideLayout" Target="../slideLayouts/slideLayout26.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6.xml"/><Relationship Id="rId5" Type="http://schemas.openxmlformats.org/officeDocument/2006/relationships/image" Target="../media/image110.jpg"/><Relationship Id="rId4" Type="http://schemas.openxmlformats.org/officeDocument/2006/relationships/image" Target="../media/image109.png"/></Relationships>
</file>

<file path=ppt/slides/_rels/slide3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70.png"/><Relationship Id="rId1" Type="http://schemas.openxmlformats.org/officeDocument/2006/relationships/slideLayout" Target="../slideLayouts/slideLayout32.xml"/><Relationship Id="rId5" Type="http://schemas.openxmlformats.org/officeDocument/2006/relationships/image" Target="../media/image3.png"/><Relationship Id="rId4" Type="http://schemas.openxmlformats.org/officeDocument/2006/relationships/image" Target="../media/image96.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5.JPG"/><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image" Target="../media/image114.jpeg"/><Relationship Id="rId5" Type="http://schemas.openxmlformats.org/officeDocument/2006/relationships/image" Target="../media/image113.png"/><Relationship Id="rId4" Type="http://schemas.openxmlformats.org/officeDocument/2006/relationships/image" Target="../media/image112.jpeg"/></Relationships>
</file>

<file path=ppt/slides/_rels/slide35.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23.xml"/><Relationship Id="rId1" Type="http://schemas.openxmlformats.org/officeDocument/2006/relationships/slideLayout" Target="../slideLayouts/slideLayout32.xml"/><Relationship Id="rId5" Type="http://schemas.openxmlformats.org/officeDocument/2006/relationships/image" Target="../media/image3.png"/><Relationship Id="rId4" Type="http://schemas.openxmlformats.org/officeDocument/2006/relationships/image" Target="../media/image117.png"/></Relationships>
</file>

<file path=ppt/slides/_rels/slide36.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9.png"/><Relationship Id="rId7" Type="http://schemas.openxmlformats.org/officeDocument/2006/relationships/image" Target="../media/image3.png"/><Relationship Id="rId2" Type="http://schemas.openxmlformats.org/officeDocument/2006/relationships/image" Target="../media/image118.jpeg"/><Relationship Id="rId1" Type="http://schemas.openxmlformats.org/officeDocument/2006/relationships/slideLayout" Target="../slideLayouts/slideLayout32.xml"/><Relationship Id="rId6" Type="http://schemas.openxmlformats.org/officeDocument/2006/relationships/image" Target="../media/image121.jpeg"/><Relationship Id="rId5" Type="http://schemas.microsoft.com/office/2007/relationships/hdphoto" Target="../media/hdphoto1.wdp"/><Relationship Id="rId4" Type="http://schemas.openxmlformats.org/officeDocument/2006/relationships/image" Target="../media/image120.png"/></Relationships>
</file>

<file path=ppt/slides/_rels/slide3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46.xml"/><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6.png"/><Relationship Id="rId4" Type="http://schemas.openxmlformats.org/officeDocument/2006/relationships/notesSlide" Target="../notesSlides/notesSlide27.xml"/></Relationships>
</file>

<file path=ppt/slides/_rels/slide4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7.emf"/><Relationship Id="rId7" Type="http://schemas.openxmlformats.org/officeDocument/2006/relationships/image" Target="../media/image128.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96.png"/><Relationship Id="rId5" Type="http://schemas.openxmlformats.org/officeDocument/2006/relationships/image" Target="../media/image99.png"/><Relationship Id="rId4" Type="http://schemas.openxmlformats.org/officeDocument/2006/relationships/image" Target="../media/image95.png"/><Relationship Id="rId9" Type="http://schemas.openxmlformats.org/officeDocument/2006/relationships/image" Target="../media/image97.png"/></Relationships>
</file>

<file path=ppt/slides/_rels/slide4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132.jpg"/><Relationship Id="rId4" Type="http://schemas.openxmlformats.org/officeDocument/2006/relationships/image" Target="../media/image131.png"/></Relationships>
</file>

<file path=ppt/slides/_rels/slide4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35.jpeg"/></Relationships>
</file>

<file path=ppt/slides/_rels/slide4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39.jpeg"/></Relationships>
</file>

<file path=ppt/slides/_rels/slide48.xml.rels><?xml version="1.0" encoding="UTF-8" standalone="yes"?>
<Relationships xmlns="http://schemas.openxmlformats.org/package/2006/relationships"><Relationship Id="rId8" Type="http://schemas.openxmlformats.org/officeDocument/2006/relationships/image" Target="../media/image145.jpeg"/><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jpeg"/></Relationships>
</file>

<file path=ppt/slides/_rels/slide49.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jpeg"/></Relationships>
</file>

<file path=ppt/slides/_rels/slide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50.jpg"/></Relationships>
</file>

<file path=ppt/slides/_rels/slide5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23.jpeg"/></Relationships>
</file>

<file path=ppt/slides/_rels/slide52.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6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65.xml"/></Relationships>
</file>

<file path=ppt/slides/_rels/slide56.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65.xml"/></Relationships>
</file>

<file path=ppt/slides/_rels/slide57.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65.xml"/></Relationships>
</file>

<file path=ppt/slides/_rels/slide5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40.xml"/><Relationship Id="rId1" Type="http://schemas.openxmlformats.org/officeDocument/2006/relationships/slideLayout" Target="../slideLayouts/slideLayout65.xml"/><Relationship Id="rId4" Type="http://schemas.openxmlformats.org/officeDocument/2006/relationships/image" Target="../media/image157.jpeg"/></Relationships>
</file>

<file path=ppt/slides/_rels/slide59.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65.xml"/></Relationships>
</file>

<file path=ppt/slides/_rels/slide61.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65.xml"/></Relationships>
</file>

<file path=ppt/slides/_rels/slide62.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41.xml"/><Relationship Id="rId1" Type="http://schemas.openxmlformats.org/officeDocument/2006/relationships/slideLayout" Target="../slideLayouts/slideLayout76.xml"/><Relationship Id="rId6" Type="http://schemas.openxmlformats.org/officeDocument/2006/relationships/image" Target="../media/image164.jpeg"/><Relationship Id="rId5" Type="http://schemas.openxmlformats.org/officeDocument/2006/relationships/image" Target="../media/image127.emf"/><Relationship Id="rId4" Type="http://schemas.openxmlformats.org/officeDocument/2006/relationships/image" Target="../media/image163.jpeg"/></Relationships>
</file>

<file path=ppt/slides/_rels/slide63.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42.xml"/><Relationship Id="rId1" Type="http://schemas.openxmlformats.org/officeDocument/2006/relationships/slideLayout" Target="../slideLayouts/slideLayout75.xml"/><Relationship Id="rId4" Type="http://schemas.openxmlformats.org/officeDocument/2006/relationships/image" Target="../media/image166.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43.xml"/><Relationship Id="rId1" Type="http://schemas.openxmlformats.org/officeDocument/2006/relationships/slideLayout" Target="../slideLayouts/slideLayout65.xml"/></Relationships>
</file>

<file path=ppt/slides/_rels/slide67.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44.xml"/><Relationship Id="rId1" Type="http://schemas.openxmlformats.org/officeDocument/2006/relationships/slideLayout" Target="../slideLayouts/slideLayout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9.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slideLayout" Target="../slideLayouts/slideLayout65.xml"/><Relationship Id="rId5" Type="http://schemas.openxmlformats.org/officeDocument/2006/relationships/image" Target="../media/image172.jpeg"/><Relationship Id="rId4" Type="http://schemas.openxmlformats.org/officeDocument/2006/relationships/image" Target="../media/image171.jpeg"/></Relationships>
</file>

<file path=ppt/slides/_rels/slide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8" Type="http://schemas.openxmlformats.org/officeDocument/2006/relationships/image" Target="../media/image173.jpeg"/><Relationship Id="rId13" Type="http://schemas.openxmlformats.org/officeDocument/2006/relationships/image" Target="../media/image23.png"/><Relationship Id="rId18" Type="http://schemas.openxmlformats.org/officeDocument/2006/relationships/image" Target="../media/image28.jpg"/><Relationship Id="rId26" Type="http://schemas.openxmlformats.org/officeDocument/2006/relationships/image" Target="../media/image11.png"/><Relationship Id="rId3" Type="http://schemas.openxmlformats.org/officeDocument/2006/relationships/image" Target="../media/image13.png"/><Relationship Id="rId21" Type="http://schemas.openxmlformats.org/officeDocument/2006/relationships/image" Target="../media/image12.emf"/><Relationship Id="rId7" Type="http://schemas.openxmlformats.org/officeDocument/2006/relationships/image" Target="../media/image17.jpg"/><Relationship Id="rId12" Type="http://schemas.openxmlformats.org/officeDocument/2006/relationships/image" Target="../media/image22.png"/><Relationship Id="rId17" Type="http://schemas.openxmlformats.org/officeDocument/2006/relationships/image" Target="../media/image27.jpeg"/><Relationship Id="rId25" Type="http://schemas.openxmlformats.org/officeDocument/2006/relationships/image" Target="../media/image33.png"/><Relationship Id="rId2" Type="http://schemas.openxmlformats.org/officeDocument/2006/relationships/slideLayout" Target="../slideLayouts/slideLayout46.xml"/><Relationship Id="rId16" Type="http://schemas.openxmlformats.org/officeDocument/2006/relationships/image" Target="../media/image26.jpeg"/><Relationship Id="rId20" Type="http://schemas.openxmlformats.org/officeDocument/2006/relationships/oleObject" Target="../embeddings/oleObject2.bin"/><Relationship Id="rId1" Type="http://schemas.openxmlformats.org/officeDocument/2006/relationships/vmlDrawing" Target="../drawings/vmlDrawing2.v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2.png"/><Relationship Id="rId5" Type="http://schemas.openxmlformats.org/officeDocument/2006/relationships/image" Target="../media/image15.png"/><Relationship Id="rId15" Type="http://schemas.openxmlformats.org/officeDocument/2006/relationships/image" Target="../media/image25.jpeg"/><Relationship Id="rId23" Type="http://schemas.openxmlformats.org/officeDocument/2006/relationships/image" Target="../media/image31.jpeg"/><Relationship Id="rId10" Type="http://schemas.openxmlformats.org/officeDocument/2006/relationships/image" Target="../media/image20.jpeg"/><Relationship Id="rId19" Type="http://schemas.openxmlformats.org/officeDocument/2006/relationships/image" Target="../media/image29.jpg"/><Relationship Id="rId4" Type="http://schemas.openxmlformats.org/officeDocument/2006/relationships/image" Target="../media/image14.jpg"/><Relationship Id="rId9" Type="http://schemas.openxmlformats.org/officeDocument/2006/relationships/image" Target="../media/image19.jpeg"/><Relationship Id="rId14" Type="http://schemas.openxmlformats.org/officeDocument/2006/relationships/image" Target="../media/image174.png"/><Relationship Id="rId22" Type="http://schemas.openxmlformats.org/officeDocument/2006/relationships/image" Target="../media/image30.png"/></Relationships>
</file>

<file path=ppt/slides/_rels/slide7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jp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3.png"/><Relationship Id="rId4" Type="http://schemas.openxmlformats.org/officeDocument/2006/relationships/image" Target="../media/image48.png"/><Relationship Id="rId9" Type="http://schemas.openxmlformats.org/officeDocument/2006/relationships/image" Target="../media/image52.png"/></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4.jpeg"/><Relationship Id="rId7"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57.png"/><Relationship Id="rId5" Type="http://schemas.openxmlformats.org/officeDocument/2006/relationships/image" Target="../media/image56.jpg"/><Relationship Id="rId10" Type="http://schemas.openxmlformats.org/officeDocument/2006/relationships/image" Target="../media/image50.png"/><Relationship Id="rId4" Type="http://schemas.openxmlformats.org/officeDocument/2006/relationships/image" Target="../media/image55.png"/><Relationship Id="rId9"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t="7468" r="-291" b="4624"/>
          <a:stretch/>
        </p:blipFill>
        <p:spPr>
          <a:xfrm>
            <a:off x="0" y="-14177"/>
            <a:ext cx="12227442" cy="7116726"/>
          </a:xfrm>
          <a:prstGeom prst="rect">
            <a:avLst/>
          </a:prstGeom>
        </p:spPr>
      </p:pic>
      <p:sp>
        <p:nvSpPr>
          <p:cNvPr id="3" name="Title 2"/>
          <p:cNvSpPr txBox="1">
            <a:spLocks/>
          </p:cNvSpPr>
          <p:nvPr/>
        </p:nvSpPr>
        <p:spPr>
          <a:xfrm>
            <a:off x="716901" y="662652"/>
            <a:ext cx="11215397" cy="1409700"/>
          </a:xfrm>
          <a:prstGeom prst="rect">
            <a:avLst/>
          </a:prstGeom>
        </p:spPr>
        <p:txBody>
          <a:bodyPr>
            <a:normAutofit fontScale="97500"/>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t>“Farallon Islands Restoration”</a:t>
            </a:r>
          </a:p>
          <a:p>
            <a:r>
              <a:rPr lang="en-US" dirty="0" smtClean="0"/>
              <a:t>The Program Will Start Shortly…</a:t>
            </a:r>
            <a:endParaRPr lang="en-US" dirty="0"/>
          </a:p>
        </p:txBody>
      </p:sp>
    </p:spTree>
    <p:extLst>
      <p:ext uri="{BB962C8B-B14F-4D97-AF65-F5344CB8AC3E}">
        <p14:creationId xmlns:p14="http://schemas.microsoft.com/office/powerpoint/2010/main" val="27262768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5637" y="1594884"/>
            <a:ext cx="7421526" cy="646331"/>
          </a:xfrm>
          <a:prstGeom prst="rect">
            <a:avLst/>
          </a:prstGeom>
          <a:noFill/>
        </p:spPr>
        <p:txBody>
          <a:bodyPr wrap="square" rtlCol="0">
            <a:spAutoFit/>
          </a:bodyPr>
          <a:lstStyle/>
          <a:p>
            <a:r>
              <a:rPr lang="en-US" sz="3600" dirty="0" smtClean="0"/>
              <a:t>Presenter Slides</a:t>
            </a:r>
            <a:endParaRPr lang="en-US" sz="3600" dirty="0"/>
          </a:p>
        </p:txBody>
      </p:sp>
    </p:spTree>
    <p:extLst>
      <p:ext uri="{BB962C8B-B14F-4D97-AF65-F5344CB8AC3E}">
        <p14:creationId xmlns:p14="http://schemas.microsoft.com/office/powerpoint/2010/main" val="456897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388B39F-F0FE-4B17-BDAB-36C3C65DED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143" r="16711" b="12409"/>
          <a:stretch/>
        </p:blipFill>
        <p:spPr>
          <a:xfrm>
            <a:off x="0" y="0"/>
            <a:ext cx="12192000" cy="6858000"/>
          </a:xfrm>
          <a:prstGeom prst="rect">
            <a:avLst/>
          </a:prstGeom>
        </p:spPr>
      </p:pic>
      <p:sp>
        <p:nvSpPr>
          <p:cNvPr id="5" name="TextBox 4">
            <a:extLst>
              <a:ext uri="{FF2B5EF4-FFF2-40B4-BE49-F238E27FC236}">
                <a16:creationId xmlns:a16="http://schemas.microsoft.com/office/drawing/2014/main" xmlns="" id="{ED06A0AC-EE8C-4B91-83D9-1CDC8DFE7BBB}"/>
              </a:ext>
            </a:extLst>
          </p:cNvPr>
          <p:cNvSpPr txBox="1"/>
          <p:nvPr/>
        </p:nvSpPr>
        <p:spPr>
          <a:xfrm>
            <a:off x="1" y="2108987"/>
            <a:ext cx="12192000" cy="2123658"/>
          </a:xfrm>
          <a:prstGeom prst="rect">
            <a:avLst/>
          </a:prstGeom>
          <a:noFill/>
        </p:spPr>
        <p:txBody>
          <a:bodyPr wrap="square" rtlCol="0">
            <a:spAutoFit/>
          </a:bodyPr>
          <a:lstStyle/>
          <a:p>
            <a:pPr algn="ctr" defTabSz="457200"/>
            <a:r>
              <a:rPr lang="en-US" sz="6600" b="1" dirty="0">
                <a:ln w="3175">
                  <a:solidFill>
                    <a:prstClr val="black"/>
                  </a:solidFill>
                </a:ln>
                <a:solidFill>
                  <a:srgbClr val="0072BB"/>
                </a:solidFill>
                <a:effectLst>
                  <a:outerShdw blurRad="50800" dist="38100" dir="18900000" algn="bl" rotWithShape="0">
                    <a:prstClr val="black">
                      <a:alpha val="40000"/>
                    </a:prstClr>
                  </a:outerShdw>
                </a:effectLst>
              </a:rPr>
              <a:t>Restoring the </a:t>
            </a:r>
          </a:p>
          <a:p>
            <a:pPr algn="ctr" defTabSz="457200"/>
            <a:r>
              <a:rPr lang="en-US" sz="6600" b="1" dirty="0">
                <a:ln w="3175">
                  <a:solidFill>
                    <a:prstClr val="black"/>
                  </a:solidFill>
                </a:ln>
                <a:solidFill>
                  <a:srgbClr val="0072BB"/>
                </a:solidFill>
                <a:effectLst>
                  <a:outerShdw blurRad="50800" dist="38100" dir="18900000" algn="bl" rotWithShape="0">
                    <a:prstClr val="black">
                      <a:alpha val="40000"/>
                    </a:prstClr>
                  </a:outerShdw>
                </a:effectLst>
              </a:rPr>
              <a:t>Farallones</a:t>
            </a:r>
          </a:p>
        </p:txBody>
      </p:sp>
      <p:pic>
        <p:nvPicPr>
          <p:cNvPr id="8" name="Picture 7">
            <a:extLst>
              <a:ext uri="{FF2B5EF4-FFF2-40B4-BE49-F238E27FC236}">
                <a16:creationId xmlns:a16="http://schemas.microsoft.com/office/drawing/2014/main" xmlns="" id="{D549742F-87AF-4429-BE9B-3091640CE4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96" y="5198900"/>
            <a:ext cx="5386084" cy="1077218"/>
          </a:xfrm>
          <a:prstGeom prst="rect">
            <a:avLst/>
          </a:prstGeom>
          <a:effectLst>
            <a:glow rad="25400">
              <a:schemeClr val="accent1">
                <a:lumMod val="20000"/>
                <a:lumOff val="80000"/>
                <a:alpha val="67000"/>
              </a:schemeClr>
            </a:glow>
          </a:effectLst>
        </p:spPr>
      </p:pic>
      <p:sp>
        <p:nvSpPr>
          <p:cNvPr id="9" name="TextBox 8">
            <a:extLst>
              <a:ext uri="{FF2B5EF4-FFF2-40B4-BE49-F238E27FC236}">
                <a16:creationId xmlns:a16="http://schemas.microsoft.com/office/drawing/2014/main" xmlns="" id="{6DE784E6-65BF-4A54-8F7D-FE7D35D7FF01}"/>
              </a:ext>
            </a:extLst>
          </p:cNvPr>
          <p:cNvSpPr txBox="1"/>
          <p:nvPr/>
        </p:nvSpPr>
        <p:spPr>
          <a:xfrm>
            <a:off x="1019750" y="5118433"/>
            <a:ext cx="3420575" cy="1415772"/>
          </a:xfrm>
          <a:prstGeom prst="rect">
            <a:avLst/>
          </a:prstGeom>
          <a:noFill/>
        </p:spPr>
        <p:txBody>
          <a:bodyPr wrap="square" rtlCol="0">
            <a:spAutoFit/>
          </a:bodyPr>
          <a:lstStyle/>
          <a:p>
            <a:pPr lvl="1" defTabSz="457200"/>
            <a:r>
              <a:rPr lang="en-US" sz="2800" b="1" dirty="0">
                <a:ln>
                  <a:solidFill>
                    <a:srgbClr val="E7E6E6"/>
                  </a:solidFill>
                </a:ln>
                <a:solidFill>
                  <a:prstClr val="black"/>
                </a:solidFill>
                <a:latin typeface="Garamond" panose="02020404030301010803" pitchFamily="18" charset="0"/>
              </a:rPr>
              <a:t>Roger Harris</a:t>
            </a:r>
          </a:p>
          <a:p>
            <a:pPr lvl="1" defTabSz="457200"/>
            <a:endParaRPr lang="en-US" sz="2000" dirty="0">
              <a:ln>
                <a:solidFill>
                  <a:srgbClr val="E7E6E6"/>
                </a:solidFill>
              </a:ln>
              <a:solidFill>
                <a:prstClr val="white"/>
              </a:solidFill>
              <a:latin typeface="Garamond" panose="02020404030301010803" pitchFamily="18" charset="0"/>
            </a:endParaRPr>
          </a:p>
          <a:p>
            <a:pPr lvl="1" defTabSz="457200"/>
            <a:endParaRPr lang="en-US" sz="2000" dirty="0">
              <a:ln>
                <a:solidFill>
                  <a:srgbClr val="E7E6E6"/>
                </a:solidFill>
              </a:ln>
              <a:solidFill>
                <a:prstClr val="white"/>
              </a:solidFill>
              <a:latin typeface="Garamond" panose="02020404030301010803" pitchFamily="18" charset="0"/>
            </a:endParaRPr>
          </a:p>
          <a:p>
            <a:pPr lvl="1" defTabSz="457200"/>
            <a:r>
              <a:rPr lang="en-US" b="1" dirty="0">
                <a:ln>
                  <a:solidFill>
                    <a:srgbClr val="E7E6E6"/>
                  </a:solidFill>
                </a:ln>
                <a:solidFill>
                  <a:prstClr val="black"/>
                </a:solidFill>
                <a:latin typeface="Garamond" panose="02020404030301010803" pitchFamily="18" charset="0"/>
              </a:rPr>
              <a:t>July 16, 2020</a:t>
            </a:r>
          </a:p>
        </p:txBody>
      </p:sp>
    </p:spTree>
    <p:extLst>
      <p:ext uri="{BB962C8B-B14F-4D97-AF65-F5344CB8AC3E}">
        <p14:creationId xmlns:p14="http://schemas.microsoft.com/office/powerpoint/2010/main" val="298734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6412"/>
          <a:stretch/>
        </p:blipFill>
        <p:spPr>
          <a:xfrm>
            <a:off x="0" y="-1"/>
            <a:ext cx="12192000" cy="6858001"/>
          </a:xfrm>
          <a:prstGeom prst="rect">
            <a:avLst/>
          </a:prstGeom>
        </p:spPr>
      </p:pic>
      <p:sp>
        <p:nvSpPr>
          <p:cNvPr id="5" name="TextBox 4"/>
          <p:cNvSpPr txBox="1"/>
          <p:nvPr/>
        </p:nvSpPr>
        <p:spPr>
          <a:xfrm>
            <a:off x="2688705" y="2971309"/>
            <a:ext cx="6916189" cy="584775"/>
          </a:xfrm>
          <a:prstGeom prst="rect">
            <a:avLst/>
          </a:prstGeom>
          <a:noFill/>
          <a:ln>
            <a:noFill/>
          </a:ln>
        </p:spPr>
        <p:txBody>
          <a:bodyPr wrap="square" rtlCol="0">
            <a:spAutoFit/>
          </a:bodyPr>
          <a:lstStyle/>
          <a:p>
            <a:pPr lvl="1" defTabSz="457200"/>
            <a:r>
              <a:rPr lang="en-US" sz="3200" b="1" dirty="0">
                <a:ln>
                  <a:solidFill>
                    <a:srgbClr val="44546A"/>
                  </a:solidFill>
                </a:ln>
                <a:solidFill>
                  <a:srgbClr val="5B9BD5">
                    <a:lumMod val="60000"/>
                    <a:lumOff val="40000"/>
                  </a:srgbClr>
                </a:solidFill>
                <a:effectLst>
                  <a:glow rad="228600">
                    <a:srgbClr val="4472C4">
                      <a:satMod val="175000"/>
                      <a:alpha val="40000"/>
                    </a:srgbClr>
                  </a:glow>
                </a:effectLst>
              </a:rPr>
              <a:t>west</a:t>
            </a:r>
            <a:r>
              <a:rPr lang="en-US" sz="3200" b="1" dirty="0">
                <a:ln>
                  <a:solidFill>
                    <a:srgbClr val="44546A"/>
                  </a:solidFill>
                </a:ln>
                <a:solidFill>
                  <a:srgbClr val="99FF99"/>
                </a:solidFill>
                <a:effectLst>
                  <a:glow rad="228600">
                    <a:srgbClr val="4472C4">
                      <a:satMod val="175000"/>
                      <a:alpha val="40000"/>
                    </a:srgbClr>
                  </a:glow>
                </a:effectLst>
              </a:rPr>
              <a:t>        PACIFIC OCEAN 	</a:t>
            </a:r>
            <a:r>
              <a:rPr lang="en-US" sz="3200" b="1" dirty="0">
                <a:ln>
                  <a:solidFill>
                    <a:srgbClr val="44546A"/>
                  </a:solidFill>
                </a:ln>
                <a:solidFill>
                  <a:srgbClr val="5B9BD5">
                    <a:lumMod val="60000"/>
                    <a:lumOff val="40000"/>
                  </a:srgbClr>
                </a:solidFill>
                <a:effectLst>
                  <a:glow rad="228600">
                    <a:srgbClr val="4472C4">
                      <a:satMod val="175000"/>
                      <a:alpha val="40000"/>
                    </a:srgbClr>
                  </a:glow>
                </a:effectLst>
              </a:rPr>
              <a:t>east</a:t>
            </a:r>
          </a:p>
        </p:txBody>
      </p:sp>
      <p:sp>
        <p:nvSpPr>
          <p:cNvPr id="3" name="Star: 5 Points 2">
            <a:extLst>
              <a:ext uri="{FF2B5EF4-FFF2-40B4-BE49-F238E27FC236}">
                <a16:creationId xmlns:a16="http://schemas.microsoft.com/office/drawing/2014/main" xmlns="" id="{23FE6D3E-1786-40E0-8BE1-219DC94D50F9}"/>
              </a:ext>
            </a:extLst>
          </p:cNvPr>
          <p:cNvSpPr/>
          <p:nvPr/>
        </p:nvSpPr>
        <p:spPr>
          <a:xfrm>
            <a:off x="8374009" y="2041796"/>
            <a:ext cx="298027" cy="257387"/>
          </a:xfrm>
          <a:prstGeom prst="star5">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4" name="TextBox 3">
            <a:extLst>
              <a:ext uri="{FF2B5EF4-FFF2-40B4-BE49-F238E27FC236}">
                <a16:creationId xmlns:a16="http://schemas.microsoft.com/office/drawing/2014/main" xmlns="" id="{E825FD28-A82E-4B08-BBA2-08F9052C1948}"/>
              </a:ext>
            </a:extLst>
          </p:cNvPr>
          <p:cNvSpPr txBox="1"/>
          <p:nvPr/>
        </p:nvSpPr>
        <p:spPr>
          <a:xfrm>
            <a:off x="6542867" y="1970434"/>
            <a:ext cx="1831142" cy="400110"/>
          </a:xfrm>
          <a:prstGeom prst="rect">
            <a:avLst/>
          </a:prstGeom>
          <a:noFill/>
        </p:spPr>
        <p:txBody>
          <a:bodyPr wrap="none" rtlCol="0">
            <a:spAutoFit/>
          </a:bodyPr>
          <a:lstStyle/>
          <a:p>
            <a:pPr defTabSz="457200"/>
            <a:r>
              <a:rPr lang="en-US" sz="2000" b="1" dirty="0">
                <a:solidFill>
                  <a:srgbClr val="FF0000"/>
                </a:solidFill>
              </a:rPr>
              <a:t>Farallon Islands</a:t>
            </a:r>
          </a:p>
        </p:txBody>
      </p:sp>
    </p:spTree>
    <p:extLst>
      <p:ext uri="{BB962C8B-B14F-4D97-AF65-F5344CB8AC3E}">
        <p14:creationId xmlns:p14="http://schemas.microsoft.com/office/powerpoint/2010/main" val="48058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xmlns="" id="{7365780E-A4A7-4615-8D7E-4E6C95CC5A43}"/>
              </a:ext>
            </a:extLst>
          </p:cNvPr>
          <p:cNvSpPr txBox="1">
            <a:spLocks noChangeArrowheads="1"/>
          </p:cNvSpPr>
          <p:nvPr/>
        </p:nvSpPr>
        <p:spPr bwMode="auto">
          <a:xfrm>
            <a:off x="0" y="386445"/>
            <a:ext cx="12192000" cy="954107"/>
          </a:xfrm>
          <a:prstGeom prst="rect">
            <a:avLst/>
          </a:prstGeom>
          <a:noFill/>
          <a:ln w="9525">
            <a:noFill/>
            <a:miter lim="800000"/>
            <a:headEnd/>
            <a:tailEnd/>
          </a:ln>
        </p:spPr>
        <p:txBody>
          <a:bodyPr wrap="square">
            <a:spAutoFit/>
          </a:bodyPr>
          <a:lstStyle/>
          <a:p>
            <a:pPr algn="ctr" defTabSz="457200"/>
            <a:r>
              <a:rPr lang="en-US" sz="3200" b="1" dirty="0">
                <a:solidFill>
                  <a:srgbClr val="44546A"/>
                </a:solidFill>
              </a:rPr>
              <a:t>Largest Seabird Colony in the Contiguous U.S</a:t>
            </a:r>
            <a:r>
              <a:rPr lang="en-US" sz="2800" b="1" dirty="0">
                <a:solidFill>
                  <a:srgbClr val="44546A"/>
                </a:solidFill>
              </a:rPr>
              <a:t>.</a:t>
            </a:r>
          </a:p>
          <a:p>
            <a:pPr algn="ctr" defTabSz="457200"/>
            <a:r>
              <a:rPr lang="en-US" sz="2400" dirty="0">
                <a:solidFill>
                  <a:srgbClr val="F1730C"/>
                </a:solidFill>
                <a:latin typeface="Calibri Light" panose="020F0302020204030204"/>
              </a:rPr>
              <a:t>350,000 Breeding Seabirds—13 Species</a:t>
            </a:r>
          </a:p>
        </p:txBody>
      </p:sp>
      <p:grpSp>
        <p:nvGrpSpPr>
          <p:cNvPr id="25" name="Group 24">
            <a:extLst>
              <a:ext uri="{FF2B5EF4-FFF2-40B4-BE49-F238E27FC236}">
                <a16:creationId xmlns:a16="http://schemas.microsoft.com/office/drawing/2014/main" xmlns="" id="{847FDB1C-07D3-4602-83EC-3E38E4A4CCD8}"/>
              </a:ext>
            </a:extLst>
          </p:cNvPr>
          <p:cNvGrpSpPr/>
          <p:nvPr/>
        </p:nvGrpSpPr>
        <p:grpSpPr>
          <a:xfrm>
            <a:off x="1662634" y="1496560"/>
            <a:ext cx="8866733" cy="4721496"/>
            <a:chOff x="3135048" y="1757815"/>
            <a:chExt cx="8866733" cy="4721496"/>
          </a:xfrm>
        </p:grpSpPr>
        <p:pic>
          <p:nvPicPr>
            <p:cNvPr id="6" name="Picture 5">
              <a:extLst>
                <a:ext uri="{FF2B5EF4-FFF2-40B4-BE49-F238E27FC236}">
                  <a16:creationId xmlns:a16="http://schemas.microsoft.com/office/drawing/2014/main" xmlns="" id="{72FC0DBE-A15F-4137-ACF3-C998FC2105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xmlns=""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xmlns=""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xmlns="" id="{B89E2ABD-6D36-4DCC-BA8D-8F0ABD189583}"/>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xmlns="" id="{9299FDC4-48D5-452A-B107-1B02709E6947}"/>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xmlns="" id="{60C7CCEA-40C8-4473-B4E5-A0819A7790FD}"/>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xmlns="" id="{3DD004B2-803C-4026-A6E6-39D18E985A65}"/>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xmlns="" id="{03E18FBE-53B0-4136-87A4-899D9032107D}"/>
                </a:ext>
              </a:extLst>
            </p:cNvPr>
            <p:cNvSpPr txBox="1">
              <a:spLocks noChangeArrowheads="1"/>
            </p:cNvSpPr>
            <p:nvPr/>
          </p:nvSpPr>
          <p:spPr bwMode="auto">
            <a:xfrm>
              <a:off x="3199209" y="1757815"/>
              <a:ext cx="2191765"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Brandt’s Cormorant</a:t>
              </a:r>
            </a:p>
          </p:txBody>
        </p:sp>
        <p:sp>
          <p:nvSpPr>
            <p:cNvPr id="15" name="TextBox 22">
              <a:extLst>
                <a:ext uri="{FF2B5EF4-FFF2-40B4-BE49-F238E27FC236}">
                  <a16:creationId xmlns:a16="http://schemas.microsoft.com/office/drawing/2014/main" xmlns="" id="{5CA04455-3AC1-4D2A-8B5F-F396F1798BED}"/>
                </a:ext>
              </a:extLst>
            </p:cNvPr>
            <p:cNvSpPr txBox="1">
              <a:spLocks noChangeArrowheads="1"/>
            </p:cNvSpPr>
            <p:nvPr/>
          </p:nvSpPr>
          <p:spPr bwMode="auto">
            <a:xfrm>
              <a:off x="5390975" y="1757815"/>
              <a:ext cx="2234266"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Ashy Storm-Petrel</a:t>
              </a:r>
            </a:p>
          </p:txBody>
        </p:sp>
        <p:sp>
          <p:nvSpPr>
            <p:cNvPr id="16" name="TextBox 23">
              <a:extLst>
                <a:ext uri="{FF2B5EF4-FFF2-40B4-BE49-F238E27FC236}">
                  <a16:creationId xmlns:a16="http://schemas.microsoft.com/office/drawing/2014/main" xmlns="" id="{0E86F78C-708F-4F46-881A-286AA44CBE68}"/>
                </a:ext>
              </a:extLst>
            </p:cNvPr>
            <p:cNvSpPr txBox="1">
              <a:spLocks noChangeArrowheads="1"/>
            </p:cNvSpPr>
            <p:nvPr/>
          </p:nvSpPr>
          <p:spPr bwMode="auto">
            <a:xfrm>
              <a:off x="7612520" y="1757815"/>
              <a:ext cx="2198055"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Western Gull</a:t>
              </a:r>
            </a:p>
          </p:txBody>
        </p:sp>
        <p:sp>
          <p:nvSpPr>
            <p:cNvPr id="17" name="TextBox 24">
              <a:extLst>
                <a:ext uri="{FF2B5EF4-FFF2-40B4-BE49-F238E27FC236}">
                  <a16:creationId xmlns:a16="http://schemas.microsoft.com/office/drawing/2014/main" xmlns="" id="{0D11070D-EB3D-410F-A8CC-67A23CC61579}"/>
                </a:ext>
              </a:extLst>
            </p:cNvPr>
            <p:cNvSpPr txBox="1">
              <a:spLocks noChangeArrowheads="1"/>
            </p:cNvSpPr>
            <p:nvPr/>
          </p:nvSpPr>
          <p:spPr bwMode="auto">
            <a:xfrm>
              <a:off x="3172412" y="6109979"/>
              <a:ext cx="2218561"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Common Murre</a:t>
              </a:r>
            </a:p>
          </p:txBody>
        </p:sp>
        <p:sp>
          <p:nvSpPr>
            <p:cNvPr id="18" name="TextBox 25">
              <a:extLst>
                <a:ext uri="{FF2B5EF4-FFF2-40B4-BE49-F238E27FC236}">
                  <a16:creationId xmlns:a16="http://schemas.microsoft.com/office/drawing/2014/main" xmlns="" id="{DAF4F729-556B-4888-8294-A039B28B8154}"/>
                </a:ext>
              </a:extLst>
            </p:cNvPr>
            <p:cNvSpPr txBox="1">
              <a:spLocks noChangeArrowheads="1"/>
            </p:cNvSpPr>
            <p:nvPr/>
          </p:nvSpPr>
          <p:spPr bwMode="auto">
            <a:xfrm>
              <a:off x="5402719" y="6098311"/>
              <a:ext cx="2209801"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Pigeon Guillemot</a:t>
              </a:r>
            </a:p>
          </p:txBody>
        </p:sp>
        <p:sp>
          <p:nvSpPr>
            <p:cNvPr id="19" name="TextBox 26">
              <a:extLst>
                <a:ext uri="{FF2B5EF4-FFF2-40B4-BE49-F238E27FC236}">
                  <a16:creationId xmlns:a16="http://schemas.microsoft.com/office/drawing/2014/main" xmlns="" id="{DF90DB03-B6CA-4AA6-AAC6-88FBD76EDE3B}"/>
                </a:ext>
              </a:extLst>
            </p:cNvPr>
            <p:cNvSpPr txBox="1">
              <a:spLocks noChangeArrowheads="1"/>
            </p:cNvSpPr>
            <p:nvPr/>
          </p:nvSpPr>
          <p:spPr bwMode="auto">
            <a:xfrm>
              <a:off x="9810575" y="1757815"/>
              <a:ext cx="2171698"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Tufted Puffin</a:t>
              </a:r>
            </a:p>
          </p:txBody>
        </p:sp>
        <p:sp>
          <p:nvSpPr>
            <p:cNvPr id="20" name="TextBox 27">
              <a:extLst>
                <a:ext uri="{FF2B5EF4-FFF2-40B4-BE49-F238E27FC236}">
                  <a16:creationId xmlns:a16="http://schemas.microsoft.com/office/drawing/2014/main" xmlns="" id="{ADD5618C-56BE-4869-8C89-B5151639AA0A}"/>
                </a:ext>
              </a:extLst>
            </p:cNvPr>
            <p:cNvSpPr txBox="1">
              <a:spLocks noChangeArrowheads="1"/>
            </p:cNvSpPr>
            <p:nvPr/>
          </p:nvSpPr>
          <p:spPr bwMode="auto">
            <a:xfrm>
              <a:off x="9795701" y="6098311"/>
              <a:ext cx="2186572"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Cassin’s Auklet</a:t>
              </a:r>
            </a:p>
          </p:txBody>
        </p:sp>
        <p:sp>
          <p:nvSpPr>
            <p:cNvPr id="21" name="TextBox 28">
              <a:extLst>
                <a:ext uri="{FF2B5EF4-FFF2-40B4-BE49-F238E27FC236}">
                  <a16:creationId xmlns:a16="http://schemas.microsoft.com/office/drawing/2014/main" xmlns="" id="{BAF62D38-D329-493D-95E3-78A5E1A170EF}"/>
                </a:ext>
              </a:extLst>
            </p:cNvPr>
            <p:cNvSpPr txBox="1">
              <a:spLocks noChangeArrowheads="1"/>
            </p:cNvSpPr>
            <p:nvPr/>
          </p:nvSpPr>
          <p:spPr bwMode="auto">
            <a:xfrm>
              <a:off x="7600776" y="6098311"/>
              <a:ext cx="2209800"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Rhinoceros Auklet</a:t>
              </a:r>
            </a:p>
          </p:txBody>
        </p:sp>
        <p:pic>
          <p:nvPicPr>
            <p:cNvPr id="23" name="Picture 5" descr="DSCN2538">
              <a:extLst>
                <a:ext uri="{FF2B5EF4-FFF2-40B4-BE49-F238E27FC236}">
                  <a16:creationId xmlns:a16="http://schemas.microsoft.com/office/drawing/2014/main" xmlns="" id="{16F1C97A-EF12-4DF2-B99E-17FFBAC924D8}"/>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1579486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xmlns="" id="{4A5D336D-4DAC-4569-BC2B-2AFC86FE9CD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xmlns=""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xmlns="" id="{3ABE3303-F8A5-434E-BE0D-02CCE2106137}"/>
              </a:ext>
            </a:extLst>
          </p:cNvPr>
          <p:cNvSpPr>
            <a:spLocks noGrp="1"/>
          </p:cNvSpPr>
          <p:nvPr>
            <p:ph type="body" sz="quarter" idx="13"/>
          </p:nvPr>
        </p:nvSpPr>
        <p:spPr>
          <a:xfrm>
            <a:off x="303945" y="381402"/>
            <a:ext cx="2578592" cy="1827665"/>
          </a:xfrm>
        </p:spPr>
        <p:txBody>
          <a:bodyPr>
            <a:noAutofit/>
          </a:bodyPr>
          <a:lstStyle/>
          <a:p>
            <a:r>
              <a:rPr lang="en-US" sz="4000" b="1" dirty="0"/>
              <a:t>Ashy Storm-Petrel</a:t>
            </a:r>
          </a:p>
        </p:txBody>
      </p:sp>
      <p:sp>
        <p:nvSpPr>
          <p:cNvPr id="9" name="Rectangle 8">
            <a:extLst>
              <a:ext uri="{FF2B5EF4-FFF2-40B4-BE49-F238E27FC236}">
                <a16:creationId xmlns:a16="http://schemas.microsoft.com/office/drawing/2014/main" xmlns=""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pic>
        <p:nvPicPr>
          <p:cNvPr id="7" name="Picture 6">
            <a:extLst>
              <a:ext uri="{FF2B5EF4-FFF2-40B4-BE49-F238E27FC236}">
                <a16:creationId xmlns:a16="http://schemas.microsoft.com/office/drawing/2014/main" xmlns="" id="{5C85FE65-8C0F-4AF7-85EA-CA1CFB7C9A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0490" y="3788077"/>
            <a:ext cx="1772487" cy="2688521"/>
          </a:xfrm>
          <a:prstGeom prst="rect">
            <a:avLst/>
          </a:prstGeom>
        </p:spPr>
      </p:pic>
      <p:pic>
        <p:nvPicPr>
          <p:cNvPr id="1028" name="Picture 4" descr="International Union for Conservation of Nature - Wikipedia">
            <a:extLst>
              <a:ext uri="{FF2B5EF4-FFF2-40B4-BE49-F238E27FC236}">
                <a16:creationId xmlns:a16="http://schemas.microsoft.com/office/drawing/2014/main" xmlns="" id="{ACB423B7-6C5E-4DD6-9917-05D974559E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5250" y="4730697"/>
            <a:ext cx="905957" cy="863768"/>
          </a:xfrm>
          <a:prstGeom prst="rect">
            <a:avLst/>
          </a:prstGeom>
          <a:noFill/>
          <a:extLst>
            <a:ext uri="{909E8E84-426E-40DD-AFC4-6F175D3DCCD1}">
              <a14:hiddenFill xmlns:a14="http://schemas.microsoft.com/office/drawing/2010/main">
                <a:solidFill>
                  <a:srgbClr val="FFFFFF"/>
                </a:solidFill>
              </a14:hiddenFill>
            </a:ext>
          </a:extLst>
        </p:spPr>
      </p:pic>
      <p:sp>
        <p:nvSpPr>
          <p:cNvPr id="3" name="Arrow: Right 2">
            <a:extLst>
              <a:ext uri="{FF2B5EF4-FFF2-40B4-BE49-F238E27FC236}">
                <a16:creationId xmlns:a16="http://schemas.microsoft.com/office/drawing/2014/main" xmlns="" id="{35559994-BEDE-4D24-9034-8C8F4ED74D03}"/>
              </a:ext>
            </a:extLst>
          </p:cNvPr>
          <p:cNvSpPr/>
          <p:nvPr/>
        </p:nvSpPr>
        <p:spPr>
          <a:xfrm>
            <a:off x="4572000" y="5085452"/>
            <a:ext cx="351130" cy="204826"/>
          </a:xfrm>
          <a:prstGeom prst="rightArrow">
            <a:avLst/>
          </a:prstGeom>
          <a:solidFill>
            <a:srgbClr val="1A5E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5" name="TextBox 4">
            <a:extLst>
              <a:ext uri="{FF2B5EF4-FFF2-40B4-BE49-F238E27FC236}">
                <a16:creationId xmlns:a16="http://schemas.microsoft.com/office/drawing/2014/main" xmlns="" id="{19AC037E-F7D8-41B0-B2B4-351DEAC7BBF9}"/>
              </a:ext>
            </a:extLst>
          </p:cNvPr>
          <p:cNvSpPr txBox="1"/>
          <p:nvPr/>
        </p:nvSpPr>
        <p:spPr>
          <a:xfrm>
            <a:off x="4923130" y="5003199"/>
            <a:ext cx="1529008" cy="369332"/>
          </a:xfrm>
          <a:prstGeom prst="rect">
            <a:avLst/>
          </a:prstGeom>
          <a:noFill/>
        </p:spPr>
        <p:txBody>
          <a:bodyPr wrap="none" rtlCol="0">
            <a:spAutoFit/>
          </a:bodyPr>
          <a:lstStyle/>
          <a:p>
            <a:pPr defTabSz="457200"/>
            <a:r>
              <a:rPr lang="en-US" b="1" dirty="0">
                <a:solidFill>
                  <a:srgbClr val="186F9C"/>
                </a:solidFill>
              </a:rPr>
              <a:t>ENDANGERED</a:t>
            </a:r>
          </a:p>
        </p:txBody>
      </p:sp>
    </p:spTree>
    <p:extLst>
      <p:ext uri="{BB962C8B-B14F-4D97-AF65-F5344CB8AC3E}">
        <p14:creationId xmlns:p14="http://schemas.microsoft.com/office/powerpoint/2010/main" val="3540342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00A3D36D-685F-4555-95B0-9221DBE80F12}"/>
              </a:ext>
            </a:extLst>
          </p:cNvPr>
          <p:cNvGrpSpPr/>
          <p:nvPr/>
        </p:nvGrpSpPr>
        <p:grpSpPr>
          <a:xfrm>
            <a:off x="1541107" y="1395053"/>
            <a:ext cx="9109787" cy="5016622"/>
            <a:chOff x="3098838" y="1612778"/>
            <a:chExt cx="9109787" cy="5016622"/>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California Sea Lion</a:t>
              </a:r>
            </a:p>
          </p:txBody>
        </p:sp>
        <p:sp>
          <p:nvSpPr>
            <p:cNvPr id="7177" name="TextBox 10"/>
            <p:cNvSpPr txBox="1">
              <a:spLocks noChangeArrowheads="1"/>
            </p:cNvSpPr>
            <p:nvPr/>
          </p:nvSpPr>
          <p:spPr bwMode="auto">
            <a:xfrm>
              <a:off x="8983099" y="1612778"/>
              <a:ext cx="3172945"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Steller Sea Lion</a:t>
              </a:r>
            </a:p>
          </p:txBody>
        </p:sp>
        <p:sp>
          <p:nvSpPr>
            <p:cNvPr id="7178" name="TextBox 11"/>
            <p:cNvSpPr txBox="1">
              <a:spLocks noChangeArrowheads="1"/>
            </p:cNvSpPr>
            <p:nvPr/>
          </p:nvSpPr>
          <p:spPr bwMode="auto">
            <a:xfrm>
              <a:off x="3100251" y="6259512"/>
              <a:ext cx="3189899"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Northern Elephant Seal</a:t>
              </a:r>
            </a:p>
          </p:txBody>
        </p:sp>
        <p:sp>
          <p:nvSpPr>
            <p:cNvPr id="7179" name="TextBox 12"/>
            <p:cNvSpPr txBox="1">
              <a:spLocks noChangeArrowheads="1"/>
            </p:cNvSpPr>
            <p:nvPr/>
          </p:nvSpPr>
          <p:spPr bwMode="auto">
            <a:xfrm>
              <a:off x="6309516" y="2157846"/>
              <a:ext cx="2673583"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Harbor Seal</a:t>
              </a:r>
            </a:p>
          </p:txBody>
        </p:sp>
        <p:sp>
          <p:nvSpPr>
            <p:cNvPr id="7180" name="TextBox 13"/>
            <p:cNvSpPr txBox="1">
              <a:spLocks noChangeArrowheads="1"/>
            </p:cNvSpPr>
            <p:nvPr/>
          </p:nvSpPr>
          <p:spPr bwMode="auto">
            <a:xfrm>
              <a:off x="8983099" y="6260068"/>
              <a:ext cx="3172945" cy="369332"/>
            </a:xfrm>
            <a:prstGeom prst="rect">
              <a:avLst/>
            </a:prstGeom>
            <a:noFill/>
            <a:ln w="9525">
              <a:noFill/>
              <a:miter lim="800000"/>
              <a:headEnd/>
              <a:tailEnd/>
            </a:ln>
          </p:spPr>
          <p:txBody>
            <a:bodyPr wrap="square">
              <a:spAutoFit/>
            </a:bodyPr>
            <a:lstStyle/>
            <a:p>
              <a:pPr algn="ctr" defTabSz="457200"/>
              <a:r>
                <a:rPr lang="en-US" dirty="0">
                  <a:solidFill>
                    <a:prstClr val="black">
                      <a:lumMod val="65000"/>
                      <a:lumOff val="35000"/>
                    </a:prstClr>
                  </a:solidFill>
                </a:rPr>
                <a:t>Northern Fur Seal</a:t>
              </a:r>
            </a:p>
          </p:txBody>
        </p:sp>
      </p:grpSp>
      <p:sp>
        <p:nvSpPr>
          <p:cNvPr id="18" name="TextBox 3">
            <a:extLst>
              <a:ext uri="{FF2B5EF4-FFF2-40B4-BE49-F238E27FC236}">
                <a16:creationId xmlns:a16="http://schemas.microsoft.com/office/drawing/2014/main" xmlns="" id="{72215019-C015-475F-8A21-271BFB6BFB61}"/>
              </a:ext>
            </a:extLst>
          </p:cNvPr>
          <p:cNvSpPr txBox="1">
            <a:spLocks noChangeArrowheads="1"/>
          </p:cNvSpPr>
          <p:nvPr/>
        </p:nvSpPr>
        <p:spPr bwMode="auto">
          <a:xfrm>
            <a:off x="0" y="384044"/>
            <a:ext cx="12191999" cy="1015663"/>
          </a:xfrm>
          <a:prstGeom prst="rect">
            <a:avLst/>
          </a:prstGeom>
          <a:noFill/>
          <a:ln w="9525">
            <a:noFill/>
            <a:miter lim="800000"/>
            <a:headEnd/>
            <a:tailEnd/>
          </a:ln>
        </p:spPr>
        <p:txBody>
          <a:bodyPr wrap="square">
            <a:spAutoFit/>
          </a:bodyPr>
          <a:lstStyle/>
          <a:p>
            <a:pPr algn="ctr" defTabSz="457200"/>
            <a:r>
              <a:rPr lang="en-US" sz="3200" b="1" dirty="0">
                <a:solidFill>
                  <a:srgbClr val="44546A"/>
                </a:solidFill>
                <a:latin typeface="Calibri Light" panose="020F0302020204030204"/>
              </a:rPr>
              <a:t>Five Species of Pinnipeds</a:t>
            </a:r>
          </a:p>
          <a:p>
            <a:pPr algn="ctr" defTabSz="457200"/>
            <a:r>
              <a:rPr lang="en-US" sz="2800" dirty="0">
                <a:solidFill>
                  <a:srgbClr val="ED7D31"/>
                </a:solidFill>
                <a:latin typeface="Calibri Light" panose="020F0302020204030204"/>
              </a:rPr>
              <a:t>~3,000 – 6,000 Animals</a:t>
            </a:r>
          </a:p>
        </p:txBody>
      </p:sp>
    </p:spTree>
    <p:extLst>
      <p:ext uri="{BB962C8B-B14F-4D97-AF65-F5344CB8AC3E}">
        <p14:creationId xmlns:p14="http://schemas.microsoft.com/office/powerpoint/2010/main" val="932884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00A3D36D-685F-4555-95B0-9221DBE80F12}"/>
              </a:ext>
            </a:extLst>
          </p:cNvPr>
          <p:cNvGrpSpPr/>
          <p:nvPr/>
        </p:nvGrpSpPr>
        <p:grpSpPr>
          <a:xfrm>
            <a:off x="1149049" y="1208581"/>
            <a:ext cx="10561353" cy="1803173"/>
            <a:chOff x="2706780" y="1426306"/>
            <a:chExt cx="10561353" cy="1803173"/>
          </a:xfrm>
        </p:grpSpPr>
        <p:sp>
          <p:nvSpPr>
            <p:cNvPr id="7176" name="TextBox 9"/>
            <p:cNvSpPr txBox="1">
              <a:spLocks noChangeArrowheads="1"/>
            </p:cNvSpPr>
            <p:nvPr/>
          </p:nvSpPr>
          <p:spPr bwMode="auto">
            <a:xfrm>
              <a:off x="10095188" y="1426306"/>
              <a:ext cx="3172945" cy="400110"/>
            </a:xfrm>
            <a:prstGeom prst="rect">
              <a:avLst/>
            </a:prstGeom>
            <a:noFill/>
            <a:ln w="9525">
              <a:noFill/>
              <a:miter lim="800000"/>
              <a:headEnd/>
              <a:tailEnd/>
            </a:ln>
          </p:spPr>
          <p:txBody>
            <a:bodyPr wrap="square">
              <a:spAutoFit/>
            </a:bodyPr>
            <a:lstStyle/>
            <a:p>
              <a:pPr algn="ctr" defTabSz="457200"/>
              <a:r>
                <a:rPr lang="en-US" sz="2000" dirty="0" err="1">
                  <a:solidFill>
                    <a:prstClr val="black">
                      <a:lumMod val="65000"/>
                      <a:lumOff val="35000"/>
                    </a:prstClr>
                  </a:solidFill>
                </a:rPr>
                <a:t>Farallon</a:t>
              </a:r>
              <a:r>
                <a:rPr lang="en-US" sz="2000" dirty="0">
                  <a:solidFill>
                    <a:prstClr val="black">
                      <a:lumMod val="65000"/>
                      <a:lumOff val="35000"/>
                    </a:prstClr>
                  </a:solidFill>
                </a:rPr>
                <a:t> Camel Cricket</a:t>
              </a:r>
            </a:p>
          </p:txBody>
        </p:sp>
        <p:sp>
          <p:nvSpPr>
            <p:cNvPr id="7177" name="TextBox 10"/>
            <p:cNvSpPr txBox="1">
              <a:spLocks noChangeArrowheads="1"/>
            </p:cNvSpPr>
            <p:nvPr/>
          </p:nvSpPr>
          <p:spPr bwMode="auto">
            <a:xfrm>
              <a:off x="6451807" y="2829369"/>
              <a:ext cx="3172945" cy="400110"/>
            </a:xfrm>
            <a:prstGeom prst="rect">
              <a:avLst/>
            </a:prstGeom>
            <a:noFill/>
            <a:ln w="9525">
              <a:noFill/>
              <a:miter lim="800000"/>
              <a:headEnd/>
              <a:tailEnd/>
            </a:ln>
          </p:spPr>
          <p:txBody>
            <a:bodyPr wrap="square">
              <a:spAutoFit/>
            </a:bodyPr>
            <a:lstStyle/>
            <a:p>
              <a:pPr algn="ctr" defTabSz="457200"/>
              <a:r>
                <a:rPr lang="en-US" sz="2000" dirty="0">
                  <a:solidFill>
                    <a:prstClr val="black">
                      <a:lumMod val="65000"/>
                      <a:lumOff val="35000"/>
                    </a:prstClr>
                  </a:solidFill>
                </a:rPr>
                <a:t>Maritime Goldfield</a:t>
              </a:r>
            </a:p>
          </p:txBody>
        </p:sp>
        <p:sp>
          <p:nvSpPr>
            <p:cNvPr id="7179" name="TextBox 12"/>
            <p:cNvSpPr txBox="1">
              <a:spLocks noChangeArrowheads="1"/>
            </p:cNvSpPr>
            <p:nvPr/>
          </p:nvSpPr>
          <p:spPr bwMode="auto">
            <a:xfrm>
              <a:off x="2706780" y="1542689"/>
              <a:ext cx="2673583" cy="707886"/>
            </a:xfrm>
            <a:prstGeom prst="rect">
              <a:avLst/>
            </a:prstGeom>
            <a:noFill/>
            <a:ln w="9525">
              <a:noFill/>
              <a:miter lim="800000"/>
              <a:headEnd/>
              <a:tailEnd/>
            </a:ln>
          </p:spPr>
          <p:txBody>
            <a:bodyPr wrap="square">
              <a:spAutoFit/>
            </a:bodyPr>
            <a:lstStyle/>
            <a:p>
              <a:pPr algn="ctr" defTabSz="457200"/>
              <a:r>
                <a:rPr lang="en-US" sz="2000" dirty="0">
                  <a:solidFill>
                    <a:prstClr val="black">
                      <a:lumMod val="65000"/>
                      <a:lumOff val="35000"/>
                    </a:prstClr>
                  </a:solidFill>
                </a:rPr>
                <a:t>Farallon arboreal salamander</a:t>
              </a:r>
            </a:p>
          </p:txBody>
        </p:sp>
      </p:grpSp>
      <p:sp>
        <p:nvSpPr>
          <p:cNvPr id="18" name="TextBox 3">
            <a:extLst>
              <a:ext uri="{FF2B5EF4-FFF2-40B4-BE49-F238E27FC236}">
                <a16:creationId xmlns:a16="http://schemas.microsoft.com/office/drawing/2014/main" xmlns="" id="{72215019-C015-475F-8A21-271BFB6BFB61}"/>
              </a:ext>
            </a:extLst>
          </p:cNvPr>
          <p:cNvSpPr txBox="1">
            <a:spLocks noChangeArrowheads="1"/>
          </p:cNvSpPr>
          <p:nvPr/>
        </p:nvSpPr>
        <p:spPr bwMode="auto">
          <a:xfrm>
            <a:off x="0" y="384044"/>
            <a:ext cx="12191999" cy="584775"/>
          </a:xfrm>
          <a:prstGeom prst="rect">
            <a:avLst/>
          </a:prstGeom>
          <a:noFill/>
          <a:ln w="9525">
            <a:noFill/>
            <a:miter lim="800000"/>
            <a:headEnd/>
            <a:tailEnd/>
          </a:ln>
        </p:spPr>
        <p:txBody>
          <a:bodyPr wrap="square">
            <a:spAutoFit/>
          </a:bodyPr>
          <a:lstStyle/>
          <a:p>
            <a:pPr algn="ctr" defTabSz="457200"/>
            <a:r>
              <a:rPr lang="en-US" sz="3200" b="1" dirty="0">
                <a:solidFill>
                  <a:srgbClr val="44546A"/>
                </a:solidFill>
                <a:latin typeface="Calibri Light" panose="020F0302020204030204"/>
              </a:rPr>
              <a:t>Endemic Species</a:t>
            </a: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2098891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upload.wikimedia.org/wikipedia/commons/2/24/Killing_fur_seals,_St_Paul_Islan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
          <a:stretch/>
        </p:blipFill>
        <p:spPr bwMode="auto">
          <a:xfrm>
            <a:off x="0" y="-140660"/>
            <a:ext cx="12192000" cy="69986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
            <a:ext cx="12192000" cy="646331"/>
          </a:xfrm>
          <a:prstGeom prst="rect">
            <a:avLst/>
          </a:prstGeom>
          <a:noFill/>
        </p:spPr>
        <p:txBody>
          <a:bodyPr wrap="square" rtlCol="0">
            <a:spAutoFit/>
          </a:bodyPr>
          <a:lstStyle/>
          <a:p>
            <a:pPr lvl="1" algn="ctr" defTabSz="457200"/>
            <a:r>
              <a:rPr lang="en-US" sz="3600" b="1" dirty="0">
                <a:ln>
                  <a:solidFill>
                    <a:srgbClr val="44546A"/>
                  </a:solidFill>
                </a:ln>
                <a:solidFill>
                  <a:srgbClr val="99FF99"/>
                </a:solidFill>
              </a:rPr>
              <a:t>Sealing – 1810 to 1836</a:t>
            </a:r>
          </a:p>
        </p:txBody>
      </p:sp>
    </p:spTree>
    <p:extLst>
      <p:ext uri="{BB962C8B-B14F-4D97-AF65-F5344CB8AC3E}">
        <p14:creationId xmlns:p14="http://schemas.microsoft.com/office/powerpoint/2010/main" val="2466984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144F412E-BDCF-415F-A95D-9854767BD7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206" r="371" b="4759"/>
          <a:stretch/>
        </p:blipFill>
        <p:spPr>
          <a:xfrm>
            <a:off x="10667" y="0"/>
            <a:ext cx="12181334" cy="6858000"/>
          </a:xfrm>
          <a:prstGeom prst="rect">
            <a:avLst/>
          </a:prstGeom>
        </p:spPr>
      </p:pic>
      <p:sp>
        <p:nvSpPr>
          <p:cNvPr id="9" name="TextBox 8">
            <a:extLst>
              <a:ext uri="{FF2B5EF4-FFF2-40B4-BE49-F238E27FC236}">
                <a16:creationId xmlns:a16="http://schemas.microsoft.com/office/drawing/2014/main" xmlns="" id="{7440CE65-1B48-43EF-984E-BD0A383625B0}"/>
              </a:ext>
            </a:extLst>
          </p:cNvPr>
          <p:cNvSpPr txBox="1"/>
          <p:nvPr/>
        </p:nvSpPr>
        <p:spPr>
          <a:xfrm>
            <a:off x="10667" y="1"/>
            <a:ext cx="12170666" cy="584775"/>
          </a:xfrm>
          <a:prstGeom prst="rect">
            <a:avLst/>
          </a:prstGeom>
          <a:noFill/>
          <a:ln>
            <a:noFill/>
          </a:ln>
        </p:spPr>
        <p:txBody>
          <a:bodyPr wrap="square" rtlCol="0">
            <a:spAutoFit/>
          </a:bodyPr>
          <a:lstStyle/>
          <a:p>
            <a:pPr lvl="1" algn="ctr" defTabSz="457200"/>
            <a:r>
              <a:rPr lang="en-US" sz="3200" b="1" dirty="0">
                <a:ln>
                  <a:solidFill>
                    <a:srgbClr val="44546A"/>
                  </a:solidFill>
                </a:ln>
                <a:solidFill>
                  <a:srgbClr val="00FFFF"/>
                </a:solidFill>
              </a:rPr>
              <a:t>RESTORATION SUCCESS STORY #1</a:t>
            </a:r>
            <a:endParaRPr lang="en-US" sz="3200" i="1" dirty="0">
              <a:ln>
                <a:solidFill>
                  <a:srgbClr val="44546A"/>
                </a:solidFill>
              </a:ln>
              <a:solidFill>
                <a:srgbClr val="00FFFF"/>
              </a:solidFill>
            </a:endParaRPr>
          </a:p>
        </p:txBody>
      </p:sp>
      <p:sp>
        <p:nvSpPr>
          <p:cNvPr id="10" name="TextBox 9">
            <a:extLst>
              <a:ext uri="{FF2B5EF4-FFF2-40B4-BE49-F238E27FC236}">
                <a16:creationId xmlns:a16="http://schemas.microsoft.com/office/drawing/2014/main" xmlns="" id="{A2E5AAE2-69F6-4D5E-AAD7-8AA40BC21985}"/>
              </a:ext>
            </a:extLst>
          </p:cNvPr>
          <p:cNvSpPr txBox="1"/>
          <p:nvPr/>
        </p:nvSpPr>
        <p:spPr>
          <a:xfrm>
            <a:off x="2961731" y="835013"/>
            <a:ext cx="6268538" cy="2739211"/>
          </a:xfrm>
          <a:prstGeom prst="rect">
            <a:avLst/>
          </a:prstGeom>
          <a:noFill/>
          <a:ln>
            <a:noFill/>
          </a:ln>
        </p:spPr>
        <p:txBody>
          <a:bodyPr wrap="square" rtlCol="0">
            <a:spAutoFit/>
          </a:bodyPr>
          <a:lstStyle/>
          <a:p>
            <a:pPr lvl="1" defTabSz="457200"/>
            <a:r>
              <a:rPr lang="en-US" sz="3600" b="1" dirty="0">
                <a:ln>
                  <a:solidFill>
                    <a:srgbClr val="44546A"/>
                  </a:solidFill>
                </a:ln>
                <a:solidFill>
                  <a:srgbClr val="99FF99"/>
                </a:solidFill>
              </a:rPr>
              <a:t>Northern Fur Seal </a:t>
            </a:r>
          </a:p>
          <a:p>
            <a:pPr lvl="1" defTabSz="457200"/>
            <a:endParaRPr lang="en-US" sz="2000" i="1" dirty="0">
              <a:ln>
                <a:solidFill>
                  <a:srgbClr val="44546A"/>
                </a:solidFill>
              </a:ln>
              <a:solidFill>
                <a:srgbClr val="99FF99"/>
              </a:solidFill>
            </a:endParaRPr>
          </a:p>
          <a:p>
            <a:pPr lvl="1" defTabSz="457200"/>
            <a:endParaRPr lang="en-US" sz="2000" i="1" dirty="0">
              <a:ln>
                <a:solidFill>
                  <a:srgbClr val="44546A"/>
                </a:solidFill>
              </a:ln>
              <a:solidFill>
                <a:srgbClr val="99FF99"/>
              </a:solidFill>
            </a:endParaRPr>
          </a:p>
          <a:p>
            <a:pPr marL="914400" lvl="1" indent="-457200" defTabSz="457200">
              <a:buFont typeface="Arial" panose="020B0604020202020204" pitchFamily="34" charset="0"/>
              <a:buChar char="•"/>
            </a:pPr>
            <a:r>
              <a:rPr lang="en-US" sz="3200" b="1" i="1" dirty="0">
                <a:ln w="12700">
                  <a:solidFill>
                    <a:srgbClr val="44546A"/>
                  </a:solidFill>
                </a:ln>
                <a:solidFill>
                  <a:srgbClr val="99FF99"/>
                </a:solidFill>
              </a:rPr>
              <a:t>Return 1970s  </a:t>
            </a:r>
          </a:p>
          <a:p>
            <a:pPr marL="914400" lvl="1" indent="-457200" defTabSz="457200">
              <a:buFont typeface="Arial" panose="020B0604020202020204" pitchFamily="34" charset="0"/>
              <a:buChar char="•"/>
            </a:pPr>
            <a:r>
              <a:rPr lang="en-US" sz="3200" b="1" i="1" dirty="0">
                <a:ln w="12700">
                  <a:solidFill>
                    <a:srgbClr val="44546A"/>
                  </a:solidFill>
                </a:ln>
                <a:solidFill>
                  <a:srgbClr val="99FF99"/>
                </a:solidFill>
              </a:rPr>
              <a:t>1</a:t>
            </a:r>
            <a:r>
              <a:rPr lang="en-US" sz="3200" b="1" i="1" baseline="30000" dirty="0">
                <a:ln w="12700">
                  <a:solidFill>
                    <a:srgbClr val="44546A"/>
                  </a:solidFill>
                </a:ln>
                <a:solidFill>
                  <a:srgbClr val="99FF99"/>
                </a:solidFill>
              </a:rPr>
              <a:t>st</a:t>
            </a:r>
            <a:r>
              <a:rPr lang="en-US" sz="3200" b="1" i="1" dirty="0">
                <a:ln w="12700">
                  <a:solidFill>
                    <a:srgbClr val="44546A"/>
                  </a:solidFill>
                </a:ln>
                <a:solidFill>
                  <a:srgbClr val="99FF99"/>
                </a:solidFill>
              </a:rPr>
              <a:t> pup 1996</a:t>
            </a:r>
          </a:p>
          <a:p>
            <a:pPr marL="914400" lvl="1" indent="-457200" defTabSz="457200">
              <a:buFont typeface="Arial" panose="020B0604020202020204" pitchFamily="34" charset="0"/>
              <a:buChar char="•"/>
            </a:pPr>
            <a:r>
              <a:rPr lang="en-US" sz="3200" b="1" i="1" dirty="0">
                <a:ln w="12700">
                  <a:solidFill>
                    <a:srgbClr val="44546A"/>
                  </a:solidFill>
                </a:ln>
                <a:solidFill>
                  <a:srgbClr val="99FF99"/>
                </a:solidFill>
              </a:rPr>
              <a:t>Now pups in low thousands</a:t>
            </a:r>
          </a:p>
        </p:txBody>
      </p:sp>
    </p:spTree>
    <p:extLst>
      <p:ext uri="{BB962C8B-B14F-4D97-AF65-F5344CB8AC3E}">
        <p14:creationId xmlns:p14="http://schemas.microsoft.com/office/powerpoint/2010/main" val="1825590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orthern Elephant Seal - Channel Islands National Park (U.S. National Park Service)">
            <a:extLst>
              <a:ext uri="{FF2B5EF4-FFF2-40B4-BE49-F238E27FC236}">
                <a16:creationId xmlns:a16="http://schemas.microsoft.com/office/drawing/2014/main" xmlns="" id="{655DDA27-1008-459F-BD23-6F5C3698E4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969" r="24" b="4829"/>
          <a:stretch/>
        </p:blipFill>
        <p:spPr bwMode="auto">
          <a:xfrm>
            <a:off x="-11018" y="0"/>
            <a:ext cx="1221403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26E8A035-A834-4077-8C86-8C2ECCF4F1F0}"/>
              </a:ext>
            </a:extLst>
          </p:cNvPr>
          <p:cNvSpPr txBox="1"/>
          <p:nvPr/>
        </p:nvSpPr>
        <p:spPr>
          <a:xfrm>
            <a:off x="0" y="1"/>
            <a:ext cx="4611329" cy="1077218"/>
          </a:xfrm>
          <a:prstGeom prst="rect">
            <a:avLst/>
          </a:prstGeom>
          <a:noFill/>
          <a:ln>
            <a:noFill/>
          </a:ln>
        </p:spPr>
        <p:txBody>
          <a:bodyPr wrap="square" rtlCol="0">
            <a:spAutoFit/>
          </a:bodyPr>
          <a:lstStyle/>
          <a:p>
            <a:pPr lvl="1" algn="ctr" defTabSz="457200"/>
            <a:r>
              <a:rPr lang="en-US" sz="3200" b="1" dirty="0">
                <a:ln w="12700">
                  <a:solidFill>
                    <a:prstClr val="black"/>
                  </a:solidFill>
                </a:ln>
                <a:solidFill>
                  <a:srgbClr val="00FFFF"/>
                </a:solidFill>
              </a:rPr>
              <a:t>RESTORATION SUCCESS STORY #2</a:t>
            </a:r>
            <a:endParaRPr lang="en-US" sz="3200" i="1" dirty="0">
              <a:ln w="12700">
                <a:solidFill>
                  <a:prstClr val="black"/>
                </a:solidFill>
              </a:ln>
              <a:solidFill>
                <a:srgbClr val="00FFFF"/>
              </a:solidFill>
            </a:endParaRPr>
          </a:p>
        </p:txBody>
      </p:sp>
      <p:sp>
        <p:nvSpPr>
          <p:cNvPr id="4" name="TextBox 3">
            <a:extLst>
              <a:ext uri="{FF2B5EF4-FFF2-40B4-BE49-F238E27FC236}">
                <a16:creationId xmlns:a16="http://schemas.microsoft.com/office/drawing/2014/main" xmlns="" id="{2031B1CE-7E03-4BE3-B8EE-4B9B46665071}"/>
              </a:ext>
            </a:extLst>
          </p:cNvPr>
          <p:cNvSpPr txBox="1"/>
          <p:nvPr/>
        </p:nvSpPr>
        <p:spPr>
          <a:xfrm>
            <a:off x="-11018" y="1077219"/>
            <a:ext cx="4916129" cy="2739211"/>
          </a:xfrm>
          <a:prstGeom prst="rect">
            <a:avLst/>
          </a:prstGeom>
          <a:noFill/>
          <a:ln>
            <a:noFill/>
          </a:ln>
        </p:spPr>
        <p:txBody>
          <a:bodyPr wrap="square" rtlCol="0">
            <a:spAutoFit/>
          </a:bodyPr>
          <a:lstStyle/>
          <a:p>
            <a:pPr lvl="1" defTabSz="457200"/>
            <a:r>
              <a:rPr lang="en-US" sz="3200" b="1" dirty="0">
                <a:ln>
                  <a:solidFill>
                    <a:srgbClr val="44546A"/>
                  </a:solidFill>
                </a:ln>
                <a:solidFill>
                  <a:srgbClr val="99FF99"/>
                </a:solidFill>
              </a:rPr>
              <a:t>Northern Elephant Seal</a:t>
            </a:r>
            <a:endParaRPr lang="en-US" sz="1400" i="1" dirty="0">
              <a:ln>
                <a:solidFill>
                  <a:srgbClr val="44546A"/>
                </a:solidFill>
              </a:ln>
              <a:solidFill>
                <a:srgbClr val="99FF99"/>
              </a:solidFill>
            </a:endParaRPr>
          </a:p>
          <a:p>
            <a:pPr marL="914400" lvl="1" indent="-457200" defTabSz="457200">
              <a:buFont typeface="Arial" panose="020B0604020202020204" pitchFamily="34" charset="0"/>
              <a:buChar char="•"/>
            </a:pPr>
            <a:r>
              <a:rPr lang="en-US" sz="2800" b="1" i="1" dirty="0">
                <a:ln>
                  <a:solidFill>
                    <a:srgbClr val="44546A"/>
                  </a:solidFill>
                </a:ln>
                <a:solidFill>
                  <a:srgbClr val="99FF99"/>
                </a:solidFill>
              </a:rPr>
              <a:t>1882 extinct?</a:t>
            </a:r>
          </a:p>
          <a:p>
            <a:pPr marL="914400" lvl="1" indent="-457200" defTabSz="457200">
              <a:buFont typeface="Arial" panose="020B0604020202020204" pitchFamily="34" charset="0"/>
              <a:buChar char="•"/>
            </a:pPr>
            <a:r>
              <a:rPr lang="en-US" sz="2800" b="1" i="1" dirty="0">
                <a:ln>
                  <a:solidFill>
                    <a:srgbClr val="44546A"/>
                  </a:solidFill>
                </a:ln>
                <a:solidFill>
                  <a:srgbClr val="99FF99"/>
                </a:solidFill>
              </a:rPr>
              <a:t>1922 protection</a:t>
            </a:r>
          </a:p>
          <a:p>
            <a:pPr marL="914400" lvl="1" indent="-457200" defTabSz="457200">
              <a:buFont typeface="Arial" panose="020B0604020202020204" pitchFamily="34" charset="0"/>
              <a:buChar char="•"/>
            </a:pPr>
            <a:r>
              <a:rPr lang="en-US" sz="2800" b="1" i="1" dirty="0">
                <a:ln>
                  <a:solidFill>
                    <a:srgbClr val="44546A"/>
                  </a:solidFill>
                </a:ln>
                <a:solidFill>
                  <a:srgbClr val="99FF99"/>
                </a:solidFill>
              </a:rPr>
              <a:t>Now 160,000</a:t>
            </a:r>
          </a:p>
          <a:p>
            <a:pPr marL="914400" lvl="1" indent="-457200" defTabSz="457200">
              <a:buFont typeface="Arial" panose="020B0604020202020204" pitchFamily="34" charset="0"/>
              <a:buChar char="•"/>
            </a:pPr>
            <a:r>
              <a:rPr lang="en-US" sz="2800" b="1" i="1" dirty="0">
                <a:ln>
                  <a:solidFill>
                    <a:srgbClr val="44546A"/>
                  </a:solidFill>
                </a:ln>
                <a:solidFill>
                  <a:srgbClr val="99FF99"/>
                </a:solidFill>
              </a:rPr>
              <a:t>500 on SEFI</a:t>
            </a:r>
          </a:p>
          <a:p>
            <a:pPr marL="914400" lvl="1" indent="-457200" defTabSz="457200">
              <a:buFont typeface="Arial" panose="020B0604020202020204" pitchFamily="34" charset="0"/>
              <a:buChar char="•"/>
            </a:pPr>
            <a:r>
              <a:rPr lang="en-US" sz="2800" b="1" i="1" dirty="0">
                <a:ln>
                  <a:solidFill>
                    <a:srgbClr val="44546A"/>
                  </a:solidFill>
                </a:ln>
                <a:solidFill>
                  <a:srgbClr val="99FF99"/>
                </a:solidFill>
              </a:rPr>
              <a:t>1500 on coast</a:t>
            </a:r>
          </a:p>
        </p:txBody>
      </p:sp>
      <p:sp>
        <p:nvSpPr>
          <p:cNvPr id="5" name="TextBox 4">
            <a:extLst>
              <a:ext uri="{FF2B5EF4-FFF2-40B4-BE49-F238E27FC236}">
                <a16:creationId xmlns:a16="http://schemas.microsoft.com/office/drawing/2014/main" xmlns="" id="{34FF8EB5-98F0-414B-AEE9-2178D7655757}"/>
              </a:ext>
            </a:extLst>
          </p:cNvPr>
          <p:cNvSpPr txBox="1"/>
          <p:nvPr/>
        </p:nvSpPr>
        <p:spPr>
          <a:xfrm>
            <a:off x="10035870" y="6581002"/>
            <a:ext cx="695960" cy="276999"/>
          </a:xfrm>
          <a:prstGeom prst="rect">
            <a:avLst/>
          </a:prstGeom>
          <a:noFill/>
        </p:spPr>
        <p:txBody>
          <a:bodyPr wrap="none" rtlCol="0">
            <a:spAutoFit/>
          </a:bodyPr>
          <a:lstStyle/>
          <a:p>
            <a:pPr defTabSz="457200"/>
            <a:r>
              <a:rPr lang="en-US" sz="1200" dirty="0">
                <a:solidFill>
                  <a:prstClr val="black"/>
                </a:solidFill>
              </a:rPr>
              <a:t>NPS.gov</a:t>
            </a:r>
          </a:p>
        </p:txBody>
      </p:sp>
    </p:spTree>
    <p:extLst>
      <p:ext uri="{BB962C8B-B14F-4D97-AF65-F5344CB8AC3E}">
        <p14:creationId xmlns:p14="http://schemas.microsoft.com/office/powerpoint/2010/main" val="3074980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2309" r="2511" b="15461"/>
          <a:stretch/>
        </p:blipFill>
        <p:spPr/>
      </p:pic>
      <p:sp>
        <p:nvSpPr>
          <p:cNvPr id="3" name="Title 2"/>
          <p:cNvSpPr>
            <a:spLocks noGrp="1"/>
          </p:cNvSpPr>
          <p:nvPr>
            <p:ph type="ctrTitle"/>
          </p:nvPr>
        </p:nvSpPr>
        <p:spPr>
          <a:xfrm>
            <a:off x="716901" y="662652"/>
            <a:ext cx="11215397" cy="1409700"/>
          </a:xfrm>
        </p:spPr>
        <p:txBody>
          <a:bodyPr>
            <a:normAutofit fontScale="90000"/>
          </a:bodyPr>
          <a:lstStyle/>
          <a:p>
            <a:r>
              <a:rPr lang="en-US" dirty="0" smtClean="0"/>
              <a:t>Farallon Islands </a:t>
            </a:r>
            <a:r>
              <a:rPr lang="en-US" dirty="0" smtClean="0"/>
              <a:t>Restoration: </a:t>
            </a:r>
            <a:br>
              <a:rPr lang="en-US" dirty="0" smtClean="0"/>
            </a:br>
            <a:r>
              <a:rPr lang="en-US" dirty="0" smtClean="0"/>
              <a:t>The Plan and How You Can Help</a:t>
            </a:r>
            <a:r>
              <a:rPr lang="en-US" dirty="0"/>
              <a:t/>
            </a:r>
            <a:br>
              <a:rPr lang="en-US" dirty="0"/>
            </a:br>
            <a:endParaRPr lang="en-US" sz="4400" dirty="0"/>
          </a:p>
        </p:txBody>
      </p:sp>
      <p:sp>
        <p:nvSpPr>
          <p:cNvPr id="4" name="Subtitle 3"/>
          <p:cNvSpPr>
            <a:spLocks noGrp="1"/>
          </p:cNvSpPr>
          <p:nvPr>
            <p:ph type="subTitle" idx="1"/>
          </p:nvPr>
        </p:nvSpPr>
        <p:spPr>
          <a:xfrm>
            <a:off x="838199" y="1666461"/>
            <a:ext cx="10972800" cy="1238715"/>
          </a:xfrm>
        </p:spPr>
        <p:txBody>
          <a:bodyPr/>
          <a:lstStyle/>
          <a:p>
            <a:r>
              <a:rPr lang="en-US" dirty="0" smtClean="0"/>
              <a:t>Thursday</a:t>
            </a:r>
            <a:r>
              <a:rPr lang="en-US" dirty="0" smtClean="0"/>
              <a:t>, July 16, 2020 </a:t>
            </a:r>
            <a:r>
              <a:rPr lang="en-US" dirty="0" smtClean="0"/>
              <a:t>7pm</a:t>
            </a:r>
          </a:p>
          <a:p>
            <a:r>
              <a:rPr lang="en-US" sz="3200" dirty="0"/>
              <a:t>A Marin Audubon Society Program</a:t>
            </a:r>
            <a:endParaRPr lang="en-US" dirty="0"/>
          </a:p>
        </p:txBody>
      </p:sp>
      <p:sp>
        <p:nvSpPr>
          <p:cNvPr id="5" name="Text Placeholder 4"/>
          <p:cNvSpPr>
            <a:spLocks noGrp="1"/>
          </p:cNvSpPr>
          <p:nvPr>
            <p:ph type="body" sz="quarter" idx="14"/>
          </p:nvPr>
        </p:nvSpPr>
        <p:spPr>
          <a:xfrm>
            <a:off x="8936892" y="6219278"/>
            <a:ext cx="3116705" cy="547687"/>
          </a:xfrm>
        </p:spPr>
        <p:txBody>
          <a:bodyPr/>
          <a:lstStyle/>
          <a:p>
            <a:r>
              <a:rPr lang="en-US" dirty="0" smtClean="0"/>
              <a:t>South Farallon Island. Credit: Ryan DiGaudio/Point Blue</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901" y="3741312"/>
            <a:ext cx="2567475" cy="2704407"/>
          </a:xfrm>
          <a:prstGeom prst="rect">
            <a:avLst/>
          </a:prstGeom>
        </p:spPr>
      </p:pic>
    </p:spTree>
    <p:extLst>
      <p:ext uri="{BB962C8B-B14F-4D97-AF65-F5344CB8AC3E}">
        <p14:creationId xmlns:p14="http://schemas.microsoft.com/office/powerpoint/2010/main" val="2970226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mon Murre - Species Information and Photos">
            <a:extLst>
              <a:ext uri="{FF2B5EF4-FFF2-40B4-BE49-F238E27FC236}">
                <a16:creationId xmlns:a16="http://schemas.microsoft.com/office/drawing/2014/main" xmlns="" id="{514D68CA-C468-444E-8C3F-84EA8ECFE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460" t="56" r="-13301" b="11175"/>
          <a:stretch/>
        </p:blipFill>
        <p:spPr bwMode="auto">
          <a:xfrm>
            <a:off x="-1" y="-1295"/>
            <a:ext cx="10743591" cy="685892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FF117F8E-1B04-4B36-B4A1-57A397F8D472}"/>
              </a:ext>
            </a:extLst>
          </p:cNvPr>
          <p:cNvSpPr txBox="1"/>
          <p:nvPr/>
        </p:nvSpPr>
        <p:spPr>
          <a:xfrm>
            <a:off x="2" y="0"/>
            <a:ext cx="4140402" cy="1569660"/>
          </a:xfrm>
          <a:prstGeom prst="rect">
            <a:avLst/>
          </a:prstGeom>
          <a:noFill/>
          <a:ln>
            <a:noFill/>
          </a:ln>
        </p:spPr>
        <p:txBody>
          <a:bodyPr wrap="square" rtlCol="0">
            <a:spAutoFit/>
          </a:bodyPr>
          <a:lstStyle/>
          <a:p>
            <a:pPr lvl="1" algn="ctr" defTabSz="457200"/>
            <a:r>
              <a:rPr lang="en-US" sz="3200" b="1" dirty="0">
                <a:ln>
                  <a:solidFill>
                    <a:srgbClr val="44546A"/>
                  </a:solidFill>
                </a:ln>
                <a:solidFill>
                  <a:srgbClr val="00FFFF"/>
                </a:solidFill>
              </a:rPr>
              <a:t>RESTORATION SUCCESS STORY #3</a:t>
            </a:r>
          </a:p>
          <a:p>
            <a:pPr lvl="1" algn="ctr" defTabSz="457200"/>
            <a:r>
              <a:rPr lang="en-US" sz="3200" b="1" i="1" dirty="0">
                <a:ln>
                  <a:solidFill>
                    <a:srgbClr val="44546A"/>
                  </a:solidFill>
                </a:ln>
                <a:solidFill>
                  <a:srgbClr val="99FF99"/>
                </a:solidFill>
              </a:rPr>
              <a:t>Common Murre</a:t>
            </a:r>
            <a:endParaRPr lang="en-US" sz="3200" i="1" dirty="0">
              <a:ln>
                <a:solidFill>
                  <a:srgbClr val="44546A"/>
                </a:solidFill>
              </a:ln>
              <a:solidFill>
                <a:srgbClr val="99FF99"/>
              </a:solidFill>
            </a:endParaRPr>
          </a:p>
        </p:txBody>
      </p:sp>
      <p:sp>
        <p:nvSpPr>
          <p:cNvPr id="4" name="TextBox 3">
            <a:extLst>
              <a:ext uri="{FF2B5EF4-FFF2-40B4-BE49-F238E27FC236}">
                <a16:creationId xmlns:a16="http://schemas.microsoft.com/office/drawing/2014/main" xmlns="" id="{562A79AB-7CBA-419A-86B0-330BAD5AACB9}"/>
              </a:ext>
            </a:extLst>
          </p:cNvPr>
          <p:cNvSpPr txBox="1"/>
          <p:nvPr/>
        </p:nvSpPr>
        <p:spPr>
          <a:xfrm>
            <a:off x="1994185" y="6434697"/>
            <a:ext cx="801758" cy="276999"/>
          </a:xfrm>
          <a:prstGeom prst="rect">
            <a:avLst/>
          </a:prstGeom>
          <a:noFill/>
        </p:spPr>
        <p:txBody>
          <a:bodyPr wrap="none" rtlCol="0">
            <a:spAutoFit/>
          </a:bodyPr>
          <a:lstStyle/>
          <a:p>
            <a:pPr defTabSz="457200"/>
            <a:r>
              <a:rPr lang="en-US" sz="1200" dirty="0">
                <a:solidFill>
                  <a:prstClr val="black"/>
                </a:solidFill>
              </a:rPr>
              <a:t>Terry </a:t>
            </a:r>
            <a:r>
              <a:rPr lang="en-US" sz="1200" dirty="0" err="1">
                <a:solidFill>
                  <a:prstClr val="black"/>
                </a:solidFill>
              </a:rPr>
              <a:t>Sohl</a:t>
            </a:r>
            <a:endParaRPr lang="en-US" sz="1200" dirty="0">
              <a:solidFill>
                <a:prstClr val="black"/>
              </a:solidFill>
            </a:endParaRPr>
          </a:p>
        </p:txBody>
      </p:sp>
      <p:pic>
        <p:nvPicPr>
          <p:cNvPr id="6" name="Picture 5" descr="http://foundsf.org/images/8/89/Outofsf$eggman-with-basket.jpg">
            <a:extLst>
              <a:ext uri="{FF2B5EF4-FFF2-40B4-BE49-F238E27FC236}">
                <a16:creationId xmlns:a16="http://schemas.microsoft.com/office/drawing/2014/main" xmlns="" id="{A8DA8598-A26D-4CE1-BE93-5C598D6569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504" y="0"/>
            <a:ext cx="4730496" cy="6857633"/>
          </a:xfrm>
          <a:prstGeom prst="rect">
            <a:avLst/>
          </a:prstGeom>
          <a:noFill/>
          <a:ln>
            <a:solidFill>
              <a:schemeClr val="tx1"/>
            </a:solid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967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defTabSz="457200"/>
            <a:r>
              <a:rPr lang="en-US" sz="3200" b="1" dirty="0">
                <a:ln>
                  <a:solidFill>
                    <a:srgbClr val="44546A"/>
                  </a:solidFill>
                </a:ln>
                <a:solidFill>
                  <a:srgbClr val="99FF99"/>
                </a:solidFill>
                <a:latin typeface="Garamond" panose="02020404030301010803" pitchFamily="18" charset="0"/>
              </a:rPr>
              <a:t>Common</a:t>
            </a:r>
          </a:p>
          <a:p>
            <a:pPr algn="ctr" defTabSz="457200"/>
            <a:r>
              <a:rPr lang="en-US" sz="3200" b="1" dirty="0">
                <a:ln>
                  <a:solidFill>
                    <a:srgbClr val="44546A"/>
                  </a:solidFill>
                </a:ln>
                <a:solidFill>
                  <a:srgbClr val="99FF99"/>
                </a:solidFill>
                <a:latin typeface="Garamond" panose="02020404030301010803" pitchFamily="18" charset="0"/>
              </a:rPr>
              <a:t>Murre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1560" t="19327" r="21217" b="32684"/>
          <a:stretch/>
        </p:blipFill>
        <p:spPr>
          <a:xfrm>
            <a:off x="0" y="0"/>
            <a:ext cx="12435840" cy="6858000"/>
          </a:xfrm>
          <a:prstGeom prst="rect">
            <a:avLst/>
          </a:prstGeom>
        </p:spPr>
      </p:pic>
      <p:sp>
        <p:nvSpPr>
          <p:cNvPr id="2" name="Oval 1"/>
          <p:cNvSpPr/>
          <p:nvPr/>
        </p:nvSpPr>
        <p:spPr>
          <a:xfrm>
            <a:off x="1593219" y="4481258"/>
            <a:ext cx="2883386" cy="167433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9" name="Oval 8"/>
          <p:cNvSpPr/>
          <p:nvPr/>
        </p:nvSpPr>
        <p:spPr>
          <a:xfrm>
            <a:off x="6307652" y="5716226"/>
            <a:ext cx="2815490" cy="114177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15" name="TextBox 14">
            <a:extLst>
              <a:ext uri="{FF2B5EF4-FFF2-40B4-BE49-F238E27FC236}">
                <a16:creationId xmlns:a16="http://schemas.microsoft.com/office/drawing/2014/main" xmlns="" id="{D172234C-4D26-4F6E-9AC7-62235C941D5E}"/>
              </a:ext>
            </a:extLst>
          </p:cNvPr>
          <p:cNvSpPr txBox="1"/>
          <p:nvPr/>
        </p:nvSpPr>
        <p:spPr>
          <a:xfrm>
            <a:off x="1523999" y="0"/>
            <a:ext cx="9144000" cy="1077218"/>
          </a:xfrm>
          <a:prstGeom prst="rect">
            <a:avLst/>
          </a:prstGeom>
          <a:noFill/>
          <a:ln>
            <a:noFill/>
          </a:ln>
        </p:spPr>
        <p:txBody>
          <a:bodyPr wrap="square" rtlCol="0">
            <a:spAutoFit/>
          </a:bodyPr>
          <a:lstStyle/>
          <a:p>
            <a:pPr lvl="1" defTabSz="457200"/>
            <a:r>
              <a:rPr lang="en-US" sz="3200" b="1" dirty="0">
                <a:ln>
                  <a:solidFill>
                    <a:srgbClr val="44546A"/>
                  </a:solidFill>
                </a:ln>
                <a:solidFill>
                  <a:srgbClr val="00FFFF"/>
                </a:solidFill>
              </a:rPr>
              <a:t>RESTORATION SUCCESS STORY #4</a:t>
            </a:r>
          </a:p>
          <a:p>
            <a:pPr lvl="1" defTabSz="457200"/>
            <a:r>
              <a:rPr lang="en-US" sz="3200" b="1" dirty="0">
                <a:ln w="12700">
                  <a:solidFill>
                    <a:srgbClr val="44546A"/>
                  </a:solidFill>
                </a:ln>
                <a:solidFill>
                  <a:prstClr val="black"/>
                </a:solidFill>
              </a:rPr>
              <a:t>Rhinoceros Auklet</a:t>
            </a:r>
            <a:endParaRPr lang="en-US" sz="3200" i="1" dirty="0">
              <a:ln w="12700">
                <a:solidFill>
                  <a:srgbClr val="44546A"/>
                </a:solidFill>
              </a:ln>
              <a:solidFill>
                <a:prstClr val="black"/>
              </a:solidFill>
            </a:endParaRPr>
          </a:p>
        </p:txBody>
      </p:sp>
    </p:spTree>
    <p:extLst>
      <p:ext uri="{BB962C8B-B14F-4D97-AF65-F5344CB8AC3E}">
        <p14:creationId xmlns:p14="http://schemas.microsoft.com/office/powerpoint/2010/main" val="3391650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defTabSz="457200"/>
            <a:r>
              <a:rPr lang="en-US" sz="3200" b="1" dirty="0">
                <a:ln>
                  <a:solidFill>
                    <a:srgbClr val="44546A"/>
                  </a:solidFill>
                </a:ln>
                <a:solidFill>
                  <a:srgbClr val="99FF99"/>
                </a:solidFill>
                <a:latin typeface="Garamond" panose="02020404030301010803" pitchFamily="18" charset="0"/>
              </a:rPr>
              <a:t>Common</a:t>
            </a:r>
          </a:p>
          <a:p>
            <a:pPr algn="ctr" defTabSz="457200"/>
            <a:r>
              <a:rPr lang="en-US" sz="3200" b="1" dirty="0">
                <a:ln>
                  <a:solidFill>
                    <a:srgbClr val="44546A"/>
                  </a:solidFill>
                </a:ln>
                <a:solidFill>
                  <a:srgbClr val="99FF99"/>
                </a:solidFill>
                <a:latin typeface="Garamond" panose="02020404030301010803" pitchFamily="18" charset="0"/>
              </a:rPr>
              <a:t>Murre</a:t>
            </a:r>
          </a:p>
        </p:txBody>
      </p:sp>
      <p:pic>
        <p:nvPicPr>
          <p:cNvPr id="2050" name="Picture 2">
            <a:extLst>
              <a:ext uri="{FF2B5EF4-FFF2-40B4-BE49-F238E27FC236}">
                <a16:creationId xmlns:a16="http://schemas.microsoft.com/office/drawing/2014/main" xmlns="" id="{BCA391F9-2DCB-4A6C-A36C-173F0DC7232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60" r="219" b="896"/>
          <a:stretch/>
        </p:blipFill>
        <p:spPr bwMode="auto">
          <a:xfrm>
            <a:off x="-1" y="0"/>
            <a:ext cx="12192001" cy="695901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xmlns="" id="{4D02DCC3-3DDD-4019-9EB5-03196273CC24}"/>
              </a:ext>
            </a:extLst>
          </p:cNvPr>
          <p:cNvPicPr>
            <a:picLocks noChangeAspect="1"/>
          </p:cNvPicPr>
          <p:nvPr/>
        </p:nvPicPr>
        <p:blipFill rotWithShape="1">
          <a:blip r:embed="rId4">
            <a:extLst>
              <a:ext uri="{28A0092B-C50C-407E-A947-70E740481C1C}">
                <a14:useLocalDpi xmlns:a14="http://schemas.microsoft.com/office/drawing/2010/main" val="0"/>
              </a:ext>
            </a:extLst>
          </a:blip>
          <a:srcRect l="34546" t="31075" r="43999" b="28231"/>
          <a:stretch/>
        </p:blipFill>
        <p:spPr>
          <a:xfrm>
            <a:off x="7843498" y="710927"/>
            <a:ext cx="3982429" cy="3138692"/>
          </a:xfrm>
          <a:prstGeom prst="rect">
            <a:avLst/>
          </a:prstGeom>
        </p:spPr>
      </p:pic>
      <p:sp>
        <p:nvSpPr>
          <p:cNvPr id="2" name="TextBox 1">
            <a:extLst>
              <a:ext uri="{FF2B5EF4-FFF2-40B4-BE49-F238E27FC236}">
                <a16:creationId xmlns:a16="http://schemas.microsoft.com/office/drawing/2014/main" xmlns="" id="{8DD511A5-E2E4-4DB9-84A5-72338506443E}"/>
              </a:ext>
            </a:extLst>
          </p:cNvPr>
          <p:cNvSpPr txBox="1"/>
          <p:nvPr/>
        </p:nvSpPr>
        <p:spPr>
          <a:xfrm>
            <a:off x="0" y="6682018"/>
            <a:ext cx="1736967" cy="276999"/>
          </a:xfrm>
          <a:prstGeom prst="rect">
            <a:avLst/>
          </a:prstGeom>
          <a:noFill/>
        </p:spPr>
        <p:txBody>
          <a:bodyPr wrap="square" rtlCol="0">
            <a:spAutoFit/>
          </a:bodyPr>
          <a:lstStyle/>
          <a:p>
            <a:pPr defTabSz="457200"/>
            <a:r>
              <a:rPr lang="en-US" sz="1200" dirty="0">
                <a:solidFill>
                  <a:prstClr val="white"/>
                </a:solidFill>
              </a:rPr>
              <a:t>FWS.gov</a:t>
            </a:r>
          </a:p>
        </p:txBody>
      </p:sp>
      <p:sp>
        <p:nvSpPr>
          <p:cNvPr id="11" name="TextBox 10">
            <a:extLst>
              <a:ext uri="{FF2B5EF4-FFF2-40B4-BE49-F238E27FC236}">
                <a16:creationId xmlns:a16="http://schemas.microsoft.com/office/drawing/2014/main" xmlns="" id="{8D2960B0-4AC7-433D-970E-6376EEEF58DC}"/>
              </a:ext>
            </a:extLst>
          </p:cNvPr>
          <p:cNvSpPr txBox="1"/>
          <p:nvPr/>
        </p:nvSpPr>
        <p:spPr>
          <a:xfrm>
            <a:off x="1524001" y="1"/>
            <a:ext cx="9144001" cy="584775"/>
          </a:xfrm>
          <a:prstGeom prst="rect">
            <a:avLst/>
          </a:prstGeom>
          <a:noFill/>
          <a:ln>
            <a:noFill/>
          </a:ln>
        </p:spPr>
        <p:txBody>
          <a:bodyPr wrap="square" rtlCol="0">
            <a:spAutoFit/>
          </a:bodyPr>
          <a:lstStyle/>
          <a:p>
            <a:pPr lvl="1" algn="ctr" defTabSz="457200"/>
            <a:r>
              <a:rPr lang="en-US" sz="3200" b="1" dirty="0">
                <a:ln>
                  <a:solidFill>
                    <a:srgbClr val="44546A"/>
                  </a:solidFill>
                </a:ln>
                <a:solidFill>
                  <a:srgbClr val="00FFFF"/>
                </a:solidFill>
              </a:rPr>
              <a:t>RESTORATION SUCCESS STORY #4</a:t>
            </a:r>
            <a:endParaRPr lang="en-US" sz="3200" i="1" dirty="0">
              <a:ln>
                <a:solidFill>
                  <a:srgbClr val="44546A"/>
                </a:solidFill>
              </a:ln>
              <a:solidFill>
                <a:srgbClr val="00FFFF"/>
              </a:solidFill>
            </a:endParaRPr>
          </a:p>
        </p:txBody>
      </p:sp>
      <p:sp>
        <p:nvSpPr>
          <p:cNvPr id="12" name="TextBox 11">
            <a:extLst>
              <a:ext uri="{FF2B5EF4-FFF2-40B4-BE49-F238E27FC236}">
                <a16:creationId xmlns:a16="http://schemas.microsoft.com/office/drawing/2014/main" xmlns="" id="{6E5767FC-BCC7-425D-9371-4CD88CC4E500}"/>
              </a:ext>
            </a:extLst>
          </p:cNvPr>
          <p:cNvSpPr txBox="1"/>
          <p:nvPr/>
        </p:nvSpPr>
        <p:spPr>
          <a:xfrm>
            <a:off x="2688530" y="6028267"/>
            <a:ext cx="3445570" cy="584775"/>
          </a:xfrm>
          <a:prstGeom prst="rect">
            <a:avLst/>
          </a:prstGeom>
          <a:noFill/>
        </p:spPr>
        <p:txBody>
          <a:bodyPr wrap="square" rtlCol="0">
            <a:spAutoFit/>
          </a:bodyPr>
          <a:lstStyle/>
          <a:p>
            <a:pPr marL="0" lvl="1" algn="ctr" defTabSz="457200"/>
            <a:r>
              <a:rPr lang="en-US" sz="3200" b="1" dirty="0">
                <a:ln>
                  <a:solidFill>
                    <a:srgbClr val="44546A"/>
                  </a:solidFill>
                </a:ln>
                <a:solidFill>
                  <a:srgbClr val="99FF99"/>
                </a:solidFill>
              </a:rPr>
              <a:t>Rhinoceros Auklet</a:t>
            </a:r>
            <a:endParaRPr lang="en-US" sz="2800" i="1" dirty="0">
              <a:ln>
                <a:solidFill>
                  <a:srgbClr val="44546A"/>
                </a:solidFill>
              </a:ln>
              <a:solidFill>
                <a:srgbClr val="99FF99"/>
              </a:solidFill>
            </a:endParaRPr>
          </a:p>
        </p:txBody>
      </p:sp>
      <p:sp>
        <p:nvSpPr>
          <p:cNvPr id="13" name="TextBox 12">
            <a:extLst>
              <a:ext uri="{FF2B5EF4-FFF2-40B4-BE49-F238E27FC236}">
                <a16:creationId xmlns:a16="http://schemas.microsoft.com/office/drawing/2014/main" xmlns="" id="{0808D3D2-8800-4C4B-B4E6-250AA12897BD}"/>
              </a:ext>
            </a:extLst>
          </p:cNvPr>
          <p:cNvSpPr txBox="1"/>
          <p:nvPr/>
        </p:nvSpPr>
        <p:spPr>
          <a:xfrm>
            <a:off x="9115436" y="3849619"/>
            <a:ext cx="2512302" cy="584775"/>
          </a:xfrm>
          <a:prstGeom prst="rect">
            <a:avLst/>
          </a:prstGeom>
          <a:noFill/>
        </p:spPr>
        <p:txBody>
          <a:bodyPr wrap="square" rtlCol="0">
            <a:spAutoFit/>
          </a:bodyPr>
          <a:lstStyle/>
          <a:p>
            <a:pPr marL="0" lvl="1" algn="ctr" defTabSz="457200"/>
            <a:r>
              <a:rPr lang="en-US" sz="3200" b="1" dirty="0">
                <a:ln>
                  <a:solidFill>
                    <a:srgbClr val="44546A"/>
                  </a:solidFill>
                </a:ln>
                <a:solidFill>
                  <a:srgbClr val="99FF99"/>
                </a:solidFill>
              </a:rPr>
              <a:t>Tufted Puffin</a:t>
            </a:r>
            <a:endParaRPr lang="en-US" sz="2800" i="1" dirty="0">
              <a:ln>
                <a:solidFill>
                  <a:srgbClr val="44546A"/>
                </a:solidFill>
              </a:ln>
              <a:solidFill>
                <a:srgbClr val="99FF99"/>
              </a:solidFill>
            </a:endParaRPr>
          </a:p>
        </p:txBody>
      </p:sp>
    </p:spTree>
    <p:extLst>
      <p:ext uri="{BB962C8B-B14F-4D97-AF65-F5344CB8AC3E}">
        <p14:creationId xmlns:p14="http://schemas.microsoft.com/office/powerpoint/2010/main" val="685910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F2538C6-582B-4721-9875-79B6B6AF7450}"/>
              </a:ext>
            </a:extLst>
          </p:cNvPr>
          <p:cNvPicPr>
            <a:picLocks noChangeAspect="1"/>
          </p:cNvPicPr>
          <p:nvPr/>
        </p:nvPicPr>
        <p:blipFill rotWithShape="1">
          <a:blip r:embed="rId2">
            <a:extLst>
              <a:ext uri="{28A0092B-C50C-407E-A947-70E740481C1C}">
                <a14:useLocalDpi xmlns:a14="http://schemas.microsoft.com/office/drawing/2010/main" val="0"/>
              </a:ext>
            </a:extLst>
          </a:blip>
          <a:srcRect b="24800"/>
          <a:stretch/>
        </p:blipFill>
        <p:spPr>
          <a:xfrm>
            <a:off x="0" y="0"/>
            <a:ext cx="12192000" cy="6858000"/>
          </a:xfrm>
          <a:prstGeom prst="rect">
            <a:avLst/>
          </a:prstGeom>
        </p:spPr>
      </p:pic>
      <p:sp>
        <p:nvSpPr>
          <p:cNvPr id="4" name="TextBox 3">
            <a:extLst>
              <a:ext uri="{FF2B5EF4-FFF2-40B4-BE49-F238E27FC236}">
                <a16:creationId xmlns:a16="http://schemas.microsoft.com/office/drawing/2014/main" xmlns="" id="{2B415282-BD59-4246-A4E6-28EBDF6DF256}"/>
              </a:ext>
            </a:extLst>
          </p:cNvPr>
          <p:cNvSpPr txBox="1"/>
          <p:nvPr/>
        </p:nvSpPr>
        <p:spPr>
          <a:xfrm>
            <a:off x="-468173" y="0"/>
            <a:ext cx="12228577" cy="584775"/>
          </a:xfrm>
          <a:prstGeom prst="rect">
            <a:avLst/>
          </a:prstGeom>
          <a:noFill/>
          <a:ln>
            <a:noFill/>
          </a:ln>
        </p:spPr>
        <p:txBody>
          <a:bodyPr wrap="square" rtlCol="0">
            <a:spAutoFit/>
          </a:bodyPr>
          <a:lstStyle/>
          <a:p>
            <a:pPr lvl="1" defTabSz="457200"/>
            <a:r>
              <a:rPr lang="en-US" sz="3200" b="1" dirty="0">
                <a:ln>
                  <a:solidFill>
                    <a:srgbClr val="44546A"/>
                  </a:solidFill>
                </a:ln>
                <a:solidFill>
                  <a:srgbClr val="B3C5D5"/>
                </a:solidFill>
              </a:rPr>
              <a:t>RESTORATION SUCCESS STORY #5?</a:t>
            </a:r>
            <a:endParaRPr lang="en-US" sz="3200" i="1" dirty="0">
              <a:ln>
                <a:solidFill>
                  <a:srgbClr val="44546A"/>
                </a:solidFill>
              </a:ln>
              <a:solidFill>
                <a:srgbClr val="B3C5D5"/>
              </a:solidFill>
            </a:endParaRPr>
          </a:p>
        </p:txBody>
      </p:sp>
      <p:pic>
        <p:nvPicPr>
          <p:cNvPr id="5" name="Picture 4">
            <a:extLst>
              <a:ext uri="{FF2B5EF4-FFF2-40B4-BE49-F238E27FC236}">
                <a16:creationId xmlns:a16="http://schemas.microsoft.com/office/drawing/2014/main" xmlns="" id="{5D051C8E-5649-4D72-B42C-7300762840EB}"/>
              </a:ext>
            </a:extLst>
          </p:cNvPr>
          <p:cNvPicPr>
            <a:picLocks noChangeAspect="1"/>
          </p:cNvPicPr>
          <p:nvPr/>
        </p:nvPicPr>
        <p:blipFill rotWithShape="1">
          <a:blip r:embed="rId3">
            <a:extLst>
              <a:ext uri="{28A0092B-C50C-407E-A947-70E740481C1C}">
                <a14:useLocalDpi xmlns:a14="http://schemas.microsoft.com/office/drawing/2010/main" val="0"/>
              </a:ext>
            </a:extLst>
          </a:blip>
          <a:srcRect r="30622"/>
          <a:stretch/>
        </p:blipFill>
        <p:spPr>
          <a:xfrm>
            <a:off x="571530" y="34121"/>
            <a:ext cx="6451061" cy="6973841"/>
          </a:xfrm>
          <a:prstGeom prst="rect">
            <a:avLst/>
          </a:prstGeom>
        </p:spPr>
      </p:pic>
    </p:spTree>
    <p:extLst>
      <p:ext uri="{BB962C8B-B14F-4D97-AF65-F5344CB8AC3E}">
        <p14:creationId xmlns:p14="http://schemas.microsoft.com/office/powerpoint/2010/main" val="342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31110"/>
        </a:solidFill>
        <a:effectLst/>
      </p:bgPr>
    </p:bg>
    <p:spTree>
      <p:nvGrpSpPr>
        <p:cNvPr id="1" name=""/>
        <p:cNvGrpSpPr/>
        <p:nvPr/>
      </p:nvGrpSpPr>
      <p:grpSpPr>
        <a:xfrm>
          <a:off x="0" y="0"/>
          <a:ext cx="0" cy="0"/>
          <a:chOff x="0" y="0"/>
          <a:chExt cx="0" cy="0"/>
        </a:xfrm>
      </p:grpSpPr>
      <p:pic>
        <p:nvPicPr>
          <p:cNvPr id="3" name="Picture 8" descr="https://public-media.smithsonianmag.com/filer/9e/43/9e43e596-fe13-4071-921e-28388375d002/017_bendilley_gough2014_131_email.jpg">
            <a:extLst>
              <a:ext uri="{FF2B5EF4-FFF2-40B4-BE49-F238E27FC236}">
                <a16:creationId xmlns:a16="http://schemas.microsoft.com/office/drawing/2014/main" xmlns="" id="{2803EA0C-010A-4C93-B9BC-37963C60231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214"/>
          <a:stretch/>
        </p:blipFill>
        <p:spPr bwMode="auto">
          <a:xfrm>
            <a:off x="0" y="2592324"/>
            <a:ext cx="7583424" cy="42656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annibalistic Mice - YouTube">
            <a:extLst>
              <a:ext uri="{FF2B5EF4-FFF2-40B4-BE49-F238E27FC236}">
                <a16:creationId xmlns:a16="http://schemas.microsoft.com/office/drawing/2014/main" xmlns="" id="{2D91DC99-F539-4110-92C0-4F5236182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721" y="0"/>
            <a:ext cx="7617279" cy="42656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29502812-34FF-400D-8263-153CD9456218}"/>
              </a:ext>
            </a:extLst>
          </p:cNvPr>
          <p:cNvSpPr txBox="1"/>
          <p:nvPr/>
        </p:nvSpPr>
        <p:spPr>
          <a:xfrm>
            <a:off x="0" y="1"/>
            <a:ext cx="4574721" cy="1077218"/>
          </a:xfrm>
          <a:prstGeom prst="rect">
            <a:avLst/>
          </a:prstGeom>
          <a:noFill/>
          <a:ln>
            <a:noFill/>
          </a:ln>
        </p:spPr>
        <p:txBody>
          <a:bodyPr wrap="square" rtlCol="0">
            <a:spAutoFit/>
          </a:bodyPr>
          <a:lstStyle/>
          <a:p>
            <a:pPr lvl="1" algn="ctr" defTabSz="457200"/>
            <a:r>
              <a:rPr lang="en-US" sz="3200" b="1" dirty="0">
                <a:ln>
                  <a:solidFill>
                    <a:srgbClr val="44546A"/>
                  </a:solidFill>
                </a:ln>
                <a:solidFill>
                  <a:srgbClr val="00FFFF"/>
                </a:solidFill>
              </a:rPr>
              <a:t>RESTORATION SUCCESS </a:t>
            </a:r>
          </a:p>
          <a:p>
            <a:pPr lvl="1" algn="ctr" defTabSz="457200"/>
            <a:r>
              <a:rPr lang="en-US" sz="3200" b="1" dirty="0">
                <a:ln>
                  <a:solidFill>
                    <a:srgbClr val="44546A"/>
                  </a:solidFill>
                </a:ln>
                <a:solidFill>
                  <a:srgbClr val="00FFFF"/>
                </a:solidFill>
              </a:rPr>
              <a:t>STORY #5?</a:t>
            </a:r>
            <a:endParaRPr lang="en-US" sz="3200" i="1" dirty="0">
              <a:ln>
                <a:solidFill>
                  <a:srgbClr val="44546A"/>
                </a:solidFill>
              </a:ln>
              <a:solidFill>
                <a:srgbClr val="00FFFF"/>
              </a:solidFill>
            </a:endParaRPr>
          </a:p>
        </p:txBody>
      </p:sp>
      <p:sp>
        <p:nvSpPr>
          <p:cNvPr id="6" name="Rectangle 5">
            <a:extLst>
              <a:ext uri="{FF2B5EF4-FFF2-40B4-BE49-F238E27FC236}">
                <a16:creationId xmlns:a16="http://schemas.microsoft.com/office/drawing/2014/main" xmlns="" id="{425E1A61-9833-4A9C-BFA0-C9552FE2F391}"/>
              </a:ext>
            </a:extLst>
          </p:cNvPr>
          <p:cNvSpPr/>
          <p:nvPr/>
        </p:nvSpPr>
        <p:spPr>
          <a:xfrm>
            <a:off x="7583423" y="6216027"/>
            <a:ext cx="4460305" cy="646331"/>
          </a:xfrm>
          <a:prstGeom prst="rect">
            <a:avLst/>
          </a:prstGeom>
        </p:spPr>
        <p:txBody>
          <a:bodyPr wrap="square">
            <a:spAutoFit/>
          </a:bodyPr>
          <a:lstStyle/>
          <a:p>
            <a:pPr defTabSz="457200"/>
            <a:r>
              <a:rPr lang="en-US" sz="1200" dirty="0">
                <a:solidFill>
                  <a:srgbClr val="99FF99"/>
                </a:solidFill>
              </a:rPr>
              <a:t>A mouse on Gough Island attacks an </a:t>
            </a:r>
          </a:p>
          <a:p>
            <a:pPr defTabSz="457200"/>
            <a:r>
              <a:rPr lang="en-US" sz="1200" dirty="0">
                <a:solidFill>
                  <a:srgbClr val="99FF99"/>
                </a:solidFill>
              </a:rPr>
              <a:t>endangered Tristan Albatross chick. </a:t>
            </a:r>
          </a:p>
          <a:p>
            <a:pPr defTabSz="457200"/>
            <a:r>
              <a:rPr lang="en-US" sz="1200" i="1" dirty="0">
                <a:solidFill>
                  <a:srgbClr val="99FF99"/>
                </a:solidFill>
              </a:rPr>
              <a:t>Smithsonian Magazine,  April 18, 2016</a:t>
            </a:r>
          </a:p>
        </p:txBody>
      </p:sp>
      <p:sp>
        <p:nvSpPr>
          <p:cNvPr id="2" name="Rectangle 1">
            <a:extLst>
              <a:ext uri="{FF2B5EF4-FFF2-40B4-BE49-F238E27FC236}">
                <a16:creationId xmlns:a16="http://schemas.microsoft.com/office/drawing/2014/main" xmlns="" id="{47A71DA0-619C-4C26-BE32-2983B48AD76C}"/>
              </a:ext>
            </a:extLst>
          </p:cNvPr>
          <p:cNvSpPr/>
          <p:nvPr/>
        </p:nvSpPr>
        <p:spPr>
          <a:xfrm>
            <a:off x="7583423" y="4265676"/>
            <a:ext cx="4574722" cy="276999"/>
          </a:xfrm>
          <a:prstGeom prst="rect">
            <a:avLst/>
          </a:prstGeom>
        </p:spPr>
        <p:txBody>
          <a:bodyPr wrap="square">
            <a:spAutoFit/>
          </a:bodyPr>
          <a:lstStyle/>
          <a:p>
            <a:pPr algn="r" defTabSz="457200"/>
            <a:r>
              <a:rPr lang="en-US" sz="1200" dirty="0">
                <a:solidFill>
                  <a:prstClr val="black"/>
                </a:solidFill>
                <a:hlinkClick r:id="rId4"/>
              </a:rPr>
              <a:t>https://www.youtube.com/watch?v=aDcSI1SzDiQ</a:t>
            </a:r>
            <a:endParaRPr lang="en-US" sz="1200" dirty="0">
              <a:solidFill>
                <a:prstClr val="black"/>
              </a:solidFill>
            </a:endParaRPr>
          </a:p>
        </p:txBody>
      </p:sp>
    </p:spTree>
    <p:extLst>
      <p:ext uri="{BB962C8B-B14F-4D97-AF65-F5344CB8AC3E}">
        <p14:creationId xmlns:p14="http://schemas.microsoft.com/office/powerpoint/2010/main" val="1469806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upload.wikimedia.org/wikipedia/commons/3/39/Albert_Bierstadt_-_Farallon_Islands_(1872).jpg">
            <a:extLst>
              <a:ext uri="{FF2B5EF4-FFF2-40B4-BE49-F238E27FC236}">
                <a16:creationId xmlns:a16="http://schemas.microsoft.com/office/drawing/2014/main" xmlns="" id="{82B809A5-F452-4A1D-B782-693749B4960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18" b="2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xmlns="" id="{6EC98C70-999E-49E9-B796-7AF54A2415A5}"/>
              </a:ext>
            </a:extLst>
          </p:cNvPr>
          <p:cNvSpPr/>
          <p:nvPr/>
        </p:nvSpPr>
        <p:spPr>
          <a:xfrm>
            <a:off x="63657" y="6401384"/>
            <a:ext cx="2940228" cy="276999"/>
          </a:xfrm>
          <a:prstGeom prst="rect">
            <a:avLst/>
          </a:prstGeom>
        </p:spPr>
        <p:txBody>
          <a:bodyPr wrap="none">
            <a:spAutoFit/>
          </a:bodyPr>
          <a:lstStyle/>
          <a:p>
            <a:pPr defTabSz="457200"/>
            <a:r>
              <a:rPr lang="de-DE" sz="1200" dirty="0">
                <a:solidFill>
                  <a:srgbClr val="00B0F0"/>
                </a:solidFill>
                <a:latin typeface="arial" panose="020B0604020202020204" pitchFamily="34" charset="0"/>
              </a:rPr>
              <a:t>Albert Bierstadt - Farallon Islands (1872)</a:t>
            </a:r>
            <a:endParaRPr lang="en-US" sz="1200" dirty="0">
              <a:solidFill>
                <a:srgbClr val="00B0F0"/>
              </a:solidFill>
            </a:endParaRPr>
          </a:p>
        </p:txBody>
      </p:sp>
    </p:spTree>
    <p:extLst>
      <p:ext uri="{BB962C8B-B14F-4D97-AF65-F5344CB8AC3E}">
        <p14:creationId xmlns:p14="http://schemas.microsoft.com/office/powerpoint/2010/main" val="1997018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66666"/>
        </a:solidFill>
        <a:effectLst/>
      </p:bgPr>
    </p:bg>
    <p:spTree>
      <p:nvGrpSpPr>
        <p:cNvPr id="1" name=""/>
        <p:cNvGrpSpPr/>
        <p:nvPr/>
      </p:nvGrpSpPr>
      <p:grpSpPr>
        <a:xfrm>
          <a:off x="0" y="0"/>
          <a:ext cx="0" cy="0"/>
          <a:chOff x="0" y="0"/>
          <a:chExt cx="0" cy="0"/>
        </a:xfrm>
      </p:grpSpPr>
      <p:pic>
        <p:nvPicPr>
          <p:cNvPr id="9" name="Picture Placeholder 6">
            <a:extLst>
              <a:ext uri="{FF2B5EF4-FFF2-40B4-BE49-F238E27FC236}">
                <a16:creationId xmlns="" xmlns:a16="http://schemas.microsoft.com/office/drawing/2014/main" id="{C80B28EF-B649-3D42-BCA0-9078E4CCAA2F}"/>
              </a:ext>
            </a:extLst>
          </p:cNvPr>
          <p:cNvPicPr>
            <a:picLocks noGrp="1" noChangeAspect="1"/>
          </p:cNvPicPr>
          <p:nvPr>
            <p:ph type="pic" sz="quarter" idx="13"/>
          </p:nvPr>
        </p:nvPicPr>
        <p:blipFill rotWithShape="1">
          <a:blip r:embed="rId3"/>
          <a:srcRect t="7826" b="7826"/>
          <a:stretch/>
        </p:blipFill>
        <p:spPr/>
      </p:pic>
      <p:pic>
        <p:nvPicPr>
          <p:cNvPr id="13" name="Picture 12"/>
          <p:cNvPicPr>
            <a:picLocks noChangeAspect="1"/>
          </p:cNvPicPr>
          <p:nvPr/>
        </p:nvPicPr>
        <p:blipFill rotWithShape="1">
          <a:blip r:embed="rId4"/>
          <a:srcRect t="7468" b="7775"/>
          <a:stretch/>
        </p:blipFill>
        <p:spPr>
          <a:xfrm>
            <a:off x="0" y="-14177"/>
            <a:ext cx="12192000" cy="6861544"/>
          </a:xfrm>
          <a:prstGeom prst="rect">
            <a:avLst/>
          </a:prstGeom>
        </p:spPr>
      </p:pic>
      <p:sp>
        <p:nvSpPr>
          <p:cNvPr id="10" name="Title 9">
            <a:extLst>
              <a:ext uri="{FF2B5EF4-FFF2-40B4-BE49-F238E27FC236}">
                <a16:creationId xmlns="" xmlns:a16="http://schemas.microsoft.com/office/drawing/2014/main" id="{479D7ABC-1054-8B49-BEBC-F66874ADF8D1}"/>
              </a:ext>
            </a:extLst>
          </p:cNvPr>
          <p:cNvSpPr>
            <a:spLocks noGrp="1"/>
          </p:cNvSpPr>
          <p:nvPr>
            <p:ph type="ctrTitle"/>
          </p:nvPr>
        </p:nvSpPr>
        <p:spPr>
          <a:xfrm>
            <a:off x="925286" y="-206128"/>
            <a:ext cx="10972800" cy="1409700"/>
          </a:xfrm>
        </p:spPr>
        <p:txBody>
          <a:bodyPr>
            <a:normAutofit fontScale="90000"/>
          </a:bodyPr>
          <a:lstStyle/>
          <a:p>
            <a:r>
              <a:rPr lang="en-US" dirty="0" smtClean="0">
                <a:solidFill>
                  <a:schemeClr val="accent1"/>
                </a:solidFill>
                <a:latin typeface="+mn-lt"/>
              </a:rPr>
              <a:t>A scientific approach to Restoration</a:t>
            </a:r>
            <a:endParaRPr lang="en-US" dirty="0">
              <a:solidFill>
                <a:schemeClr val="accent1"/>
              </a:solidFill>
              <a:latin typeface="+mn-lt"/>
            </a:endParaRPr>
          </a:p>
        </p:txBody>
      </p:sp>
      <p:sp>
        <p:nvSpPr>
          <p:cNvPr id="11" name="Text Placeholder 2">
            <a:extLst>
              <a:ext uri="{FF2B5EF4-FFF2-40B4-BE49-F238E27FC236}">
                <a16:creationId xmlns="" xmlns:a16="http://schemas.microsoft.com/office/drawing/2014/main" id="{95BD280A-FA71-2046-A2F0-CCFD6675B21D}"/>
              </a:ext>
            </a:extLst>
          </p:cNvPr>
          <p:cNvSpPr>
            <a:spLocks noGrp="1"/>
          </p:cNvSpPr>
          <p:nvPr>
            <p:ph type="subTitle" idx="1"/>
          </p:nvPr>
        </p:nvSpPr>
        <p:spPr>
          <a:xfrm>
            <a:off x="1104900" y="2185095"/>
            <a:ext cx="10972800" cy="1655762"/>
          </a:xfrm>
        </p:spPr>
        <p:txBody>
          <a:bodyPr/>
          <a:lstStyle/>
          <a:p>
            <a:r>
              <a:rPr lang="en-US" dirty="0" smtClean="0">
                <a:latin typeface="+mn-lt"/>
              </a:rPr>
              <a:t>Pete Warzybok</a:t>
            </a:r>
            <a:r>
              <a:rPr lang="en-US" dirty="0">
                <a:latin typeface="+mn-lt"/>
              </a:rPr>
              <a:t/>
            </a:r>
            <a:br>
              <a:rPr lang="en-US" dirty="0">
                <a:latin typeface="+mn-lt"/>
              </a:rPr>
            </a:br>
            <a:r>
              <a:rPr lang="en-US" dirty="0" smtClean="0">
                <a:latin typeface="+mn-lt"/>
              </a:rPr>
              <a:t>July 16, 2020</a:t>
            </a:r>
          </a:p>
          <a:p>
            <a:endParaRPr lang="en-US" dirty="0" smtClean="0">
              <a:latin typeface="+mn-lt"/>
            </a:endParaRPr>
          </a:p>
          <a:p>
            <a:endParaRPr lang="en-US" dirty="0">
              <a:latin typeface="+mn-lt"/>
            </a:endParaRPr>
          </a:p>
        </p:txBody>
      </p:sp>
      <p:pic>
        <p:nvPicPr>
          <p:cNvPr id="12" name="Picture 11">
            <a:extLst>
              <a:ext uri="{FF2B5EF4-FFF2-40B4-BE49-F238E27FC236}">
                <a16:creationId xmlns="" xmlns:a16="http://schemas.microsoft.com/office/drawing/2014/main" id="{4233A81D-6707-F54D-8795-D43025E41E22}"/>
              </a:ext>
            </a:extLst>
          </p:cNvPr>
          <p:cNvPicPr>
            <a:picLocks noChangeAspect="1"/>
          </p:cNvPicPr>
          <p:nvPr/>
        </p:nvPicPr>
        <p:blipFill>
          <a:blip r:embed="rId5"/>
          <a:stretch>
            <a:fillRect/>
          </a:stretch>
        </p:blipFill>
        <p:spPr>
          <a:xfrm>
            <a:off x="3941380" y="2732691"/>
            <a:ext cx="8250621" cy="4125311"/>
          </a:xfrm>
          <a:prstGeom prst="rect">
            <a:avLst/>
          </a:prstGeom>
        </p:spPr>
      </p:pic>
      <p:pic>
        <p:nvPicPr>
          <p:cNvPr id="8" name="Picture 7">
            <a:extLst>
              <a:ext uri="{FF2B5EF4-FFF2-40B4-BE49-F238E27FC236}">
                <a16:creationId xmlns="" xmlns:a16="http://schemas.microsoft.com/office/drawing/2014/main" id="{FDA90989-1FA2-8143-B82D-74AE8A8EED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297329"/>
            <a:ext cx="2881075" cy="1554478"/>
          </a:xfrm>
          <a:prstGeom prst="rect">
            <a:avLst/>
          </a:prstGeom>
        </p:spPr>
      </p:pic>
      <p:pic>
        <p:nvPicPr>
          <p:cNvPr id="7" name="Picture 6"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7" cstate="screen">
            <a:alphaModFix amt="50000"/>
            <a:extLst>
              <a:ext uri="{28A0092B-C50C-407E-A947-70E740481C1C}">
                <a14:useLocalDpi xmlns:a14="http://schemas.microsoft.com/office/drawing/2010/main"/>
              </a:ext>
            </a:extLst>
          </a:blip>
          <a:stretch>
            <a:fillRect/>
          </a:stretch>
        </p:blipFill>
        <p:spPr>
          <a:xfrm>
            <a:off x="10141656" y="5737731"/>
            <a:ext cx="1936044" cy="1032557"/>
          </a:xfrm>
          <a:prstGeom prst="rect">
            <a:avLst/>
          </a:prstGeom>
        </p:spPr>
      </p:pic>
    </p:spTree>
    <p:extLst>
      <p:ext uri="{BB962C8B-B14F-4D97-AF65-F5344CB8AC3E}">
        <p14:creationId xmlns:p14="http://schemas.microsoft.com/office/powerpoint/2010/main" val="28642077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
            <a:extLst>
              <a:ext uri="{FF2B5EF4-FFF2-40B4-BE49-F238E27FC236}">
                <a16:creationId xmlns="" xmlns:a16="http://schemas.microsoft.com/office/drawing/2014/main" id="{ADCEC6D4-DC1A-564D-9953-B753FEBB2235}"/>
              </a:ext>
            </a:extLst>
          </p:cNvPr>
          <p:cNvSpPr txBox="1">
            <a:spLocks/>
          </p:cNvSpPr>
          <p:nvPr/>
        </p:nvSpPr>
        <p:spPr>
          <a:xfrm>
            <a:off x="729343" y="401393"/>
            <a:ext cx="10972800" cy="636104"/>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spcAft>
                <a:spcPts val="12000"/>
              </a:spcAft>
              <a:buNone/>
              <a:defRPr sz="6000" b="0" i="0" kern="1200" spc="0">
                <a:solidFill>
                  <a:schemeClr val="bg1"/>
                </a:solidFill>
                <a:latin typeface="Franklin Gothic Medium" panose="020B0603020102020204" pitchFamily="34" charset="0"/>
                <a:ea typeface="+mj-ea"/>
                <a:cs typeface="+mj-cs"/>
              </a:defRPr>
            </a:lvl1pPr>
          </a:lstStyle>
          <a:p>
            <a:r>
              <a:rPr lang="en-US" sz="4400" dirty="0">
                <a:solidFill>
                  <a:srgbClr val="005BAA"/>
                </a:solidFill>
                <a:latin typeface="Calibri" panose="020F0502020204030204"/>
              </a:rPr>
              <a:t>T</a:t>
            </a:r>
            <a:r>
              <a:rPr lang="en-US" sz="4400" dirty="0" smtClean="0">
                <a:solidFill>
                  <a:srgbClr val="005BAA"/>
                </a:solidFill>
                <a:latin typeface="Calibri" panose="020F0502020204030204"/>
              </a:rPr>
              <a:t>he house mouse problem</a:t>
            </a:r>
            <a:endParaRPr lang="en-US" sz="4400" dirty="0">
              <a:solidFill>
                <a:srgbClr val="005BAA"/>
              </a:solidFill>
              <a:latin typeface="Calibri" panose="020F0502020204030204"/>
            </a:endParaRPr>
          </a:p>
        </p:txBody>
      </p:sp>
      <p:sp>
        <p:nvSpPr>
          <p:cNvPr id="27" name="Text Placeholder 3"/>
          <p:cNvSpPr txBox="1">
            <a:spLocks/>
          </p:cNvSpPr>
          <p:nvPr/>
        </p:nvSpPr>
        <p:spPr>
          <a:xfrm>
            <a:off x="838200" y="1260956"/>
            <a:ext cx="2988532" cy="4650226"/>
          </a:xfrm>
          <a:prstGeom prst="rect">
            <a:avLst/>
          </a:prstGeom>
        </p:spPr>
        <p:txBody>
          <a:bodyPr>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smtClean="0">
                <a:solidFill>
                  <a:srgbClr val="335EA9"/>
                </a:solidFill>
              </a:rPr>
              <a:t>Invasive mammals among greatest threats to island ecosystems worldwide</a:t>
            </a:r>
          </a:p>
          <a:p>
            <a:pPr>
              <a:lnSpc>
                <a:spcPct val="100000"/>
              </a:lnSpc>
            </a:pPr>
            <a:r>
              <a:rPr lang="en-US" sz="2000" dirty="0" smtClean="0">
                <a:solidFill>
                  <a:srgbClr val="335EA9"/>
                </a:solidFill>
              </a:rPr>
              <a:t>Multiple direct and indirect impacts from invasive mice</a:t>
            </a:r>
          </a:p>
          <a:p>
            <a:r>
              <a:rPr lang="en-US" sz="2000" dirty="0">
                <a:solidFill>
                  <a:srgbClr val="335EA9"/>
                </a:solidFill>
              </a:rPr>
              <a:t>Reduces species resiliency to other ecological </a:t>
            </a:r>
            <a:r>
              <a:rPr lang="en-US" sz="2000" dirty="0" smtClean="0">
                <a:solidFill>
                  <a:srgbClr val="335EA9"/>
                </a:solidFill>
              </a:rPr>
              <a:t>stressors</a:t>
            </a:r>
            <a:endParaRPr lang="en-US" sz="2000" dirty="0">
              <a:solidFill>
                <a:srgbClr val="335EA9"/>
              </a:solidFill>
            </a:endParaRPr>
          </a:p>
        </p:txBody>
      </p:sp>
      <p:grpSp>
        <p:nvGrpSpPr>
          <p:cNvPr id="29" name="Group 28"/>
          <p:cNvGrpSpPr/>
          <p:nvPr/>
        </p:nvGrpSpPr>
        <p:grpSpPr>
          <a:xfrm>
            <a:off x="3897086" y="1001486"/>
            <a:ext cx="7685609" cy="5550165"/>
            <a:chOff x="3897086" y="1001486"/>
            <a:chExt cx="7685609" cy="5550165"/>
          </a:xfrm>
        </p:grpSpPr>
        <p:grpSp>
          <p:nvGrpSpPr>
            <p:cNvPr id="25" name="Group 24"/>
            <p:cNvGrpSpPr/>
            <p:nvPr/>
          </p:nvGrpSpPr>
          <p:grpSpPr>
            <a:xfrm>
              <a:off x="3897086" y="1001486"/>
              <a:ext cx="7685609" cy="5550165"/>
              <a:chOff x="3387634" y="155993"/>
              <a:chExt cx="8423661" cy="6401101"/>
            </a:xfrm>
          </p:grpSpPr>
          <p:cxnSp>
            <p:nvCxnSpPr>
              <p:cNvPr id="2" name="Straight Arrow Connector 1">
                <a:extLst>
                  <a:ext uri="{FF2B5EF4-FFF2-40B4-BE49-F238E27FC236}">
                    <a16:creationId xmlns:a16="http://schemas.microsoft.com/office/drawing/2014/main" xmlns="" id="{9CE68455-CA18-4B63-8135-55B6E3B7A078}"/>
                  </a:ext>
                </a:extLst>
              </p:cNvPr>
              <p:cNvCxnSpPr>
                <a:cxnSpLocks/>
              </p:cNvCxnSpPr>
              <p:nvPr/>
            </p:nvCxnSpPr>
            <p:spPr>
              <a:xfrm>
                <a:off x="3596643" y="34531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xmlns="" id="{B9ADB732-DD3D-46DB-AF75-D0CDD2C7F79A}"/>
                  </a:ext>
                </a:extLst>
              </p:cNvPr>
              <p:cNvCxnSpPr>
                <a:cxnSpLocks/>
              </p:cNvCxnSpPr>
              <p:nvPr/>
            </p:nvCxnSpPr>
            <p:spPr>
              <a:xfrm>
                <a:off x="3596643" y="39380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xmlns="" id="{448FE58D-40C5-4B28-893E-ED999F386720}"/>
                  </a:ext>
                </a:extLst>
              </p:cNvPr>
              <p:cNvCxnSpPr>
                <a:cxnSpLocks/>
              </p:cNvCxnSpPr>
              <p:nvPr/>
            </p:nvCxnSpPr>
            <p:spPr>
              <a:xfrm flipV="1">
                <a:off x="8121206" y="19795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xmlns="" id="{ABA2FEBA-9F55-488F-BB4D-D69934DF4E00}"/>
                  </a:ext>
                </a:extLst>
              </p:cNvPr>
              <p:cNvCxnSpPr>
                <a:cxnSpLocks/>
              </p:cNvCxnSpPr>
              <p:nvPr/>
            </p:nvCxnSpPr>
            <p:spPr>
              <a:xfrm flipH="1" flipV="1">
                <a:off x="4520680" y="12748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xmlns="" id="{BE485958-9063-4D4F-8319-ADC7A7606720}"/>
                  </a:ext>
                </a:extLst>
              </p:cNvPr>
              <p:cNvCxnSpPr>
                <a:cxnSpLocks/>
              </p:cNvCxnSpPr>
              <p:nvPr/>
            </p:nvCxnSpPr>
            <p:spPr>
              <a:xfrm>
                <a:off x="8057013" y="32826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xmlns="" id="{2B0565C5-FEC6-4DC7-9956-DAA79BD483A7}"/>
                  </a:ext>
                </a:extLst>
              </p:cNvPr>
              <p:cNvCxnSpPr>
                <a:cxnSpLocks/>
              </p:cNvCxnSpPr>
              <p:nvPr/>
            </p:nvCxnSpPr>
            <p:spPr>
              <a:xfrm>
                <a:off x="8103647" y="32199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xmlns="" id="{99066CD1-77DC-4CCD-BC59-394EB5736425}"/>
                  </a:ext>
                </a:extLst>
              </p:cNvPr>
              <p:cNvCxnSpPr>
                <a:cxnSpLocks/>
              </p:cNvCxnSpPr>
              <p:nvPr/>
            </p:nvCxnSpPr>
            <p:spPr>
              <a:xfrm flipH="1">
                <a:off x="5743507" y="32753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xmlns="" id="{F93958B0-018A-48B4-9F91-54D4BE70844D}"/>
                  </a:ext>
                </a:extLst>
              </p:cNvPr>
              <p:cNvCxnSpPr>
                <a:cxnSpLocks/>
              </p:cNvCxnSpPr>
              <p:nvPr/>
            </p:nvCxnSpPr>
            <p:spPr>
              <a:xfrm flipH="1">
                <a:off x="6165611" y="32849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xmlns="" id="{671E68C5-18E0-480E-95D9-6E5E1DC7EA1B}"/>
                  </a:ext>
                </a:extLst>
              </p:cNvPr>
              <p:cNvSpPr/>
              <p:nvPr/>
            </p:nvSpPr>
            <p:spPr>
              <a:xfrm>
                <a:off x="6858813" y="21151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1" name="Picture 10">
                <a:extLst>
                  <a:ext uri="{FF2B5EF4-FFF2-40B4-BE49-F238E27FC236}">
                    <a16:creationId xmlns:a16="http://schemas.microsoft.com/office/drawing/2014/main" xmlns="" id="{45F31F41-E2E9-4B5D-AD2B-6692C55111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15423">
                <a:off x="4832631" y="4505543"/>
                <a:ext cx="1987231" cy="1585719"/>
              </a:xfrm>
              <a:prstGeom prst="rect">
                <a:avLst/>
              </a:prstGeom>
            </p:spPr>
          </p:pic>
          <p:pic>
            <p:nvPicPr>
              <p:cNvPr id="12" name="Picture 11">
                <a:extLst>
                  <a:ext uri="{FF2B5EF4-FFF2-40B4-BE49-F238E27FC236}">
                    <a16:creationId xmlns:a16="http://schemas.microsoft.com/office/drawing/2014/main" xmlns="" id="{A1C8A0F1-BD5B-446E-92EA-EEC5C1ACDB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32985">
                <a:off x="7075666" y="2079969"/>
                <a:ext cx="3910696" cy="2925384"/>
              </a:xfrm>
              <a:prstGeom prst="rect">
                <a:avLst/>
              </a:prstGeom>
            </p:spPr>
          </p:pic>
          <p:pic>
            <p:nvPicPr>
              <p:cNvPr id="13" name="Picture 12">
                <a:extLst>
                  <a:ext uri="{FF2B5EF4-FFF2-40B4-BE49-F238E27FC236}">
                    <a16:creationId xmlns:a16="http://schemas.microsoft.com/office/drawing/2014/main" xmlns="" id="{3AD0EC59-89C9-47E6-B323-F1A422B2B9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8550" y="1491311"/>
                <a:ext cx="1950263" cy="1360052"/>
              </a:xfrm>
              <a:prstGeom prst="rect">
                <a:avLst/>
              </a:prstGeom>
            </p:spPr>
          </p:pic>
          <p:pic>
            <p:nvPicPr>
              <p:cNvPr id="14" name="Picture 13">
                <a:extLst>
                  <a:ext uri="{FF2B5EF4-FFF2-40B4-BE49-F238E27FC236}">
                    <a16:creationId xmlns:a16="http://schemas.microsoft.com/office/drawing/2014/main" xmlns="" id="{F2746E32-9F1D-4DB4-B095-D743FC2C62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6754" y="155993"/>
                <a:ext cx="1204581" cy="1827117"/>
              </a:xfrm>
              <a:prstGeom prst="rect">
                <a:avLst/>
              </a:prstGeom>
            </p:spPr>
          </p:pic>
          <p:sp>
            <p:nvSpPr>
              <p:cNvPr id="15" name="TextBox 14">
                <a:extLst>
                  <a:ext uri="{FF2B5EF4-FFF2-40B4-BE49-F238E27FC236}">
                    <a16:creationId xmlns:a16="http://schemas.microsoft.com/office/drawing/2014/main" xmlns="" id="{4F995600-41F3-4BE7-BC39-A812ABAD5DCB}"/>
                  </a:ext>
                </a:extLst>
              </p:cNvPr>
              <p:cNvSpPr txBox="1"/>
              <p:nvPr/>
            </p:nvSpPr>
            <p:spPr>
              <a:xfrm>
                <a:off x="7262066" y="14980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16" name="TextBox 15">
                <a:extLst>
                  <a:ext uri="{FF2B5EF4-FFF2-40B4-BE49-F238E27FC236}">
                    <a16:creationId xmlns:a16="http://schemas.microsoft.com/office/drawing/2014/main" xmlns="" id="{59D7C983-6440-47C3-99D9-6113FAED4542}"/>
                  </a:ext>
                </a:extLst>
              </p:cNvPr>
              <p:cNvSpPr txBox="1"/>
              <p:nvPr/>
            </p:nvSpPr>
            <p:spPr>
              <a:xfrm>
                <a:off x="10004631" y="2085187"/>
                <a:ext cx="1568903" cy="307777"/>
              </a:xfrm>
              <a:prstGeom prst="rect">
                <a:avLst/>
              </a:prstGeom>
              <a:noFill/>
            </p:spPr>
            <p:txBody>
              <a:bodyPr wrap="square" rtlCol="0">
                <a:spAutoFit/>
              </a:bodyPr>
              <a:lstStyle/>
              <a:p>
                <a:pPr algn="ctr"/>
                <a:r>
                  <a:rPr lang="en-US" sz="1400" b="1" dirty="0">
                    <a:solidFill>
                      <a:srgbClr val="000000"/>
                    </a:solidFill>
                  </a:rPr>
                  <a:t>Native Plants</a:t>
                </a:r>
              </a:p>
            </p:txBody>
          </p:sp>
          <p:sp>
            <p:nvSpPr>
              <p:cNvPr id="17" name="TextBox 16">
                <a:extLst>
                  <a:ext uri="{FF2B5EF4-FFF2-40B4-BE49-F238E27FC236}">
                    <a16:creationId xmlns:a16="http://schemas.microsoft.com/office/drawing/2014/main" xmlns="" id="{8EC1E7D0-7289-4F5C-AB3F-BBC767D28BE0}"/>
                  </a:ext>
                </a:extLst>
              </p:cNvPr>
              <p:cNvSpPr txBox="1"/>
              <p:nvPr/>
            </p:nvSpPr>
            <p:spPr>
              <a:xfrm>
                <a:off x="7553199" y="5818430"/>
                <a:ext cx="2540250" cy="738664"/>
              </a:xfrm>
              <a:prstGeom prst="rect">
                <a:avLst/>
              </a:prstGeom>
              <a:noFill/>
            </p:spPr>
            <p:txBody>
              <a:bodyPr wrap="square" rtlCol="0">
                <a:spAutoFit/>
              </a:bodyPr>
              <a:lstStyle/>
              <a:p>
                <a:pPr algn="ctr"/>
                <a:r>
                  <a:rPr lang="en-US" sz="1400" b="1" dirty="0">
                    <a:solidFill>
                      <a:srgbClr val="000000"/>
                    </a:solidFill>
                  </a:rPr>
                  <a:t>Native Invertebrates and the Endemic Farallon Camel Cricket</a:t>
                </a:r>
              </a:p>
            </p:txBody>
          </p:sp>
          <p:sp>
            <p:nvSpPr>
              <p:cNvPr id="18" name="TextBox 17">
                <a:extLst>
                  <a:ext uri="{FF2B5EF4-FFF2-40B4-BE49-F238E27FC236}">
                    <a16:creationId xmlns:a16="http://schemas.microsoft.com/office/drawing/2014/main" xmlns="" id="{22D4D6D9-4745-4927-9DA3-B92BD480141A}"/>
                  </a:ext>
                </a:extLst>
              </p:cNvPr>
              <p:cNvSpPr txBox="1"/>
              <p:nvPr/>
            </p:nvSpPr>
            <p:spPr>
              <a:xfrm>
                <a:off x="3653879" y="5799079"/>
                <a:ext cx="1784440" cy="738664"/>
              </a:xfrm>
              <a:prstGeom prst="rect">
                <a:avLst/>
              </a:prstGeom>
              <a:noFill/>
            </p:spPr>
            <p:txBody>
              <a:bodyPr wrap="square" rtlCol="0">
                <a:spAutoFit/>
              </a:bodyPr>
              <a:lstStyle/>
              <a:p>
                <a:pPr algn="ctr"/>
                <a:r>
                  <a:rPr lang="en-US" sz="1400" b="1" dirty="0">
                    <a:solidFill>
                      <a:srgbClr val="000000"/>
                    </a:solidFill>
                  </a:rPr>
                  <a:t>Endemic Farallon Arboreal Salamander</a:t>
                </a:r>
              </a:p>
            </p:txBody>
          </p:sp>
          <p:sp>
            <p:nvSpPr>
              <p:cNvPr id="19" name="TextBox 18">
                <a:extLst>
                  <a:ext uri="{FF2B5EF4-FFF2-40B4-BE49-F238E27FC236}">
                    <a16:creationId xmlns:a16="http://schemas.microsoft.com/office/drawing/2014/main" xmlns="" id="{92383559-B415-4E61-94BD-6852FFC2435A}"/>
                  </a:ext>
                </a:extLst>
              </p:cNvPr>
              <p:cNvSpPr txBox="1"/>
              <p:nvPr/>
            </p:nvSpPr>
            <p:spPr>
              <a:xfrm>
                <a:off x="4520680" y="494750"/>
                <a:ext cx="1568903" cy="307777"/>
              </a:xfrm>
              <a:prstGeom prst="rect">
                <a:avLst/>
              </a:prstGeom>
              <a:noFill/>
            </p:spPr>
            <p:txBody>
              <a:bodyPr wrap="square" rtlCol="0">
                <a:spAutoFit/>
              </a:bodyPr>
              <a:lstStyle/>
              <a:p>
                <a:pPr algn="ctr"/>
                <a:r>
                  <a:rPr lang="en-US" sz="1400" b="1" dirty="0">
                    <a:solidFill>
                      <a:srgbClr val="000000"/>
                    </a:solidFill>
                  </a:rPr>
                  <a:t>Storm-Petrels</a:t>
                </a:r>
              </a:p>
            </p:txBody>
          </p:sp>
          <p:sp>
            <p:nvSpPr>
              <p:cNvPr id="20" name="TextBox 19">
                <a:extLst>
                  <a:ext uri="{FF2B5EF4-FFF2-40B4-BE49-F238E27FC236}">
                    <a16:creationId xmlns:a16="http://schemas.microsoft.com/office/drawing/2014/main" xmlns="" id="{9E2F1E61-E7DF-4E7A-9122-0FD554D93CD1}"/>
                  </a:ext>
                </a:extLst>
              </p:cNvPr>
              <p:cNvSpPr txBox="1"/>
              <p:nvPr/>
            </p:nvSpPr>
            <p:spPr>
              <a:xfrm>
                <a:off x="4410894" y="3293180"/>
                <a:ext cx="2171242" cy="338554"/>
              </a:xfrm>
              <a:prstGeom prst="rect">
                <a:avLst/>
              </a:prstGeom>
              <a:noFill/>
            </p:spPr>
            <p:txBody>
              <a:bodyPr wrap="square" rtlCol="0">
                <a:spAutoFit/>
              </a:bodyPr>
              <a:lstStyle/>
              <a:p>
                <a:r>
                  <a:rPr lang="en-US" sz="1600" b="1" dirty="0">
                    <a:solidFill>
                      <a:srgbClr val="4495D0"/>
                    </a:solidFill>
                  </a:rPr>
                  <a:t>Direct Impact</a:t>
                </a:r>
              </a:p>
            </p:txBody>
          </p:sp>
          <p:sp>
            <p:nvSpPr>
              <p:cNvPr id="21" name="TextBox 20">
                <a:extLst>
                  <a:ext uri="{FF2B5EF4-FFF2-40B4-BE49-F238E27FC236}">
                    <a16:creationId xmlns:a16="http://schemas.microsoft.com/office/drawing/2014/main" xmlns="" id="{F59B5617-F833-4FA0-A7A5-FED9C4E0E571}"/>
                  </a:ext>
                </a:extLst>
              </p:cNvPr>
              <p:cNvSpPr txBox="1"/>
              <p:nvPr/>
            </p:nvSpPr>
            <p:spPr>
              <a:xfrm>
                <a:off x="4410894" y="3778194"/>
                <a:ext cx="2171242" cy="338554"/>
              </a:xfrm>
              <a:prstGeom prst="rect">
                <a:avLst/>
              </a:prstGeom>
              <a:noFill/>
            </p:spPr>
            <p:txBody>
              <a:bodyPr wrap="square" rtlCol="0">
                <a:spAutoFit/>
              </a:bodyPr>
              <a:lstStyle/>
              <a:p>
                <a:r>
                  <a:rPr lang="en-US" sz="1600" b="1" dirty="0">
                    <a:solidFill>
                      <a:srgbClr val="B8D790"/>
                    </a:solidFill>
                  </a:rPr>
                  <a:t>Indirect Impact</a:t>
                </a:r>
              </a:p>
            </p:txBody>
          </p:sp>
          <p:pic>
            <p:nvPicPr>
              <p:cNvPr id="22" name="Picture 21">
                <a:extLst>
                  <a:ext uri="{FF2B5EF4-FFF2-40B4-BE49-F238E27FC236}">
                    <a16:creationId xmlns:a16="http://schemas.microsoft.com/office/drawing/2014/main" xmlns="" id="{C45E1EF7-FC8E-4A3A-80F8-D8FE43FDCD05}"/>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762459" y="270755"/>
                <a:ext cx="2946449" cy="1955704"/>
              </a:xfrm>
              <a:prstGeom prst="rect">
                <a:avLst/>
              </a:prstGeom>
              <a:noFill/>
              <a:ln w="88900" cap="sq">
                <a:noFill/>
                <a:miter lim="800000"/>
              </a:ln>
              <a:effectLst/>
            </p:spPr>
          </p:pic>
          <p:sp>
            <p:nvSpPr>
              <p:cNvPr id="23" name="TextBox 22">
                <a:extLst>
                  <a:ext uri="{FF2B5EF4-FFF2-40B4-BE49-F238E27FC236}">
                    <a16:creationId xmlns:a16="http://schemas.microsoft.com/office/drawing/2014/main" xmlns="" id="{FA7B0ECA-8BC9-467A-81BF-7C93EC998A5E}"/>
                  </a:ext>
                </a:extLst>
              </p:cNvPr>
              <p:cNvSpPr txBox="1"/>
              <p:nvPr/>
            </p:nvSpPr>
            <p:spPr>
              <a:xfrm>
                <a:off x="10701409" y="1650219"/>
                <a:ext cx="1109886" cy="215444"/>
              </a:xfrm>
              <a:prstGeom prst="rect">
                <a:avLst/>
              </a:prstGeom>
              <a:noFill/>
            </p:spPr>
            <p:txBody>
              <a:bodyPr wrap="square" rtlCol="0">
                <a:spAutoFit/>
              </a:bodyPr>
              <a:lstStyle/>
              <a:p>
                <a:r>
                  <a:rPr lang="en-US" sz="800" i="1" dirty="0">
                    <a:solidFill>
                      <a:srgbClr val="FFFFFF">
                        <a:lumMod val="50000"/>
                      </a:srgbClr>
                    </a:solidFill>
                  </a:rPr>
                  <a:t>© 2010 G. D. Carr</a:t>
                </a:r>
              </a:p>
            </p:txBody>
          </p:sp>
          <p:sp>
            <p:nvSpPr>
              <p:cNvPr id="24" name="Rectangle: Rounded Corners 1">
                <a:extLst>
                  <a:ext uri="{FF2B5EF4-FFF2-40B4-BE49-F238E27FC236}">
                    <a16:creationId xmlns:a16="http://schemas.microsoft.com/office/drawing/2014/main" xmlns="" id="{93DB0385-D2A8-429C-927D-4F729E391371}"/>
                  </a:ext>
                </a:extLst>
              </p:cNvPr>
              <p:cNvSpPr/>
              <p:nvPr/>
            </p:nvSpPr>
            <p:spPr>
              <a:xfrm>
                <a:off x="3387634" y="30665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pic>
          <p:nvPicPr>
            <p:cNvPr id="28" name="Picture 27">
              <a:extLst>
                <a:ext uri="{FF2B5EF4-FFF2-40B4-BE49-F238E27FC236}">
                  <a16:creationId xmlns:a16="http://schemas.microsoft.com/office/drawing/2014/main" xmlns="" id="{C86AC1CD-154C-47AE-B48E-25408BC31E7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003418">
              <a:off x="9509154" y="5291704"/>
              <a:ext cx="1401882" cy="935578"/>
            </a:xfrm>
            <a:prstGeom prst="rect">
              <a:avLst/>
            </a:prstGeom>
          </p:spPr>
        </p:pic>
      </p:grpSp>
      <p:pic>
        <p:nvPicPr>
          <p:cNvPr id="32" name="Picture 31"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9"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spTree>
    <p:extLst>
      <p:ext uri="{BB962C8B-B14F-4D97-AF65-F5344CB8AC3E}">
        <p14:creationId xmlns:p14="http://schemas.microsoft.com/office/powerpoint/2010/main" val="1076469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38200" y="520447"/>
            <a:ext cx="10972800" cy="636104"/>
          </a:xfrm>
          <a:prstGeom prst="rect">
            <a:avLst/>
          </a:prstGeom>
        </p:spPr>
        <p:txBody>
          <a:bodyPr>
            <a:normAutofit/>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pitchFamily="34" charset="0"/>
                <a:cs typeface="Calibri" panose="020F0502020204030204" pitchFamily="34" charset="0"/>
              </a:rPr>
              <a:t>Direct impacts of mice</a:t>
            </a:r>
            <a:endParaRPr lang="en-US" dirty="0">
              <a:solidFill>
                <a:srgbClr val="005BAA"/>
              </a:solidFill>
              <a:latin typeface="Calibri" panose="020F0502020204030204" pitchFamily="34" charset="0"/>
              <a:cs typeface="Calibri" panose="020F0502020204030204" pitchFamily="34" charset="0"/>
            </a:endParaRPr>
          </a:p>
        </p:txBody>
      </p:sp>
      <p:sp>
        <p:nvSpPr>
          <p:cNvPr id="4" name="Text Placeholder 3"/>
          <p:cNvSpPr txBox="1">
            <a:spLocks/>
          </p:cNvSpPr>
          <p:nvPr/>
        </p:nvSpPr>
        <p:spPr>
          <a:xfrm>
            <a:off x="838200" y="1881589"/>
            <a:ext cx="5257800" cy="3311044"/>
          </a:xfrm>
          <a:prstGeom prst="rect">
            <a:avLst/>
          </a:prstGeom>
        </p:spPr>
        <p:txBody>
          <a:bodyPr>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rgbClr val="335EA9"/>
                </a:solidFill>
              </a:rPr>
              <a:t>Mice impact wide variety of native species</a:t>
            </a:r>
          </a:p>
          <a:p>
            <a:r>
              <a:rPr lang="en-US" sz="2000" dirty="0" smtClean="0">
                <a:solidFill>
                  <a:srgbClr val="335EA9"/>
                </a:solidFill>
              </a:rPr>
              <a:t>Diet includes salamanders, crickets, seabirds, and native vegetation</a:t>
            </a:r>
          </a:p>
          <a:p>
            <a:r>
              <a:rPr lang="en-US" sz="2000" dirty="0" smtClean="0">
                <a:solidFill>
                  <a:srgbClr val="335EA9"/>
                </a:solidFill>
              </a:rPr>
              <a:t>Demonstrates direct impact on biological resources </a:t>
            </a:r>
          </a:p>
        </p:txBody>
      </p:sp>
      <p:graphicFrame>
        <p:nvGraphicFramePr>
          <p:cNvPr id="14" name="Chart 13"/>
          <p:cNvGraphicFramePr>
            <a:graphicFrameLocks/>
          </p:cNvGraphicFramePr>
          <p:nvPr>
            <p:extLst/>
          </p:nvPr>
        </p:nvGraphicFramePr>
        <p:xfrm>
          <a:off x="6160469" y="1485900"/>
          <a:ext cx="5376672" cy="3858768"/>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xmlns="" id="{C58133F4-165F-46C1-A783-A5882C33366A}"/>
              </a:ext>
            </a:extLst>
          </p:cNvPr>
          <p:cNvSpPr txBox="1"/>
          <p:nvPr/>
        </p:nvSpPr>
        <p:spPr>
          <a:xfrm>
            <a:off x="6160469" y="6172200"/>
            <a:ext cx="1991159" cy="338554"/>
          </a:xfrm>
          <a:prstGeom prst="rect">
            <a:avLst/>
          </a:prstGeom>
          <a:noFill/>
        </p:spPr>
        <p:txBody>
          <a:bodyPr wrap="square" rtlCol="0">
            <a:spAutoFit/>
          </a:bodyPr>
          <a:lstStyle/>
          <a:p>
            <a:r>
              <a:rPr lang="en-US" sz="1600" dirty="0" smtClean="0">
                <a:solidFill>
                  <a:srgbClr val="666666"/>
                </a:solidFill>
              </a:rPr>
              <a:t>Polito et al. In Prep</a:t>
            </a:r>
            <a:endParaRPr lang="en-US" sz="1600" dirty="0">
              <a:solidFill>
                <a:srgbClr val="666666"/>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5025" y="5948754"/>
            <a:ext cx="782771" cy="785446"/>
          </a:xfrm>
          <a:prstGeom prst="rect">
            <a:avLst/>
          </a:prstGeom>
        </p:spPr>
      </p:pic>
      <p:pic>
        <p:nvPicPr>
          <p:cNvPr id="7" name="Picture 6"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8880" t="2541" r="29973"/>
          <a:stretch/>
        </p:blipFill>
        <p:spPr>
          <a:xfrm>
            <a:off x="2068656" y="3796125"/>
            <a:ext cx="2272314" cy="2376075"/>
          </a:xfrm>
          <a:prstGeom prst="rect">
            <a:avLst/>
          </a:prstGeom>
          <a:ln w="38100">
            <a:solidFill>
              <a:schemeClr val="bg1"/>
            </a:solidFill>
          </a:ln>
        </p:spPr>
      </p:pic>
    </p:spTree>
    <p:extLst>
      <p:ext uri="{BB962C8B-B14F-4D97-AF65-F5344CB8AC3E}">
        <p14:creationId xmlns:p14="http://schemas.microsoft.com/office/powerpoint/2010/main" val="36691459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2750EEA5-A3B7-4FD3-AFC3-68F819B47A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1473" y="556863"/>
            <a:ext cx="8849539" cy="6424766"/>
          </a:xfrm>
          <a:prstGeom prst="rect">
            <a:avLst/>
          </a:prstGeom>
        </p:spPr>
      </p:pic>
      <p:sp>
        <p:nvSpPr>
          <p:cNvPr id="3" name="Title 1"/>
          <p:cNvSpPr txBox="1">
            <a:spLocks/>
          </p:cNvSpPr>
          <p:nvPr/>
        </p:nvSpPr>
        <p:spPr>
          <a:xfrm>
            <a:off x="838200" y="520447"/>
            <a:ext cx="10972800" cy="636104"/>
          </a:xfrm>
          <a:prstGeom prst="rect">
            <a:avLst/>
          </a:prstGeom>
        </p:spPr>
        <p:txBody>
          <a:bodyPr>
            <a:normAutofit/>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pitchFamily="34" charset="0"/>
                <a:cs typeface="Calibri" panose="020F0502020204030204" pitchFamily="34" charset="0"/>
              </a:rPr>
              <a:t>Of mice, owls, and storm-petrels</a:t>
            </a:r>
            <a:endParaRPr lang="en-US" dirty="0">
              <a:solidFill>
                <a:srgbClr val="005BAA"/>
              </a:solidFill>
              <a:latin typeface="Calibri" panose="020F0502020204030204" pitchFamily="34" charset="0"/>
              <a:cs typeface="Calibri" panose="020F0502020204030204" pitchFamily="34" charset="0"/>
            </a:endParaRPr>
          </a:p>
        </p:txBody>
      </p:sp>
      <p:sp>
        <p:nvSpPr>
          <p:cNvPr id="4" name="Content Placeholder 2"/>
          <p:cNvSpPr txBox="1">
            <a:spLocks/>
          </p:cNvSpPr>
          <p:nvPr/>
        </p:nvSpPr>
        <p:spPr>
          <a:xfrm>
            <a:off x="788581" y="1485900"/>
            <a:ext cx="2552890" cy="2082800"/>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rgbClr val="005BAA"/>
                </a:solidFill>
              </a:rPr>
              <a:t>Mouse population peaks in fall</a:t>
            </a:r>
          </a:p>
          <a:p>
            <a:pPr marL="0" indent="0">
              <a:buFont typeface="Arial" panose="020B0604020202020204" pitchFamily="34" charset="0"/>
              <a:buNone/>
            </a:pPr>
            <a:endParaRPr lang="en-US" sz="2000" dirty="0" smtClean="0">
              <a:solidFill>
                <a:srgbClr val="005BAA"/>
              </a:solidFill>
            </a:endParaRPr>
          </a:p>
          <a:p>
            <a:r>
              <a:rPr lang="en-US" sz="2000" dirty="0" smtClean="0">
                <a:solidFill>
                  <a:srgbClr val="005BAA"/>
                </a:solidFill>
              </a:rPr>
              <a:t>Seasonal decline in winter</a:t>
            </a:r>
          </a:p>
        </p:txBody>
      </p:sp>
      <p:pic>
        <p:nvPicPr>
          <p:cNvPr id="6" name="Picture 5"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4" cstate="screen">
            <a:alphaModFix amt="50000"/>
            <a:extLst>
              <a:ext uri="{28A0092B-C50C-407E-A947-70E740481C1C}">
                <a14:useLocalDpi xmlns:a14="http://schemas.microsoft.com/office/drawing/2010/main"/>
              </a:ext>
            </a:extLst>
          </a:blip>
          <a:stretch>
            <a:fillRect/>
          </a:stretch>
        </p:blipFill>
        <p:spPr>
          <a:xfrm>
            <a:off x="10523432" y="5917671"/>
            <a:ext cx="1334869" cy="711930"/>
          </a:xfrm>
          <a:prstGeom prst="rect">
            <a:avLst/>
          </a:prstGeom>
        </p:spPr>
      </p:pic>
      <p:pic>
        <p:nvPicPr>
          <p:cNvPr id="10" name="Picture 9">
            <a:extLst>
              <a:ext uri="{FF2B5EF4-FFF2-40B4-BE49-F238E27FC236}">
                <a16:creationId xmlns="" xmlns:a16="http://schemas.microsoft.com/office/drawing/2014/main" id="{2750EEA5-A3B7-4FD3-AFC3-68F819B47A0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1473" y="559455"/>
            <a:ext cx="8849539" cy="6424766"/>
          </a:xfrm>
          <a:prstGeom prst="rect">
            <a:avLst/>
          </a:prstGeom>
        </p:spPr>
      </p:pic>
      <p:pic>
        <p:nvPicPr>
          <p:cNvPr id="11" name="Picture 10">
            <a:extLst>
              <a:ext uri="{FF2B5EF4-FFF2-40B4-BE49-F238E27FC236}">
                <a16:creationId xmlns="" xmlns:a16="http://schemas.microsoft.com/office/drawing/2014/main" id="{2750EEA5-A3B7-4FD3-AFC3-68F819B47A0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41472" y="560996"/>
            <a:ext cx="8849539" cy="6424766"/>
          </a:xfrm>
          <a:prstGeom prst="rect">
            <a:avLst/>
          </a:prstGeom>
        </p:spPr>
      </p:pic>
      <p:sp>
        <p:nvSpPr>
          <p:cNvPr id="12" name="Content Placeholder 2"/>
          <p:cNvSpPr txBox="1">
            <a:spLocks/>
          </p:cNvSpPr>
          <p:nvPr/>
        </p:nvSpPr>
        <p:spPr>
          <a:xfrm>
            <a:off x="788581" y="1485900"/>
            <a:ext cx="2552890" cy="2082800"/>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rgbClr val="005BAA"/>
                </a:solidFill>
              </a:rPr>
              <a:t>Owls arrive during migration</a:t>
            </a:r>
          </a:p>
          <a:p>
            <a:r>
              <a:rPr lang="en-US" sz="2000" dirty="0" smtClean="0">
                <a:solidFill>
                  <a:srgbClr val="005BAA"/>
                </a:solidFill>
              </a:rPr>
              <a:t>Induced to stay by presence of mice</a:t>
            </a:r>
          </a:p>
        </p:txBody>
      </p:sp>
      <p:sp>
        <p:nvSpPr>
          <p:cNvPr id="13" name="Content Placeholder 2"/>
          <p:cNvSpPr txBox="1">
            <a:spLocks/>
          </p:cNvSpPr>
          <p:nvPr/>
        </p:nvSpPr>
        <p:spPr>
          <a:xfrm>
            <a:off x="813391" y="3321835"/>
            <a:ext cx="2552890" cy="2082800"/>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005BAA"/>
                </a:solidFill>
              </a:rPr>
              <a:t>Overwintering owls switch to storm-petrels as primary prey</a:t>
            </a:r>
          </a:p>
          <a:p>
            <a:r>
              <a:rPr lang="en-US" sz="2000" dirty="0">
                <a:solidFill>
                  <a:srgbClr val="005BAA"/>
                </a:solidFill>
              </a:rPr>
              <a:t>Classic example of </a:t>
            </a:r>
            <a:r>
              <a:rPr lang="en-US" sz="2000" dirty="0" err="1">
                <a:solidFill>
                  <a:srgbClr val="005BAA"/>
                </a:solidFill>
              </a:rPr>
              <a:t>hyperpredation</a:t>
            </a:r>
            <a:endParaRPr lang="en-US" sz="2000" dirty="0">
              <a:solidFill>
                <a:srgbClr val="005BAA"/>
              </a:solidFill>
            </a:endParaRPr>
          </a:p>
        </p:txBody>
      </p:sp>
    </p:spTree>
    <p:extLst>
      <p:ext uri="{BB962C8B-B14F-4D97-AF65-F5344CB8AC3E}">
        <p14:creationId xmlns:p14="http://schemas.microsoft.com/office/powerpoint/2010/main" val="421733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800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18000"/>
                            </p:stCondLst>
                            <p:childTnLst>
                              <p:par>
                                <p:cTn id="8" presetID="1" presetClass="entr" presetSubtype="0" fill="hold" nodeType="afterEffect">
                                  <p:stCondLst>
                                    <p:cond delay="17000"/>
                                  </p:stCondLst>
                                  <p:childTnLst>
                                    <p:set>
                                      <p:cBhvr>
                                        <p:cTn id="9" dur="1" fill="hold">
                                          <p:stCondLst>
                                            <p:cond delay="0"/>
                                          </p:stCondLst>
                                        </p:cTn>
                                        <p:tgtEl>
                                          <p:spTgt spid="11"/>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xit"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hidden"/>
                                      </p:to>
                                    </p:set>
                                  </p:childTnLst>
                                </p:cTn>
                              </p:par>
                            </p:childTnLst>
                          </p:cTn>
                        </p:par>
                        <p:par>
                          <p:cTn id="14" fill="hold">
                            <p:stCondLst>
                              <p:cond delay="35000"/>
                            </p:stCondLst>
                            <p:childTnLst>
                              <p:par>
                                <p:cTn id="15" presetID="1"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C50E989-FE7B-4456-97C8-0415D39A7E05}"/>
              </a:ext>
            </a:extLst>
          </p:cNvPr>
          <p:cNvSpPr txBox="1"/>
          <p:nvPr/>
        </p:nvSpPr>
        <p:spPr>
          <a:xfrm>
            <a:off x="522513" y="223201"/>
            <a:ext cx="11146971" cy="523220"/>
          </a:xfrm>
          <a:prstGeom prst="rect">
            <a:avLst/>
          </a:prstGeom>
          <a:noFill/>
        </p:spPr>
        <p:txBody>
          <a:bodyPr wrap="square" rtlCol="0">
            <a:spAutoFit/>
          </a:bodyPr>
          <a:lstStyle/>
          <a:p>
            <a:pPr algn="ctr"/>
            <a:r>
              <a:rPr lang="en-US" sz="2800" dirty="0" smtClean="0">
                <a:solidFill>
                  <a:srgbClr val="007698"/>
                </a:solidFill>
              </a:rPr>
              <a:t>Partners and Other Supporters </a:t>
            </a:r>
            <a:r>
              <a:rPr lang="en-US" sz="2800" dirty="0" smtClean="0">
                <a:solidFill>
                  <a:srgbClr val="007698"/>
                </a:solidFill>
              </a:rPr>
              <a:t> of the </a:t>
            </a:r>
            <a:r>
              <a:rPr lang="en-US" sz="2800" dirty="0" err="1" smtClean="0">
                <a:solidFill>
                  <a:srgbClr val="007698"/>
                </a:solidFill>
              </a:rPr>
              <a:t>Farallones</a:t>
            </a:r>
            <a:r>
              <a:rPr lang="en-US" sz="2800" dirty="0" smtClean="0">
                <a:solidFill>
                  <a:srgbClr val="007698"/>
                </a:solidFill>
              </a:rPr>
              <a:t> Restoration</a:t>
            </a:r>
            <a:endParaRPr lang="en-US" sz="2800" dirty="0">
              <a:solidFill>
                <a:srgbClr val="007698"/>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286" y="1091616"/>
            <a:ext cx="2171536" cy="76970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1708" y="5816945"/>
            <a:ext cx="2379521" cy="98954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32669" y="2415651"/>
            <a:ext cx="1163992" cy="1659308"/>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52822" y="1033195"/>
            <a:ext cx="1554818" cy="73793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t="15340" b="19950"/>
          <a:stretch/>
        </p:blipFill>
        <p:spPr>
          <a:xfrm>
            <a:off x="10666355" y="4176047"/>
            <a:ext cx="1401724" cy="90704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94921" y="3973664"/>
            <a:ext cx="1961476" cy="645325"/>
          </a:xfrm>
          <a:prstGeom prst="rect">
            <a:avLst/>
          </a:prstGeom>
        </p:spPr>
      </p:pic>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30407" t="4755" r="30467" b="7481"/>
          <a:stretch/>
        </p:blipFill>
        <p:spPr>
          <a:xfrm>
            <a:off x="5357155" y="3595428"/>
            <a:ext cx="1128451" cy="1423839"/>
          </a:xfrm>
          <a:prstGeom prst="rect">
            <a:avLst/>
          </a:prstGeom>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77790" y="3582235"/>
            <a:ext cx="2765684" cy="403329"/>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17890" y="936326"/>
            <a:ext cx="1227212" cy="1227212"/>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75762" y="4068399"/>
            <a:ext cx="3191745" cy="923569"/>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91558" y="4988099"/>
            <a:ext cx="1402739" cy="1402739"/>
          </a:xfrm>
          <a:prstGeom prst="rect">
            <a:avLst/>
          </a:prstGeom>
        </p:spPr>
      </p:pic>
      <p:pic>
        <p:nvPicPr>
          <p:cNvPr id="17" name="Picture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832727" y="5100633"/>
            <a:ext cx="2051661" cy="769373"/>
          </a:xfrm>
          <a:prstGeom prst="rect">
            <a:avLst/>
          </a:prstGeom>
        </p:spPr>
      </p:pic>
      <p:pic>
        <p:nvPicPr>
          <p:cNvPr id="18" name="Picture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274555" y="1039557"/>
            <a:ext cx="1240110" cy="1104288"/>
          </a:xfrm>
          <a:prstGeom prst="rect">
            <a:avLst/>
          </a:prstGeom>
        </p:spPr>
      </p:pic>
      <p:pic>
        <p:nvPicPr>
          <p:cNvPr id="19" name="Picture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21855" y="4901928"/>
            <a:ext cx="1560541" cy="1560541"/>
          </a:xfrm>
          <a:prstGeom prst="rect">
            <a:avLst/>
          </a:prstGeom>
        </p:spPr>
      </p:pic>
      <p:pic>
        <p:nvPicPr>
          <p:cNvPr id="2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892538" y="2319102"/>
            <a:ext cx="2240034" cy="757195"/>
          </a:xfrm>
          <a:prstGeom prst="rect">
            <a:avLst/>
          </a:prstGeom>
        </p:spPr>
      </p:pic>
      <p:pic>
        <p:nvPicPr>
          <p:cNvPr id="21" name="Picture 2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117520" y="2070643"/>
            <a:ext cx="1101372" cy="1541922"/>
          </a:xfrm>
          <a:prstGeom prst="rect">
            <a:avLst/>
          </a:prstGeom>
        </p:spPr>
      </p:pic>
      <p:grpSp>
        <p:nvGrpSpPr>
          <p:cNvPr id="31" name="Group 30"/>
          <p:cNvGrpSpPr/>
          <p:nvPr/>
        </p:nvGrpSpPr>
        <p:grpSpPr>
          <a:xfrm>
            <a:off x="9960431" y="5689470"/>
            <a:ext cx="1944475" cy="1152449"/>
            <a:chOff x="9891316" y="5439955"/>
            <a:chExt cx="1944475" cy="1152449"/>
          </a:xfrm>
        </p:grpSpPr>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789443" y="5439955"/>
              <a:ext cx="1046348" cy="840089"/>
            </a:xfrm>
            <a:prstGeom prst="rect">
              <a:avLst/>
            </a:prstGeom>
          </p:spPr>
        </p:pic>
        <p:sp>
          <p:nvSpPr>
            <p:cNvPr id="24" name="Text Placeholder 2">
              <a:extLst>
                <a:ext uri="{FF2B5EF4-FFF2-40B4-BE49-F238E27FC236}">
                  <a16:creationId xmlns:a16="http://schemas.microsoft.com/office/drawing/2014/main" xmlns="" id="{E87BF5F0-545B-4E3E-97C9-F0D60D22ACEA}"/>
                </a:ext>
              </a:extLst>
            </p:cNvPr>
            <p:cNvSpPr txBox="1">
              <a:spLocks/>
            </p:cNvSpPr>
            <p:nvPr/>
          </p:nvSpPr>
          <p:spPr>
            <a:xfrm>
              <a:off x="9891316" y="5923683"/>
              <a:ext cx="1713874" cy="668721"/>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200" b="1" dirty="0" smtClean="0">
                  <a:latin typeface="Century Gothic" panose="020B0502020202020204" pitchFamily="34" charset="0"/>
                </a:rPr>
                <a:t>Conservation</a:t>
              </a:r>
            </a:p>
            <a:p>
              <a:pPr marL="0" indent="0">
                <a:spcBef>
                  <a:spcPts val="0"/>
                </a:spcBef>
                <a:buNone/>
              </a:pPr>
              <a:r>
                <a:rPr lang="en-US" sz="1200" b="1" dirty="0" smtClean="0">
                  <a:latin typeface="Century Gothic" panose="020B0502020202020204" pitchFamily="34" charset="0"/>
                </a:rPr>
                <a:t>                Action</a:t>
              </a:r>
            </a:p>
            <a:p>
              <a:pPr marL="0" indent="0">
                <a:spcBef>
                  <a:spcPts val="0"/>
                </a:spcBef>
                <a:buNone/>
              </a:pPr>
              <a:r>
                <a:rPr lang="en-US" sz="1200" b="1" dirty="0" smtClean="0">
                  <a:latin typeface="Century Gothic" panose="020B0502020202020204" pitchFamily="34" charset="0"/>
                </a:rPr>
                <a:t>                     League</a:t>
              </a:r>
              <a:endParaRPr lang="en-US" sz="1200" b="1" dirty="0">
                <a:latin typeface="Century Gothic" panose="020B0502020202020204" pitchFamily="34" charset="0"/>
              </a:endParaRPr>
            </a:p>
          </p:txBody>
        </p:sp>
      </p:grpSp>
      <p:graphicFrame>
        <p:nvGraphicFramePr>
          <p:cNvPr id="25" name="Object 11"/>
          <p:cNvGraphicFramePr>
            <a:graphicFrameLocks noChangeAspect="1"/>
          </p:cNvGraphicFramePr>
          <p:nvPr>
            <p:extLst/>
          </p:nvPr>
        </p:nvGraphicFramePr>
        <p:xfrm>
          <a:off x="315903" y="3694821"/>
          <a:ext cx="2059730" cy="1029865"/>
        </p:xfrm>
        <a:graphic>
          <a:graphicData uri="http://schemas.openxmlformats.org/presentationml/2006/ole">
            <mc:AlternateContent xmlns:mc="http://schemas.openxmlformats.org/markup-compatibility/2006">
              <mc:Choice xmlns:v="urn:schemas-microsoft-com:vml" Requires="v">
                <p:oleObj spid="_x0000_s1068" name="Acrobat Document" r:id="rId20" imgW="3606480" imgH="1831680" progId="Acrobat.Document.DC">
                  <p:embed/>
                </p:oleObj>
              </mc:Choice>
              <mc:Fallback>
                <p:oleObj name="Acrobat Document" r:id="rId20" imgW="3606480" imgH="1831680" progId="Acrobat.Document.DC">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5903" y="3694821"/>
                        <a:ext cx="2059730" cy="1029865"/>
                      </a:xfrm>
                      <a:prstGeom prst="rect">
                        <a:avLst/>
                      </a:prstGeom>
                      <a:noFill/>
                      <a:ln>
                        <a:noFill/>
                      </a:ln>
                      <a:effectLst/>
                      <a:extLst/>
                    </p:spPr>
                  </p:pic>
                </p:oleObj>
              </mc:Fallback>
            </mc:AlternateContent>
          </a:graphicData>
        </a:graphic>
      </p:graphicFrame>
      <p:pic>
        <p:nvPicPr>
          <p:cNvPr id="26" name="Picture 8" descr="NFWF"/>
          <p:cNvPicPr>
            <a:picLocks noChangeAspect="1" noChangeArrowheads="1"/>
          </p:cNvPicPr>
          <p:nvPr/>
        </p:nvPicPr>
        <p:blipFill>
          <a:blip r:embed="rId22" cstate="screen"/>
          <a:srcRect/>
          <a:stretch>
            <a:fillRect/>
          </a:stretch>
        </p:blipFill>
        <p:spPr bwMode="auto">
          <a:xfrm>
            <a:off x="6552822" y="3798422"/>
            <a:ext cx="1332141" cy="1284665"/>
          </a:xfrm>
          <a:prstGeom prst="rect">
            <a:avLst/>
          </a:prstGeom>
          <a:noFill/>
          <a:ln w="9525">
            <a:noFill/>
            <a:miter lim="800000"/>
            <a:headEnd/>
            <a:tailEnd/>
          </a:ln>
        </p:spPr>
      </p:pic>
      <p:pic>
        <p:nvPicPr>
          <p:cNvPr id="27" name="Picture 2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193659" y="4976186"/>
            <a:ext cx="1555620" cy="706012"/>
          </a:xfrm>
          <a:prstGeom prst="rect">
            <a:avLst/>
          </a:prstGeom>
        </p:spPr>
      </p:pic>
      <p:pic>
        <p:nvPicPr>
          <p:cNvPr id="28" name="Picture 2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833195" y="5193128"/>
            <a:ext cx="1076705" cy="992679"/>
          </a:xfrm>
          <a:prstGeom prst="rect">
            <a:avLst/>
          </a:prstGeom>
        </p:spPr>
      </p:pic>
      <p:pic>
        <p:nvPicPr>
          <p:cNvPr id="29" name="Picture 2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802612" y="1113297"/>
            <a:ext cx="2400347" cy="726963"/>
          </a:xfrm>
          <a:prstGeom prst="rect">
            <a:avLst/>
          </a:prstGeom>
        </p:spPr>
      </p:pic>
      <p:pic>
        <p:nvPicPr>
          <p:cNvPr id="2" name="Pictur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61357" y="637957"/>
            <a:ext cx="1458597" cy="1536389"/>
          </a:xfrm>
          <a:prstGeom prst="rect">
            <a:avLst/>
          </a:prstGeom>
        </p:spPr>
      </p:pic>
      <p:pic>
        <p:nvPicPr>
          <p:cNvPr id="30" name="Picture 29"/>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170076" y="2232627"/>
            <a:ext cx="1274620" cy="1274620"/>
          </a:xfrm>
          <a:prstGeom prst="rect">
            <a:avLst/>
          </a:prstGeom>
        </p:spPr>
      </p:pic>
      <p:pic>
        <p:nvPicPr>
          <p:cNvPr id="32" name="Picture 31"/>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56283" y="2270622"/>
            <a:ext cx="2316227" cy="1302878"/>
          </a:xfrm>
          <a:prstGeom prst="rect">
            <a:avLst/>
          </a:prstGeom>
        </p:spPr>
      </p:pic>
      <p:pic>
        <p:nvPicPr>
          <p:cNvPr id="33" name="Picture 32"/>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401023" y="2313870"/>
            <a:ext cx="1388370" cy="1388370"/>
          </a:xfrm>
          <a:prstGeom prst="rect">
            <a:avLst/>
          </a:prstGeom>
        </p:spPr>
      </p:pic>
      <p:pic>
        <p:nvPicPr>
          <p:cNvPr id="34" name="Picture 33"/>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616341" y="2260305"/>
            <a:ext cx="1151088" cy="1162599"/>
          </a:xfrm>
          <a:prstGeom prst="rect">
            <a:avLst/>
          </a:prstGeom>
        </p:spPr>
      </p:pic>
      <p:pic>
        <p:nvPicPr>
          <p:cNvPr id="35" name="Picture 34"/>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8553044" y="5022561"/>
            <a:ext cx="1492897" cy="1496725"/>
          </a:xfrm>
          <a:prstGeom prst="rect">
            <a:avLst/>
          </a:prstGeom>
        </p:spPr>
      </p:pic>
      <p:pic>
        <p:nvPicPr>
          <p:cNvPr id="36" name="Picture 3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746881" y="5226340"/>
            <a:ext cx="1958440" cy="832283"/>
          </a:xfrm>
          <a:prstGeom prst="rect">
            <a:avLst/>
          </a:prstGeom>
        </p:spPr>
      </p:pic>
      <p:pic>
        <p:nvPicPr>
          <p:cNvPr id="37" name="Picture 36"/>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5272930" y="6265695"/>
            <a:ext cx="2947902" cy="425340"/>
          </a:xfrm>
          <a:prstGeom prst="rect">
            <a:avLst/>
          </a:prstGeom>
        </p:spPr>
      </p:pic>
      <p:pic>
        <p:nvPicPr>
          <p:cNvPr id="38" name="Picture 37"/>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8249819" y="2451280"/>
            <a:ext cx="1083811" cy="941561"/>
          </a:xfrm>
          <a:prstGeom prst="rect">
            <a:avLst/>
          </a:prstGeom>
        </p:spPr>
      </p:pic>
    </p:spTree>
    <p:extLst>
      <p:ext uri="{BB962C8B-B14F-4D97-AF65-F5344CB8AC3E}">
        <p14:creationId xmlns:p14="http://schemas.microsoft.com/office/powerpoint/2010/main" val="2116731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etelWings"/>
          <p:cNvPicPr>
            <a:picLocks noChangeAspect="1" noChangeArrowheads="1"/>
          </p:cNvPicPr>
          <p:nvPr/>
        </p:nvPicPr>
        <p:blipFill rotWithShape="1">
          <a:blip r:embed="rId2" cstate="email"/>
          <a:srcRect r="1741"/>
          <a:stretch/>
        </p:blipFill>
        <p:spPr bwMode="auto">
          <a:xfrm>
            <a:off x="6074244" y="1485900"/>
            <a:ext cx="5736756" cy="465089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pic>
        <p:nvPicPr>
          <p:cNvPr id="3" name="Picture 2" descr="http://4.bp.blogspot.com/_1zIHPEuZ4Xw/S_w0YTLjceI/AAAAAAAABa0/rh8D7xbhS2Q/s1600/ASSP+carna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890"/>
          <a:stretch/>
        </p:blipFill>
        <p:spPr bwMode="auto">
          <a:xfrm>
            <a:off x="838200" y="1485900"/>
            <a:ext cx="5339858" cy="465089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Title 1"/>
          <p:cNvSpPr txBox="1">
            <a:spLocks/>
          </p:cNvSpPr>
          <p:nvPr/>
        </p:nvSpPr>
        <p:spPr>
          <a:xfrm>
            <a:off x="838200" y="520447"/>
            <a:ext cx="10972800" cy="636104"/>
          </a:xfrm>
          <a:prstGeom prst="rect">
            <a:avLst/>
          </a:prstGeom>
        </p:spPr>
        <p:txBody>
          <a:bodyPr>
            <a:normAutofit/>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pitchFamily="34" charset="0"/>
                <a:cs typeface="Calibri" panose="020F0502020204030204" pitchFamily="34" charset="0"/>
              </a:rPr>
              <a:t>Impact of predation</a:t>
            </a:r>
            <a:endParaRPr lang="en-US" dirty="0">
              <a:solidFill>
                <a:srgbClr val="005B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16859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alibri" panose="020F0502020204030204" pitchFamily="34" charset="0"/>
                <a:cs typeface="Calibri" panose="020F0502020204030204" pitchFamily="34" charset="0"/>
              </a:rPr>
              <a:t>Ashy storm-petrel population trend</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788581" y="1499693"/>
            <a:ext cx="4218214" cy="1937953"/>
          </a:xfrm>
        </p:spPr>
        <p:txBody>
          <a:bodyPr/>
          <a:lstStyle/>
          <a:p>
            <a:r>
              <a:rPr lang="en-US" sz="2000" dirty="0" smtClean="0">
                <a:solidFill>
                  <a:schemeClr val="accent1"/>
                </a:solidFill>
              </a:rPr>
              <a:t>Modeled recent storm-petrel population trends using long-term data</a:t>
            </a:r>
          </a:p>
          <a:p>
            <a:r>
              <a:rPr lang="en-US" sz="2000" dirty="0" smtClean="0">
                <a:solidFill>
                  <a:schemeClr val="accent1"/>
                </a:solidFill>
              </a:rPr>
              <a:t>Current trend with no reduction in owl predation</a:t>
            </a:r>
          </a:p>
          <a:p>
            <a:r>
              <a:rPr lang="en-US" sz="2000" dirty="0" err="1" smtClean="0">
                <a:solidFill>
                  <a:schemeClr val="accent1"/>
                </a:solidFill>
              </a:rPr>
              <a:t>Ashys</a:t>
            </a:r>
            <a:r>
              <a:rPr lang="en-US" sz="2000" dirty="0" smtClean="0">
                <a:solidFill>
                  <a:schemeClr val="accent1"/>
                </a:solidFill>
              </a:rPr>
              <a:t> projected to decline by 63% over next 20 years</a:t>
            </a:r>
            <a:endParaRPr lang="en-US" sz="2000" dirty="0">
              <a:solidFill>
                <a:schemeClr val="accent1"/>
              </a:solidFill>
            </a:endParaRPr>
          </a:p>
        </p:txBody>
      </p:sp>
      <p:pic>
        <p:nvPicPr>
          <p:cNvPr id="5" name="Picture 4">
            <a:extLst>
              <a:ext uri="{FF2B5EF4-FFF2-40B4-BE49-F238E27FC236}">
                <a16:creationId xmlns:a16="http://schemas.microsoft.com/office/drawing/2014/main" xmlns="" id="{A123EC41-9C1F-4785-A7D6-49F61A3567E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683769" y="914400"/>
            <a:ext cx="7635240" cy="6092920"/>
          </a:xfrm>
          <a:prstGeom prst="rect">
            <a:avLst/>
          </a:prstGeom>
        </p:spPr>
      </p:pic>
      <p:pic>
        <p:nvPicPr>
          <p:cNvPr id="6" name="Picture 5">
            <a:extLst>
              <a:ext uri="{FF2B5EF4-FFF2-40B4-BE49-F238E27FC236}">
                <a16:creationId xmlns:a16="http://schemas.microsoft.com/office/drawing/2014/main" xmlns="" id="{5D883F5D-ECA1-4466-8004-ADF9C49C5F86}"/>
              </a:ext>
            </a:extLst>
          </p:cNvPr>
          <p:cNvPicPr>
            <a:picLocks noChangeAspect="1"/>
          </p:cNvPicPr>
          <p:nvPr/>
        </p:nvPicPr>
        <p:blipFill rotWithShape="1">
          <a:blip r:embed="rId3"/>
          <a:srcRect l="1" r="-936" b="15704"/>
          <a:stretch/>
        </p:blipFill>
        <p:spPr>
          <a:xfrm>
            <a:off x="1083455" y="3908379"/>
            <a:ext cx="3108960" cy="1921150"/>
          </a:xfrm>
          <a:prstGeom prst="rect">
            <a:avLst/>
          </a:prstGeom>
        </p:spPr>
      </p:pic>
      <p:sp>
        <p:nvSpPr>
          <p:cNvPr id="12" name="TextBox 11">
            <a:extLst>
              <a:ext uri="{FF2B5EF4-FFF2-40B4-BE49-F238E27FC236}">
                <a16:creationId xmlns:a16="http://schemas.microsoft.com/office/drawing/2014/main" xmlns="" id="{C58133F4-165F-46C1-A783-A5882C33366A}"/>
              </a:ext>
            </a:extLst>
          </p:cNvPr>
          <p:cNvSpPr txBox="1"/>
          <p:nvPr/>
        </p:nvSpPr>
        <p:spPr>
          <a:xfrm>
            <a:off x="6016388" y="6273636"/>
            <a:ext cx="1596655" cy="246221"/>
          </a:xfrm>
          <a:prstGeom prst="rect">
            <a:avLst/>
          </a:prstGeom>
          <a:noFill/>
        </p:spPr>
        <p:txBody>
          <a:bodyPr wrap="square" rtlCol="0">
            <a:spAutoFit/>
          </a:bodyPr>
          <a:lstStyle/>
          <a:p>
            <a:r>
              <a:rPr lang="en-US" sz="1000" dirty="0" smtClean="0">
                <a:solidFill>
                  <a:srgbClr val="666666"/>
                </a:solidFill>
              </a:rPr>
              <a:t>Nur et al. 2018. Ecosphere</a:t>
            </a:r>
            <a:endParaRPr lang="en-US" sz="1000" dirty="0">
              <a:solidFill>
                <a:srgbClr val="666666"/>
              </a:solidFill>
            </a:endParaRPr>
          </a:p>
        </p:txBody>
      </p:sp>
      <p:sp>
        <p:nvSpPr>
          <p:cNvPr id="15" name="TextBox 14">
            <a:extLst>
              <a:ext uri="{FF2B5EF4-FFF2-40B4-BE49-F238E27FC236}">
                <a16:creationId xmlns:a16="http://schemas.microsoft.com/office/drawing/2014/main" xmlns="" id="{C58133F4-165F-46C1-A783-A5882C33366A}"/>
              </a:ext>
            </a:extLst>
          </p:cNvPr>
          <p:cNvSpPr txBox="1"/>
          <p:nvPr/>
        </p:nvSpPr>
        <p:spPr>
          <a:xfrm>
            <a:off x="1044471" y="5829529"/>
            <a:ext cx="3147944" cy="400110"/>
          </a:xfrm>
          <a:prstGeom prst="rect">
            <a:avLst/>
          </a:prstGeom>
          <a:noFill/>
        </p:spPr>
        <p:txBody>
          <a:bodyPr wrap="square" rtlCol="0">
            <a:spAutoFit/>
          </a:bodyPr>
          <a:lstStyle/>
          <a:p>
            <a:r>
              <a:rPr lang="en-US" sz="1000" dirty="0">
                <a:solidFill>
                  <a:srgbClr val="666666"/>
                </a:solidFill>
              </a:rPr>
              <a:t>Ashy storm-petrel remains </a:t>
            </a:r>
            <a:r>
              <a:rPr lang="en-US" sz="1000" dirty="0" smtClean="0">
                <a:solidFill>
                  <a:srgbClr val="666666"/>
                </a:solidFill>
              </a:rPr>
              <a:t>beneath burrowing </a:t>
            </a:r>
            <a:r>
              <a:rPr lang="en-US" sz="1000" dirty="0">
                <a:solidFill>
                  <a:srgbClr val="666666"/>
                </a:solidFill>
              </a:rPr>
              <a:t>owl roost. Photo by P. Pyle.</a:t>
            </a:r>
          </a:p>
        </p:txBody>
      </p:sp>
      <p:pic>
        <p:nvPicPr>
          <p:cNvPr id="9" name="Picture 8"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4"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spTree>
    <p:extLst>
      <p:ext uri="{BB962C8B-B14F-4D97-AF65-F5344CB8AC3E}">
        <p14:creationId xmlns:p14="http://schemas.microsoft.com/office/powerpoint/2010/main" val="31362467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sp>
        <p:nvSpPr>
          <p:cNvPr id="3" name="Content Placeholder 2"/>
          <p:cNvSpPr>
            <a:spLocks noGrp="1"/>
          </p:cNvSpPr>
          <p:nvPr>
            <p:ph idx="1"/>
          </p:nvPr>
        </p:nvSpPr>
        <p:spPr>
          <a:xfrm>
            <a:off x="781493" y="1485900"/>
            <a:ext cx="4194544" cy="1937953"/>
          </a:xfrm>
        </p:spPr>
        <p:txBody>
          <a:bodyPr/>
          <a:lstStyle/>
          <a:p>
            <a:r>
              <a:rPr lang="en-US" sz="2000" dirty="0" smtClean="0">
                <a:solidFill>
                  <a:schemeClr val="accent1"/>
                </a:solidFill>
              </a:rPr>
              <a:t>Lower owl predation leads to positive population outcome</a:t>
            </a:r>
          </a:p>
          <a:p>
            <a:r>
              <a:rPr lang="en-US" sz="2000" dirty="0" smtClean="0">
                <a:solidFill>
                  <a:schemeClr val="accent1"/>
                </a:solidFill>
              </a:rPr>
              <a:t>70 - 80% reduction in owl predation due to removal of mice</a:t>
            </a:r>
          </a:p>
          <a:p>
            <a:r>
              <a:rPr lang="en-US" sz="2000" dirty="0" smtClean="0">
                <a:solidFill>
                  <a:schemeClr val="accent1"/>
                </a:solidFill>
              </a:rPr>
              <a:t>Ashy population </a:t>
            </a:r>
            <a:r>
              <a:rPr lang="en-US" sz="2000" b="1" i="1" dirty="0" smtClean="0">
                <a:solidFill>
                  <a:schemeClr val="accent1"/>
                </a:solidFill>
              </a:rPr>
              <a:t>increase</a:t>
            </a:r>
            <a:r>
              <a:rPr lang="en-US" sz="2000" dirty="0" smtClean="0">
                <a:solidFill>
                  <a:schemeClr val="accent1"/>
                </a:solidFill>
              </a:rPr>
              <a:t> by 2% over next 20 years</a:t>
            </a:r>
            <a:endParaRPr lang="en-US" sz="2000" dirty="0">
              <a:solidFill>
                <a:schemeClr val="accent1"/>
              </a:solidFill>
            </a:endParaRPr>
          </a:p>
        </p:txBody>
      </p:sp>
      <p:pic>
        <p:nvPicPr>
          <p:cNvPr id="10" name="Picture 9">
            <a:extLst>
              <a:ext uri="{FF2B5EF4-FFF2-40B4-BE49-F238E27FC236}">
                <a16:creationId xmlns:a16="http://schemas.microsoft.com/office/drawing/2014/main" xmlns="" id="{A123EC41-9C1F-4785-A7D6-49F61A3567E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72423" y="914400"/>
            <a:ext cx="7635240" cy="6092920"/>
          </a:xfrm>
          <a:prstGeom prst="rect">
            <a:avLst/>
          </a:prstGeom>
        </p:spPr>
      </p:pic>
      <p:sp>
        <p:nvSpPr>
          <p:cNvPr id="11" name="Title 1"/>
          <p:cNvSpPr txBox="1">
            <a:spLocks/>
          </p:cNvSpPr>
          <p:nvPr/>
        </p:nvSpPr>
        <p:spPr>
          <a:xfrm>
            <a:off x="838200" y="513019"/>
            <a:ext cx="10972800" cy="636104"/>
          </a:xfrm>
          <a:prstGeom prst="rect">
            <a:avLst/>
          </a:prstGeom>
        </p:spPr>
        <p:txBody>
          <a:bodyPr vert="horz" lIns="91440" tIns="45720" rIns="91440" bIns="45720" rtlCol="0" anchor="ctr">
            <a:normAutofit fontScale="97500"/>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a:rPr>
              <a:t>Modeled benefit of reduced predation</a:t>
            </a:r>
            <a:endParaRPr lang="en-US" dirty="0">
              <a:solidFill>
                <a:srgbClr val="005BAA"/>
              </a:solidFill>
              <a:latin typeface="Calibri" panose="020F0502020204030204"/>
            </a:endParaRPr>
          </a:p>
        </p:txBody>
      </p:sp>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16019" t="36228" r="30151" b="18067"/>
          <a:stretch/>
        </p:blipFill>
        <p:spPr>
          <a:xfrm>
            <a:off x="891877" y="3650052"/>
            <a:ext cx="3973775" cy="2247900"/>
          </a:xfrm>
          <a:prstGeom prst="rect">
            <a:avLst/>
          </a:prstGeom>
          <a:ln w="38100">
            <a:solidFill>
              <a:schemeClr val="bg1"/>
            </a:solidFill>
          </a:ln>
        </p:spPr>
      </p:pic>
    </p:spTree>
    <p:extLst>
      <p:ext uri="{BB962C8B-B14F-4D97-AF65-F5344CB8AC3E}">
        <p14:creationId xmlns:p14="http://schemas.microsoft.com/office/powerpoint/2010/main" val="37617125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2B3AC5CF-5FD9-446C-965D-9247D1D36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96899" y="1679422"/>
            <a:ext cx="1686685" cy="2558376"/>
          </a:xfrm>
          <a:prstGeom prst="rect">
            <a:avLst/>
          </a:prstGeom>
        </p:spPr>
      </p:pic>
      <p:sp>
        <p:nvSpPr>
          <p:cNvPr id="10" name="Down Arrow 14">
            <a:extLst>
              <a:ext uri="{FF2B5EF4-FFF2-40B4-BE49-F238E27FC236}">
                <a16:creationId xmlns:a16="http://schemas.microsoft.com/office/drawing/2014/main" xmlns="" id="{3FEB2BAD-A626-42F8-94F2-CC6B5AE09A05}"/>
              </a:ext>
            </a:extLst>
          </p:cNvPr>
          <p:cNvSpPr/>
          <p:nvPr/>
        </p:nvSpPr>
        <p:spPr>
          <a:xfrm flipV="1">
            <a:off x="8464180" y="1489616"/>
            <a:ext cx="1299200" cy="3457525"/>
          </a:xfrm>
          <a:prstGeom prst="downArrow">
            <a:avLst/>
          </a:prstGeom>
          <a:gradFill>
            <a:gsLst>
              <a:gs pos="0">
                <a:sysClr val="window" lastClr="FFFFFF">
                  <a:tint val="90000"/>
                  <a:lumMod val="110000"/>
                </a:sysClr>
              </a:gs>
              <a:gs pos="100000">
                <a:srgbClr val="007698"/>
              </a:gs>
            </a:gsLst>
            <a:lin ang="5400000" scaled="0"/>
          </a:gradFill>
          <a:ln w="12700" cap="flat" cmpd="sng" algn="ctr">
            <a:noFill/>
            <a:prstDash val="solid"/>
            <a:miter lim="800000"/>
          </a:ln>
          <a:effectLst/>
        </p:spPr>
        <p:txBody>
          <a:bodyPr rtlCol="0" anchor="ctr"/>
          <a:lstStyle/>
          <a:p>
            <a:pPr algn="ctr">
              <a:defRPr/>
            </a:pPr>
            <a:endParaRPr lang="en-US" kern="0" dirty="0">
              <a:solidFill>
                <a:srgbClr val="000000"/>
              </a:solidFill>
              <a:latin typeface="Century Gothic" panose="020F0302020204030204"/>
            </a:endParaRPr>
          </a:p>
        </p:txBody>
      </p:sp>
      <p:pic>
        <p:nvPicPr>
          <p:cNvPr id="11" name="Picture 10" descr="A close up of a reptile&#10;&#10;Description automatically generated">
            <a:extLst>
              <a:ext uri="{FF2B5EF4-FFF2-40B4-BE49-F238E27FC236}">
                <a16:creationId xmlns:a16="http://schemas.microsoft.com/office/drawing/2014/main" xmlns=""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5185" y="2940534"/>
            <a:ext cx="3200048" cy="3428053"/>
          </a:xfrm>
          <a:prstGeom prst="rect">
            <a:avLst/>
          </a:prstGeom>
        </p:spPr>
      </p:pic>
      <p:sp>
        <p:nvSpPr>
          <p:cNvPr id="13" name="Down Arrow 2">
            <a:extLst>
              <a:ext uri="{FF2B5EF4-FFF2-40B4-BE49-F238E27FC236}">
                <a16:creationId xmlns:a16="http://schemas.microsoft.com/office/drawing/2014/main" xmlns="" id="{13684B82-5CA4-495A-92F1-AF66779E7DE0}"/>
              </a:ext>
            </a:extLst>
          </p:cNvPr>
          <p:cNvSpPr/>
          <p:nvPr/>
        </p:nvSpPr>
        <p:spPr>
          <a:xfrm>
            <a:off x="4642074" y="1792875"/>
            <a:ext cx="1299200" cy="3457525"/>
          </a:xfrm>
          <a:prstGeom prst="downArrow">
            <a:avLst/>
          </a:prstGeom>
          <a:gradFill>
            <a:gsLst>
              <a:gs pos="0">
                <a:sysClr val="window" lastClr="FFFFFF">
                  <a:tint val="90000"/>
                  <a:lumMod val="110000"/>
                </a:sysClr>
              </a:gs>
              <a:gs pos="100000">
                <a:srgbClr val="F1730C"/>
              </a:gs>
            </a:gsLst>
            <a:lin ang="5400000" scaled="0"/>
          </a:gradFill>
          <a:ln w="12700" cap="flat" cmpd="sng" algn="ctr">
            <a:noFill/>
            <a:prstDash val="solid"/>
            <a:miter lim="800000"/>
          </a:ln>
          <a:effectLst/>
        </p:spPr>
        <p:txBody>
          <a:bodyPr rtlCol="0" anchor="ctr"/>
          <a:lstStyle/>
          <a:p>
            <a:pPr algn="ctr">
              <a:defRPr/>
            </a:pPr>
            <a:endParaRPr lang="en-US" kern="0" dirty="0">
              <a:solidFill>
                <a:srgbClr val="000000"/>
              </a:solidFill>
              <a:latin typeface="Century Gothic" panose="020F0302020204030204"/>
            </a:endParaRPr>
          </a:p>
        </p:txBody>
      </p:sp>
      <p:sp>
        <p:nvSpPr>
          <p:cNvPr id="8" name="TextBox 7">
            <a:extLst>
              <a:ext uri="{FF2B5EF4-FFF2-40B4-BE49-F238E27FC236}">
                <a16:creationId xmlns:a16="http://schemas.microsoft.com/office/drawing/2014/main" xmlns="" id="{876771FE-7697-439E-AF85-0FCFDEF98138}"/>
              </a:ext>
            </a:extLst>
          </p:cNvPr>
          <p:cNvSpPr txBox="1"/>
          <p:nvPr/>
        </p:nvSpPr>
        <p:spPr>
          <a:xfrm>
            <a:off x="9129876" y="4237798"/>
            <a:ext cx="2456583" cy="1692771"/>
          </a:xfrm>
          <a:prstGeom prst="rect">
            <a:avLst/>
          </a:prstGeom>
          <a:noFill/>
        </p:spPr>
        <p:txBody>
          <a:bodyPr wrap="square" rtlCol="0">
            <a:spAutoFit/>
          </a:bodyPr>
          <a:lstStyle/>
          <a:p>
            <a:pPr>
              <a:spcAft>
                <a:spcPts val="1200"/>
              </a:spcAft>
            </a:pPr>
            <a:r>
              <a:rPr lang="en-US" sz="2600" dirty="0" smtClean="0">
                <a:solidFill>
                  <a:srgbClr val="F1730C"/>
                </a:solidFill>
                <a:latin typeface="Century Gothic" panose="020F0302020204030204"/>
                <a:cs typeface="Calibri" pitchFamily="34" charset="0"/>
              </a:rPr>
              <a:t>Increased survival and population size</a:t>
            </a:r>
            <a:endParaRPr lang="en-US" sz="1400" b="1" u="sng" dirty="0">
              <a:solidFill>
                <a:srgbClr val="000000"/>
              </a:solidFill>
              <a:latin typeface="Century Gothic" panose="020F0302020204030204"/>
              <a:cs typeface="Calibri" pitchFamily="34" charset="0"/>
            </a:endParaRPr>
          </a:p>
        </p:txBody>
      </p:sp>
      <p:grpSp>
        <p:nvGrpSpPr>
          <p:cNvPr id="17" name="Group 16"/>
          <p:cNvGrpSpPr/>
          <p:nvPr/>
        </p:nvGrpSpPr>
        <p:grpSpPr>
          <a:xfrm>
            <a:off x="1156616" y="2247900"/>
            <a:ext cx="2818601" cy="2081897"/>
            <a:chOff x="935665" y="3260651"/>
            <a:chExt cx="2818601" cy="2081897"/>
          </a:xfrm>
        </p:grpSpPr>
        <p:pic>
          <p:nvPicPr>
            <p:cNvPr id="14" name="Picture 13">
              <a:extLst>
                <a:ext uri="{FF2B5EF4-FFF2-40B4-BE49-F238E27FC236}">
                  <a16:creationId xmlns:a16="http://schemas.microsoft.com/office/drawing/2014/main" xmlns="" id="{A1C8A0F1-BD5B-446E-92EA-EEC5C1ACDB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32985">
              <a:off x="1431136" y="3637469"/>
              <a:ext cx="2323130" cy="1651491"/>
            </a:xfrm>
            <a:prstGeom prst="rect">
              <a:avLst/>
            </a:prstGeom>
          </p:spPr>
        </p:pic>
        <p:sp>
          <p:nvSpPr>
            <p:cNvPr id="16" name="&quot;No&quot; Symbol 15"/>
            <p:cNvSpPr/>
            <p:nvPr/>
          </p:nvSpPr>
          <p:spPr>
            <a:xfrm>
              <a:off x="935665" y="3260651"/>
              <a:ext cx="2371480" cy="2081897"/>
            </a:xfrm>
            <a:prstGeom prst="noSmoking">
              <a:avLst>
                <a:gd name="adj" fmla="val 7498"/>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sp>
        <p:nvSpPr>
          <p:cNvPr id="18" name="TextBox 17">
            <a:extLst>
              <a:ext uri="{FF2B5EF4-FFF2-40B4-BE49-F238E27FC236}">
                <a16:creationId xmlns:a16="http://schemas.microsoft.com/office/drawing/2014/main" xmlns="" id="{F954260D-CF0E-419C-85F0-82472B0830F2}"/>
              </a:ext>
            </a:extLst>
          </p:cNvPr>
          <p:cNvSpPr txBox="1"/>
          <p:nvPr/>
        </p:nvSpPr>
        <p:spPr>
          <a:xfrm>
            <a:off x="1273892" y="4368794"/>
            <a:ext cx="2681089" cy="892552"/>
          </a:xfrm>
          <a:prstGeom prst="rect">
            <a:avLst/>
          </a:prstGeom>
          <a:noFill/>
        </p:spPr>
        <p:txBody>
          <a:bodyPr wrap="square" rtlCol="0">
            <a:spAutoFit/>
          </a:bodyPr>
          <a:lstStyle/>
          <a:p>
            <a:pPr>
              <a:spcAft>
                <a:spcPts val="1200"/>
              </a:spcAft>
            </a:pPr>
            <a:r>
              <a:rPr lang="en-US" sz="2600" dirty="0" smtClean="0">
                <a:solidFill>
                  <a:srgbClr val="007698"/>
                </a:solidFill>
                <a:latin typeface="Century Gothic" panose="020F0302020204030204"/>
                <a:cs typeface="Calibri" pitchFamily="34" charset="0"/>
              </a:rPr>
              <a:t>Remove invasive mice</a:t>
            </a:r>
            <a:endParaRPr lang="en-US" sz="1900" dirty="0">
              <a:solidFill>
                <a:srgbClr val="000000"/>
              </a:solidFill>
              <a:latin typeface="Century Gothic" panose="020F0302020204030204"/>
              <a:cs typeface="Calibri" pitchFamily="34" charset="0"/>
            </a:endParaRPr>
          </a:p>
        </p:txBody>
      </p:sp>
      <p:sp>
        <p:nvSpPr>
          <p:cNvPr id="19" name="Title 1"/>
          <p:cNvSpPr txBox="1">
            <a:spLocks/>
          </p:cNvSpPr>
          <p:nvPr/>
        </p:nvSpPr>
        <p:spPr>
          <a:xfrm>
            <a:off x="838200" y="520447"/>
            <a:ext cx="10972800" cy="636104"/>
          </a:xfrm>
          <a:prstGeom prst="rect">
            <a:avLst/>
          </a:prstGeom>
        </p:spPr>
        <p:txBody>
          <a:bodyPr>
            <a:normAutofit/>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a:rPr>
              <a:t>Breaking the </a:t>
            </a:r>
            <a:r>
              <a:rPr lang="en-US" dirty="0" err="1" smtClean="0">
                <a:solidFill>
                  <a:srgbClr val="005BAA"/>
                </a:solidFill>
                <a:latin typeface="Calibri" panose="020F0502020204030204"/>
              </a:rPr>
              <a:t>hyperpredation</a:t>
            </a:r>
            <a:r>
              <a:rPr lang="en-US" dirty="0" smtClean="0">
                <a:solidFill>
                  <a:srgbClr val="005BAA"/>
                </a:solidFill>
                <a:latin typeface="Calibri" panose="020F0502020204030204"/>
              </a:rPr>
              <a:t> link</a:t>
            </a:r>
            <a:endParaRPr lang="en-US" dirty="0">
              <a:solidFill>
                <a:srgbClr val="005BAA"/>
              </a:solidFill>
              <a:latin typeface="Calibri" panose="020F0502020204030204"/>
            </a:endParaRPr>
          </a:p>
        </p:txBody>
      </p:sp>
      <p:sp>
        <p:nvSpPr>
          <p:cNvPr id="12" name="TextBox 11">
            <a:extLst>
              <a:ext uri="{FF2B5EF4-FFF2-40B4-BE49-F238E27FC236}">
                <a16:creationId xmlns:a16="http://schemas.microsoft.com/office/drawing/2014/main" xmlns="" id="{F954260D-CF0E-419C-85F0-82472B0830F2}"/>
              </a:ext>
            </a:extLst>
          </p:cNvPr>
          <p:cNvSpPr txBox="1"/>
          <p:nvPr/>
        </p:nvSpPr>
        <p:spPr>
          <a:xfrm>
            <a:off x="4759009" y="1489616"/>
            <a:ext cx="2681089" cy="1292662"/>
          </a:xfrm>
          <a:prstGeom prst="rect">
            <a:avLst/>
          </a:prstGeom>
          <a:noFill/>
        </p:spPr>
        <p:txBody>
          <a:bodyPr wrap="square" rtlCol="0">
            <a:spAutoFit/>
          </a:bodyPr>
          <a:lstStyle/>
          <a:p>
            <a:pPr>
              <a:spcAft>
                <a:spcPts val="1200"/>
              </a:spcAft>
            </a:pPr>
            <a:r>
              <a:rPr lang="en-US" sz="2600" dirty="0" smtClean="0">
                <a:solidFill>
                  <a:srgbClr val="007698"/>
                </a:solidFill>
                <a:latin typeface="Century Gothic" panose="020F0302020204030204"/>
                <a:cs typeface="Calibri" pitchFamily="34" charset="0"/>
              </a:rPr>
              <a:t>Fewer owls overwinter on Farallon Islands</a:t>
            </a:r>
            <a:endParaRPr lang="en-US" sz="1900" dirty="0">
              <a:solidFill>
                <a:srgbClr val="000000"/>
              </a:solidFill>
              <a:latin typeface="Century Gothic" panose="020F0302020204030204"/>
              <a:cs typeface="Calibri" pitchFamily="34" charset="0"/>
            </a:endParaRPr>
          </a:p>
        </p:txBody>
      </p:sp>
      <p:pic>
        <p:nvPicPr>
          <p:cNvPr id="20" name="Picture 19"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spTree>
    <p:extLst>
      <p:ext uri="{BB962C8B-B14F-4D97-AF65-F5344CB8AC3E}">
        <p14:creationId xmlns:p14="http://schemas.microsoft.com/office/powerpoint/2010/main" val="36535242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520447"/>
            <a:ext cx="10972800" cy="636104"/>
          </a:xfrm>
          <a:prstGeom prst="rect">
            <a:avLst/>
          </a:prstGeom>
        </p:spPr>
        <p:txBody>
          <a:bodyPr>
            <a:normAutofit fontScale="97500"/>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a:rPr>
              <a:t>Reducing risk</a:t>
            </a:r>
            <a:endParaRPr lang="en-US" dirty="0">
              <a:solidFill>
                <a:srgbClr val="005BAA"/>
              </a:solidFill>
              <a:latin typeface="Calibri" panose="020F0502020204030204"/>
            </a:endParaRPr>
          </a:p>
        </p:txBody>
      </p:sp>
      <p:sp>
        <p:nvSpPr>
          <p:cNvPr id="8" name="Text Placeholder 3"/>
          <p:cNvSpPr txBox="1">
            <a:spLocks/>
          </p:cNvSpPr>
          <p:nvPr/>
        </p:nvSpPr>
        <p:spPr>
          <a:xfrm>
            <a:off x="703520" y="1282295"/>
            <a:ext cx="5392480" cy="2276142"/>
          </a:xfrm>
          <a:prstGeom prst="rect">
            <a:avLst/>
          </a:prstGeom>
        </p:spPr>
        <p:txBody>
          <a:bodyPr>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smtClean="0">
                <a:solidFill>
                  <a:srgbClr val="335EA9"/>
                </a:solidFill>
              </a:rPr>
              <a:t>Western gulls were identified as species of greatest concern</a:t>
            </a:r>
          </a:p>
          <a:p>
            <a:pPr>
              <a:lnSpc>
                <a:spcPct val="100000"/>
              </a:lnSpc>
            </a:pPr>
            <a:r>
              <a:rPr lang="en-US" sz="2000" dirty="0" smtClean="0">
                <a:solidFill>
                  <a:srgbClr val="335EA9"/>
                </a:solidFill>
              </a:rPr>
              <a:t>Multi-collaborator study with experts in wildlife hazing</a:t>
            </a:r>
          </a:p>
          <a:p>
            <a:pPr>
              <a:lnSpc>
                <a:spcPct val="100000"/>
              </a:lnSpc>
            </a:pPr>
            <a:r>
              <a:rPr lang="en-US" sz="2000" dirty="0" smtClean="0">
                <a:solidFill>
                  <a:srgbClr val="335EA9"/>
                </a:solidFill>
              </a:rPr>
              <a:t>Goal - reduce gull numbers and limit access to and ingestion of bait </a:t>
            </a:r>
          </a:p>
        </p:txBody>
      </p:sp>
      <p:pic>
        <p:nvPicPr>
          <p:cNvPr id="10" name="Picture 9"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062" y="4927124"/>
            <a:ext cx="1894113" cy="812575"/>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1447" y="4642338"/>
            <a:ext cx="1290492" cy="1056330"/>
          </a:xfrm>
          <a:prstGeom prst="rect">
            <a:avLst/>
          </a:prstGeom>
        </p:spPr>
      </p:pic>
      <p:pic>
        <p:nvPicPr>
          <p:cNvPr id="12" name="Picture 11"/>
          <p:cNvPicPr>
            <a:picLocks noChangeAspect="1"/>
          </p:cNvPicPr>
          <p:nvPr/>
        </p:nvPicPr>
        <p:blipFill rotWithShape="1">
          <a:blip r:embed="rId6" cstate="print">
            <a:extLst>
              <a:ext uri="{28A0092B-C50C-407E-A947-70E740481C1C}">
                <a14:useLocalDpi xmlns:a14="http://schemas.microsoft.com/office/drawing/2010/main" val="0"/>
              </a:ext>
            </a:extLst>
          </a:blip>
          <a:srcRect l="13493" t="14356" r="18910" b="13582"/>
          <a:stretch/>
        </p:blipFill>
        <p:spPr>
          <a:xfrm>
            <a:off x="4525109" y="4860699"/>
            <a:ext cx="1236784" cy="879000"/>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25519" t="9768" r="15996" b="407"/>
          <a:stretch/>
        </p:blipFill>
        <p:spPr>
          <a:xfrm>
            <a:off x="7016262" y="442303"/>
            <a:ext cx="4598920" cy="5297396"/>
          </a:xfrm>
          <a:prstGeom prst="rect">
            <a:avLst/>
          </a:prstGeom>
        </p:spPr>
      </p:pic>
    </p:spTree>
    <p:extLst>
      <p:ext uri="{BB962C8B-B14F-4D97-AF65-F5344CB8AC3E}">
        <p14:creationId xmlns:p14="http://schemas.microsoft.com/office/powerpoint/2010/main" val="37711015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l="20045" t="27315"/>
          <a:stretch/>
        </p:blipFill>
        <p:spPr>
          <a:xfrm>
            <a:off x="4946072" y="0"/>
            <a:ext cx="7245927" cy="4372178"/>
          </a:xfrm>
          <a:prstGeom prst="rect">
            <a:avLst/>
          </a:prstGeom>
        </p:spPr>
      </p:pic>
      <p:pic>
        <p:nvPicPr>
          <p:cNvPr id="2" name="Picture Placeholder 6">
            <a:extLst>
              <a:ext uri="{FF2B5EF4-FFF2-40B4-BE49-F238E27FC236}">
                <a16:creationId xmlns:a16="http://schemas.microsoft.com/office/drawing/2014/main" xmlns="" id="{2F60A8A0-BDA0-44FA-87EA-C247C89000A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08564" y="1945345"/>
            <a:ext cx="6902436" cy="3944742"/>
          </a:xfrm>
          <a:prstGeom prst="rect">
            <a:avLst/>
          </a:prstGeom>
        </p:spPr>
      </p:pic>
      <p:sp>
        <p:nvSpPr>
          <p:cNvPr id="4" name="Title 1"/>
          <p:cNvSpPr txBox="1">
            <a:spLocks/>
          </p:cNvSpPr>
          <p:nvPr/>
        </p:nvSpPr>
        <p:spPr>
          <a:xfrm>
            <a:off x="375063" y="506428"/>
            <a:ext cx="10972800" cy="636104"/>
          </a:xfrm>
          <a:prstGeom prst="rect">
            <a:avLst/>
          </a:prstGeom>
        </p:spPr>
        <p:txBody>
          <a:bodyPr>
            <a:normAutofit fontScale="97500"/>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a:rPr>
              <a:t>Gull hazing success</a:t>
            </a:r>
            <a:endParaRPr lang="en-US" dirty="0">
              <a:solidFill>
                <a:srgbClr val="005BAA"/>
              </a:solidFill>
              <a:latin typeface="Calibri" panose="020F0502020204030204"/>
            </a:endParaRPr>
          </a:p>
        </p:txBody>
      </p:sp>
      <p:sp>
        <p:nvSpPr>
          <p:cNvPr id="5" name="Text Placeholder 3"/>
          <p:cNvSpPr txBox="1">
            <a:spLocks/>
          </p:cNvSpPr>
          <p:nvPr/>
        </p:nvSpPr>
        <p:spPr>
          <a:xfrm>
            <a:off x="376228" y="1485900"/>
            <a:ext cx="4569844" cy="4187004"/>
          </a:xfrm>
          <a:prstGeom prst="rect">
            <a:avLst/>
          </a:prstGeom>
        </p:spPr>
        <p:txBody>
          <a:bodyPr>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solidFill>
                  <a:srgbClr val="335EA9"/>
                </a:solidFill>
              </a:rPr>
              <a:t>Hazing extremely effective</a:t>
            </a:r>
          </a:p>
          <a:p>
            <a:pPr>
              <a:lnSpc>
                <a:spcPct val="100000"/>
              </a:lnSpc>
            </a:pPr>
            <a:r>
              <a:rPr lang="en-US" sz="2000" dirty="0" smtClean="0">
                <a:solidFill>
                  <a:srgbClr val="335EA9"/>
                </a:solidFill>
              </a:rPr>
              <a:t>Gull numbers already at minimum </a:t>
            </a:r>
          </a:p>
          <a:p>
            <a:pPr>
              <a:lnSpc>
                <a:spcPct val="100000"/>
              </a:lnSpc>
            </a:pPr>
            <a:r>
              <a:rPr lang="en-US" sz="2000" dirty="0" smtClean="0">
                <a:solidFill>
                  <a:srgbClr val="335EA9"/>
                </a:solidFill>
              </a:rPr>
              <a:t>Near zero after a few days</a:t>
            </a:r>
          </a:p>
          <a:p>
            <a:pPr>
              <a:lnSpc>
                <a:spcPct val="100000"/>
              </a:lnSpc>
            </a:pPr>
            <a:r>
              <a:rPr lang="en-US" sz="2000" dirty="0" smtClean="0">
                <a:solidFill>
                  <a:srgbClr val="335EA9"/>
                </a:solidFill>
              </a:rPr>
              <a:t>98% daily success rate from hazing</a:t>
            </a:r>
          </a:p>
          <a:p>
            <a:pPr>
              <a:lnSpc>
                <a:spcPct val="100000"/>
              </a:lnSpc>
            </a:pPr>
            <a:r>
              <a:rPr lang="en-US" sz="2000" dirty="0" smtClean="0">
                <a:solidFill>
                  <a:srgbClr val="335EA9"/>
                </a:solidFill>
              </a:rPr>
              <a:t>Remaining gulls only present for a short period of time</a:t>
            </a:r>
          </a:p>
          <a:p>
            <a:pPr>
              <a:lnSpc>
                <a:spcPct val="100000"/>
              </a:lnSpc>
            </a:pPr>
            <a:r>
              <a:rPr lang="en-US" sz="2000" dirty="0" smtClean="0">
                <a:solidFill>
                  <a:srgbClr val="335EA9"/>
                </a:solidFill>
              </a:rPr>
              <a:t>Only present at intertidal roosts </a:t>
            </a:r>
          </a:p>
          <a:p>
            <a:pPr>
              <a:lnSpc>
                <a:spcPct val="100000"/>
              </a:lnSpc>
            </a:pPr>
            <a:endParaRPr lang="en-US" sz="2000" dirty="0" smtClean="0">
              <a:solidFill>
                <a:srgbClr val="335EA9"/>
              </a:solidFill>
            </a:endParaRPr>
          </a:p>
        </p:txBody>
      </p:sp>
      <p:sp>
        <p:nvSpPr>
          <p:cNvPr id="7" name="TextBox 6"/>
          <p:cNvSpPr txBox="1"/>
          <p:nvPr/>
        </p:nvSpPr>
        <p:spPr>
          <a:xfrm>
            <a:off x="9939378" y="2435342"/>
            <a:ext cx="1831948" cy="707886"/>
          </a:xfrm>
          <a:prstGeom prst="rect">
            <a:avLst/>
          </a:prstGeom>
          <a:noFill/>
        </p:spPr>
        <p:txBody>
          <a:bodyPr wrap="square" rtlCol="0">
            <a:spAutoFit/>
          </a:bodyPr>
          <a:lstStyle/>
          <a:p>
            <a:pPr algn="ctr"/>
            <a:r>
              <a:rPr lang="en-US" sz="4000" b="1" dirty="0" smtClean="0">
                <a:solidFill>
                  <a:srgbClr val="000000"/>
                </a:solidFill>
              </a:rPr>
              <a:t>98%</a:t>
            </a:r>
            <a:endParaRPr lang="en-US" sz="4000" b="1" dirty="0">
              <a:solidFill>
                <a:srgbClr val="000000"/>
              </a:solidFill>
            </a:endParaRPr>
          </a:p>
        </p:txBody>
      </p:sp>
      <p:sp>
        <p:nvSpPr>
          <p:cNvPr id="8" name="Down Arrow 2">
            <a:extLst>
              <a:ext uri="{FF2B5EF4-FFF2-40B4-BE49-F238E27FC236}">
                <a16:creationId xmlns:a16="http://schemas.microsoft.com/office/drawing/2014/main" xmlns="" id="{13684B82-5CA4-495A-92F1-AF66779E7DE0}"/>
              </a:ext>
            </a:extLst>
          </p:cNvPr>
          <p:cNvSpPr/>
          <p:nvPr/>
        </p:nvSpPr>
        <p:spPr>
          <a:xfrm>
            <a:off x="9687643" y="2125325"/>
            <a:ext cx="706921" cy="1327921"/>
          </a:xfrm>
          <a:prstGeom prst="downArrow">
            <a:avLst/>
          </a:prstGeom>
          <a:gradFill>
            <a:gsLst>
              <a:gs pos="0">
                <a:sysClr val="window" lastClr="FFFFFF">
                  <a:tint val="90000"/>
                  <a:lumMod val="110000"/>
                </a:sysClr>
              </a:gs>
              <a:gs pos="100000">
                <a:srgbClr val="F1730C"/>
              </a:gs>
            </a:gsLst>
            <a:lin ang="5400000" scaled="0"/>
          </a:gradFill>
          <a:ln w="12700" cap="flat" cmpd="sng" algn="ctr">
            <a:noFill/>
            <a:prstDash val="solid"/>
            <a:miter lim="800000"/>
          </a:ln>
          <a:effectLst/>
        </p:spPr>
        <p:txBody>
          <a:bodyPr rtlCol="0" anchor="ctr"/>
          <a:lstStyle/>
          <a:p>
            <a:pPr algn="ctr">
              <a:defRPr/>
            </a:pPr>
            <a:endParaRPr lang="en-US" kern="0" dirty="0">
              <a:solidFill>
                <a:srgbClr val="000000"/>
              </a:solidFill>
              <a:latin typeface="Century Gothic" panose="020F0302020204030204"/>
            </a:endParaRPr>
          </a:p>
        </p:txBody>
      </p:sp>
      <p:pic>
        <p:nvPicPr>
          <p:cNvPr id="9" name="Picture 8"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spTree>
    <p:extLst>
      <p:ext uri="{BB962C8B-B14F-4D97-AF65-F5344CB8AC3E}">
        <p14:creationId xmlns:p14="http://schemas.microsoft.com/office/powerpoint/2010/main" val="22183048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520447"/>
            <a:ext cx="10972800" cy="636104"/>
          </a:xfrm>
          <a:prstGeom prst="rect">
            <a:avLst/>
          </a:prstGeom>
        </p:spPr>
        <p:txBody>
          <a:bodyPr>
            <a:normAutofit fontScale="97500"/>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r>
              <a:rPr lang="en-US" dirty="0" smtClean="0">
                <a:solidFill>
                  <a:srgbClr val="005BAA"/>
                </a:solidFill>
                <a:latin typeface="Calibri" panose="020F0502020204030204"/>
              </a:rPr>
              <a:t>Future vision - A </a:t>
            </a:r>
            <a:r>
              <a:rPr lang="en-US" dirty="0">
                <a:solidFill>
                  <a:srgbClr val="005BAA"/>
                </a:solidFill>
                <a:latin typeface="Calibri" panose="020F0502020204030204"/>
              </a:rPr>
              <a:t>r</a:t>
            </a:r>
            <a:r>
              <a:rPr lang="en-US" dirty="0" smtClean="0">
                <a:solidFill>
                  <a:srgbClr val="005BAA"/>
                </a:solidFill>
                <a:latin typeface="Calibri" panose="020F0502020204030204"/>
              </a:rPr>
              <a:t>efuge restored</a:t>
            </a:r>
            <a:endParaRPr lang="en-US" dirty="0">
              <a:solidFill>
                <a:srgbClr val="005BAA"/>
              </a:solidFill>
              <a:latin typeface="Calibri" panose="020F0502020204030204"/>
            </a:endParaRPr>
          </a:p>
        </p:txBody>
      </p:sp>
      <p:sp>
        <p:nvSpPr>
          <p:cNvPr id="6" name="Text Placeholder 3"/>
          <p:cNvSpPr txBox="1">
            <a:spLocks/>
          </p:cNvSpPr>
          <p:nvPr/>
        </p:nvSpPr>
        <p:spPr>
          <a:xfrm>
            <a:off x="711472" y="1293744"/>
            <a:ext cx="5077078" cy="3982699"/>
          </a:xfrm>
          <a:prstGeom prst="rect">
            <a:avLst/>
          </a:prstGeom>
        </p:spPr>
        <p:txBody>
          <a:bodyPr>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solidFill>
                  <a:srgbClr val="335EA9"/>
                </a:solidFill>
              </a:rPr>
              <a:t>Expect benefits similar to previous eradications </a:t>
            </a:r>
          </a:p>
          <a:p>
            <a:pPr>
              <a:lnSpc>
                <a:spcPct val="100000"/>
              </a:lnSpc>
            </a:pPr>
            <a:r>
              <a:rPr lang="en-US" sz="2000" dirty="0" smtClean="0">
                <a:solidFill>
                  <a:srgbClr val="335EA9"/>
                </a:solidFill>
              </a:rPr>
              <a:t>Last of invasive mammals will be removed</a:t>
            </a:r>
          </a:p>
          <a:p>
            <a:pPr>
              <a:lnSpc>
                <a:spcPct val="100000"/>
              </a:lnSpc>
            </a:pPr>
            <a:r>
              <a:rPr lang="en-US" sz="2000" dirty="0" smtClean="0">
                <a:solidFill>
                  <a:srgbClr val="335EA9"/>
                </a:solidFill>
              </a:rPr>
              <a:t>Reduced threats to ashy storm-petrels, crickets, salamanders, and invertebrates</a:t>
            </a:r>
          </a:p>
          <a:p>
            <a:pPr>
              <a:lnSpc>
                <a:spcPct val="100000"/>
              </a:lnSpc>
            </a:pPr>
            <a:r>
              <a:rPr lang="en-US" sz="2000" dirty="0" smtClean="0">
                <a:solidFill>
                  <a:srgbClr val="335EA9"/>
                </a:solidFill>
              </a:rPr>
              <a:t>Native vegetation thrives and recovers after grazing pressure removed</a:t>
            </a:r>
          </a:p>
          <a:p>
            <a:pPr>
              <a:lnSpc>
                <a:spcPct val="100000"/>
              </a:lnSpc>
            </a:pPr>
            <a:r>
              <a:rPr lang="en-US" sz="2000" dirty="0" smtClean="0">
                <a:solidFill>
                  <a:srgbClr val="335EA9"/>
                </a:solidFill>
              </a:rPr>
              <a:t>Farallon </a:t>
            </a:r>
            <a:r>
              <a:rPr lang="en-US" sz="2000" dirty="0">
                <a:solidFill>
                  <a:srgbClr val="335EA9"/>
                </a:solidFill>
              </a:rPr>
              <a:t>ecosystem will return to natural </a:t>
            </a:r>
            <a:r>
              <a:rPr lang="en-US" sz="2000" dirty="0" smtClean="0">
                <a:solidFill>
                  <a:srgbClr val="335EA9"/>
                </a:solidFill>
              </a:rPr>
              <a:t>balance</a:t>
            </a:r>
          </a:p>
          <a:p>
            <a:pPr>
              <a:lnSpc>
                <a:spcPct val="100000"/>
              </a:lnSpc>
            </a:pPr>
            <a:r>
              <a:rPr lang="en-US" sz="2000" dirty="0" smtClean="0">
                <a:solidFill>
                  <a:srgbClr val="335EA9"/>
                </a:solidFill>
              </a:rPr>
              <a:t>Gain resiliency to adapt or withstand future stressors</a:t>
            </a:r>
            <a:endParaRPr lang="en-US" sz="2000" dirty="0">
              <a:solidFill>
                <a:srgbClr val="335EA9"/>
              </a:solidFill>
            </a:endParaRPr>
          </a:p>
          <a:p>
            <a:pPr>
              <a:lnSpc>
                <a:spcPct val="100000"/>
              </a:lnSpc>
            </a:pPr>
            <a:endParaRPr lang="en-US" sz="2000" dirty="0" smtClean="0">
              <a:solidFill>
                <a:srgbClr val="335EA9"/>
              </a:solidFill>
            </a:endParaRPr>
          </a:p>
          <a:p>
            <a:pPr>
              <a:lnSpc>
                <a:spcPct val="100000"/>
              </a:lnSpc>
            </a:pPr>
            <a:endParaRPr lang="en-US" sz="2000" dirty="0" smtClean="0">
              <a:solidFill>
                <a:srgbClr val="335EA9"/>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189" y="1002033"/>
            <a:ext cx="3860811" cy="2895608"/>
          </a:xfrm>
          <a:prstGeom prst="rect">
            <a:avLst/>
          </a:prstGeom>
        </p:spPr>
      </p:pic>
      <p:grpSp>
        <p:nvGrpSpPr>
          <p:cNvPr id="21" name="Group 20"/>
          <p:cNvGrpSpPr/>
          <p:nvPr/>
        </p:nvGrpSpPr>
        <p:grpSpPr>
          <a:xfrm>
            <a:off x="5458628" y="2884695"/>
            <a:ext cx="1662605" cy="3797269"/>
            <a:chOff x="5458628" y="2884695"/>
            <a:chExt cx="1662605" cy="3797269"/>
          </a:xfrm>
        </p:grpSpPr>
        <p:sp>
          <p:nvSpPr>
            <p:cNvPr id="2" name="Down Arrow 2">
              <a:extLst>
                <a:ext uri="{FF2B5EF4-FFF2-40B4-BE49-F238E27FC236}">
                  <a16:creationId xmlns:a16="http://schemas.microsoft.com/office/drawing/2014/main" xmlns="" id="{13684B82-5CA4-495A-92F1-AF66779E7DE0}"/>
                </a:ext>
              </a:extLst>
            </p:cNvPr>
            <p:cNvSpPr/>
            <p:nvPr/>
          </p:nvSpPr>
          <p:spPr>
            <a:xfrm rot="10800000">
              <a:off x="5458628" y="2884695"/>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endParaRPr>
            </a:p>
          </p:txBody>
        </p:sp>
        <p:pic>
          <p:nvPicPr>
            <p:cNvPr id="3" name="Picture 2">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0764" y="3021889"/>
              <a:ext cx="634994" cy="963163"/>
            </a:xfrm>
            <a:prstGeom prst="rect">
              <a:avLst/>
            </a:prstGeom>
          </p:spPr>
        </p:pic>
        <p:pic>
          <p:nvPicPr>
            <p:cNvPr id="9" name="Picture 8">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3699" y="3339859"/>
              <a:ext cx="634994" cy="963163"/>
            </a:xfrm>
            <a:prstGeom prst="rect">
              <a:avLst/>
            </a:prstGeom>
          </p:spPr>
        </p:pic>
        <p:pic>
          <p:nvPicPr>
            <p:cNvPr id="10" name="Picture 9">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3285" y="3548779"/>
              <a:ext cx="634994" cy="963163"/>
            </a:xfrm>
            <a:prstGeom prst="rect">
              <a:avLst/>
            </a:prstGeom>
          </p:spPr>
        </p:pic>
        <p:pic>
          <p:nvPicPr>
            <p:cNvPr id="11" name="Picture 10">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3904" y="3897641"/>
              <a:ext cx="634994" cy="963163"/>
            </a:xfrm>
            <a:prstGeom prst="rect">
              <a:avLst/>
            </a:prstGeom>
          </p:spPr>
        </p:pic>
        <p:pic>
          <p:nvPicPr>
            <p:cNvPr id="12" name="Picture 11">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0627" y="4385009"/>
              <a:ext cx="634994" cy="963163"/>
            </a:xfrm>
            <a:prstGeom prst="rect">
              <a:avLst/>
            </a:prstGeom>
          </p:spPr>
        </p:pic>
        <p:pic>
          <p:nvPicPr>
            <p:cNvPr id="13" name="Picture 12">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2739" y="4583671"/>
              <a:ext cx="634994" cy="963163"/>
            </a:xfrm>
            <a:prstGeom prst="rect">
              <a:avLst/>
            </a:prstGeom>
          </p:spPr>
        </p:pic>
        <p:pic>
          <p:nvPicPr>
            <p:cNvPr id="14" name="Picture 13">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9222" y="5136981"/>
              <a:ext cx="634994" cy="963163"/>
            </a:xfrm>
            <a:prstGeom prst="rect">
              <a:avLst/>
            </a:prstGeom>
          </p:spPr>
        </p:pic>
        <p:pic>
          <p:nvPicPr>
            <p:cNvPr id="15" name="Picture 14">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239" y="4215292"/>
              <a:ext cx="634994" cy="963163"/>
            </a:xfrm>
            <a:prstGeom prst="rect">
              <a:avLst/>
            </a:prstGeom>
          </p:spPr>
        </p:pic>
        <p:pic>
          <p:nvPicPr>
            <p:cNvPr id="16" name="Picture 15">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8460" y="5718801"/>
              <a:ext cx="634994" cy="963163"/>
            </a:xfrm>
            <a:prstGeom prst="rect">
              <a:avLst/>
            </a:prstGeom>
          </p:spPr>
        </p:pic>
        <p:pic>
          <p:nvPicPr>
            <p:cNvPr id="17" name="Picture 16">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5675" y="5076762"/>
              <a:ext cx="634994" cy="963163"/>
            </a:xfrm>
            <a:prstGeom prst="rect">
              <a:avLst/>
            </a:prstGeom>
          </p:spPr>
        </p:pic>
        <p:pic>
          <p:nvPicPr>
            <p:cNvPr id="19" name="Picture 18">
              <a:extLst>
                <a:ext uri="{FF2B5EF4-FFF2-40B4-BE49-F238E27FC236}">
                  <a16:creationId xmlns:a16="http://schemas.microsoft.com/office/drawing/2014/main" xmlns="" id="{2B3AC5CF-5FD9-446C-965D-9247D1D36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8384" y="5678781"/>
              <a:ext cx="634994" cy="963163"/>
            </a:xfrm>
            <a:prstGeom prst="rect">
              <a:avLst/>
            </a:prstGeom>
          </p:spPr>
        </p:pic>
      </p:grpSp>
      <p:pic>
        <p:nvPicPr>
          <p:cNvPr id="23" name="Picture 2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442" b="96402" l="22870" r="81886"/>
                    </a14:imgEffect>
                  </a14:imgLayer>
                </a14:imgProps>
              </a:ext>
              <a:ext uri="{28A0092B-C50C-407E-A947-70E740481C1C}">
                <a14:useLocalDpi xmlns:a14="http://schemas.microsoft.com/office/drawing/2010/main" val="0"/>
              </a:ext>
            </a:extLst>
          </a:blip>
          <a:srcRect l="16050" t="16095" r="15228"/>
          <a:stretch/>
        </p:blipFill>
        <p:spPr>
          <a:xfrm>
            <a:off x="7098279" y="3373377"/>
            <a:ext cx="1614311" cy="1313966"/>
          </a:xfrm>
          <a:prstGeom prst="rect">
            <a:avLst/>
          </a:prstGeom>
        </p:spPr>
      </p:pic>
      <p:pic>
        <p:nvPicPr>
          <p:cNvPr id="24" name="Picture 23"/>
          <p:cNvPicPr>
            <a:picLocks noChangeAspect="1"/>
          </p:cNvPicPr>
          <p:nvPr/>
        </p:nvPicPr>
        <p:blipFill rotWithShape="1">
          <a:blip r:embed="rId6" cstate="print">
            <a:extLst>
              <a:ext uri="{28A0092B-C50C-407E-A947-70E740481C1C}">
                <a14:useLocalDpi xmlns:a14="http://schemas.microsoft.com/office/drawing/2010/main" val="0"/>
              </a:ext>
            </a:extLst>
          </a:blip>
          <a:srcRect r="23342" b="19377"/>
          <a:stretch/>
        </p:blipFill>
        <p:spPr>
          <a:xfrm>
            <a:off x="9118962" y="4030360"/>
            <a:ext cx="2546956" cy="1785810"/>
          </a:xfrm>
          <a:prstGeom prst="rect">
            <a:avLst/>
          </a:prstGeom>
        </p:spPr>
      </p:pic>
      <p:pic>
        <p:nvPicPr>
          <p:cNvPr id="26" name="Picture 25" descr="A drawing of a face&#10;&#10;Description automatically generated">
            <a:extLst>
              <a:ext uri="{FF2B5EF4-FFF2-40B4-BE49-F238E27FC236}">
                <a16:creationId xmlns="" xmlns:a16="http://schemas.microsoft.com/office/drawing/2014/main" id="{7F32EB20-7936-44F0-BC85-664D038D98D2}"/>
              </a:ext>
            </a:extLst>
          </p:cNvPr>
          <p:cNvPicPr>
            <a:picLocks noChangeAspect="1"/>
          </p:cNvPicPr>
          <p:nvPr/>
        </p:nvPicPr>
        <p:blipFill>
          <a:blip r:embed="rId7" cstate="screen">
            <a:alphaModFix amt="50000"/>
            <a:extLst>
              <a:ext uri="{28A0092B-C50C-407E-A947-70E740481C1C}">
                <a14:useLocalDpi xmlns:a14="http://schemas.microsoft.com/office/drawing/2010/main"/>
              </a:ext>
            </a:extLst>
          </a:blip>
          <a:stretch>
            <a:fillRect/>
          </a:stretch>
        </p:blipFill>
        <p:spPr>
          <a:xfrm>
            <a:off x="10764732" y="5917671"/>
            <a:ext cx="1334869" cy="711930"/>
          </a:xfrm>
          <a:prstGeom prst="rect">
            <a:avLst/>
          </a:prstGeom>
        </p:spPr>
      </p:pic>
      <p:pic>
        <p:nvPicPr>
          <p:cNvPr id="4" name="Picture 3">
            <a:extLst>
              <a:ext uri="{FF2B5EF4-FFF2-40B4-BE49-F238E27FC236}">
                <a16:creationId xmlns:a16="http://schemas.microsoft.com/office/drawing/2014/main" xmlns="" id="{F2360CD0-1425-4080-AEB5-04EA844629A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237102" y="4664504"/>
            <a:ext cx="1812496" cy="1812496"/>
          </a:xfrm>
          <a:prstGeom prst="rect">
            <a:avLst/>
          </a:prstGeom>
          <a:ln>
            <a:noFill/>
          </a:ln>
        </p:spPr>
      </p:pic>
    </p:spTree>
    <p:extLst>
      <p:ext uri="{BB962C8B-B14F-4D97-AF65-F5344CB8AC3E}">
        <p14:creationId xmlns:p14="http://schemas.microsoft.com/office/powerpoint/2010/main" val="37063725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xmlns=""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xmlns=""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xmlns=""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xmlns=""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0380211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xmlns=""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en-US" sz="2000" b="1" dirty="0" smtClean="0">
                <a:solidFill>
                  <a:srgbClr val="000000"/>
                </a:solidFill>
                <a:latin typeface="Century Gothic" panose="020B0502020202020204" pitchFamily="34" charset="0"/>
              </a:rPr>
              <a:t>Gerry McChesney </a:t>
            </a:r>
          </a:p>
          <a:p>
            <a:pPr marL="0" indent="0">
              <a:lnSpc>
                <a:spcPct val="110000"/>
              </a:lnSpc>
              <a:buFont typeface="Arial" panose="020B0604020202020204" pitchFamily="34" charset="0"/>
              <a:buNone/>
            </a:pPr>
            <a:r>
              <a:rPr lang="en-US" sz="2000" b="1" dirty="0" smtClean="0">
                <a:solidFill>
                  <a:srgbClr val="000000"/>
                </a:solidFill>
                <a:latin typeface="Century Gothic" panose="020B0502020202020204" pitchFamily="34" charset="0"/>
              </a:rPr>
              <a:t>Manager, </a:t>
            </a:r>
            <a:r>
              <a:rPr lang="en-US" sz="2000" b="1" dirty="0" err="1" smtClean="0">
                <a:solidFill>
                  <a:srgbClr val="000000"/>
                </a:solidFill>
                <a:latin typeface="Century Gothic" panose="020B0502020202020204" pitchFamily="34" charset="0"/>
              </a:rPr>
              <a:t>Farallon</a:t>
            </a:r>
            <a:r>
              <a:rPr lang="en-US" sz="2000" b="1" dirty="0" smtClean="0">
                <a:solidFill>
                  <a:srgbClr val="000000"/>
                </a:solidFill>
                <a:latin typeface="Century Gothic" panose="020B0502020202020204" pitchFamily="34" charset="0"/>
              </a:rPr>
              <a:t> Islands NWR</a:t>
            </a:r>
            <a:endParaRPr lang="en-US" sz="2000" b="1" dirty="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30421156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xmlns=""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prstClr val="white">
                    <a:lumMod val="65000"/>
                  </a:prstClr>
                </a:solidFill>
              </a:rPr>
              <a:t>© Island Conservation 2017</a:t>
            </a:r>
          </a:p>
        </p:txBody>
      </p:sp>
      <p:pic>
        <p:nvPicPr>
          <p:cNvPr id="5" name="Picture Placeholder 4">
            <a:extLst>
              <a:ext uri="{FF2B5EF4-FFF2-40B4-BE49-F238E27FC236}">
                <a16:creationId xmlns:a16="http://schemas.microsoft.com/office/drawing/2014/main" xmlns=""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xmlns=""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xmlns=""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solidFill>
                  <a:srgbClr val="000000"/>
                </a:solidFill>
              </a:rPr>
              <a:t>Of the Earth’s landmass</a:t>
            </a:r>
          </a:p>
        </p:txBody>
      </p:sp>
      <p:sp>
        <p:nvSpPr>
          <p:cNvPr id="10" name="TextBox 9">
            <a:extLst>
              <a:ext uri="{FF2B5EF4-FFF2-40B4-BE49-F238E27FC236}">
                <a16:creationId xmlns:a16="http://schemas.microsoft.com/office/drawing/2014/main" xmlns=""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solidFill>
                  <a:srgbClr val="000000"/>
                </a:solidFill>
              </a:rPr>
              <a:t>Of bird, amphibian, mammal, and reptile extinctions</a:t>
            </a:r>
          </a:p>
        </p:txBody>
      </p:sp>
      <p:sp>
        <p:nvSpPr>
          <p:cNvPr id="11" name="TextBox 10">
            <a:extLst>
              <a:ext uri="{FF2B5EF4-FFF2-40B4-BE49-F238E27FC236}">
                <a16:creationId xmlns:a16="http://schemas.microsoft.com/office/drawing/2014/main" xmlns=""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solidFill>
                  <a:srgbClr val="000000"/>
                </a:solidFill>
              </a:rPr>
              <a:t>Of all CR and </a:t>
            </a:r>
            <a:r>
              <a:rPr lang="en-US" sz="1200" dirty="0" err="1">
                <a:solidFill>
                  <a:srgbClr val="000000"/>
                </a:solidFill>
              </a:rPr>
              <a:t>EN</a:t>
            </a:r>
            <a:r>
              <a:rPr lang="en-US" sz="1200" dirty="0">
                <a:solidFill>
                  <a:srgbClr val="000000"/>
                </a:solidFill>
              </a:rPr>
              <a:t> terrestrial vertebrates</a:t>
            </a:r>
          </a:p>
        </p:txBody>
      </p:sp>
      <p:sp>
        <p:nvSpPr>
          <p:cNvPr id="12" name="TextBox 11">
            <a:extLst>
              <a:ext uri="{FF2B5EF4-FFF2-40B4-BE49-F238E27FC236}">
                <a16:creationId xmlns:a16="http://schemas.microsoft.com/office/drawing/2014/main" xmlns=""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solidFill>
                  <a:srgbClr val="000000"/>
                </a:solidFill>
              </a:rPr>
              <a:t>Of avian biodiversity</a:t>
            </a:r>
          </a:p>
        </p:txBody>
      </p:sp>
      <p:sp>
        <p:nvSpPr>
          <p:cNvPr id="8" name="TextBox 7">
            <a:extLst>
              <a:ext uri="{FF2B5EF4-FFF2-40B4-BE49-F238E27FC236}">
                <a16:creationId xmlns:a16="http://schemas.microsoft.com/office/drawing/2014/main" xmlns=""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prstClr val="white">
                    <a:lumMod val="50000"/>
                  </a:prstClr>
                </a:solidFill>
              </a:rPr>
              <a:t>UNEP-</a:t>
            </a:r>
            <a:r>
              <a:rPr lang="en-US" sz="900" dirty="0" err="1">
                <a:solidFill>
                  <a:prstClr val="white">
                    <a:lumMod val="50000"/>
                  </a:prstClr>
                </a:solidFill>
              </a:rPr>
              <a:t>WCMC</a:t>
            </a:r>
            <a:r>
              <a:rPr lang="en-US" sz="900" dirty="0">
                <a:solidFill>
                  <a:prstClr val="white">
                    <a:lumMod val="50000"/>
                  </a:prstClr>
                </a:solidFill>
              </a:rPr>
              <a:t> 2015</a:t>
            </a:r>
          </a:p>
        </p:txBody>
      </p:sp>
      <p:sp>
        <p:nvSpPr>
          <p:cNvPr id="16" name="TextBox 15">
            <a:extLst>
              <a:ext uri="{FF2B5EF4-FFF2-40B4-BE49-F238E27FC236}">
                <a16:creationId xmlns:a16="http://schemas.microsoft.com/office/drawing/2014/main" xmlns=""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prstClr val="white">
                    <a:lumMod val="50000"/>
                  </a:prstClr>
                </a:solidFill>
              </a:rPr>
              <a:t>Tershy</a:t>
            </a:r>
            <a:r>
              <a:rPr lang="en-US" sz="900" dirty="0">
                <a:solidFill>
                  <a:prstClr val="white">
                    <a:lumMod val="50000"/>
                  </a:prstClr>
                </a:solidFill>
              </a:rPr>
              <a:t> et al. 2015</a:t>
            </a:r>
          </a:p>
        </p:txBody>
      </p:sp>
      <p:sp>
        <p:nvSpPr>
          <p:cNvPr id="17" name="TextBox 16">
            <a:extLst>
              <a:ext uri="{FF2B5EF4-FFF2-40B4-BE49-F238E27FC236}">
                <a16:creationId xmlns:a16="http://schemas.microsoft.com/office/drawing/2014/main" xmlns=""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prstClr val="white">
                    <a:lumMod val="50000"/>
                  </a:prstClr>
                </a:solidFill>
              </a:rPr>
              <a:t>Spatz</a:t>
            </a:r>
            <a:r>
              <a:rPr lang="en-US" sz="900" dirty="0">
                <a:solidFill>
                  <a:prstClr val="white">
                    <a:lumMod val="50000"/>
                  </a:prstClr>
                </a:solidFill>
              </a:rPr>
              <a:t> et al. 2017</a:t>
            </a:r>
          </a:p>
        </p:txBody>
      </p:sp>
      <p:sp>
        <p:nvSpPr>
          <p:cNvPr id="18" name="TextBox 17">
            <a:extLst>
              <a:ext uri="{FF2B5EF4-FFF2-40B4-BE49-F238E27FC236}">
                <a16:creationId xmlns:a16="http://schemas.microsoft.com/office/drawing/2014/main" xmlns=""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prstClr val="white">
                    <a:lumMod val="50000"/>
                  </a:prstClr>
                </a:solidFill>
              </a:rPr>
              <a:t>Tershy</a:t>
            </a:r>
            <a:r>
              <a:rPr lang="en-US" sz="900" dirty="0">
                <a:solidFill>
                  <a:prstClr val="white">
                    <a:lumMod val="50000"/>
                  </a:prstClr>
                </a:solidFill>
              </a:rPr>
              <a:t> et al. 2015</a:t>
            </a:r>
          </a:p>
        </p:txBody>
      </p:sp>
      <p:sp>
        <p:nvSpPr>
          <p:cNvPr id="19" name="TextBox 18">
            <a:extLst>
              <a:ext uri="{FF2B5EF4-FFF2-40B4-BE49-F238E27FC236}">
                <a16:creationId xmlns:a16="http://schemas.microsoft.com/office/drawing/2014/main" xmlns=""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xmlns=""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prstClr val="white"/>
                </a:solidFill>
              </a:rPr>
              <a:t>86% </a:t>
            </a:r>
          </a:p>
          <a:p>
            <a:pPr algn="ctr"/>
            <a:r>
              <a:rPr lang="en-US" sz="1200" dirty="0">
                <a:solidFill>
                  <a:prstClr val="white"/>
                </a:solidFill>
              </a:rPr>
              <a:t>Of recorded extinctions linked to </a:t>
            </a:r>
            <a:r>
              <a:rPr lang="en-US" sz="1200" dirty="0" err="1">
                <a:solidFill>
                  <a:prstClr val="white"/>
                </a:solidFill>
              </a:rPr>
              <a:t>invasives</a:t>
            </a:r>
            <a:r>
              <a:rPr lang="en-US" sz="1200" dirty="0">
                <a:solidFill>
                  <a:prstClr val="white"/>
                </a:solidFill>
              </a:rPr>
              <a:t> occurred on islands</a:t>
            </a:r>
          </a:p>
        </p:txBody>
      </p:sp>
      <p:sp>
        <p:nvSpPr>
          <p:cNvPr id="21" name="TextBox 20">
            <a:extLst>
              <a:ext uri="{FF2B5EF4-FFF2-40B4-BE49-F238E27FC236}">
                <a16:creationId xmlns:a16="http://schemas.microsoft.com/office/drawing/2014/main" xmlns=""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prstClr val="white"/>
                </a:solidFill>
              </a:rPr>
              <a:t>Bellard</a:t>
            </a:r>
            <a:r>
              <a:rPr lang="en-US" sz="900" dirty="0">
                <a:solidFill>
                  <a:prstClr val="white"/>
                </a:solidFill>
              </a:rPr>
              <a:t> et al. 2015</a:t>
            </a:r>
          </a:p>
        </p:txBody>
      </p:sp>
    </p:spTree>
    <p:extLst>
      <p:ext uri="{BB962C8B-B14F-4D97-AF65-F5344CB8AC3E}">
        <p14:creationId xmlns:p14="http://schemas.microsoft.com/office/powerpoint/2010/main" val="2638952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5939" r="14569"/>
          <a:stretch/>
        </p:blipFill>
        <p:spPr>
          <a:xfrm>
            <a:off x="6792755" y="2998381"/>
            <a:ext cx="6354026" cy="5150302"/>
          </a:xfrm>
          <a:prstGeom prst="ellipse">
            <a:avLst/>
          </a:prstGeom>
        </p:spPr>
      </p:pic>
      <p:pic>
        <p:nvPicPr>
          <p:cNvPr id="3073" name="Picture 1" descr="https://nas-national-prod.s3.amazonaws.com/styles/bio_image/s3/anna_weinstein_ewan_burns.jpg?itok=cJZMP7h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994" y="1778088"/>
            <a:ext cx="247650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2158" y="3527625"/>
            <a:ext cx="2400347" cy="726963"/>
          </a:xfrm>
          <a:prstGeom prst="rect">
            <a:avLst/>
          </a:prstGeom>
        </p:spPr>
      </p:pic>
      <p:sp>
        <p:nvSpPr>
          <p:cNvPr id="6" name="Rectangle 5"/>
          <p:cNvSpPr>
            <a:spLocks noChangeArrowheads="1"/>
          </p:cNvSpPr>
          <p:nvPr/>
        </p:nvSpPr>
        <p:spPr bwMode="auto">
          <a:xfrm flipH="1">
            <a:off x="957994" y="496209"/>
            <a:ext cx="6378470" cy="101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33327"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3200" dirty="0"/>
              <a:t>Anna </a:t>
            </a:r>
            <a:r>
              <a:rPr lang="en-US" altLang="en-US" sz="3200" dirty="0" smtClean="0"/>
              <a:t>Weinstein</a:t>
            </a:r>
          </a:p>
          <a:p>
            <a:pPr lvl="0"/>
            <a:r>
              <a:rPr lang="en-US" altLang="en-US" sz="3200" dirty="0"/>
              <a:t>Director of Marine Conservation</a:t>
            </a:r>
            <a:endParaRPr kumimoji="0" lang="en-US" altLang="en-US" sz="3200" b="0" i="0" u="none" strike="noStrike" cap="none" normalizeH="0" baseline="0" dirty="0" smtClean="0">
              <a:ln>
                <a:noFill/>
              </a:ln>
              <a:solidFill>
                <a:schemeClr val="tx1"/>
              </a:solidFill>
              <a:effectLst/>
            </a:endParaRPr>
          </a:p>
        </p:txBody>
      </p:sp>
      <p:sp>
        <p:nvSpPr>
          <p:cNvPr id="7" name="Rectangle 6"/>
          <p:cNvSpPr>
            <a:spLocks noChangeArrowheads="1"/>
          </p:cNvSpPr>
          <p:nvPr/>
        </p:nvSpPr>
        <p:spPr bwMode="auto">
          <a:xfrm flipH="1">
            <a:off x="1110397" y="981823"/>
            <a:ext cx="997154" cy="310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33327"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 name="Rectangle 3"/>
          <p:cNvSpPr/>
          <p:nvPr/>
        </p:nvSpPr>
        <p:spPr>
          <a:xfrm>
            <a:off x="3622158" y="1882261"/>
            <a:ext cx="6096000" cy="1477328"/>
          </a:xfrm>
          <a:prstGeom prst="rect">
            <a:avLst/>
          </a:prstGeom>
        </p:spPr>
        <p:txBody>
          <a:bodyPr>
            <a:spAutoFit/>
          </a:bodyPr>
          <a:lstStyle/>
          <a:p>
            <a:r>
              <a:rPr lang="en-US" dirty="0"/>
              <a:t>Anna Weinstein is the Director of Marine Conservation at the National Audubon Society. She earned her master's degree in marine ecology from the Boston University’s Marine Program in Woods Hole, MA and has 25 years of experience in coastal and marine conservation in the San Francisco Bay area.</a:t>
            </a:r>
          </a:p>
        </p:txBody>
      </p:sp>
      <p:sp>
        <p:nvSpPr>
          <p:cNvPr id="9" name="Rectangle 8"/>
          <p:cNvSpPr/>
          <p:nvPr/>
        </p:nvSpPr>
        <p:spPr>
          <a:xfrm>
            <a:off x="7050781" y="6596390"/>
            <a:ext cx="6096000" cy="261610"/>
          </a:xfrm>
          <a:prstGeom prst="rect">
            <a:avLst/>
          </a:prstGeom>
        </p:spPr>
        <p:txBody>
          <a:bodyPr>
            <a:spAutoFit/>
          </a:bodyPr>
          <a:lstStyle/>
          <a:p>
            <a:r>
              <a:rPr lang="en-US" sz="1100" dirty="0">
                <a:solidFill>
                  <a:srgbClr val="838078"/>
                </a:solidFill>
                <a:latin typeface="Source Sans Pro"/>
              </a:rPr>
              <a:t>Black-footed Albatross. Kat </a:t>
            </a:r>
            <a:r>
              <a:rPr lang="en-US" sz="1100" dirty="0" err="1">
                <a:solidFill>
                  <a:srgbClr val="838078"/>
                </a:solidFill>
                <a:latin typeface="Source Sans Pro"/>
              </a:rPr>
              <a:t>Paleckova</a:t>
            </a:r>
            <a:r>
              <a:rPr lang="en-US" sz="1100" dirty="0">
                <a:solidFill>
                  <a:srgbClr val="838078"/>
                </a:solidFill>
                <a:latin typeface="Source Sans Pro"/>
              </a:rPr>
              <a:t>/Audubon Photography Awards</a:t>
            </a:r>
            <a:endParaRPr lang="en-US" sz="1100" dirty="0"/>
          </a:p>
        </p:txBody>
      </p:sp>
    </p:spTree>
    <p:extLst>
      <p:ext uri="{BB962C8B-B14F-4D97-AF65-F5344CB8AC3E}">
        <p14:creationId xmlns:p14="http://schemas.microsoft.com/office/powerpoint/2010/main" val="3032848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52967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xmlns=""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xmlns=""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xmlns=""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xmlns=""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xmlns=""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xmlns=""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xmlns=""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xmlns=""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xmlns=""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0" name="Rectangle 19">
            <a:extLst>
              <a:ext uri="{FF2B5EF4-FFF2-40B4-BE49-F238E27FC236}">
                <a16:creationId xmlns:a16="http://schemas.microsoft.com/office/drawing/2014/main" xmlns=""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7">
            <a:extLst>
              <a:ext uri="{FF2B5EF4-FFF2-40B4-BE49-F238E27FC236}">
                <a16:creationId xmlns:a16="http://schemas.microsoft.com/office/drawing/2014/main" xmlns=""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xmlns=""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rgbClr val="60B5BA">
                    <a:lumMod val="60000"/>
                    <a:lumOff val="40000"/>
                  </a:srgbClr>
                </a:solidFill>
              </a:rPr>
              <a:t>Mouse on Farallon Islands (Matt Brady)</a:t>
            </a:r>
          </a:p>
        </p:txBody>
      </p:sp>
      <p:pic>
        <p:nvPicPr>
          <p:cNvPr id="4" name="Picture 3">
            <a:extLst>
              <a:ext uri="{FF2B5EF4-FFF2-40B4-BE49-F238E27FC236}">
                <a16:creationId xmlns:a16="http://schemas.microsoft.com/office/drawing/2014/main" xmlns=""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xmlns=""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xmlns=""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xmlns=""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xmlns=""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xmlns=""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solidFill>
                  <a:srgbClr val="000000"/>
                </a:solidFill>
              </a:rPr>
              <a:t>Native Plants</a:t>
            </a:r>
          </a:p>
        </p:txBody>
      </p:sp>
      <p:sp>
        <p:nvSpPr>
          <p:cNvPr id="46" name="TextBox 45">
            <a:extLst>
              <a:ext uri="{FF2B5EF4-FFF2-40B4-BE49-F238E27FC236}">
                <a16:creationId xmlns:a16="http://schemas.microsoft.com/office/drawing/2014/main" xmlns=""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solidFill>
                  <a:srgbClr val="000000"/>
                </a:solidFill>
              </a:rPr>
              <a:t>Native Invertebrates and the Endemic Farallon Camel Cricket</a:t>
            </a:r>
          </a:p>
        </p:txBody>
      </p:sp>
      <p:sp>
        <p:nvSpPr>
          <p:cNvPr id="47" name="TextBox 46">
            <a:extLst>
              <a:ext uri="{FF2B5EF4-FFF2-40B4-BE49-F238E27FC236}">
                <a16:creationId xmlns:a16="http://schemas.microsoft.com/office/drawing/2014/main" xmlns=""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solidFill>
                  <a:srgbClr val="000000"/>
                </a:solidFill>
              </a:rPr>
              <a:t>Endemic Farallon Arboreal Salamander</a:t>
            </a:r>
          </a:p>
        </p:txBody>
      </p:sp>
      <p:sp>
        <p:nvSpPr>
          <p:cNvPr id="56" name="TextBox 55">
            <a:extLst>
              <a:ext uri="{FF2B5EF4-FFF2-40B4-BE49-F238E27FC236}">
                <a16:creationId xmlns:a16="http://schemas.microsoft.com/office/drawing/2014/main" xmlns=""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solidFill>
                  <a:srgbClr val="000000"/>
                </a:solidFill>
              </a:rPr>
              <a:t>Storm-Petrels</a:t>
            </a:r>
          </a:p>
        </p:txBody>
      </p:sp>
      <p:sp>
        <p:nvSpPr>
          <p:cNvPr id="57" name="TextBox 56">
            <a:extLst>
              <a:ext uri="{FF2B5EF4-FFF2-40B4-BE49-F238E27FC236}">
                <a16:creationId xmlns:a16="http://schemas.microsoft.com/office/drawing/2014/main" xmlns=""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rgbClr val="F1730C"/>
                </a:solidFill>
              </a:rPr>
              <a:t>Direct Impact</a:t>
            </a:r>
          </a:p>
        </p:txBody>
      </p:sp>
      <p:sp>
        <p:nvSpPr>
          <p:cNvPr id="58" name="TextBox 57">
            <a:extLst>
              <a:ext uri="{FF2B5EF4-FFF2-40B4-BE49-F238E27FC236}">
                <a16:creationId xmlns:a16="http://schemas.microsoft.com/office/drawing/2014/main" xmlns=""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rgbClr val="60B5BA"/>
                </a:solidFill>
              </a:rPr>
              <a:t>Indirect Impact</a:t>
            </a:r>
          </a:p>
        </p:txBody>
      </p:sp>
      <p:sp>
        <p:nvSpPr>
          <p:cNvPr id="12" name="Text Placeholder 11">
            <a:extLst>
              <a:ext uri="{FF2B5EF4-FFF2-40B4-BE49-F238E27FC236}">
                <a16:creationId xmlns:a16="http://schemas.microsoft.com/office/drawing/2014/main" xmlns=""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endParaRPr lang="en-US" dirty="0" smtClean="0"/>
          </a:p>
          <a:p>
            <a:r>
              <a:rPr lang="en-US" sz="2400" dirty="0" err="1" smtClean="0"/>
              <a:t>Farallon</a:t>
            </a:r>
            <a:r>
              <a:rPr lang="en-US" sz="2400" dirty="0" smtClean="0"/>
              <a:t> Islands</a:t>
            </a:r>
            <a:endParaRPr lang="en-US" sz="2800" dirty="0"/>
          </a:p>
        </p:txBody>
      </p:sp>
      <p:pic>
        <p:nvPicPr>
          <p:cNvPr id="29" name="Picture 28">
            <a:extLst>
              <a:ext uri="{FF2B5EF4-FFF2-40B4-BE49-F238E27FC236}">
                <a16:creationId xmlns:a16="http://schemas.microsoft.com/office/drawing/2014/main" xmlns=""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xmlns=""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prstClr val="white">
                    <a:lumMod val="50000"/>
                  </a:prstClr>
                </a:solidFill>
              </a:rPr>
              <a:t>© 2010 G. D. Carr</a:t>
            </a:r>
          </a:p>
        </p:txBody>
      </p:sp>
      <p:pic>
        <p:nvPicPr>
          <p:cNvPr id="18" name="Picture 17">
            <a:extLst>
              <a:ext uri="{FF2B5EF4-FFF2-40B4-BE49-F238E27FC236}">
                <a16:creationId xmlns:a16="http://schemas.microsoft.com/office/drawing/2014/main" xmlns=""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xmlns=""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42163071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xmlns=""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xmlns=""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0" y="335942"/>
            <a:ext cx="7133763" cy="129244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67038" y="1902913"/>
            <a:ext cx="6033725" cy="382148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US" sz="2200" b="1" dirty="0" smtClean="0">
                <a:solidFill>
                  <a:srgbClr val="F1730C"/>
                </a:solidFill>
                <a:effectLst>
                  <a:outerShdw blurRad="38100" dist="38100" dir="2700000" algn="tl">
                    <a:srgbClr val="000000">
                      <a:alpha val="43137"/>
                    </a:srgbClr>
                  </a:outerShdw>
                </a:effectLst>
              </a:rPr>
              <a:t>2004: Feasibility Study</a:t>
            </a:r>
          </a:p>
          <a:p>
            <a:pPr>
              <a:spcBef>
                <a:spcPts val="1800"/>
              </a:spcBef>
            </a:pPr>
            <a:r>
              <a:rPr lang="en-US" sz="2200" b="1" dirty="0" smtClean="0">
                <a:solidFill>
                  <a:srgbClr val="F1730C"/>
                </a:solidFill>
                <a:effectLst>
                  <a:outerShdw blurRad="38100" dist="38100" dir="2700000" algn="tl">
                    <a:srgbClr val="000000">
                      <a:alpha val="43137"/>
                    </a:srgbClr>
                  </a:outerShdw>
                </a:effectLst>
              </a:rPr>
              <a:t>2006: EA Public Scoping</a:t>
            </a:r>
          </a:p>
          <a:p>
            <a:pPr>
              <a:spcBef>
                <a:spcPts val="1800"/>
              </a:spcBef>
            </a:pPr>
            <a:r>
              <a:rPr lang="en-US" sz="2200" b="1" dirty="0" smtClean="0">
                <a:solidFill>
                  <a:srgbClr val="F1730C"/>
                </a:solidFill>
                <a:effectLst>
                  <a:outerShdw blurRad="38100" dist="38100" dir="2700000" algn="tl">
                    <a:srgbClr val="000000">
                      <a:alpha val="43137"/>
                    </a:srgbClr>
                  </a:outerShdw>
                </a:effectLst>
              </a:rPr>
              <a:t>2009: Comprehensive Conservation Plan</a:t>
            </a:r>
          </a:p>
          <a:p>
            <a:pPr>
              <a:spcBef>
                <a:spcPts val="1800"/>
              </a:spcBef>
            </a:pPr>
            <a:r>
              <a:rPr lang="en-US" sz="2200" b="1" dirty="0" smtClean="0">
                <a:solidFill>
                  <a:srgbClr val="F1730C"/>
                </a:solidFill>
                <a:effectLst>
                  <a:outerShdw blurRad="38100" dist="38100" dir="2700000" algn="tl">
                    <a:srgbClr val="000000">
                      <a:alpha val="43137"/>
                    </a:srgbClr>
                  </a:outerShdw>
                </a:effectLst>
              </a:rPr>
              <a:t>2011: EIS Public Scoping </a:t>
            </a:r>
          </a:p>
          <a:p>
            <a:pPr>
              <a:spcBef>
                <a:spcPts val="1800"/>
              </a:spcBef>
            </a:pPr>
            <a:r>
              <a:rPr lang="en-US" sz="2200" b="1" dirty="0" smtClean="0">
                <a:solidFill>
                  <a:srgbClr val="F1730C"/>
                </a:solidFill>
                <a:effectLst>
                  <a:outerShdw blurRad="38100" dist="38100" dir="2700000" algn="tl">
                    <a:srgbClr val="000000">
                      <a:alpha val="43137"/>
                    </a:srgbClr>
                  </a:outerShdw>
                </a:effectLst>
              </a:rPr>
              <a:t>2013: Draft EIS and public comments</a:t>
            </a:r>
          </a:p>
          <a:p>
            <a:pPr>
              <a:spcBef>
                <a:spcPts val="1800"/>
              </a:spcBef>
            </a:pPr>
            <a:r>
              <a:rPr lang="en-US" sz="2200" b="1" dirty="0" smtClean="0">
                <a:solidFill>
                  <a:srgbClr val="F1730C"/>
                </a:solidFill>
                <a:effectLst>
                  <a:outerShdw blurRad="38100" dist="38100" dir="2700000" algn="tl">
                    <a:srgbClr val="000000">
                      <a:alpha val="43137"/>
                    </a:srgbClr>
                  </a:outerShdw>
                </a:effectLst>
              </a:rPr>
              <a:t>2019: Final EIS published</a:t>
            </a:r>
          </a:p>
          <a:p>
            <a:pPr>
              <a:spcBef>
                <a:spcPts val="1800"/>
              </a:spcBef>
            </a:pPr>
            <a:r>
              <a:rPr lang="en-US" sz="2200" b="1" dirty="0" smtClean="0">
                <a:solidFill>
                  <a:srgbClr val="F1730C"/>
                </a:solidFill>
                <a:effectLst>
                  <a:outerShdw blurRad="38100" dist="38100" dir="2700000" algn="tl">
                    <a:srgbClr val="000000">
                      <a:alpha val="43137"/>
                    </a:srgbClr>
                  </a:outerShdw>
                </a:effectLst>
              </a:rPr>
              <a:t>Current: Finalizing planning</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56054" y="1110168"/>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868072852"/>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4" y="3198167"/>
            <a:ext cx="3258712" cy="461665"/>
          </a:xfrm>
          <a:prstGeom prst="rect">
            <a:avLst/>
          </a:prstGeom>
        </p:spPr>
        <p:txBody>
          <a:bodyPr wrap="square">
            <a:spAutoFit/>
          </a:bodyPr>
          <a:lstStyle/>
          <a:p>
            <a:r>
              <a:rPr lang="en-US" sz="2400" b="1" dirty="0">
                <a:solidFill>
                  <a:srgbClr val="007698"/>
                </a:solidFill>
              </a:rPr>
              <a:t>Alternative </a:t>
            </a:r>
            <a:r>
              <a:rPr lang="en-US" sz="2400" b="1" dirty="0" smtClean="0">
                <a:solidFill>
                  <a:srgbClr val="007698"/>
                </a:solidFill>
              </a:rPr>
              <a:t>Selection</a:t>
            </a:r>
            <a:endParaRPr lang="en-US" sz="2400" dirty="0">
              <a:solidFill>
                <a:srgbClr val="007698"/>
              </a:solidFill>
            </a:endParaRPr>
          </a:p>
        </p:txBody>
      </p:sp>
      <p:pic>
        <p:nvPicPr>
          <p:cNvPr id="4" name="Picture 3">
            <a:extLst>
              <a:ext uri="{FF2B5EF4-FFF2-40B4-BE49-F238E27FC236}">
                <a16:creationId xmlns:a16="http://schemas.microsoft.com/office/drawing/2014/main" xmlns=""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35015676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7">
            <a:extLst>
              <a:ext uri="{FF2B5EF4-FFF2-40B4-BE49-F238E27FC236}">
                <a16:creationId xmlns:a16="http://schemas.microsoft.com/office/drawing/2014/main" xmlns=""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xmlns=""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smtClean="0"/>
              <a:t>Preferred Alternative</a:t>
            </a:r>
            <a:endParaRPr lang="en-US" dirty="0"/>
          </a:p>
        </p:txBody>
      </p:sp>
      <p:sp>
        <p:nvSpPr>
          <p:cNvPr id="6" name="Rectangle 5">
            <a:extLst>
              <a:ext uri="{FF2B5EF4-FFF2-40B4-BE49-F238E27FC236}">
                <a16:creationId xmlns:a16="http://schemas.microsoft.com/office/drawing/2014/main" xmlns=""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ea typeface="Times New Roman" panose="02020603050405020304" pitchFamily="18" charset="0"/>
                <a:cs typeface="Times New Roman" panose="02020603050405020304" pitchFamily="18" charset="0"/>
              </a:rPr>
              <a:t>BRODIFACOUM-25D CONSERVATION</a:t>
            </a:r>
            <a:endParaRPr lang="en-US" sz="2000" dirty="0">
              <a:solidFill>
                <a:srgbClr val="C0000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xmlns="" id="{3383DAFF-87D6-4172-8D8A-2E0F7F004F6F}"/>
              </a:ext>
            </a:extLst>
          </p:cNvPr>
          <p:cNvSpPr txBox="1"/>
          <p:nvPr/>
        </p:nvSpPr>
        <p:spPr>
          <a:xfrm>
            <a:off x="4075613" y="2523274"/>
            <a:ext cx="7237149" cy="2563009"/>
          </a:xfrm>
          <a:prstGeom prst="rect">
            <a:avLst/>
          </a:prstGeom>
          <a:noFill/>
        </p:spPr>
        <p:txBody>
          <a:bodyPr wrap="square" rtlCol="0">
            <a:spAutoFit/>
          </a:bodyPr>
          <a:lstStyle/>
          <a:p>
            <a:pPr marL="342900" indent="-342900">
              <a:lnSpc>
                <a:spcPct val="107000"/>
              </a:lnSpc>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islands</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p>
          <a:p>
            <a:pPr marL="342900" indent="-342900">
              <a:lnSpc>
                <a:spcPct val="107000"/>
              </a:lnSpc>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proven effective method to eradicate mice</a:t>
            </a:r>
          </a:p>
          <a:p>
            <a:pPr marL="342900" indent="-342900">
              <a:lnSpc>
                <a:spcPct val="107000"/>
              </a:lnSpc>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One-time use: completed in weeks</a:t>
            </a:r>
          </a:p>
          <a:p>
            <a:pPr marL="342900" indent="-342900">
              <a:lnSpc>
                <a:spcPct val="107000"/>
              </a:lnSpc>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Measures employed to minimize environmental side effects</a:t>
            </a:r>
          </a:p>
        </p:txBody>
      </p:sp>
      <p:sp>
        <p:nvSpPr>
          <p:cNvPr id="11" name="Rectangle 10">
            <a:extLst>
              <a:ext uri="{FF2B5EF4-FFF2-40B4-BE49-F238E27FC236}">
                <a16:creationId xmlns:a16="http://schemas.microsoft.com/office/drawing/2014/main" xmlns=""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12" name="Picture 11" descr="A close up of a device&#10;&#10;Description automatically generated">
            <a:extLst>
              <a:ext uri="{FF2B5EF4-FFF2-40B4-BE49-F238E27FC236}">
                <a16:creationId xmlns:a16="http://schemas.microsoft.com/office/drawing/2014/main" xmlns=""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spTree>
    <p:extLst>
      <p:ext uri="{BB962C8B-B14F-4D97-AF65-F5344CB8AC3E}">
        <p14:creationId xmlns:p14="http://schemas.microsoft.com/office/powerpoint/2010/main" val="18616449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xmlns="" id="{5F7E3C90-404C-41A4-94D0-E1F4DE842F40}"/>
              </a:ext>
            </a:extLst>
          </p:cNvPr>
          <p:cNvSpPr>
            <a:spLocks noGrp="1"/>
          </p:cNvSpPr>
          <p:nvPr>
            <p:ph idx="1"/>
          </p:nvPr>
        </p:nvSpPr>
        <p:spPr>
          <a:xfrm>
            <a:off x="303945" y="2203268"/>
            <a:ext cx="3240444" cy="2477016"/>
          </a:xfrm>
        </p:spPr>
        <p:txBody>
          <a:bodyPr>
            <a:noAutofit/>
          </a:bodyPr>
          <a:lstStyle/>
          <a:p>
            <a:pPr marL="182880" indent="-182880">
              <a:spcBef>
                <a:spcPts val="1000"/>
              </a:spcBef>
              <a:buFont typeface="Arial" panose="020B0604020202020204" pitchFamily="34" charset="0"/>
              <a:buChar char="•"/>
            </a:pPr>
            <a:r>
              <a:rPr lang="en-US" sz="1400" b="1" kern="1100" dirty="0" smtClean="0">
                <a:solidFill>
                  <a:srgbClr val="FFC000"/>
                </a:solidFill>
                <a:latin typeface="+mn-lt"/>
              </a:rPr>
              <a:t>&gt;700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smtClean="0">
                <a:latin typeface="+mn-lt"/>
              </a:rPr>
              <a:t>successful</a:t>
            </a:r>
            <a:r>
              <a:rPr lang="en-US" sz="1400" b="1" kern="1100" dirty="0" smtClean="0">
                <a:solidFill>
                  <a:srgbClr val="FFC000"/>
                </a:solidFill>
                <a:latin typeface="+mn-lt"/>
              </a:rPr>
              <a:t> </a:t>
            </a:r>
            <a:r>
              <a:rPr lang="en-US" sz="1400" b="1" kern="1100" dirty="0" smtClean="0">
                <a:latin typeface="+mn-lt"/>
              </a:rPr>
              <a:t>rodent </a:t>
            </a:r>
            <a:r>
              <a:rPr lang="en-US" sz="1400" b="1" kern="1100" dirty="0">
                <a:latin typeface="+mn-lt"/>
              </a:rPr>
              <a:t>eradications in U.S. (all rats)</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59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latin typeface="+mn-lt"/>
              </a:rPr>
              <a:t>All of </a:t>
            </a:r>
            <a:r>
              <a:rPr lang="en-US" sz="1400" b="1" kern="1100" dirty="0" smtClean="0">
                <a:solidFill>
                  <a:srgbClr val="FFC000"/>
                </a:solidFill>
                <a:latin typeface="+mn-lt"/>
              </a:rPr>
              <a:t>30 </a:t>
            </a:r>
            <a:r>
              <a:rPr lang="en-US" sz="1400" b="1" kern="1100" dirty="0" smtClean="0">
                <a:latin typeface="+mn-lt"/>
              </a:rPr>
              <a:t>completed mouse eradications since 2007 were successful</a:t>
            </a:r>
            <a:endParaRPr lang="en-US" sz="1400" b="1" kern="1100" dirty="0">
              <a:latin typeface="+mn-lt"/>
            </a:endParaRPr>
          </a:p>
        </p:txBody>
      </p:sp>
      <p:sp>
        <p:nvSpPr>
          <p:cNvPr id="6" name="Text Placeholder 5">
            <a:extLst>
              <a:ext uri="{FF2B5EF4-FFF2-40B4-BE49-F238E27FC236}">
                <a16:creationId xmlns:a16="http://schemas.microsoft.com/office/drawing/2014/main" xmlns=""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3113353" cy="369332"/>
          </a:xfrm>
          <a:prstGeom prst="rect">
            <a:avLst/>
          </a:prstGeom>
          <a:noFill/>
        </p:spPr>
        <p:txBody>
          <a:bodyPr wrap="none" rtlCol="0">
            <a:spAutoFit/>
          </a:bodyPr>
          <a:lstStyle/>
          <a:p>
            <a:r>
              <a:rPr lang="en-US" b="1" dirty="0" smtClean="0">
                <a:solidFill>
                  <a:srgbClr val="FF0000"/>
                </a:solidFill>
              </a:rPr>
              <a:t>House Mouse Eradications</a:t>
            </a:r>
            <a:endParaRPr lang="en-US" b="1" dirty="0">
              <a:solidFill>
                <a:srgbClr val="FF0000"/>
              </a:solidFill>
            </a:endParaRPr>
          </a:p>
        </p:txBody>
      </p:sp>
      <p:sp>
        <p:nvSpPr>
          <p:cNvPr id="7" name="TextBox 6"/>
          <p:cNvSpPr txBox="1"/>
          <p:nvPr/>
        </p:nvSpPr>
        <p:spPr>
          <a:xfrm>
            <a:off x="523802" y="5079436"/>
            <a:ext cx="1768433" cy="292388"/>
          </a:xfrm>
          <a:prstGeom prst="rect">
            <a:avLst/>
          </a:prstGeom>
          <a:noFill/>
        </p:spPr>
        <p:txBody>
          <a:bodyPr wrap="none" rtlCol="0">
            <a:spAutoFit/>
          </a:bodyPr>
          <a:lstStyle/>
          <a:p>
            <a:r>
              <a:rPr lang="en-US" sz="1300" b="1" dirty="0" smtClean="0">
                <a:solidFill>
                  <a:prstClr val="white"/>
                </a:solidFill>
              </a:rPr>
              <a:t>Source: DIISE (2020)</a:t>
            </a:r>
          </a:p>
        </p:txBody>
      </p:sp>
    </p:spTree>
    <p:extLst>
      <p:ext uri="{BB962C8B-B14F-4D97-AF65-F5344CB8AC3E}">
        <p14:creationId xmlns:p14="http://schemas.microsoft.com/office/powerpoint/2010/main" val="16920463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xmlns=""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6" name="Text Placeholder 5">
            <a:extLst>
              <a:ext uri="{FF2B5EF4-FFF2-40B4-BE49-F238E27FC236}">
                <a16:creationId xmlns:a16="http://schemas.microsoft.com/office/drawing/2014/main" xmlns="" id="{40BFBF01-A0D5-4AA3-AD34-E4CD0617F71D}"/>
              </a:ext>
            </a:extLst>
          </p:cNvPr>
          <p:cNvSpPr>
            <a:spLocks noGrp="1"/>
          </p:cNvSpPr>
          <p:nvPr>
            <p:ph type="body" sz="quarter" idx="13"/>
          </p:nvPr>
        </p:nvSpPr>
        <p:spPr>
          <a:xfrm>
            <a:off x="303945" y="286530"/>
            <a:ext cx="3371072" cy="1218065"/>
          </a:xfrm>
        </p:spPr>
        <p:txBody>
          <a:bodyPr>
            <a:normAutofit/>
          </a:bodyPr>
          <a:lstStyle/>
          <a:p>
            <a:pPr>
              <a:lnSpc>
                <a:spcPct val="120000"/>
              </a:lnSpc>
              <a:spcBef>
                <a:spcPts val="0"/>
              </a:spcBef>
              <a:spcAft>
                <a:spcPts val="1800"/>
              </a:spcAft>
            </a:pPr>
            <a:r>
              <a:rPr lang="en-US" sz="2800" b="1" cap="all" dirty="0"/>
              <a:t>Success </a:t>
            </a:r>
            <a:r>
              <a:rPr lang="en-US" sz="2800" b="1" cap="all" dirty="0" err="1" smtClean="0"/>
              <a:t>StorIES</a:t>
            </a:r>
            <a:endParaRPr lang="en-US" sz="2800" b="1" dirty="0"/>
          </a:p>
        </p:txBody>
      </p:sp>
      <p:sp>
        <p:nvSpPr>
          <p:cNvPr id="16" name="Rectangle 15">
            <a:extLst>
              <a:ext uri="{FF2B5EF4-FFF2-40B4-BE49-F238E27FC236}">
                <a16:creationId xmlns:a16="http://schemas.microsoft.com/office/drawing/2014/main" xmlns=""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Text Placeholder 5">
            <a:extLst>
              <a:ext uri="{FF2B5EF4-FFF2-40B4-BE49-F238E27FC236}">
                <a16:creationId xmlns:a16="http://schemas.microsoft.com/office/drawing/2014/main" xmlns="" id="{40BFBF01-A0D5-4AA3-AD34-E4CD0617F71D}"/>
              </a:ext>
            </a:extLst>
          </p:cNvPr>
          <p:cNvSpPr txBox="1">
            <a:spLocks/>
          </p:cNvSpPr>
          <p:nvPr/>
        </p:nvSpPr>
        <p:spPr>
          <a:xfrm>
            <a:off x="303945" y="1293172"/>
            <a:ext cx="3371072" cy="4024786"/>
          </a:xfrm>
          <a:prstGeom prst="rect">
            <a:avLst/>
          </a:prstGeom>
        </p:spPr>
        <p:txBody>
          <a:bodyPr vert="horz" lIns="91440" tIns="45720" rIns="91440" bIns="45720" rtlCol="0">
            <a:normAutofit lnSpcReduction="10000"/>
          </a:bodyPr>
          <a:lstStyle>
            <a:lvl1pPr marL="0" indent="0" algn="l" defTabSz="914400" rtl="0" eaLnBrk="1" latinLnBrk="0" hangingPunct="1">
              <a:lnSpc>
                <a:spcPct val="100000"/>
              </a:lnSpc>
              <a:spcBef>
                <a:spcPts val="1200"/>
              </a:spcBef>
              <a:buFont typeface="Arial" panose="020B0604020202020204" pitchFamily="34" charset="0"/>
              <a:buNone/>
              <a:defRPr sz="3200" kern="1200">
                <a:solidFill>
                  <a:schemeClr val="bg1"/>
                </a:solidFill>
                <a:latin typeface="+mj-lt"/>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1600" b="1" dirty="0" err="1" smtClean="0">
                <a:solidFill>
                  <a:srgbClr val="FFFF00"/>
                </a:solidFill>
              </a:rPr>
              <a:t>Anacapa</a:t>
            </a:r>
            <a:r>
              <a:rPr lang="en-US" sz="1600" b="1" dirty="0" smtClean="0">
                <a:solidFill>
                  <a:srgbClr val="FFFF00"/>
                </a:solidFill>
              </a:rPr>
              <a:t> Island, California</a:t>
            </a:r>
          </a:p>
          <a:p>
            <a:pPr marL="285750" indent="-285750">
              <a:spcBef>
                <a:spcPts val="600"/>
              </a:spcBef>
              <a:buFont typeface="Arial" panose="020B0604020202020204" pitchFamily="34" charset="0"/>
              <a:buChar char="•"/>
            </a:pPr>
            <a:r>
              <a:rPr lang="en-US" sz="1600" b="1" dirty="0" smtClean="0">
                <a:solidFill>
                  <a:prstClr val="white"/>
                </a:solidFill>
              </a:rPr>
              <a:t>Palmyra Atoll</a:t>
            </a:r>
          </a:p>
          <a:p>
            <a:pPr marL="285750" indent="-285750">
              <a:spcBef>
                <a:spcPts val="600"/>
              </a:spcBef>
              <a:buFont typeface="Arial" panose="020B0604020202020204" pitchFamily="34" charset="0"/>
              <a:buChar char="•"/>
            </a:pPr>
            <a:r>
              <a:rPr lang="en-US" sz="1600" b="1" dirty="0" err="1" smtClean="0">
                <a:solidFill>
                  <a:prstClr val="white"/>
                </a:solidFill>
              </a:rPr>
              <a:t>Desecheo</a:t>
            </a:r>
            <a:r>
              <a:rPr lang="en-US" sz="1600" b="1" dirty="0" smtClean="0">
                <a:solidFill>
                  <a:prstClr val="white"/>
                </a:solidFill>
              </a:rPr>
              <a:t> Island, Puerto Rico</a:t>
            </a:r>
          </a:p>
          <a:p>
            <a:pPr marL="285750" indent="-285750">
              <a:spcBef>
                <a:spcPts val="600"/>
              </a:spcBef>
              <a:buFont typeface="Arial" panose="020B0604020202020204" pitchFamily="34" charset="0"/>
              <a:buChar char="•"/>
            </a:pPr>
            <a:r>
              <a:rPr lang="en-US" sz="1600" b="1" dirty="0" err="1" smtClean="0">
                <a:solidFill>
                  <a:prstClr val="white"/>
                </a:solidFill>
              </a:rPr>
              <a:t>Hawadax</a:t>
            </a:r>
            <a:r>
              <a:rPr lang="en-US" sz="1600" b="1" dirty="0" smtClean="0">
                <a:solidFill>
                  <a:prstClr val="white"/>
                </a:solidFill>
              </a:rPr>
              <a:t> Island, AK</a:t>
            </a:r>
          </a:p>
          <a:p>
            <a:pPr marL="285750" indent="-285750">
              <a:spcBef>
                <a:spcPts val="600"/>
              </a:spcBef>
              <a:buFont typeface="Arial" panose="020B0604020202020204" pitchFamily="34" charset="0"/>
              <a:buChar char="•"/>
            </a:pPr>
            <a:r>
              <a:rPr lang="en-US" sz="1600" b="1" dirty="0" smtClean="0">
                <a:solidFill>
                  <a:prstClr val="white"/>
                </a:solidFill>
              </a:rPr>
              <a:t>Midway Atoll</a:t>
            </a:r>
          </a:p>
          <a:p>
            <a:pPr marL="285750" indent="-285750">
              <a:spcBef>
                <a:spcPts val="600"/>
              </a:spcBef>
              <a:buFont typeface="Arial" panose="020B0604020202020204" pitchFamily="34" charset="0"/>
              <a:buChar char="•"/>
            </a:pPr>
            <a:r>
              <a:rPr lang="en-US" sz="1600" b="1" dirty="0" smtClean="0">
                <a:solidFill>
                  <a:prstClr val="white"/>
                </a:solidFill>
              </a:rPr>
              <a:t>Cocos Island (Guam)</a:t>
            </a:r>
          </a:p>
          <a:p>
            <a:pPr marL="285750" indent="-285750">
              <a:spcBef>
                <a:spcPts val="600"/>
              </a:spcBef>
              <a:buFont typeface="Arial" panose="020B0604020202020204" pitchFamily="34" charset="0"/>
              <a:buChar char="•"/>
            </a:pPr>
            <a:r>
              <a:rPr lang="en-US" sz="1600" b="1" dirty="0" smtClean="0">
                <a:solidFill>
                  <a:prstClr val="white"/>
                </a:solidFill>
              </a:rPr>
              <a:t>Galapagos Islands</a:t>
            </a:r>
          </a:p>
          <a:p>
            <a:pPr marL="285750" indent="-285750">
              <a:spcBef>
                <a:spcPts val="600"/>
              </a:spcBef>
              <a:buFont typeface="Arial" panose="020B0604020202020204" pitchFamily="34" charset="0"/>
              <a:buChar char="•"/>
            </a:pPr>
            <a:r>
              <a:rPr lang="en-US" sz="1600" b="1" dirty="0" smtClean="0">
                <a:solidFill>
                  <a:prstClr val="white"/>
                </a:solidFill>
              </a:rPr>
              <a:t>Falkland Islands</a:t>
            </a:r>
          </a:p>
          <a:p>
            <a:pPr marL="285750" indent="-285750">
              <a:spcBef>
                <a:spcPts val="600"/>
              </a:spcBef>
              <a:buFont typeface="Arial" panose="020B0604020202020204" pitchFamily="34" charset="0"/>
              <a:buChar char="•"/>
            </a:pPr>
            <a:r>
              <a:rPr lang="en-US" sz="1600" b="1" dirty="0" smtClean="0">
                <a:solidFill>
                  <a:prstClr val="white"/>
                </a:solidFill>
              </a:rPr>
              <a:t>Antipodes Islands</a:t>
            </a:r>
          </a:p>
          <a:p>
            <a:pPr marL="285750" indent="-285750">
              <a:spcBef>
                <a:spcPts val="600"/>
              </a:spcBef>
              <a:buFont typeface="Arial" panose="020B0604020202020204" pitchFamily="34" charset="0"/>
              <a:buChar char="•"/>
            </a:pPr>
            <a:r>
              <a:rPr lang="en-US" sz="1600" b="1" dirty="0" smtClean="0">
                <a:solidFill>
                  <a:prstClr val="white"/>
                </a:solidFill>
              </a:rPr>
              <a:t>Madeira Islands</a:t>
            </a:r>
          </a:p>
          <a:p>
            <a:pPr marL="285750" indent="-285750">
              <a:spcBef>
                <a:spcPts val="600"/>
              </a:spcBef>
              <a:buFont typeface="Arial" panose="020B0604020202020204" pitchFamily="34" charset="0"/>
              <a:buChar char="•"/>
            </a:pPr>
            <a:r>
              <a:rPr lang="en-US" sz="1600" b="1" dirty="0" err="1" smtClean="0">
                <a:solidFill>
                  <a:prstClr val="white"/>
                </a:solidFill>
              </a:rPr>
              <a:t>Motatapu</a:t>
            </a:r>
            <a:r>
              <a:rPr lang="en-US" sz="1600" b="1" dirty="0" smtClean="0">
                <a:solidFill>
                  <a:prstClr val="white"/>
                </a:solidFill>
              </a:rPr>
              <a:t> Island</a:t>
            </a:r>
          </a:p>
          <a:p>
            <a:pPr marL="285750" indent="-285750">
              <a:spcBef>
                <a:spcPts val="600"/>
              </a:spcBef>
              <a:buFont typeface="Arial" panose="020B0604020202020204" pitchFamily="34" charset="0"/>
              <a:buChar char="•"/>
            </a:pPr>
            <a:r>
              <a:rPr lang="en-US" sz="1600" b="1" dirty="0" err="1" smtClean="0">
                <a:solidFill>
                  <a:prstClr val="white"/>
                </a:solidFill>
              </a:rPr>
              <a:t>Rangitoto</a:t>
            </a:r>
            <a:r>
              <a:rPr lang="en-US" sz="1600" b="1" dirty="0" smtClean="0">
                <a:solidFill>
                  <a:prstClr val="white"/>
                </a:solidFill>
              </a:rPr>
              <a:t> Island</a:t>
            </a:r>
          </a:p>
          <a:p>
            <a:pPr marL="285750" indent="-285750">
              <a:spcBef>
                <a:spcPts val="600"/>
              </a:spcBef>
              <a:buFont typeface="Arial" panose="020B0604020202020204" pitchFamily="34" charset="0"/>
              <a:buChar char="•"/>
            </a:pPr>
            <a:r>
              <a:rPr lang="en-US" sz="1600" b="1" dirty="0" smtClean="0">
                <a:solidFill>
                  <a:prstClr val="white"/>
                </a:solidFill>
              </a:rPr>
              <a:t>Bahama Islands</a:t>
            </a:r>
          </a:p>
          <a:p>
            <a:pPr marL="285750" indent="-285750">
              <a:spcBef>
                <a:spcPts val="600"/>
              </a:spcBef>
              <a:buFont typeface="Arial" panose="020B0604020202020204" pitchFamily="34" charset="0"/>
              <a:buChar char="•"/>
            </a:pPr>
            <a:endParaRPr lang="en-US" sz="1600" b="1" dirty="0" smtClean="0">
              <a:solidFill>
                <a:prstClr val="white"/>
              </a:solidFill>
            </a:endParaRPr>
          </a:p>
          <a:p>
            <a:pPr marL="285750" indent="-285750">
              <a:spcBef>
                <a:spcPts val="600"/>
              </a:spcBef>
              <a:buFont typeface="Arial" panose="020B0604020202020204" pitchFamily="34" charset="0"/>
              <a:buChar char="•"/>
            </a:pPr>
            <a:endParaRPr lang="en-US" sz="1600" b="1" dirty="0" smtClean="0">
              <a:solidFill>
                <a:prstClr val="white"/>
              </a:solidFill>
            </a:endParaRPr>
          </a:p>
          <a:p>
            <a:pPr marL="285750" indent="-285750">
              <a:spcBef>
                <a:spcPts val="600"/>
              </a:spcBef>
              <a:buFont typeface="Arial" panose="020B0604020202020204" pitchFamily="34" charset="0"/>
              <a:buChar char="•"/>
            </a:pPr>
            <a:endParaRPr lang="en-US" sz="1600" b="1" dirty="0">
              <a:solidFill>
                <a:prstClr val="white"/>
              </a:solidFill>
            </a:endParaRPr>
          </a:p>
        </p:txBody>
      </p:sp>
      <p:sp>
        <p:nvSpPr>
          <p:cNvPr id="3" name="Picture Placeholder 2"/>
          <p:cNvSpPr>
            <a:spLocks noGrp="1"/>
          </p:cNvSpPr>
          <p:nvPr>
            <p:ph type="pic" sz="quarter" idx="14"/>
          </p:nvPr>
        </p:nvSpPr>
        <p:spPr/>
      </p:sp>
    </p:spTree>
    <p:extLst>
      <p:ext uri="{BB962C8B-B14F-4D97-AF65-F5344CB8AC3E}">
        <p14:creationId xmlns:p14="http://schemas.microsoft.com/office/powerpoint/2010/main" val="30286078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xmlns=""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xmlns=""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a:extLst>
              <a:ext uri="{FF2B5EF4-FFF2-40B4-BE49-F238E27FC236}">
                <a16:creationId xmlns:a16="http://schemas.microsoft.com/office/drawing/2014/main" xmlns=""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a:extLst>
              <a:ext uri="{FF2B5EF4-FFF2-40B4-BE49-F238E27FC236}">
                <a16:creationId xmlns:a16="http://schemas.microsoft.com/office/drawing/2014/main" xmlns="" id="{D132D70C-5A58-461C-A434-A121C52634F6}"/>
              </a:ext>
            </a:extLst>
          </p:cNvPr>
          <p:cNvSpPr txBox="1"/>
          <p:nvPr/>
        </p:nvSpPr>
        <p:spPr>
          <a:xfrm>
            <a:off x="3771153" y="1372059"/>
            <a:ext cx="7894374" cy="4231928"/>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State of the art techniques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Would be conducted by highly trained professionals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Two bait applications, 10-21 days apart </a:t>
            </a:r>
          </a:p>
          <a:p>
            <a:pPr marL="285750" indent="-285750">
              <a:spcBef>
                <a:spcPts val="1800"/>
              </a:spcBef>
              <a:buClr>
                <a:srgbClr val="F1730C"/>
              </a:buClr>
              <a:buFont typeface="Arial" panose="020B0604020202020204" pitchFamily="34" charset="0"/>
              <a:buChar char="•"/>
            </a:pPr>
            <a:r>
              <a:rPr lang="en-US" sz="2000" b="1" dirty="0">
                <a:solidFill>
                  <a:srgbClr val="000000"/>
                </a:solidFill>
              </a:rPr>
              <a:t>Operational period: ~5 weeks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Total bait: ~2,900 </a:t>
            </a:r>
            <a:r>
              <a:rPr lang="en-US" sz="2000" b="1" dirty="0" err="1" smtClean="0">
                <a:solidFill>
                  <a:srgbClr val="000000"/>
                </a:solidFill>
              </a:rPr>
              <a:t>lbs</a:t>
            </a:r>
            <a:r>
              <a:rPr lang="en-US" sz="2000" b="1" dirty="0" smtClean="0">
                <a:solidFill>
                  <a:srgbClr val="000000"/>
                </a:solidFill>
              </a:rPr>
              <a:t>  (over 121 acres)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Total rodenticide: ~1.6 </a:t>
            </a:r>
            <a:r>
              <a:rPr lang="en-US" sz="2000" b="1" dirty="0" err="1" smtClean="0">
                <a:solidFill>
                  <a:srgbClr val="000000"/>
                </a:solidFill>
              </a:rPr>
              <a:t>oz</a:t>
            </a:r>
            <a:r>
              <a:rPr lang="en-US" sz="2000" b="1" dirty="0" smtClean="0">
                <a:solidFill>
                  <a:srgbClr val="000000"/>
                </a:solidFill>
              </a:rPr>
              <a:t>  (over 121 acres)</a:t>
            </a:r>
          </a:p>
          <a:p>
            <a:pPr marL="285750" indent="-285750">
              <a:spcBef>
                <a:spcPts val="1800"/>
              </a:spcBef>
              <a:buClr>
                <a:srgbClr val="F1730C"/>
              </a:buClr>
              <a:buFont typeface="Arial" panose="020B0604020202020204" pitchFamily="34" charset="0"/>
              <a:buChar char="•"/>
            </a:pPr>
            <a:endParaRPr lang="en-US" sz="2000" b="1" dirty="0">
              <a:solidFill>
                <a:srgbClr val="00000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856" y="2310062"/>
            <a:ext cx="2731729" cy="2048797"/>
          </a:xfrm>
          <a:prstGeom prst="rect">
            <a:avLst/>
          </a:prstGeom>
        </p:spPr>
      </p:pic>
      <p:sp>
        <p:nvSpPr>
          <p:cNvPr id="8" name="Title 3"/>
          <p:cNvSpPr txBox="1">
            <a:spLocks/>
          </p:cNvSpPr>
          <p:nvPr/>
        </p:nvSpPr>
        <p:spPr>
          <a:xfrm>
            <a:off x="3771153" y="595871"/>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Operational Details</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Tree>
    <p:extLst>
      <p:ext uri="{BB962C8B-B14F-4D97-AF65-F5344CB8AC3E}">
        <p14:creationId xmlns:p14="http://schemas.microsoft.com/office/powerpoint/2010/main" val="40493731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xmlns=""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rgbClr val="007698"/>
                </a:solidFill>
              </a:rPr>
              <a:t>Protecting wildlife and habitats during operations</a:t>
            </a:r>
          </a:p>
        </p:txBody>
      </p:sp>
      <p:sp>
        <p:nvSpPr>
          <p:cNvPr id="12" name="Rectangle 11">
            <a:extLst>
              <a:ext uri="{FF2B5EF4-FFF2-40B4-BE49-F238E27FC236}">
                <a16:creationId xmlns:a16="http://schemas.microsoft.com/office/drawing/2014/main" xmlns=""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Content Placeholder 3">
            <a:extLst>
              <a:ext uri="{FF2B5EF4-FFF2-40B4-BE49-F238E27FC236}">
                <a16:creationId xmlns:a16="http://schemas.microsoft.com/office/drawing/2014/main" xmlns="" id="{7B4F5330-DF85-402F-8D36-D8E19288BA49}"/>
              </a:ext>
            </a:extLst>
          </p:cNvPr>
          <p:cNvSpPr>
            <a:spLocks noGrp="1"/>
          </p:cNvSpPr>
          <p:nvPr>
            <p:ph idx="1"/>
          </p:nvPr>
        </p:nvSpPr>
        <p:spPr>
          <a:xfrm>
            <a:off x="303945" y="1888860"/>
            <a:ext cx="2286855" cy="4538268"/>
          </a:xfrm>
        </p:spPr>
        <p:txBody>
          <a:bodyPr>
            <a:normAutofit/>
          </a:bodyPr>
          <a:lstStyle/>
          <a:p>
            <a:pPr lvl="1"/>
            <a:r>
              <a:rPr lang="en-US" b="1" dirty="0"/>
              <a:t>Operations</a:t>
            </a:r>
          </a:p>
          <a:p>
            <a:pPr lvl="1"/>
            <a:r>
              <a:rPr lang="en-US" b="1" dirty="0"/>
              <a:t>Timing</a:t>
            </a:r>
          </a:p>
          <a:p>
            <a:pPr lvl="1"/>
            <a:r>
              <a:rPr lang="en-US" b="1" dirty="0"/>
              <a:t>Gull hazing</a:t>
            </a:r>
          </a:p>
          <a:p>
            <a:pPr lvl="1"/>
            <a:r>
              <a:rPr lang="en-US" b="1" dirty="0"/>
              <a:t>Capture of birds of prey</a:t>
            </a:r>
          </a:p>
          <a:p>
            <a:pPr lvl="1"/>
            <a:r>
              <a:rPr lang="en-US" b="1" dirty="0"/>
              <a:t>Capture of  salamanders</a:t>
            </a:r>
          </a:p>
          <a:p>
            <a:pPr lvl="1"/>
            <a:r>
              <a:rPr lang="en-US" b="1" dirty="0"/>
              <a:t>Carcass </a:t>
            </a:r>
            <a:r>
              <a:rPr lang="en-US" b="1" dirty="0" smtClean="0"/>
              <a:t>removal</a:t>
            </a:r>
            <a:endParaRPr lang="en-US" b="1" dirty="0"/>
          </a:p>
        </p:txBody>
      </p:sp>
      <p:sp>
        <p:nvSpPr>
          <p:cNvPr id="11" name="Text Placeholder 10">
            <a:extLst>
              <a:ext uri="{FF2B5EF4-FFF2-40B4-BE49-F238E27FC236}">
                <a16:creationId xmlns:a16="http://schemas.microsoft.com/office/drawing/2014/main" xmlns="" id="{ED4275C0-A3B8-4997-8E09-4ECF5445EB39}"/>
              </a:ext>
            </a:extLst>
          </p:cNvPr>
          <p:cNvSpPr>
            <a:spLocks noGrp="1"/>
          </p:cNvSpPr>
          <p:nvPr>
            <p:ph type="body" sz="quarter" idx="13"/>
          </p:nvPr>
        </p:nvSpPr>
        <p:spPr>
          <a:xfrm>
            <a:off x="303945" y="558484"/>
            <a:ext cx="2457005" cy="1548990"/>
          </a:xfrm>
        </p:spPr>
        <p:txBody>
          <a:bodyPr>
            <a:normAutofit/>
          </a:bodyPr>
          <a:lstStyle/>
          <a:p>
            <a:r>
              <a:rPr lang="en-US" b="1" dirty="0"/>
              <a:t>Protective Measures</a:t>
            </a:r>
          </a:p>
        </p:txBody>
      </p:sp>
    </p:spTree>
    <p:extLst>
      <p:ext uri="{BB962C8B-B14F-4D97-AF65-F5344CB8AC3E}">
        <p14:creationId xmlns:p14="http://schemas.microsoft.com/office/powerpoint/2010/main" val="30873444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extBox 1"/>
          <p:cNvSpPr txBox="1"/>
          <p:nvPr/>
        </p:nvSpPr>
        <p:spPr>
          <a:xfrm>
            <a:off x="3751104" y="1198516"/>
            <a:ext cx="3625056" cy="2246769"/>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solidFill>
                  <a:srgbClr val="000000"/>
                </a:solidFill>
              </a:rPr>
              <a:t>Bait application rates</a:t>
            </a:r>
          </a:p>
          <a:p>
            <a:pPr marL="285750" indent="-285750">
              <a:spcBef>
                <a:spcPts val="600"/>
              </a:spcBef>
              <a:buClr>
                <a:srgbClr val="007698"/>
              </a:buClr>
              <a:buFont typeface="Arial" panose="020B0604020202020204" pitchFamily="34" charset="0"/>
              <a:buChar char="•"/>
            </a:pPr>
            <a:r>
              <a:rPr lang="en-US" sz="2400" dirty="0">
                <a:solidFill>
                  <a:srgbClr val="000000"/>
                </a:solidFill>
              </a:rPr>
              <a:t>Bait uptake by mice</a:t>
            </a:r>
          </a:p>
          <a:p>
            <a:pPr marL="285750" indent="-285750">
              <a:spcBef>
                <a:spcPts val="600"/>
              </a:spcBef>
              <a:buClr>
                <a:srgbClr val="007698"/>
              </a:buClr>
              <a:buFont typeface="Arial" panose="020B0604020202020204" pitchFamily="34" charset="0"/>
              <a:buChar char="•"/>
            </a:pPr>
            <a:r>
              <a:rPr lang="en-US" sz="2400" dirty="0">
                <a:solidFill>
                  <a:srgbClr val="000000"/>
                </a:solidFill>
              </a:rPr>
              <a:t>Birds</a:t>
            </a:r>
          </a:p>
          <a:p>
            <a:pPr marL="285750" indent="-285750">
              <a:spcBef>
                <a:spcPts val="600"/>
              </a:spcBef>
              <a:buClr>
                <a:srgbClr val="007698"/>
              </a:buClr>
              <a:buFont typeface="Arial" panose="020B0604020202020204" pitchFamily="34" charset="0"/>
              <a:buChar char="•"/>
            </a:pPr>
            <a:r>
              <a:rPr lang="en-US" sz="2400" dirty="0" smtClean="0">
                <a:solidFill>
                  <a:srgbClr val="000000"/>
                </a:solidFill>
              </a:rPr>
              <a:t>Salamanders</a:t>
            </a:r>
          </a:p>
          <a:p>
            <a:pPr marL="285750" indent="-285750">
              <a:spcBef>
                <a:spcPts val="600"/>
              </a:spcBef>
              <a:buClr>
                <a:srgbClr val="007698"/>
              </a:buClr>
              <a:buFont typeface="Arial" panose="020B0604020202020204" pitchFamily="34" charset="0"/>
              <a:buChar char="•"/>
            </a:pPr>
            <a:r>
              <a:rPr lang="en-US" sz="2400" dirty="0" smtClean="0">
                <a:solidFill>
                  <a:srgbClr val="000000"/>
                </a:solidFill>
              </a:rPr>
              <a:t>Camel </a:t>
            </a:r>
            <a:r>
              <a:rPr lang="en-US" sz="2400" dirty="0">
                <a:solidFill>
                  <a:srgbClr val="000000"/>
                </a:solidFill>
              </a:rPr>
              <a:t>crickets</a:t>
            </a:r>
          </a:p>
        </p:txBody>
      </p:sp>
      <p:sp>
        <p:nvSpPr>
          <p:cNvPr id="7" name="Content Placeholder 6">
            <a:extLst>
              <a:ext uri="{FF2B5EF4-FFF2-40B4-BE49-F238E27FC236}">
                <a16:creationId xmlns:a16="http://schemas.microsoft.com/office/drawing/2014/main" xmlns="" id="{03D82258-14F8-4150-A1B1-E00BE7DCD1DA}"/>
              </a:ext>
            </a:extLst>
          </p:cNvPr>
          <p:cNvSpPr>
            <a:spLocks noGrp="1"/>
          </p:cNvSpPr>
          <p:nvPr>
            <p:ph idx="1"/>
          </p:nvPr>
        </p:nvSpPr>
        <p:spPr>
          <a:xfrm>
            <a:off x="3736181" y="558484"/>
            <a:ext cx="8219756" cy="517841"/>
          </a:xfrm>
        </p:spPr>
        <p:txBody>
          <a:bodyPr>
            <a:noAutofit/>
          </a:bodyPr>
          <a:lstStyle/>
          <a:p>
            <a:r>
              <a:rPr lang="en-US" sz="2400" b="1" dirty="0">
                <a:solidFill>
                  <a:srgbClr val="007698"/>
                </a:solidFill>
                <a:latin typeface="+mn-lt"/>
              </a:rPr>
              <a:t>Monitoring </a:t>
            </a:r>
            <a:r>
              <a:rPr lang="en-US" sz="2400" b="1" dirty="0" smtClean="0">
                <a:solidFill>
                  <a:srgbClr val="007698"/>
                </a:solidFill>
                <a:latin typeface="+mn-lt"/>
              </a:rPr>
              <a:t>will include:</a:t>
            </a:r>
            <a:endParaRPr lang="en-US" sz="2400" b="1" dirty="0">
              <a:solidFill>
                <a:srgbClr val="007698"/>
              </a:solidFill>
              <a:latin typeface="+mn-lt"/>
            </a:endParaRPr>
          </a:p>
        </p:txBody>
      </p:sp>
      <p:sp>
        <p:nvSpPr>
          <p:cNvPr id="8" name="Text Placeholder 7">
            <a:extLst>
              <a:ext uri="{FF2B5EF4-FFF2-40B4-BE49-F238E27FC236}">
                <a16:creationId xmlns:a16="http://schemas.microsoft.com/office/drawing/2014/main" xmlns="" id="{3A667BA8-554D-4430-9FF2-FF7BE7FC05B8}"/>
              </a:ext>
            </a:extLst>
          </p:cNvPr>
          <p:cNvSpPr>
            <a:spLocks noGrp="1"/>
          </p:cNvSpPr>
          <p:nvPr>
            <p:ph type="body" sz="quarter" idx="13"/>
          </p:nvPr>
        </p:nvSpPr>
        <p:spPr/>
        <p:txBody>
          <a:bodyPr/>
          <a:lstStyle/>
          <a:p>
            <a:r>
              <a:rPr lang="en-US" b="1" dirty="0"/>
              <a:t>Eradication Monitoring</a:t>
            </a:r>
            <a:endParaRPr lang="en-US" b="1" cap="small" dirty="0"/>
          </a:p>
        </p:txBody>
      </p:sp>
      <p:sp>
        <p:nvSpPr>
          <p:cNvPr id="6" name="Slide Number Placeholder 5">
            <a:extLst>
              <a:ext uri="{FF2B5EF4-FFF2-40B4-BE49-F238E27FC236}">
                <a16:creationId xmlns:a16="http://schemas.microsoft.com/office/drawing/2014/main" xmlns=""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solidFill>
                  <a:prstClr val="white">
                    <a:lumMod val="75000"/>
                  </a:prstClr>
                </a:solidFill>
              </a:rPr>
              <a:pPr/>
              <a:t>49</a:t>
            </a:fld>
            <a:endParaRPr lang="en-US" dirty="0">
              <a:solidFill>
                <a:prstClr val="white">
                  <a:lumMod val="75000"/>
                </a:prstClr>
              </a:solidFill>
            </a:endParaRPr>
          </a:p>
        </p:txBody>
      </p:sp>
      <p:pic>
        <p:nvPicPr>
          <p:cNvPr id="17" name="Picture 16">
            <a:extLst>
              <a:ext uri="{FF2B5EF4-FFF2-40B4-BE49-F238E27FC236}">
                <a16:creationId xmlns:a16="http://schemas.microsoft.com/office/drawing/2014/main" xmlns=""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xmlns=""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xmlns=""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13" name="Picture 12">
            <a:extLst>
              <a:ext uri="{FF2B5EF4-FFF2-40B4-BE49-F238E27FC236}">
                <a16:creationId xmlns:a16="http://schemas.microsoft.com/office/drawing/2014/main" xmlns=""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xmlns=""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xmlns=""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prstClr val="white"/>
                </a:solidFill>
              </a:rPr>
              <a:t>© Beach Watch, Greater Farallones Association</a:t>
            </a:r>
          </a:p>
        </p:txBody>
      </p:sp>
      <p:sp>
        <p:nvSpPr>
          <p:cNvPr id="14" name="TextBox 13">
            <a:extLst>
              <a:ext uri="{FF2B5EF4-FFF2-40B4-BE49-F238E27FC236}">
                <a16:creationId xmlns:a16="http://schemas.microsoft.com/office/drawing/2014/main" xmlns=""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prstClr val="white"/>
                </a:solidFill>
              </a:rPr>
              <a:t>© Oscar Johnson, source: iNaturalist </a:t>
            </a:r>
          </a:p>
        </p:txBody>
      </p:sp>
      <p:sp>
        <p:nvSpPr>
          <p:cNvPr id="5" name="TextBox 4">
            <a:extLst>
              <a:ext uri="{FF2B5EF4-FFF2-40B4-BE49-F238E27FC236}">
                <a16:creationId xmlns:a16="http://schemas.microsoft.com/office/drawing/2014/main" xmlns=""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solidFill>
                  <a:srgbClr val="000000"/>
                </a:solidFill>
              </a:rPr>
              <a:t>Intertidal invertebrates</a:t>
            </a:r>
          </a:p>
          <a:p>
            <a:pPr marL="285750" indent="-285750">
              <a:spcBef>
                <a:spcPts val="600"/>
              </a:spcBef>
              <a:buClr>
                <a:srgbClr val="007698"/>
              </a:buClr>
              <a:buFont typeface="Arial" panose="020B0604020202020204" pitchFamily="34" charset="0"/>
              <a:buChar char="•"/>
            </a:pPr>
            <a:r>
              <a:rPr lang="en-US" sz="2400" spc="-10" dirty="0" smtClean="0">
                <a:solidFill>
                  <a:srgbClr val="000000"/>
                </a:solidFill>
              </a:rPr>
              <a:t>Fish</a:t>
            </a:r>
            <a:endParaRPr lang="en-US" sz="2400" spc="-10" dirty="0">
              <a:solidFill>
                <a:srgbClr val="000000"/>
              </a:solidFill>
            </a:endParaRPr>
          </a:p>
          <a:p>
            <a:pPr marL="285750" indent="-285750">
              <a:spcBef>
                <a:spcPts val="600"/>
              </a:spcBef>
              <a:buClr>
                <a:srgbClr val="007698"/>
              </a:buClr>
              <a:buFont typeface="Arial" panose="020B0604020202020204" pitchFamily="34" charset="0"/>
              <a:buChar char="•"/>
            </a:pPr>
            <a:r>
              <a:rPr lang="en-US" sz="2400" dirty="0">
                <a:solidFill>
                  <a:srgbClr val="000000"/>
                </a:solidFill>
              </a:rPr>
              <a:t>Water</a:t>
            </a:r>
          </a:p>
          <a:p>
            <a:pPr marL="285750" indent="-285750">
              <a:spcBef>
                <a:spcPts val="600"/>
              </a:spcBef>
              <a:buClr>
                <a:srgbClr val="007698"/>
              </a:buClr>
              <a:buFont typeface="Arial" panose="020B0604020202020204" pitchFamily="34" charset="0"/>
              <a:buChar char="•"/>
            </a:pPr>
            <a:r>
              <a:rPr lang="en-US" sz="2400" dirty="0">
                <a:solidFill>
                  <a:srgbClr val="000000"/>
                </a:solidFill>
              </a:rPr>
              <a:t>Soil</a:t>
            </a:r>
          </a:p>
          <a:p>
            <a:pPr marL="285750" indent="-285750">
              <a:spcBef>
                <a:spcPts val="600"/>
              </a:spcBef>
              <a:buClr>
                <a:srgbClr val="007698"/>
              </a:buClr>
              <a:buFont typeface="Arial" panose="020B0604020202020204" pitchFamily="34" charset="0"/>
              <a:buChar char="•"/>
            </a:pPr>
            <a:r>
              <a:rPr lang="en-US" sz="2400" dirty="0" smtClean="0">
                <a:solidFill>
                  <a:srgbClr val="000000"/>
                </a:solidFill>
              </a:rPr>
              <a:t>GFNMS Beach </a:t>
            </a:r>
            <a:r>
              <a:rPr lang="en-US" sz="2400" dirty="0">
                <a:solidFill>
                  <a:srgbClr val="000000"/>
                </a:solidFill>
              </a:rPr>
              <a:t>W</a:t>
            </a:r>
            <a:r>
              <a:rPr lang="en-US" sz="2400" dirty="0" smtClean="0">
                <a:solidFill>
                  <a:srgbClr val="000000"/>
                </a:solidFill>
              </a:rPr>
              <a:t>atch</a:t>
            </a:r>
            <a:endParaRPr lang="en-US" dirty="0">
              <a:solidFill>
                <a:srgbClr val="000000"/>
              </a:solidFill>
            </a:endParaRPr>
          </a:p>
        </p:txBody>
      </p:sp>
    </p:spTree>
    <p:extLst>
      <p:ext uri="{BB962C8B-B14F-4D97-AF65-F5344CB8AC3E}">
        <p14:creationId xmlns:p14="http://schemas.microsoft.com/office/powerpoint/2010/main" val="510095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693" t="19146" r="11603" b="14819"/>
          <a:stretch/>
        </p:blipFill>
        <p:spPr/>
      </p:pic>
      <p:sp>
        <p:nvSpPr>
          <p:cNvPr id="3" name="Title 2">
            <a:extLst>
              <a:ext uri="{FF2B5EF4-FFF2-40B4-BE49-F238E27FC236}">
                <a16:creationId xmlns="" xmlns:a16="http://schemas.microsoft.com/office/drawing/2014/main" id="{3D175BE7-FB4A-4F55-B7B7-06D122A652E3}"/>
              </a:ext>
            </a:extLst>
          </p:cNvPr>
          <p:cNvSpPr txBox="1">
            <a:spLocks/>
          </p:cNvSpPr>
          <p:nvPr/>
        </p:nvSpPr>
        <p:spPr>
          <a:xfrm>
            <a:off x="838200" y="501983"/>
            <a:ext cx="10515600" cy="829512"/>
          </a:xfrm>
          <a:prstGeom prst="rect">
            <a:avLst/>
          </a:prstGeom>
        </p:spPr>
        <p:txBody>
          <a:bodyPr/>
          <a:lst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a:lstStyle>
          <a:p>
            <a:r>
              <a:rPr lang="en-US" dirty="0" smtClean="0"/>
              <a:t>US Fish &amp; Wildlife Service Mission</a:t>
            </a:r>
            <a:endParaRPr lang="en-US" dirty="0"/>
          </a:p>
        </p:txBody>
      </p:sp>
      <p:sp>
        <p:nvSpPr>
          <p:cNvPr id="9" name="Text Placeholder 3">
            <a:extLst>
              <a:ext uri="{FF2B5EF4-FFF2-40B4-BE49-F238E27FC236}">
                <a16:creationId xmlns="" xmlns:a16="http://schemas.microsoft.com/office/drawing/2014/main" id="{3D3974DD-D3A3-438C-89CA-F9C3181CCFA3}"/>
              </a:ext>
            </a:extLst>
          </p:cNvPr>
          <p:cNvSpPr txBox="1">
            <a:spLocks/>
          </p:cNvSpPr>
          <p:nvPr/>
        </p:nvSpPr>
        <p:spPr>
          <a:xfrm>
            <a:off x="838201" y="1474759"/>
            <a:ext cx="6829926" cy="1316567"/>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latin typeface="+mn-lt"/>
              </a:rPr>
              <a:t>Working </a:t>
            </a:r>
            <a:r>
              <a:rPr lang="en-US" dirty="0">
                <a:latin typeface="+mn-lt"/>
              </a:rPr>
              <a:t>with others to conserve, protect, and enhance fish, wildlife, plants, and their habitats for the continuing benefit of the American </a:t>
            </a:r>
            <a:r>
              <a:rPr lang="en-US" dirty="0" smtClean="0">
                <a:latin typeface="+mn-lt"/>
              </a:rPr>
              <a:t>people.</a:t>
            </a:r>
            <a:endParaRPr lang="en-US" dirty="0">
              <a:latin typeface="+mn-lt"/>
            </a:endParaRPr>
          </a:p>
        </p:txBody>
      </p:sp>
      <p:sp>
        <p:nvSpPr>
          <p:cNvPr id="11" name="Text Placeholder 4"/>
          <p:cNvSpPr txBox="1">
            <a:spLocks/>
          </p:cNvSpPr>
          <p:nvPr/>
        </p:nvSpPr>
        <p:spPr>
          <a:xfrm>
            <a:off x="9075295" y="5570898"/>
            <a:ext cx="3116705" cy="547687"/>
          </a:xfrm>
          <a:prstGeom prst="rect">
            <a:avLst/>
          </a:prstGeom>
        </p:spPr>
        <p:txBody>
          <a:bodyPr vert="horz" lIns="91440" tIns="45720" rIns="91440" bIns="45720" rtlCol="0" anchor="ctr">
            <a:normAutofit fontScale="40000" lnSpcReduction="20000"/>
          </a:bodyPr>
          <a:lstStyle>
            <a:lvl1pPr marL="0" indent="0" algn="ctr" defTabSz="914400" rtl="0" eaLnBrk="1" latinLnBrk="0" hangingPunct="1">
              <a:lnSpc>
                <a:spcPct val="100000"/>
              </a:lnSpc>
              <a:spcBef>
                <a:spcPts val="1200"/>
              </a:spcBef>
              <a:buFont typeface="Arial" panose="020B0604020202020204" pitchFamily="34" charset="0"/>
              <a:buNone/>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smtClean="0">
                <a:solidFill>
                  <a:schemeClr val="bg1"/>
                </a:solidFill>
              </a:rPr>
              <a:t>Gulls over Marine Terrace, Farallon Islands. Credit: Annie Schmidt/Point Blue.</a:t>
            </a:r>
            <a:endParaRPr lang="en-US" dirty="0">
              <a:solidFill>
                <a:schemeClr val="bg1"/>
              </a:solidFill>
            </a:endParaRPr>
          </a:p>
        </p:txBody>
      </p:sp>
    </p:spTree>
    <p:extLst>
      <p:ext uri="{BB962C8B-B14F-4D97-AF65-F5344CB8AC3E}">
        <p14:creationId xmlns:p14="http://schemas.microsoft.com/office/powerpoint/2010/main" val="20369182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xmlns=""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xmlns=""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a:extLst>
              <a:ext uri="{FF2B5EF4-FFF2-40B4-BE49-F238E27FC236}">
                <a16:creationId xmlns:a16="http://schemas.microsoft.com/office/drawing/2014/main" xmlns=""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a:extLst>
              <a:ext uri="{FF2B5EF4-FFF2-40B4-BE49-F238E27FC236}">
                <a16:creationId xmlns:a16="http://schemas.microsoft.com/office/drawing/2014/main" xmlns="" id="{D132D70C-5A58-461C-A434-A121C52634F6}"/>
              </a:ext>
            </a:extLst>
          </p:cNvPr>
          <p:cNvSpPr txBox="1"/>
          <p:nvPr/>
        </p:nvSpPr>
        <p:spPr>
          <a:xfrm>
            <a:off x="3879437" y="1443416"/>
            <a:ext cx="7894374" cy="3154710"/>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Coastal Consistency Determination (target Fall 2020)</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Record of Decision (target Fall 2020)</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Obtain other environmental permits &amp; consultations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Finalize implementation plans</a:t>
            </a:r>
          </a:p>
          <a:p>
            <a:pPr marL="285750" indent="-285750">
              <a:spcBef>
                <a:spcPts val="1800"/>
              </a:spcBef>
              <a:buClr>
                <a:srgbClr val="F1730C"/>
              </a:buClr>
              <a:buFont typeface="Arial" panose="020B0604020202020204" pitchFamily="34" charset="0"/>
              <a:buChar char="•"/>
            </a:pPr>
            <a:r>
              <a:rPr lang="en-US" sz="2000" b="1" dirty="0" smtClean="0">
                <a:solidFill>
                  <a:srgbClr val="000000"/>
                </a:solidFill>
              </a:rPr>
              <a:t>Implementation (Fall 2022?) </a:t>
            </a:r>
          </a:p>
        </p:txBody>
      </p:sp>
      <p:sp>
        <p:nvSpPr>
          <p:cNvPr id="8" name="Title 3"/>
          <p:cNvSpPr txBox="1">
            <a:spLocks/>
          </p:cNvSpPr>
          <p:nvPr/>
        </p:nvSpPr>
        <p:spPr>
          <a:xfrm>
            <a:off x="3911957" y="614541"/>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Timeline</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136" y="2002857"/>
            <a:ext cx="2743880" cy="2057910"/>
          </a:xfrm>
          <a:prstGeom prst="rect">
            <a:avLst/>
          </a:prstGeom>
        </p:spPr>
      </p:pic>
    </p:spTree>
    <p:extLst>
      <p:ext uri="{BB962C8B-B14F-4D97-AF65-F5344CB8AC3E}">
        <p14:creationId xmlns:p14="http://schemas.microsoft.com/office/powerpoint/2010/main" val="17431983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xmlns=""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xmlns=""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a:extLst>
              <a:ext uri="{FF2B5EF4-FFF2-40B4-BE49-F238E27FC236}">
                <a16:creationId xmlns:a16="http://schemas.microsoft.com/office/drawing/2014/main" xmlns=""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a:extLst>
              <a:ext uri="{FF2B5EF4-FFF2-40B4-BE49-F238E27FC236}">
                <a16:creationId xmlns:a16="http://schemas.microsoft.com/office/drawing/2014/main" xmlns="" id="{D132D70C-5A58-461C-A434-A121C52634F6}"/>
              </a:ext>
            </a:extLst>
          </p:cNvPr>
          <p:cNvSpPr txBox="1"/>
          <p:nvPr/>
        </p:nvSpPr>
        <p:spPr>
          <a:xfrm>
            <a:off x="3879437" y="1443416"/>
            <a:ext cx="7894374" cy="3539430"/>
          </a:xfrm>
          <a:prstGeom prst="rect">
            <a:avLst/>
          </a:prstGeom>
          <a:noFill/>
        </p:spPr>
        <p:txBody>
          <a:bodyPr wrap="square" rtlCol="0">
            <a:spAutoFit/>
          </a:bodyPr>
          <a:lstStyle/>
          <a:p>
            <a:pPr>
              <a:spcBef>
                <a:spcPts val="2400"/>
              </a:spcBef>
            </a:pPr>
            <a:endParaRPr lang="en-US" sz="2400" b="1" dirty="0">
              <a:solidFill>
                <a:srgbClr val="F1730C"/>
              </a:solidFill>
            </a:endParaRPr>
          </a:p>
          <a:p>
            <a:pPr marL="285750" indent="-285750">
              <a:spcBef>
                <a:spcPts val="2400"/>
              </a:spcBef>
              <a:buClr>
                <a:srgbClr val="F1730C"/>
              </a:buClr>
              <a:buFont typeface="Arial" panose="020B0604020202020204" pitchFamily="34" charset="0"/>
              <a:buChar char="•"/>
            </a:pPr>
            <a:r>
              <a:rPr lang="en-US" sz="2000" b="1" dirty="0" err="1" smtClean="0">
                <a:solidFill>
                  <a:srgbClr val="000000"/>
                </a:solidFill>
              </a:rPr>
              <a:t>Farallon</a:t>
            </a:r>
            <a:r>
              <a:rPr lang="en-US" sz="2000" b="1" dirty="0" smtClean="0">
                <a:solidFill>
                  <a:srgbClr val="000000"/>
                </a:solidFill>
              </a:rPr>
              <a:t> ecosystem is out of balance because of mice</a:t>
            </a:r>
          </a:p>
          <a:p>
            <a:pPr marL="285750" indent="-285750">
              <a:spcBef>
                <a:spcPts val="2400"/>
              </a:spcBef>
              <a:buClr>
                <a:srgbClr val="F1730C"/>
              </a:buClr>
              <a:buFont typeface="Arial" panose="020B0604020202020204" pitchFamily="34" charset="0"/>
              <a:buChar char="•"/>
            </a:pPr>
            <a:r>
              <a:rPr lang="en-US" sz="2000" b="1" dirty="0" smtClean="0">
                <a:solidFill>
                  <a:srgbClr val="000000"/>
                </a:solidFill>
              </a:rPr>
              <a:t>Important to act now before more is lost</a:t>
            </a:r>
          </a:p>
          <a:p>
            <a:pPr marL="285750" indent="-285750">
              <a:spcBef>
                <a:spcPts val="2400"/>
              </a:spcBef>
              <a:buClr>
                <a:srgbClr val="F1730C"/>
              </a:buClr>
              <a:buFont typeface="Arial" panose="020B0604020202020204" pitchFamily="34" charset="0"/>
              <a:buChar char="•"/>
            </a:pPr>
            <a:r>
              <a:rPr lang="en-US" sz="2000" b="1" dirty="0" smtClean="0">
                <a:solidFill>
                  <a:srgbClr val="000000"/>
                </a:solidFill>
              </a:rPr>
              <a:t>Plan is based on years of research</a:t>
            </a:r>
          </a:p>
          <a:p>
            <a:pPr marL="285750" indent="-285750">
              <a:spcBef>
                <a:spcPts val="2400"/>
              </a:spcBef>
              <a:buClr>
                <a:srgbClr val="F1730C"/>
              </a:buClr>
              <a:buFont typeface="Arial" panose="020B0604020202020204" pitchFamily="34" charset="0"/>
              <a:buChar char="•"/>
            </a:pPr>
            <a:r>
              <a:rPr lang="en-US" sz="2000" b="1" dirty="0" smtClean="0">
                <a:solidFill>
                  <a:srgbClr val="000000"/>
                </a:solidFill>
              </a:rPr>
              <a:t>One-time application of rodenticide is </a:t>
            </a:r>
            <a:r>
              <a:rPr lang="en-US" sz="2000" b="1" i="1" dirty="0" smtClean="0">
                <a:solidFill>
                  <a:srgbClr val="000000"/>
                </a:solidFill>
              </a:rPr>
              <a:t>only</a:t>
            </a:r>
            <a:r>
              <a:rPr lang="en-US" sz="2000" b="1" dirty="0" smtClean="0">
                <a:solidFill>
                  <a:srgbClr val="000000"/>
                </a:solidFill>
              </a:rPr>
              <a:t> effective tool  </a:t>
            </a:r>
          </a:p>
          <a:p>
            <a:pPr marL="285750" indent="-285750">
              <a:spcBef>
                <a:spcPts val="2400"/>
              </a:spcBef>
              <a:buClr>
                <a:srgbClr val="F1730C"/>
              </a:buClr>
              <a:buFont typeface="Arial" panose="020B0604020202020204" pitchFamily="34" charset="0"/>
              <a:buChar char="•"/>
            </a:pPr>
            <a:r>
              <a:rPr lang="en-US" sz="2000" b="1" dirty="0" smtClean="0">
                <a:solidFill>
                  <a:srgbClr val="000000"/>
                </a:solidFill>
              </a:rPr>
              <a:t>Ultimate Goal: </a:t>
            </a:r>
            <a:r>
              <a:rPr lang="en-US" sz="2000" b="1" dirty="0" err="1" smtClean="0">
                <a:solidFill>
                  <a:srgbClr val="000000"/>
                </a:solidFill>
              </a:rPr>
              <a:t>Farallon</a:t>
            </a:r>
            <a:r>
              <a:rPr lang="en-US" sz="2000" b="1" dirty="0" smtClean="0">
                <a:solidFill>
                  <a:srgbClr val="000000"/>
                </a:solidFill>
              </a:rPr>
              <a:t> ecosystem restoration</a:t>
            </a:r>
          </a:p>
        </p:txBody>
      </p:sp>
      <p:sp>
        <p:nvSpPr>
          <p:cNvPr id="11" name="Title 3"/>
          <p:cNvSpPr txBox="1">
            <a:spLocks/>
          </p:cNvSpPr>
          <p:nvPr/>
        </p:nvSpPr>
        <p:spPr>
          <a:xfrm>
            <a:off x="3911957" y="614541"/>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Restore &amp; Safeguard</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pic>
        <p:nvPicPr>
          <p:cNvPr id="12" name="Picture Placeholder 5" descr="A rocky island in the middle of a body of water&#10;&#10;Description automatically generated">
            <a:extLst>
              <a:ext uri="{FF2B5EF4-FFF2-40B4-BE49-F238E27FC236}">
                <a16:creationId xmlns:a16="http://schemas.microsoft.com/office/drawing/2014/main" xmlns="" id="{5E96CBE5-803B-4998-83ED-6A184FC9DCB8}"/>
              </a:ext>
            </a:extLst>
          </p:cNvPr>
          <p:cNvPicPr>
            <a:picLocks noGrp="1" noChangeAspect="1"/>
          </p:cNvPicPr>
          <p:nvPr>
            <p:ph type="pic" sz="quarter" idx="4294967295"/>
          </p:nvPr>
        </p:nvPicPr>
        <p:blipFill rotWithShape="1">
          <a:blip r:embed="rId4" cstate="screen">
            <a:extLst>
              <a:ext uri="{28A0092B-C50C-407E-A947-70E740481C1C}">
                <a14:useLocalDpi xmlns:a14="http://schemas.microsoft.com/office/drawing/2010/main"/>
              </a:ext>
            </a:extLst>
          </a:blip>
          <a:srcRect/>
          <a:stretch/>
        </p:blipFill>
        <p:spPr>
          <a:xfrm>
            <a:off x="149431" y="1984648"/>
            <a:ext cx="2754692" cy="2610853"/>
          </a:xfrm>
          <a:prstGeom prst="rect">
            <a:avLst/>
          </a:prstGeom>
        </p:spPr>
      </p:pic>
    </p:spTree>
    <p:extLst>
      <p:ext uri="{BB962C8B-B14F-4D97-AF65-F5344CB8AC3E}">
        <p14:creationId xmlns:p14="http://schemas.microsoft.com/office/powerpoint/2010/main" val="32624487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xmlns=""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5565602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46760"/>
            <a:ext cx="9144000" cy="548640"/>
          </a:xfrm>
        </p:spPr>
        <p:txBody>
          <a:bodyPr>
            <a:noAutofit/>
          </a:bodyPr>
          <a:lstStyle/>
          <a:p>
            <a:pPr algn="ctr"/>
            <a:r>
              <a:rPr lang="en-US" sz="3200" dirty="0" err="1">
                <a:latin typeface="Times New Roman" panose="02020603050405020304" pitchFamily="18" charset="0"/>
                <a:cs typeface="Times New Roman" panose="02020603050405020304" pitchFamily="18" charset="0"/>
              </a:rPr>
              <a:t>Farallones</a:t>
            </a:r>
            <a:r>
              <a:rPr lang="en-US" sz="3200" dirty="0">
                <a:latin typeface="Times New Roman" panose="02020603050405020304" pitchFamily="18" charset="0"/>
                <a:cs typeface="Times New Roman" panose="02020603050405020304" pitchFamily="18" charset="0"/>
              </a:rPr>
              <a:t> mouse removal project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Biomedical, welfare, and chemical issues</a:t>
            </a:r>
            <a:endParaRPr lang="en-US" sz="3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441865" y="5715000"/>
            <a:ext cx="7520940" cy="533400"/>
          </a:xfrm>
        </p:spPr>
        <p:txBody>
          <a:bodyPr>
            <a:normAutofit/>
          </a:bodyPr>
          <a:lstStyle/>
          <a:p>
            <a:r>
              <a:rPr lang="en-US" sz="1800" dirty="0">
                <a:latin typeface="Times New Roman" panose="02020603050405020304" pitchFamily="18" charset="0"/>
                <a:cs typeface="Times New Roman" panose="02020603050405020304" pitchFamily="18" charset="0"/>
              </a:rPr>
              <a:t>T. Winston Vickers, DVM, MPVM – UC Davis Wildlife Health Center</a:t>
            </a:r>
            <a:endParaRPr lang="en-US" sz="1800" dirty="0">
              <a:latin typeface="Times New Roman" panose="02020603050405020304" pitchFamily="18" charset="0"/>
              <a:cs typeface="Times New Roman" panose="02020603050405020304" pitchFamily="18" charset="0"/>
            </a:endParaRPr>
          </a:p>
        </p:txBody>
      </p:sp>
      <p:pic>
        <p:nvPicPr>
          <p:cNvPr id="5" name="Picture 2" descr="Wildlife Service explains plan to eradicate invasive mice on Farallon Islands | Bay Area | Sa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743076"/>
            <a:ext cx="5699073" cy="3667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0525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6192" y="228600"/>
            <a:ext cx="9144000" cy="6400800"/>
          </a:xfrm>
        </p:spPr>
        <p:txBody>
          <a:bodyPr>
            <a:normAutofit/>
          </a:bodyPr>
          <a:lstStyle/>
          <a:p>
            <a:pPr marL="0" indent="0"/>
            <a:r>
              <a:rPr lang="en-US" sz="2800" b="0" u="sng" dirty="0">
                <a:latin typeface="Times New Roman" panose="02020603050405020304" pitchFamily="18" charset="0"/>
                <a:cs typeface="Times New Roman" panose="02020603050405020304" pitchFamily="18" charset="0"/>
              </a:rPr>
              <a:t>Definitions</a:t>
            </a:r>
            <a:endParaRPr lang="en-US" sz="2800" b="0" u="sng" dirty="0">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“Eradication”- complete removal of all mice, </a:t>
            </a:r>
            <a:r>
              <a:rPr lang="en-US" sz="2800" b="0" dirty="0">
                <a:solidFill>
                  <a:srgbClr val="FF0000"/>
                </a:solidFill>
                <a:latin typeface="Times New Roman" panose="02020603050405020304" pitchFamily="18" charset="0"/>
                <a:cs typeface="Times New Roman" panose="02020603050405020304" pitchFamily="18" charset="0"/>
              </a:rPr>
              <a:t>and their impacts</a:t>
            </a:r>
          </a:p>
          <a:p>
            <a:pPr marL="0" indent="0"/>
            <a:endParaRPr lang="en-US" sz="2800" b="0" dirty="0">
              <a:solidFill>
                <a:srgbClr val="FF0000"/>
              </a:solidFill>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“Control” </a:t>
            </a:r>
          </a:p>
          <a:p>
            <a:pPr marL="745236" lvl="3" indent="-457200"/>
            <a:r>
              <a:rPr lang="en-US" sz="2800" dirty="0">
                <a:latin typeface="Times New Roman" panose="02020603050405020304" pitchFamily="18" charset="0"/>
                <a:cs typeface="Times New Roman" panose="02020603050405020304" pitchFamily="18" charset="0"/>
              </a:rPr>
              <a:t>Mice and their impacts reduced </a:t>
            </a:r>
            <a:r>
              <a:rPr lang="en-US" sz="2800" u="sng" dirty="0">
                <a:latin typeface="Times New Roman" panose="02020603050405020304" pitchFamily="18" charset="0"/>
                <a:cs typeface="Times New Roman" panose="02020603050405020304" pitchFamily="18" charset="0"/>
              </a:rPr>
              <a:t>but persist</a:t>
            </a:r>
          </a:p>
          <a:p>
            <a:pPr marL="745236" lvl="3" indent="-457200"/>
            <a:r>
              <a:rPr lang="en-US" sz="2800" u="sng" dirty="0">
                <a:latin typeface="Times New Roman" panose="02020603050405020304" pitchFamily="18" charset="0"/>
                <a:cs typeface="Times New Roman" panose="02020603050405020304" pitchFamily="18" charset="0"/>
              </a:rPr>
              <a:t>Some owls still likely attracted to island</a:t>
            </a:r>
          </a:p>
          <a:p>
            <a:pPr marL="745236" lvl="3" indent="-457200"/>
            <a:r>
              <a:rPr lang="en-US" sz="2800" dirty="0">
                <a:latin typeface="Times New Roman" panose="02020603050405020304" pitchFamily="18" charset="0"/>
                <a:cs typeface="Times New Roman" panose="02020603050405020304" pitchFamily="18" charset="0"/>
              </a:rPr>
              <a:t>Any “control” method entails ongoing labor and expense </a:t>
            </a:r>
            <a:r>
              <a:rPr lang="en-US" sz="2800" u="sng" dirty="0">
                <a:latin typeface="Times New Roman" panose="02020603050405020304" pitchFamily="18" charset="0"/>
                <a:cs typeface="Times New Roman" panose="02020603050405020304" pitchFamily="18" charset="0"/>
              </a:rPr>
              <a:t>indefinitely</a:t>
            </a:r>
          </a:p>
          <a:p>
            <a:pPr marL="745236" lvl="3" indent="-457200"/>
            <a:endParaRPr lang="en-US" sz="2800" u="sng" dirty="0">
              <a:latin typeface="Times New Roman" panose="02020603050405020304" pitchFamily="18" charset="0"/>
              <a:cs typeface="Times New Roman" panose="02020603050405020304" pitchFamily="18" charset="0"/>
            </a:endParaRPr>
          </a:p>
          <a:p>
            <a:pPr marL="0" indent="0"/>
            <a:endParaRPr lang="en-US" sz="28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3400" u="sng" dirty="0">
              <a:latin typeface="Times New Roman" panose="02020603050405020304" pitchFamily="18" charset="0"/>
              <a:cs typeface="Times New Roman" panose="02020603050405020304" pitchFamily="18" charset="0"/>
            </a:endParaRPr>
          </a:p>
          <a:p>
            <a:pPr marL="0" indent="0"/>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p>
        </p:txBody>
      </p:sp>
    </p:spTree>
    <p:extLst>
      <p:ext uri="{BB962C8B-B14F-4D97-AF65-F5344CB8AC3E}">
        <p14:creationId xmlns:p14="http://schemas.microsoft.com/office/powerpoint/2010/main" val="6035965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228600"/>
            <a:ext cx="8054340" cy="4189449"/>
          </a:xfrm>
        </p:spPr>
        <p:txBody>
          <a:bodyPr>
            <a:normAutofit/>
          </a:bodyPr>
          <a:lstStyle/>
          <a:p>
            <a:pPr marL="0" indent="0"/>
            <a:endParaRPr lang="en-US" sz="2800" b="0" dirty="0">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Welfare impacts</a:t>
            </a:r>
          </a:p>
          <a:p>
            <a:pPr marL="0" indent="0"/>
            <a:endParaRPr lang="en-US" b="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800" b="0" dirty="0">
                <a:latin typeface="Times New Roman" panose="02020603050405020304" pitchFamily="18" charset="0"/>
                <a:cs typeface="Times New Roman" panose="02020603050405020304" pitchFamily="18" charset="0"/>
              </a:rPr>
              <a:t>Animal </a:t>
            </a:r>
            <a:r>
              <a:rPr lang="en-US" sz="2800" b="0" dirty="0">
                <a:latin typeface="Times New Roman" panose="02020603050405020304" pitchFamily="18" charset="0"/>
                <a:cs typeface="Times New Roman" panose="02020603050405020304" pitchFamily="18" charset="0"/>
              </a:rPr>
              <a:t>welfare concerns center on gulls – </a:t>
            </a:r>
            <a:r>
              <a:rPr lang="en-US" sz="2800" b="0" u="sng" dirty="0">
                <a:latin typeface="Times New Roman" panose="02020603050405020304" pitchFamily="18" charset="0"/>
                <a:cs typeface="Times New Roman" panose="02020603050405020304" pitchFamily="18" charset="0"/>
              </a:rPr>
              <a:t>but welfare concerns are broader</a:t>
            </a:r>
          </a:p>
          <a:p>
            <a:pPr marL="285750" indent="-285750">
              <a:buFont typeface="Arial" panose="020B0604020202020204" pitchFamily="34" charset="0"/>
              <a:buChar char="•"/>
            </a:pPr>
            <a:endParaRPr lang="en-US" sz="2800" b="0" u="sng"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800" b="0" dirty="0">
                <a:latin typeface="Times New Roman" panose="02020603050405020304" pitchFamily="18" charset="0"/>
                <a:cs typeface="Times New Roman" panose="02020603050405020304" pitchFamily="18" charset="0"/>
              </a:rPr>
              <a:t>Doing </a:t>
            </a:r>
            <a:r>
              <a:rPr lang="en-US" sz="2800" b="0" dirty="0">
                <a:latin typeface="Times New Roman" panose="02020603050405020304" pitchFamily="18" charset="0"/>
                <a:cs typeface="Times New Roman" panose="02020603050405020304" pitchFamily="18" charset="0"/>
              </a:rPr>
              <a:t>nothing, </a:t>
            </a:r>
            <a:r>
              <a:rPr lang="en-US" sz="2800" b="0" dirty="0">
                <a:latin typeface="Times New Roman" panose="02020603050405020304" pitchFamily="18" charset="0"/>
                <a:cs typeface="Times New Roman" panose="02020603050405020304" pitchFamily="18" charset="0"/>
              </a:rPr>
              <a:t>or just “control</a:t>
            </a:r>
            <a:r>
              <a:rPr lang="en-US" sz="2800" b="0" dirty="0">
                <a:latin typeface="Times New Roman" panose="02020603050405020304" pitchFamily="18" charset="0"/>
                <a:cs typeface="Times New Roman" panose="02020603050405020304" pitchFamily="18" charset="0"/>
              </a:rPr>
              <a:t>”, has a</a:t>
            </a:r>
            <a:r>
              <a:rPr lang="en-US" sz="2800" b="0" u="sng" dirty="0">
                <a:latin typeface="Times New Roman" panose="02020603050405020304" pitchFamily="18" charset="0"/>
                <a:cs typeface="Times New Roman" panose="02020603050405020304" pitchFamily="18" charset="0"/>
              </a:rPr>
              <a:t> cost of delay and broad </a:t>
            </a:r>
            <a:r>
              <a:rPr lang="en-US" sz="2800" b="0" u="sng" dirty="0">
                <a:latin typeface="Times New Roman" panose="02020603050405020304" pitchFamily="18" charset="0"/>
                <a:cs typeface="Times New Roman" panose="02020603050405020304" pitchFamily="18" charset="0"/>
              </a:rPr>
              <a:t>negative welfare impacts</a:t>
            </a:r>
          </a:p>
          <a:p>
            <a:endParaRPr lang="en-US" dirty="0"/>
          </a:p>
        </p:txBody>
      </p:sp>
      <p:pic>
        <p:nvPicPr>
          <p:cNvPr id="5" name="Picture 2" descr="Ashy Storm Petrel (Oceanodroma homochroa) Profile - Bird Bar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3733800"/>
            <a:ext cx="3566160" cy="4285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0902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50838"/>
            <a:ext cx="8229600" cy="4525963"/>
          </a:xfrm>
        </p:spPr>
        <p:txBody>
          <a:bodyPr>
            <a:normAutofit/>
          </a:bodyPr>
          <a:lstStyle/>
          <a:p>
            <a:pPr marL="514350" indent="-514350">
              <a:buAutoNum type="arabicPeriod"/>
            </a:pPr>
            <a:r>
              <a:rPr lang="en-US" sz="2800" b="0" u="sng" dirty="0">
                <a:latin typeface="Times New Roman" panose="02020603050405020304" pitchFamily="18" charset="0"/>
                <a:cs typeface="Times New Roman" panose="02020603050405020304" pitchFamily="18" charset="0"/>
              </a:rPr>
              <a:t>Violent </a:t>
            </a:r>
            <a:r>
              <a:rPr lang="en-US" sz="2800" b="0" dirty="0">
                <a:latin typeface="Times New Roman" panose="02020603050405020304" pitchFamily="18" charset="0"/>
                <a:cs typeface="Times New Roman" panose="02020603050405020304" pitchFamily="18" charset="0"/>
              </a:rPr>
              <a:t>death of large numbers of Petrels year after year </a:t>
            </a:r>
          </a:p>
          <a:p>
            <a:pPr marL="514350" indent="-514350">
              <a:buAutoNum type="arabicPeriod"/>
            </a:pPr>
            <a:r>
              <a:rPr lang="en-US" sz="2800" b="0" u="sng" dirty="0">
                <a:solidFill>
                  <a:srgbClr val="FF0000"/>
                </a:solidFill>
                <a:latin typeface="Times New Roman" panose="02020603050405020304" pitchFamily="18" charset="0"/>
                <a:cs typeface="Times New Roman" panose="02020603050405020304" pitchFamily="18" charset="0"/>
              </a:rPr>
              <a:t>Declines can reach crisis points unexpectedly – time is not on their side </a:t>
            </a:r>
            <a:endParaRPr lang="en-US" sz="2800" b="0" u="sng" dirty="0">
              <a:solidFill>
                <a:srgbClr val="FF0000"/>
              </a:solidFill>
              <a:latin typeface="Times New Roman" panose="02020603050405020304" pitchFamily="18" charset="0"/>
              <a:cs typeface="Times New Roman" panose="02020603050405020304" pitchFamily="18" charset="0"/>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EHAS4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5oCyWt4pUccMDjoK6LV4Irq2jKgBXXIbOTnHSsKK486Irs3HHLEiprZ+QWk+UfdHpXmRckzsqKLMya0dHKFSGx09KreS6jaMe2a6+NrV40aZdxUf6w/xVT1COFRJhUJJHIH6Vv7Q50jnzG20rxnGBVRo8Kcg5zWjqNyIE2tGpycgjtxWcJ1cfMefrVwbauFiGYFSMsDUTypnjPvTpQXcsBkdqiAHda3QmhzyLt9aqE4NTSAdV6GmjAYn0q0IT5l56Uu7I5prOTSxqXbA/GmA4cY7inz7XT5RyKaPQU4tiIx7Rk96kEQoODQvXmjlTinx/eyRxVAWIRxtXHNPkjO773B7VLasHJCpl+wxTwyk/vPlOcACsW3c0SM2SMRvkcilJyPart0iqgyu7J+9iqQKqSpGR2PpVxd0S1Yl2nIA64p6DLAMKltAofc4JHrV5beOSYsq5GOMVMpWEVoUdSTtAHuKlWB3+ZQBnqB3q5KUjAHl7iRVcK7TDaduf0rNyuAggdQDgA1F5MkkpzVtvLCfPIeuPrUc0pI2pkKB1Hes03cWpC8e04LAVEXjUhQwY+g61Wu8u/wAisPYmtOytBbxruGGbktitXaKuxPQb9laRf9IBjiI4GeazbyFUk2xAketbU+WX5nPTiq/khiTjoKmNTqK5j+S3pzSGM+la7oMsdvAwMVEyoRnArVTYXMzy2XmmmSQqU3ttznGeM1qwwiQHI6dOKz7tAkhAXAq07hcr55pwYnuaSjoKoo1Dkou3ndWpa2atAwDHKsO/saxLCRm2p6HIrbhu7FbcLPMY5AxJ+XOc/SuSrGXQRX1jTLrSr0rHMzQnmNz6VWE17u3mQtXrF7pSatZx+dGrQnMfmLlvLI6Zrzu+tpLe7ltJFVXiYoce1YUsRzK0t0W3Z2YyPUpWh8mZSWzwRxR9uywyJSBVcxAKd3B7e9LHFyOPxqrxFdDrhTd53fKgPC1D9lVASsfy+pFXYIBuJzzjjIqeS3LIVIOcYJB4zUury7F3MiaKMsu1doPp0qpdcNjuP1q/5flt16Hiqd8jBt3Udq6KbuJu6KRqOpaRF3PtroRBHtFTrIiR7QOe5qBm2krTQdx6ZqgHZ54qeGJmXfj6VB5TsNyjir0LhNpJzgY5qWxpXIlt1bPPzd81KLdlXJ6VZCiZtwIB7ipIVY3AiADL1ORnis+YvlK7RtBtdFZsjnFSXdneLD9qe2Kxj/OcVd25OMdKbcXVx9lkt93DDHzdqlyfQfKiiim5VVB2qOpNAgsWJUMWYdcmoTncF5LD0NPWNQwO0ZrWxncsQvHalY5AGh59yK1rKGGQCS3mjkXuOmPqKxJiWmHmcrjjHamXDGIBoSVB4JB61EqfMFzVvmiVdi4MueSDwBUCoJGGJD9BwKqrhMYz+fWrcK8Z28etZOPKiG2XJVtY7dFjyJMfMW5zVF+hclcD0ouJdrZBDH09qpPcNPKI+Bk4ohFsereptaVYLcIbj5Wzwq0/UVYzquMKuM1rw6edJ0iK6UZdxxhs/pWZNMJG3SKN2cmpqXuTfmZUuh84UjHpTkhx93jPc04xtMwKhj7+lWHLcZB2gYUY5NStiG9bGZIPLJj3E5JLGofJZnwvOeAK1YbdpJV8yP8AdgenJq5aeT9rjUR7xkbVI53VanbQpuxTa0W3tQuCZO/HSsLUYDndjFdfrWFlIl3RsTlgegrF1GESxHyVGCOtEZtO44Lqcw3XFIatyWxU9zUDxkZrqUky7EVIc04ikpgfQllZt9iuYxPKjHB2DAX5TznP4dK80162li1i6jmyX3lsn+IE9a9SS12qvnFgWbDE8449q5vxXpDTWyXnl7jGcE/xYJ4Jr5+NVKpZkVpLm9TgVgZpMLkjPc9KtJblRzjHStSWwWAgZAbGTxSiEPIu4fLjnHet5VtbDUr7Gc8JBC+h7VHMJCT82PpWtHCd2GXgkfNmq0kIEzLt5DEH0NSpN7lqWhjSKdp4GapXsZWBN3Umty6t9ruBng1h6pnzFQ5wo713UB30M5lwD61GmQ2atiNDEMKxYnk9vpVZT+96cCuxEkTg+Ye+alEeEPr60sQTLM/XPAp4WZmCiM+2BTYDR9wKuaOelTzQzQxh3QAGq27LdaEh3JVLK2d5NW7a8aDMoycjB5qlMuAFG4YHfuatW2lzSKrPhR1walpW1KUn0LEV8ku4sWz2BHFRPI+ZPm4K1bTR1WHznfAztKgcGn/2arRpGjMSTxgdvSovFA3JmXp8ZkBds1Y24yRWvp2iwbXSSSRVHIAODWktrF5C+ZGu1OFG3nFS6iuLlZym3cAPU9aZHa3E+Y442cj0U128drCUUmFAg7YHBq5awx7v3a5buBR7aw/ZnGaXpOo+ZtazJVQSNxxz6VIml6vMjSTW00SA9AMCu/tf3VyY54yisMK3vWjFCpcFlY++7NZ+1u9ivYruePywXZkMcdjcsc4AEZpsWj6vIxKWE4w2MFe/pXsixweaU2hdwwCBViCzRI97yoMnAycc0fWLdA9mu55FNqN5bWQtbiOVZYvlVSMYHuKNNlm1KCWNVU3CjOCQoYfjXsNxpxkAkdYpAoyAVBP0NQXOk6fNGPMs4PNHOVQCl9Yg+hDpWR57bzWTWsUSSm2lUHzUdCcEDt65rLuL6NZQdsok6fvOBj2Ar0u50C3ljLfZ1VCenrVRPD+nRkZt08zdngdBT9rDsZ+zscVY3c8822OJVUgKSzgCpzaXH9oFvOCIgHzgZ59q7V9K08KX8rJ9KoNDbMf3cbIw/voRn86zdVJaIajc5+50+SYBs+Z6561WltSiGLcVBHc9K19Tke0ZmjU5P90/pWKdWhkuCl5E0SMfvAdDU0+aSugRkX0AhJIYt+FY87Hca7ePTbW5L+fciMIm7HGSO1chqa26TMsBZlB4Jrtpppaj5kU1HqanitWkHCkCpLKA3BZwhwg7dzW9a2gYFWV1A67Rk5pTqWdgPfNVspLfVE8kZiZg6c5G3t9TTNd0iW5s5NNkiCTldsbA4w45FdtqPh2WG2ilkWN4UciN9/JXPp175q7qmlxu9pcKoIMe/OOHyOR9c189iYStzxOfEPmipLofPqWEbI6TQTrMrkGR+eRwcj8+ao3UEtrqP2cxNsK8NjHNdz4gtxZ61eoGbL7XU45+n86dbGVR5ilZlUDAaMNx9e1dVKVGUbyZrT5bI4lrc7wM9ACQRVOSBt7DYBz0Fd5q12l5GVk0+FJVGA4zuIHbjpXMNb7ldlUDnoO1S0r6PQHY566jwcd65zVo/wB+2ecV3F5ZEKGK5Brjr3c13IFgdwpySBwK9DDIpMzwSsZTBPQ8CmW8SNcSGc4AwSw9/arkN3b225JGkVifmBXtVdrjTXmHmfaCjHBEY+Yj8a70hXKwEK3gBAMZPLf1qecXMb7c4UjKle4qnN5bTCOBGVRx6k102jeXbWjJdWbXKH7pYYIosDZlSwSz2xxGSoGcmsYI3mbTXZCSWaH7Pbw7JXOF3cACuee3kgvX85OQTnPSgdzb8P6S0jMLiPMrIGjU84HWtyOx2WxLx7T0+lWfAwadDMIlLhcK7AEA9M+1a3k5uD5i/I2TiuKdS8rGqVkc+9khCBiT3x2zTlstsnmKm4jseAK2JYsRuWVeOnqKls7d7h0G4rEFBZsdQKkuKKVhZt5gZlUOcbgT0pWtd10wXKF2yBjjFb6WcUIhkdScgsO5b/Co0s/MLuxKsQfmzQi7KxhXNuAu1fvZ5X/61bFjYhbXA2+c/wAzMQflHuaBbKrqoPyk9cda2Wk86J4mjEMKqAV6nGelZVJMaVmU7bTWgRnYCWNXIDYyW+n41bgUSQtNEoPGJF24/Ki3t0W38lTMZWJKqGJCj0re0TR7tIZPMeMQlNxXPKj1xWUm46lRs9zNt9NWULIsZZdgJA9fekk00whWmhDpn5SR0+lbf2WSIsY4XUDjJXg4qZHWRdpj299vQEVlzsclsZYgjXYqdv5f41JHCsIHyoy9VLjhh6VoG0imjR0UjjPH9abcW0oMbQTgdQ0bj+X1pStbcxd76GNdxBpfJWEg9QgHArGlcNLsUAHO3AGPzrqZiFcDaGJHJxVG80+BCsq8k9QByKqErIlLe5jx28it8wCqfSlbT1kiaQOAQMjiuiGm79PfdL5XGVY849qzbmCSNlUrg49MZ96rm6mdupyt/pqM2XTP19K4rxJpts0cyop8wcrXq08KsNv3uP19K4LxFg3ToseD6kdamNSUZpoiVzlFiWW3glBIYx7ck9ccGsW7j2tt9K37uBhpsZQ4eGd12f7LYIP86p31qPKVtp3Y+b616/PomIn8PQb4lhZk27+eefrXV6DDatLOsnUcI3TgVwVv50MqsjEYrstB1O3ktfLDZnBJfPauWtB/Eij7a8Q6bbLdTwcyOLFZhlRhXXIYD8xXCL5j3bNHc+Xbo/zxMVI3kHBUenGD9fevQvGWsLpVtFqXnEwuGhlHl7uDj5xjvkVw2qRi0aGSO3Ew2Auu7GeAd4/DmuLEWlFxRhT96LTOL+IlpDLf2l5aWflI6BZCx5J659s5rJWKKGPaheFyh3Z53V3niSKO68JG/wABZFZAoY9B0/TBriZXihhRXeSYnIPykgE+4rjlBxgjOnflt1OfmmVRIvBGD83c8VQsrYfYl3cHq341b8ShYNQEOBDiMIQDnef7x/Op9PUTBEbgBOfwrainYvYytQt9to7bSVVSAAP1rznRZ7db4w6pJdpZy8Bos4Vs9Sv8Qr1nX304XFpp91LcWkcgGZYiM7sngjvVG18J6N/aQayvbTUgp+ZXiK4+uM4r28HTtG41Ky1PNfFHh6OG6jkhu4JLeRco6nkj6djWcuiNHELxmiSLdgKzgsR64rvvHlosX+rNumBtCRAAD8qo6B4YkTTv7a1dWSEjNvCeGk9/pXY0rlKWlzkdT/siOf5Y5WlwMqCeDj1qxBHawWr3DwkyDBVfvH3+mKh1e7SS+kljs1tRuJjXq/uSe5/QVf0i0utS024aGQHyUywk/hBPUGoeiLtcqx6xDFMpbz/KH3gcD+VTRw6fqbC4bAbf8yhskL60Wmn219Yy2wmhS6XOwM4G4+gzXNzW99p9ztkjlhkXrkY4pPYSR6xc3UWjeD5hZ20ZaWVRHJ6KB0OOvUVxGnateW19mSSaaNuq7iePanaXcS6lpptrWGQyhhvjBJDHHUCtPUdK/sdoJLk7JNoVkxyCR0+tYQo8qZblqdPpcf27zZBEQBHlR7npmt17cW9lEJITGI8o2e+a5PTPGunabaw266TdsyHLOpU7vwzXVS+I9L1fQhPbxyb2faPNj2OjY5yO49646sZxeq0N4SVgn86eRDbksAQBj1xUVrHJJfeXgY6E9gfWp7GZAuxN5lOM7eADTbHhmnkUO2Tjnv7ChSdh3fMOEa/axB5kauDwepJ9q1pra3haOG4mR+AWAfJz26Vn2O43CTfZPMkfdgdFBPqan1mxj3RmJXDuuXTd3AycH0pVE9Bxfc2bMxtN9lt4428tdwbft2/TNa+mgXUMkyMRbIGVmBz2ri9E2SRyIZZC05CqUHIGema6+1M1oi2CKtvGwPG3oMdfesWlexo4K12dvb6BZXlrbn7VJbKYwck/fGO+eMVla74fit52ZGjZV6GM0jXEX2BbO1lkZIjxJnG7jngc4qna3V7cY3TFjnD7vmLD2zyK55yjF2OiNKU43WxUiDQqDFypO1l5JIp11b2dxlZEEaleYwcke+aFixdNu2puJKluc/4VoRadGbSWV40ZzyCWy/bBB9OaUfeWphOLi7GNFZwmAJHGC0fTPBA9eetSy2DSxrIGDAcdea2l0hMcFtq9QpwVNLLayQIXXeMn5lZccfh1qlchp7s5JEvLZxhmWPJ+VwDgVck00X33xsJH3tvX2rVvrKOZBKysrcjI78dKp28F3NEY1U4j6g9Rj0NQ7rUlx5WYV1prQKylCCflrhvFegTQubhzxINy5GK9cuSyqYtoZTwVDHJHcVzHiLTZrzT5ijZRcmOMn5h68VnGd3c55+67dzyK3t7GW11O0nLJdqEkjBH38dcH6Gue1KcRjZ5f7yVsDd2PrXTX8MxuoZYmMcwYhWA6gVzvjn7RJqdqZo449sfVOM88mveoJTpoi1mNn0yaNfm24HBZSCCfrSWX/Erk+1WsiyvIpRt6cDkHj8q1/DGmy65HLbPMU8vDE9c5PpXS654Fg0+ytp7y+URycJIVIH+7j8OtbKOgnK2h9g6Tp9vqmg+RfyQt8uSkxK9BgZP4CuM1a1QQJZ7gFjXcWVs8jgcnqMDp7100Ucsto8Spl2Y/IvViB0P1p+safb6h4XsrkQ+S0CKHVV5yB37/AP6zXiUoymrpHLCbjqcLb/YodC1Ur5kxjjIVSP7w4x+WK89g1SBoyqPFkSbVjdscAdx37816ha20L4ul2CKcFCJHAyw6Ae3T868h8X6fqml+Ir21sdHe8dGMiyJHhUzz9/rTlTlOPLY6U9dEc7rt9Fea2JEfID4PGOB6Ul9qcltoktzBuafeVQY6ep/Kudl/tW2kM0+lzFC5c4fOO+K6rw/qdjpuh3mpamtm4uI9kVsvLoT0LA9fwrtw2EcX7xDi77HGQyPrmorPqBIkRc/fIQ444X1ra1G81Kzhgm039y18TCrImWkVepz9eKydP1K0e7RbvTNik5eZBvQ8+n8Ndzf69pNkkdzp4+1XUcAEC+V8sYPZeOCO5r04pJWQN67HJapaahpqj+15tkjqHCOQcj0PofY1XTxBJcqF+1rMigKEY5wPQelYXii/1DVZ3a62o2SfkXP6nmsCEzW+WaMlQeoouaJHazy6VrTCC509oZ1486Pt71W1fTPEfg6xN5bi3utLvV2C4jw+PY/3TWVpmsRI6b9/HUbTz7Gu01/UG/4Q8WVqJFEzLJtfnYOpp6MTujymaXzmLNxk54rqfB+rQXMsOieIts+nOwEc7HD27dsN6Hpg8VTuRbxkC6jRoXOPPgjAZh6exq1fT+EYbRVsrC5nk2/MZZNpz+Gakpo9AtYtdt7q4tfDmg2tnahiolZfnl9Duaqln4P8VXF5cvrGlz+RcHzPPU+YqSD7rEDJ9Rj3ri9P8SXlviBJ7m0QDCgOflH1Nd1o3ifxJaRRy2Hii+tyFAZAMN659/xobJ5WjbuNAv76ZJbi30wSWFtueaOGVPtJPRRuQBm9x0HU0mr6Pqx0a2kTTysUJ3OVwAOKq3/xCvJpRLq0V3qUsY24uW3AH1wSaW18e6ndRu9hpf2NCwXEecMfftWTpt6MtTZnaBq1tdX/ANmkZoriM8qTgN9K27S0muQ0kC5GSBg8kdx9awb7S7+9vTe29nbm5UbjIzbT+fAqTSZfEGnXNrqWovHDp0uTkOCOpGSB3yKzq4dqPus0hV1O00+6VpbZoo2EaZDx45B6VJrKyR36wAFm27kw3IHTk1laTrXh+7mntY9UhN0WbCuCjEYzxkc81e09TNfFmVmc/JJvOdqjpXGzZroS+GrNrPTI45o0WdZGywOdwz1rfa/+1RNLPMTKGVFYj7veqzGPzlWJd7NH9M+op2lwQFGYAgbSzBznBzx9Kzdr6hzPobehWvmlby4ISORyVw5ycd8e/vU6WUFxdBLGORiPv84JI9PwrLtLy5EkclwXEYAjUL8oIIxz+VbU8EFvPDICEVmO05zknsa5K9O3Q7cJW0auTapp29TMiNGoXJI546Z9qm0mKONIrmUxmJsnLZOCK6rTfCS3lmtzqGsQ6ezrnCgs4HbIyB+FUdQ8Lw6dZr/Y+pNq3zEMHi24z6jPA962jh6iipNaGFSrTcuVMS3jVCZPOxFNyi8HPtn6VFf26O5jXZsIOHYYbd6Grei25RgsyCNmYjbtBVTjt2FO1TQ7q8UTaewJVsOOjY7kA9vei99DFtrU52WBFtpXeQhkHLLycDsPWq4j8yzMj/uQ/wAyqp2knpzXob+HrV7BI3lTzQuGkbrI3pXLw6HcT3FxbQpDviDb2UnGfT0HrTlEcZpo4yWKS5ZZo2CPGfmwef8ACoLG3eSed5FkZjwyu2PlPX8a6KXS7mHyp1t0u2XO9DwduDjA7jpVWdJLfzYBa5ZlJU8jHXt3rkqQscOIp3akjx/xtpElvdPPp1pL9naUlNqlgp6HmuP8X6Ndavrv20fu7KOEKh24ICLzx68E12CeLIQ09nqxvbU+cwRgv7tOehBqkuhal4tMtpot0tzEhDMhbaxBOMjPb1Ne9hKXs6STYJu2o/4baVtkuipi/wCPJpS3fCDcRn3ArI8feJLPVrK0hgkd0t3YG3YbSpI+8T39B+NXNAa+0dTCsbyStAyeWvzsyHK547elReJvC32fSbPVdbgGnS3ZCxwEAMQoPzYHTqM10Dsr3Pq+O5j+wSX8Mit5aefGVyd47Y/P9K2PC95FJpUkUkoYgkOrjBwWPOK8p8B3E+pO2ircxxrImYdxxk5ztB/pXbWGsrHPKlysaS2aCK4QsCFwcZXHXufbNefRoTpyt0OCSex8v/tB3upyfFm70+PUpxbWnlxwpG5RU+UE4APXJrXtfFOu2uj2lrc3y+d92Ke9j3wuOmxyBkn0o+LOg3Wp/EGfWLe1dYLuNHBI6yKACPqcZx71qJo02oabNYiETKbfZHGTgmTqNo6k13SjaCaR2wnohl/eTXk93Y30GmNbozKriAFnXseB1rg7vT7KO5ctb3F2gPCKCMAf0rtfBOn3NveLpN5BdRLLHsaVlO6KTnAGRx06Gun1bwJuQvpt4rxMdsju5J9wcCtYR00CVR31PONGtNAurB4fsCPj+CV2ySeOFyOcmsW4+zabuFo0saBupf5lPpXRa74F1uIzyW17p/k5z89wQcg5yBt4rAHh3Wv7Th8mKC9idAZmkkXarD72SOQPQ1LVmXzJo2NN8E6p4stZL3TrqJp3XdEZJUiRvUEH09q09B+HPj/RgfM0u3mTduHlzxOrH6Zre8HXmnXIFno2rxafcxJwWB+zu3cAnp9a6C507xXGxkm+zOrDPmxTqNw9cniqUW0Rc4mPwf4xYNNfaZb3CMMxiGyG8HOOSoxXCfEGW+0c/Zb+x+yzy5YI0ZQkdM89a7TxtrWrW0l3cR6wE8mNciK7jGwAAAAK2CfYCvGryXVvEWrvLJ511cNzmRuij1J4ApdCkZjzO+cscE5x2qXTVD6hAjSxwhpFBeQZRRnqw7ir2saLfaTAjahamKScny8kYwOpHr9elUIYn3BgmRn060ij0bxv4s02/uILPQNPtbm72iNr1rJY2Z++xecDPQnJ+lJ4d8N6hHKZdUF4kzENlV3o2fU5rA0fQYdSd7dLtbbUhhoLeUbBP7B+zemetTTXupW8babetexXEMnzB3YOo9Dnr7Un5iXkdZq+kzRC5lnSaUTqFidV3InuR1HSjwZ9otrhdMMMt7LJIFjETcEHucjiues7Z5LUz/arTz1+VhJMEJz3Ung16z8I/hhqmr6dD4ou5LjR9NiO6K4LB3vAP7mOq/7R/Cqvd6A3ZC+L1j0TS2sr+2jgvH6B87fYFsYrzjxLrccdsmnRyExtbLHIFbKhuuR+Jr3TxDpOj6pE0mpuXhBwGmcb2Prj+lYP/CudCu0P2QDyivO6MAr+BABqpwbM4tRPH08NX95aRXJt5o5FUMk0fVfQ/StjRfF0+kXK6brMHkHgNcRgneD/ABEcmu/i8M+JvDcira2kV9YRg7GiOQV9MHkH2z9KxvFOi2HiDTDcafE8OoROGWMj7hz29ie1Y1KKktTWNR3N9p4XZltJkmkQ7GZG6Dv9CK0PPg+xvbLsg80bBJnG0ep/GvC4LzW7XVL2/hjkgumkL3XlcDO7nKemfyrsfD+vahqGklrvTHx9rRTJGMhvlbJA/LPpkVxTw7TubKaasz0jxL4i01rC1so2idoUDSTKMEvjGfpU2iasr6M8YiE8xlBiLfw9vxrzTxZa3llFZpDJEtzP92MDcfx969X+A2gzX+uQfbZFuLWxXfK+3AZgOOPTNVHDOc7y2B1lCPu7np/hXQ7qHSYrjUPOlvJ4wxQcmNew+vek1ieO2vksooY0+XO0sGZvwHT8TVv4p+MtL8JaJsvbiFZ7w7Ui34kIz/Co5P8ASvKZvHXhqWMzWn2lHOFcXA27R269T71viZyS5Yozoxi/ekzv9Mu45HY+ZbLIm7yxHGdpAwNtdbptxaTQeZsZeTmPYQuAOgIrxTR/iPodsJrVZtOubsgGNWuFGOowf8K7Hwdqvia+8h7qW3+zbsR26DaVHdsHk8V5yoyTu9japOPLZHVX0kGoQukEG6WGQCF14IbGWAPtxUH71oIXtsCZWMUocAqwIOd2P0NWrL7PFdvGzA+dukXC7QMdgQRis64eC1Zry5up7CBEOQXBWZ8FcjPH1NVJGCeiMvW7dnJt9LtWmdF2s6sSI8DB5B4B9TXOX11a+HYJZbycXMkWAIiTukY8DAHNbWu39zaaPfJolwjXj2+d+RtyTznPBwPwzXK/CrwhPHINd8XOllFOWeFp3Ju7lgeSif3PfH0pUsP7Z72M6juefeOtDv8AUfDt7dahp81tA0zXDSTKiGHPIwM/N2GOp9KofC5bXR9TttPtmE0t1Lh5AeqbdwUemTXpHxe8W2ss4tbdra40kW+yC18rdhieTv8A72PX8K8n8O6dqtjG+swIZRbTeYojGWUH2r1UraBGyRZudSTSfF97HFAZ5GkU3t0o4QA4WJfQL0rI+L91c3fjuXT9avDbw2MAjgzkKQcHIwD1z+lT6ZaxXGty37CSPzGLQxliFYk9W/HpnvWJrfjKbT2S0nskuL6AtHLJN8xC7iQv4ZpXHY9A0m+fTdTW1u1JhZhz3HPVfWrnxN8EWsKQXOk3kkNjc5mjO8ny36lQeu056Vx/gjUhrFjHa3Ujb1cLEwUsFfPQgcivVdEj+22dx4Z1SUeYAXtmzkBx1UVt0sZs5rwdf3ej2/ktrk1xERgwSP5i468E8g1F8QtNttW09ry1uJFRWBWGPA+Y9SD6+lZ+q6J9ivFV5iJWAJUHHzfWs3xHNrumaaDa6hiI/eQkA/556UJ6WJ5dbowtN8R2ejkpeX3iKJ9vEysJkX/A16L4a1XX9sN9pupx3fmR/vrW7XzEuUYZAZTznHccjFeYW1w86yXP2UyRoczeVwVHuPSug0u/WRI5tJuIobqMbY9xxg9sEd6SNXFvYs+OLWylkmuNNkXQNTiAeawvWMkJz0Mb46f71ZOn32qSQS6fqlzYeV5Jk8xSNpOOAoyM5z6Vc17WtV1G3e28X2bzbvkiu4gB8p6q3GGGcEelc1q0mmQQWlrayssNvktHIxZ3J7+g9gKbYK/U7bwvZapa2UUVjb6azn/WSXExXPsMA1pJ4L1m+JW88SrZW0gw9vbyPIo/PArytdXmKCOG8vLdS2dqvleOnHXFbdzpEut2cM0Pjh7lVXL27BkkQ56AD734mmpK2xHLJO52954B8D6fYOurX97fMF4V7hUZiOijA4qtdN8NbM6Tpml6MZ9SRSxupA/lqMfMilvvnnHTArL8PeHYbESXd59rumEZJnuySIUH1ri9Pk1C48TS3tisr2Mcm2NZTgAMQOB7n8qJO62HFGt4n0+TWfiCIdRcOY2MRQHoP4ce3INR3mn6doniWz/tC3lubKOVJJYQMkxg8iqN8ptvFVtepc73juUeT97uzhh0Y8kcV6RraWVz9snLxrKsZIDrwR9fTFQlYps57xHDpniyWOx8O2620sTbbNpCo+0rnhT2V/Tn2rBttY86U6D4y0+5nkhPlwXaJi7tyOxz98exrAmvIDfOPmiAYjdC+B9RXoFtp8Ou6bb315dWk95Gn7q6dirSAD7kp7MOMMePWk2gSsc54h8G61Z2IvreJtQ0tjuW4jXYQPRlb7p+vHvXrNv8QvE9/wCCdJ0CWx1PS006zWASxsAs4AwpO3pxjpXE6TqvjC61X+w7O4ube0yFuLe4YHywoyz7sfdx3zzXWaVrEunXPmLcSNbbWIPl5Z0HfjtUu8dUUldalXVdTubiMi1gnsIogoedkPLHoS59azY9M1yVbieSHUJI4IzI87t+72jkndnH65rf1LXdNtoft8mLmKZQVgdNys3O04PVv5V5f488da5fPNpss5jtXG2SBf4VP8J9/X8qFKT3CyN/TvGWm20gKanIWb+7Ia1dK8UQrq7ym883cNzJI3zH0+bn9Qa8Xt7S98sTQQs0Jbiby/lH1bGBXrPgP4S+NdZ0yOa1l020iuQHLyXGJCuccYU/XrWlrkuyKnjiEeImOs6bZvaGa8w27g4KruJ9OcGut0qCSXT4rfT7GdIrJdsbD7gGBl2b+8SK6+1+DNroMdpdeJvFFtb6PGzzzP5hJZ8KAoBGZOFHAFLqXirTvsVz4e8C6FNdQlRm/un3TPz1VFwqfjzS2JlqjyPxHd6nb+IbYXoZJXYbsLhkjbjIz04NfTXwnbTPCvw4Op315HCZnLSYOWKr8oP0zk185zWbXV/LFel47oMq75X3H73cmrPjLxguj2qaLJPJNAr4YRvuDYxznPc89KErDlrodL8QPH/hfWNduWgKSyzMY/PEhzsxwpf7yjtgcc15tBaDUpWkjSztI0jOy3DFjIc9ASSc4P6V3Wi+B7nXLSF5vDEht54w8cgkiLc8/wB4EVT1f4XeJ9D1W0uNNt7iWBifLZl2vH659vem4sXMtjM+HPhLSf8AhIFm1uznYrta3iWHerP3yD1A47ivR9U8S3mgeNLO7v5/Md0eW5jXAVIwhCrjoOSK2fD9xo+geGZtQ1SUPNHtX52+Z36BVz6mvHLrWtS1Txvey3mlXE87SDei4xFHjgHI+nOQOKJU421BSudzdfHDUJdSdbPQftUO0qUycY7n9ap2viu/17UG+12t5IW/gB+SBAeflxgKO5/Oh/B1/qVit5bwyPbSEKskciqqn0yOv61k2dimm6sNPeS9s7mZdilJGBkB7Db1B9P0rP2MWHMrHoup+PtE8J6ZIltYQ6rrK/6nzZQ1uh7Of+enrjpXAaX4ol1HxR/wmGvaxqNxqHlNlLtMRqSMfJg4AHYADioLnRBNDLat5ytEc+W7YwR7HpS22mWeoWRjF1cstupcQ43hjjn5eferjTUVoTzI5rQtet9FF5Je+H9E8Qw3V00jRXwcSxqPu+XIhBUHJ49q9J8I+MPhhfCGC80PXPD7s25mtr0Txn0B3gH+dee2WiaJeTNB/av2eVc4ikXYzH0AbGat2vw28S3UMlzp9heyW5Hyyi2YqT9Rx+VFrFNJnp/ie8+H2tG4i0XxJp1ncSMqyLeQvGrHjbu25/PHevL/ABR8G/P1qZtP8U6Myk7nDTtJgnnhgMkfUCs+58JeJrS8Ec2i3t2Uxl47d1ZT6HIw30rt/A/h2TUJLlb4apb3P3jFNB5e0cfdz1FO6bEly7Mw/gx4bvJ/F+pawwkGk2zZGw8PIT8u0jsP8K9ufS/DVndxXFwbe2QHe88rhBgDsT0OelfN+keLtY8M6Q+lWF0kpEjsGCZ2buo9PesPUvEmt30vmXN+zSn+JvmP4Z6VxSUpS1eh1QnGK2uz6a174g+A4dltY30EmzCyOIwoJ4yMnGfrWO/jHwdfNJAzaBemR8QwOqMV/E18zXUU0qmS4vZACeS78ZqtEbVMbdWAIPTaeKfsbvRlqvbdH1raaZ4dvFhjbw3pSX5G2K5h/dqgPUN5fDdO+a8U+Ium+GrTxdfabaSNpN/bsB5kTmW2diAfmH3lPPUZHtW18ONT1TR7NI7u6jms3h8xAjbpQD0IU88nHFeSePtZGpfEHUb+KQxtLIBkPuGQAOex6fStaSnBu+xE5xmvdWp7B8LdD1TWzLZatqVhFp+355GIlDr656D8ea9Fh8CfCjTcQSRm5lZfmmaEtn35zivCPhz40063nmg1nSra3Rl2Ry27uhDj1BJz616loepaXqkawvqULs/ETyDI445I79e1dsLHFU5l1HeLvhp4O1GLd4YvoUuf4Ld32iQ+i9MN9K4Lw/4T03F3/aupXtje2+fL8sKxf2wRkn9favRbW18bWN2P7B1DTrqyRSI4I2DSyMx6sGHPXj+lee/EhtbsdTuG1CLy7hHC38UZBCswyGyOMHOMjvkUqkVbQqm2+pytzrHiW7uZNKttUvr7T1IWMSqcDHOQD0NXI4tTmj/sm8tXtRHkmQw+XvbaSDz97FO8Maeby/jj07zoZnzISAzDA5J46D3ropvHWqaZHJZ295DeopKZmjSRV+itmsYs1fkebW2n32o6pE3mpPHG4VkVwGUdMgd8e2a9OtZ/LwH5aSMROTzyOKyvD+raH9uuJfENmwmb7kFtGsAJPdiBx9AK1dfuLC6s47vS7T7OsLE7TJudl7ZPfApX1BI8+8caOLHURNAuYJSQMdj6Vn2bXlqCLW4kjVwNybvlb6iu/uNPOuWEiIzBip25P8XY1xOsr9m1GW3A2iHC5PUjHek073KPUfh94qh1HSbvTLiK3tZbeHzZGzzcIgJIJ9FA6Viya4t4CzXIuI3yX8pAxUH+FQO1ecrKlnN9p84+UcqV5y6kYI+mK6HwvH4ev9IuBdK9lOv/AC9QAs6AdSB3H69au97EWsdf4fv455pLHSdMhhboZ7gIxQew9a19P8K6QdUe4u7R9RunkLuWUbGcnJJwOea4aTR7+yt3uvDkMF2iHL3cETzyOOOWLdBz0wMVa0/xrrljpTwP5vmgYRo2KhBnOMc859MU0lfYmSbWjPfZIbeDT/7UuvLsrTAW5jIwiP2+UDowGenrXL658U9J0FF0vw3pU9xcAZjJh8qJfcR9/wAf0rk/gv4nRNUuGvNTvobrUSIZUlAaPG7cGJJyefX8xW/8YPDzaLqVzr99NNJYyANCkGCNxHXcSeCewrW90ZWs9TmtRj8d+NL37ReXSyqD8xmfaEH4ZAFb1poPhbwnZjVtV8S3t3NkfubGQABjnptHXGercgGsHwVb3OoafJcXk0xhB3R280pIPqQK2tR0i2Xw8s0NnaGWe8LSROoAZQOobGQeT+dTzJDTbdjivGWuC81UXGh6XNa6fGfkWUiSSU9SzEdPpVS28Ly+JL+OW4aS0LYYl48p+ODnPsBXoWi+GNOhvEltwFiK75o3jU7eeAGH8q7n4fwyWmqX91ZWgvHtQN0ES7myckYA6jPWoine7NOZbIoafpFt4T060F5c3EU6QvJG8ynFwQTsCgcjgjPHatnUvGat5VkvlNKUWNpFkBQE/e2+v1rP1WXV9S1m61TxFa3/AJxjRY4TGQVyfmCAdgvQeuK5QzeJbOzstVsdCtlnvrxoUson8x1X+83Hy8nuc8GtE2jOUW9h914rtNX1aLQ9XtIl1S0n36fNnajggqVYdCfQnp1qprVlPpcax3kcUMLcjBGcegxkke1cV8VftlvrwmuZLK11y2YSMlu+VRuu09s+vvSaX4om8c6gsGrSSre+WApSUKDt68H/AD1qW3sXyrc6wa5o8TQW914vMYU52rDJIUPoD06e1aX9s+HnuTZ2upahqVv95pxbKoT8WAP41zfiaK38MpaNdrY31+Zd9syMGdQBwXxnbz2yTx2qjb2+oa08U7W8t35q8xRLjqTl2PT+ZqdRWSOys5tBjCC6sdekhDsAYU/HOQOh9K1jP4ctLSa4g0e/tiEEjR3Wp+Qzp0zt3ZP9aq+H/BevW+mPeXd5cwJtIjtmjKxIcZGT69s1xfimKTzA1+Lc3CkhmHLMR0/SmtUGqYz4gfEDSbrSl02HRtOO0l45VkmkkRsY5bCg/Q5FY/gnxr4v0WIJomsavpazuEdLSRmDHHB2fdz+Rrf8BXuj/wBpBtesbBIhtIRYVIc5/iye49q73xrr/hyOylfw5ZWFtcyKVjlb5RED94quPvHgZ64701ETnrZnAX/if4kTX5lg8V6tK/GWnkEQ5GcNngH8a6Lwb40WGzdfiDN4p1HVSxKT28kTIsf90DHHb1rgmstV1NHWO+aKFQdzrxED15J6k8+pq9p/k2Ngtt9sklOclg/BOOcDIpW1Hd7I8o1S/mGEWQqe+3p+dJpt0kKySXZdsj5cDJJ9Par/AIj0C7s3PmRtg9G6qfoRXMzrOr4YYx6VzRszo5bFue+kkTyy2EzwDyRTLeVhIu1TnPFW/CWm22raxHY3V+lj5oISSRcru7A+ma17zQ9Q0jVWsb+22GM8EjiQeqnvV+QrmrpMt5GbuxfdE3l/vHAG7cR0zVJvDsV8qJZW5Rkw007j5c8jAA7f1rqfDdhb3duJrcsHxtfIrW03TdZtbe4bRroqJPlcp3HcHNNzj1FyytocRbfDbxTdK9xHZmIRKzmVnABUd/rXbeAfCuuXojttHhvEChRM16EEcXOWYEc464HXmuw8EQ35lEviLVpoYlILNGTucZ6AdBx3r1aTU49Xhgs9Nmawsbc/Jtb94/uzdTWilBbERjJ6M4y/bUNH097Hw5YX93dMuybUfs7BpPZOPkX9T7V5vqD6oZIpdd+2yWzt5aow5Y+nqa+krHw7HrFpLaalqN3PA4IaR7hlCg++a8Y+Jsfgn4V63b2/hbTbvVNSZg9xe3UmVRSeVjJzg+9NzUlZFKm4ast3Wn6HoHgq7vtTMGkebCy2lqEy/I4LDtk15f4D0O21jX11bUrYRWkf71kjUhZdoz8qnscd/XisvxlqmseJ9ZTVNZVVtkA8q3XgEf3jk8n+deg/DC8iuPOjLBQIdvXoMiiNthS2OG8YNBd6jeTTBxcmbcvAC49/89qwrHXZLO9Ecjboidrc9B61u/FBkj1qYQ7RAjlVYckk8n6157JJulcHjscjmpkrMqJ37+KLTR/PjjYzSYDRqp4OfU/SqviRY7u2bWLVQTMA8a8Dg9vcjmuEdi8yc9gDXd6NLbyWEelzQSuiDG8JkEE9jz0zShqEtzgLm5bBimiIOcjnBFd54B1LSNMQJb6PHJfSwiOZr8F4zz95QDwe350+68Jxbt0cW7b03YU/T3qlMuraephSLyWLYDpHgqPX1qXG41Kx2cfibxJ4du/L07StHt5E2zeWtplGBGVcZODweteteCvifpPiRodP8R+HNK0q7dRH9oggR0lfPcFeM+tfPWoXE1/YRXDX9w19Zjy2lLECRckgEH8Rn6VF4W1LWLnxDZxlNyvMq8gqQQeeaunO2hEoLc90+JHg3yb241HTrcCdYnECW7AI7EfKccDvngdq4RB4iezsNJ8V373cVsHlgtSPuDtuIHPJ4HPevWtM8YaVeWz6RecAB8ZYFgAfvD6GuD1qG4tLmeSbdcQMP3NxEc5XOcEVpWloZU3qc9bLrFggEsZu7SUebbzrGAUA6g1JNrkv2GPex2RsXYZ6A1Y/t6S6szamMIiK3lugxx0K1zGqXH2ewkSNSWkB5Pv2rlpObXvnXUjBP3TpbvX/ADtKEunzuojGXK9yOe1UPDfxD1PRtajvrWR47hFwD1DHPRh3FcFb3s1plY2ZR3561SlvszGQZBz0HatLmSVj698MfHix1OwT+0tLgM6vtZGYAM364qr4t+JesR3z/wBmeD/DViqgSEXU22dwf4lBIBBAr5T0nU5rW7LhuZAQrH+Fuxqre3t1cXvnXlxLNIerO5YmrU0hONz27xN8RpXnuLkeDPCV8S/72SbTtznjqTurzF7oXXisa7DaWemy+csqxWkeyJMY4C5PFZ1lf3AlIV9qMu0qPQ1cuNI1SxhTUfLRrJiAJBIHCk9NwHI/EUnNsLJHUWNxaz+I7SPVrR5dNuJf3rxNhixHU+nOK6/WR/ZfiKwfwtBGyuHkgaW5wIcbSSCSBjA5znvWR8PX0/ULu3jt9LknmgYNJM7btoAyTwevB4x6V3o8C6teaZHLa2aX88rbVaKRfLiVzzn+ZbOB6UTbSJir9DiPGfj/AMVrfro/iaSeGB0DJHGR5ckbDh1I4YGq9nb6TcW8Tw61J5Eh+7PCGZSMZCseR1HAPpUfxlGmpoui+BtDv4tdv9JmmllvICzLEj4Pkq38SqQTkcCtX4ceCP7U0a30zUr02y28c9xIv/LTfJtVSBkei8e1OkucqdomponhPR7uNWsYJdRmJI3j5cN65Jwa7PSfhrqFzopt57aFXdgyIyBiD6u3A/IGnWPw/wBE8K2a6w2s3totucm5mm8tAPQY6k+gzmrGtfHjQdNjht7HT575wMSTudseexAGdx74yPrXSoKK94523LY2Lz4T2L6NYpf/AGu9Fv8A62G1McK7SOdoxzz6nJrkdQ8K+Dba/aHT9Pu4kQYcSopYN6cUyT4w6hq8UmGgjBI8o+Udv02knn/Guev9X095hqF7rUyNKNpSFuFI9icflWTal8JSTitTxX+27iJGjyHiIwY35Uism/hsb3Mlr+4l7xk8H6Go78MkrAZxWfOzAcZGK4lrqddx9tahrpIpZlg5++3OPrXunhzV7mPwlFoepWNn4gsyCFnIAkhz6HrXgRuWcbZPvdia7T4QaR4i13xIkOjFdtuRJM0jHZj0Prmqd7Atz1Lwt4F1yS53aRaMtv8AewTk4rrT4Q16006S3gt8Tsd2WGApzXUeH7u8ULbBfJntgCTHxk967qy1G01C0EV7LGGccMTg5rLfVnRyHl7aA0OnxjVFBcj95so0Wza1vVijkaSAjILcYNejaz4ekW3/AHZDxHpnnj615j4uvpdIhnaL5Cvypjkk+wqOW2zL03Ohi18/bXs/NZvJbaV7A4zXmfxZnt77Vo7688sMqbVjb7pYdGI7n0rn9I1bWrGea88wBpG3MGXJc+9Tat4gt9Xcx6hpdv5gXaxRiM++K6ob6HLUk3uec3+pQXZZGJgKAs7HnJzWj4X1t4ILqDzlQvHtWZRisPxkqW+qgJZFouyqCAR+FVdPa3lLfZWMeQQ8TnIrRNXMtzrobea+tbi3nKteQKHTLZLEcgj6iuP8u4tdXkubhBNHIxWdZWGWDfe/H39a6LTr+SNrdcFrlMIuDksvp+Fau3StOeNrvTrDVr4PtaKSXasY9+7GqYkV38BaTGIrmLUJpIZFDxtxyDzT5/DkNq2LKSWMD7zySEkg9RXSX17pcmhPdabGLRrQiO709/vQk9GT+8v0rMgW/v0X7PasyA53uuB+tZtNFqwzS1Gnxt511HK3WMsmQnsfWtS/kvpLDzLf7KYFKlynGM4zjn19qrvDFHvWaRZnQYIAGAfSqMsckUb3twxSGIfIPU+1aQWmpnI2vHt5odp4vuBZoksDOuXVAoB2jIGPfNOfxLoDw23lWZllg6Eqvyn6jrXK2OmzagRPNazTRSvu3NKM49QMV0VnZW9vO8VvpyJ5kRBIkONw7c/n+NGjd7CkY99d2rXkl6FZZXVkCxptAB68g5re8L3ZiURXV0ggKZSPJ/XPNV9bs5Le3kuoUs0jUfxc5NZeneOzbzSwyLoASFAxZ4RKG9FAAyT+nvRZPcWr2Omnjt7gMy7lUZHcDn0Nc94p0x3s92YIlQYXDd/rXY+HPHVxe2TTL4T8L3K7eI0t9sh/BSSD7YqprC2OrSSSXGiNZTAA/ZpIxtweu04Bx9aTilsUm0eJXhuFQyBHKZxvwcfnVBC2SWySf0r36HSdNm0xrCaBPIkHCYxjmsX/AIV5p5hmn/dQiPGN7cHPvWTlFLUta7HmUGjandWS3NvbNJGc7SrjPHt1qXRLNJJHtLiMpdg/KJDjPtz0Nd9r/h/UdPtbbUm+xi1QCKPy32+YCenvz3rPk0q41S18i/sRISxZZYWQkc9ARWaxFN9S3Tn2M/wb4f8A7c106e1tfyXCnPl20QOPqTwBXs1r4PvrK18mPwuxhx8xnQSsazPhRM3gE3U7eG75Y7lFxKcsWA9SR79q9Gh+LmgNjzrS7iOOflBx+tdtOMJLc5anMuhx9nZXWjwzQ2FjDZiZQsqrCEJHoeOlT+F9UvvD+pTfZ1EFlJEVnt0GElY9OOgP0rsB8TvBd6GhvLO4dCPlZowfyI5rnr280m91MrZgiJgGhST73POT68VNWnpa4U5tO5c8I6T4ej2a7a6Tb6TcXjyG5hkw4ClTgADgdTwO9WbHUIdP8RrpN/oly8O1JUvHHzgHlcgDJAGOtZNx5kZUq8gaP7pVsYFVtame4sJJJnZFjUs0gcq2MdyKyo03TZpWqqe5v+O/DOl+Jg9xqU2oX8aH90BOVjTjoo4APr3rzfV/C3gyG0iFvqczTR5/0eO4Mqo2eSzYHtwD2rqfhR46t7XQm0aVJLi1M0mwyvubnuM/jXP+N/Dem32qS3tvPcIHXcEgn8tZD7gDrW3tb6SMnGy0J/Dtx4J0yNY5bXUL24243RxZ5xyApOP50mp3q3tyW0rwe6IBgm5ZSze+FXArH0DxXY6VbLaQ6bBDGhbJ6vk9cnvXQaf40sryPbLH5aryAE71fNpoJpI+dL2VJDuHX2qnIqOOtdQ1jc3VlFA2kxhoxjzYuC31rS074e3V1EsqwzxhuS3XFcB1nFeIUhuLe3uLO2EQjiCSgHOWH8Rrp/g14mm8L6h55SRraRx54TrgdxXR2fw21qz3TRsbm2cbZIlXJZfpXQ+ELHR9Ijnhk0ySIFSNk8fzZNOUXylx3ufQeg2vhfxLosGseGL0Tl1+fLYYHuGHY1Fq+kyaf4ckvBLAqiZYyCfmLEgcCvD/AIXtqvhnx+JbB7h9EuSfPWPsO2foa9rtFs7jX7LU4783NmN32u3cZKtn5Tg1yycoy5Trg7q56Npdq0fh2Jblt+xRuBHavKvi14btdv221xgclT0H0r3VWhi015ZMJCUyxYcAYrwb4ma0UPlAhkPKEDqvahN31EmrM8O1p1guHl83CqfujpiqVjJaahK0lnsmBP7yMHDpnqal8a2f2xpFjkaMOcnHFcTYK+nSsiXMsF+rgRHOEcehNdtF2OOqrncXWlX32OSSxhVQVPEgBJPpk153e6FqEbm4lhMZLkDtg56cV6T4e8TWs7raavm0uVxlhyjV01x4dtNTZGtri0uUkG7/AFo79setaez5ndGCm1ueECHVN8gktJEEfSXPGPrW54R0kW1z/aF7JFG5IaBnLM2fXivULG0XRbz7PNahCjgSxSIAXX0B+n51V8QRQwQzXPh2GNbjG5YpY9+0jphfSnKDQRqJsS3hjkL3Fvb6fK7AedJgs6kd8Ht+FS/8Ibr+sSfaI7p7i3xjZHMqAD/d4rX8D+G/iR4o0u3ZvC1wJrltz3Dw+RGqHgdfzxXrFl8LRoujTf254ls7GdgPnDf6sd8LxmqXmD02PDl0K10OGX7aFiVeWJfJ+lYE1rq2tzJfw6fcjRrcnLmM+WO3zHHevbr65+Gml3ZOn2c3iu/jUBlLbYlI/iI//XXnHjn4x634ijuvDdrZReH9OiG1rQxiMyj2NJtLS4KLvc5uW8Vbc2sZVXQgoRxnn+dRWGoSRs2WyXY/hmsS5Y/Z2uVy6QgM7ryFycc/icVR0jU1uL+OKMl2LjOP4R3qrop7HbXNpJql2ml/bEt2QBiH/i44/nWNL8Ir9FBiljugRnzUOCWz061vPbSX94zR5e5upNqKgJOewGK1v+EJ8ZxIkg1RLU9B9suEjQDPYZ/+vV2jbUxbfRnI2XgPUrdt0t5DZlOryXOD+AXnNdvoGvRW9hDpl3qSXFykbQkygStMpJ5+bOGA461j6r4bilv4rTV/iBoVihUl3i3zKhHUEoM5rqvhtY/DTQbm9nv9VGt3LKFt5Y7dggBHLYboaXKHTUyb+4Ntv2fuo3G1lxg49Ks+HIZNdkm0+30+PUrkQlo4XuRFuI9Mn5j7Vna+6T3MwLttOQrYzn0rgtQ1m/sZ/OsJClyh5A6le/41zuMXpI3g9LnbeJNRmtrmHTfFmjSW+390IZl2Rhc+n93pyKw9M07wvdXjWdjeN4fv2OCn2rfGmf4gSOR/jTNP8Ty6tpE6a9qUkttEpZleNp9g+nQfmKyZdH0LW4vtVjqzMU+Xa0ZGQO3JwPpms54SEmnEft31PYvDuqeJtNt7WxPiKz1Kwt8KzvaQs+0dtwcZH1FZGvXbP40vtUtL+wWxeFVjtrqNH8s9yoFcl8NfAeuajcm+tI7i0iUbraTIWPcOhZT94e3eumufhZ4jS6n1zXvEOnwO+C0dvDhQAPfgVcMPyO6CVXm0ZPpel2d9IpkEMoJzuC4/lXoF/YWVtfiG2WGAR28SbgOchBkZryvwzpmsya5FbaLNKIZJlQ3DcL15ODx0rtfiPPqUPiaSazji1K3EORbA7HyDg8//AFqrm11YktLjb+6h87yIgzup5INc5rdrf35Nqs0kULH51C5LD29TXQaFd+H2kS/+z3Nm+BugkBLbv948Y+gq54j1Wzvv32lQmGVZBIXjT7uOw9jWjneOjMeTW7ORuLOKy0rTbiwtp7aJ0dHkxl9wPQn1qibmQRzMt1IAEyu9dpDA+9dZFpvirxJM0ljZSNEW3AmUKik9+tdHp/wZ1ZdGub3UbhTeBC8URG9CQMgkiputxpNnkT+F/PcXYYMsmGdUyX3HJwg7/hVaTTtLtGxcX1xZMf8AlneQNGw/76xV/XriB9PbT7jzvtced9tJHsQnccYOewrjT4jbTiLK9W+jVOUKXLlT9ASR+VWlYXk0dxoFh9oTAs5G9CqGu00DSb6yUSvJBDATj95KAR+FcBc3mtQW3lRXbxbuNwNZcmtT6fLGJ7p5bgn5UZs5965krs6+mp7y114bsz/pmuoXx9y2iyfzq3a6h4MuIfMGny35B+9cMOD9K8FutamvLcLErySZ5C9SfT6Urzape3ENj9v+xpjDQ2/zO35dK1UopEe9J6Hr3jP4laT4csPs+l6XYwztwI44wzGrXw38bRLFFqmrW6vJKA+5lwiD6dzXHaP4Cs4baO9lsriaXGT9oOSa1LtJrSNRJHDDAg5QkAYrna5mbL3Udf8AED4qahq97pfh3SrQQWmoyhHkZsu4z6dq4P403lxZ61bw8JF8saLnsByahGrabJJ9ritZpZ7YbhLE42x++e1Y2sXNj4nZUvvtMrq4IcPlselCpO6uJ1LI5i4vhcztHk8E4qr4v0S3ns4r23/eIyYdhxtYdq9GX4e6B/Zv26PXzE/QWzRFnB/wrDHhXVszWk9/bw2bHJJPUeuKqzS0FdPc8kkW7t9sx5CEIc85rp/D2la/rE8RsY5xF3+UhfzrtyngXQIj5uNYvR/AvKbveqF5418QXUIj0ixjgQAkRRJ9wD19a0UmupDimjuvDvgO1tvIuvEWttCTjEcZG4n0ya9Q0ifwf4VlW7s9Ns/tJGPtM43yH8e1fJdx401uxuGv7ppLtuiiT7qmsK98fa7qVwpu9RlSMnGIyQBVuXmQoo+q/GH7QD3N/NoOnXslhKEYLLBB5jFu3so968t+JHivUNZvbS6uH8u6jtFhdg/zTkfxHtk1ieGrSxsNKfVpcPdznZE0rdT681m+JvDd7qc0d1LcW0jKvy7XJ+gOOlJzsC3EtZLGZl8y/vNMmLHM8Y3SBh2x6VV1fXLfUHSDWrdL6JGK/aWj2O2D1wOhrN1jw1rmjW0dxDJFdREKWWJsujHqpHUVXudH8R6ldxW8ulFPMcBNq9z6GspKNSzKV0zutBGgyaQ+k6LGs/2hlklilOCxAOFJI5AzRbaTa6TFFqFn4bsEZpBlSzyt94846beK6DSfAOuaPFH5ltaxmKMCWcOBsz/Ccjk1t2Ph/TZHt4bbVpoJp1YSqY/lC/7ODzz9KfMtETynMy6l4jv9UZLLQ7a1tx1k+yNgnoSoweK6I61dyW8enyXtnBNET8kgUbuOMnoDxXQQeGdJj0a9U3k0s6xnyPn2bTjqeawIdH8Nw6ckczRBywaRclzIfr6Ver3JtY871hxdXci/2RLcy/3Lf5ST64ANbWkafZaHYGTVrGwtL6RN8Nk77pj/ALTljhfp1rtrzR7qysDceHtX0bTRKOUj5m59/wDCvNtQ+H+ptfl9Q1kXTSMWmLuSx79cVVxe6a95JBfaeJEZVkXjavf8q888SQLb65FIqmSKYcr6nuK7rS/Dkml+esd0jQEBkBzx+Nc/44024W1FyiHKHdwOvuKljg0ZtjJ4mPnRaEkcMMq+Ube3QcL3LseBn8a774WfD+8dBLqkP2mbduEESfu1Pq2PvVm/A7VdHj+1x6u0ce99wllztU49BXvnhnx54T0nS2kmuQy7iqrFAQWreEU43MpuV7IrW4vtKj/1GXUYVOgFeV+NvGyT6/c2GpOyvbcFZFKorHpgdD+Nelv8X9Bvn8/StLAQMSjykFpCPQGvIvHuqXniDWJZLmAxxSMG8qNAoyfXueKmdVPQpU31Nfw/42kuLm2t4fJMCsD8hwBgdeMc1ztzq1zf313NLMyo8+0AHnbmqEFsdMjk+z28aFlITAx2qHRrW5ktY1nBeQuS2PrXO0tzdLQ7O9m0xrmBdDW9WMxqHS5kDkPj5sEdq6DSJJbSS2htlVriaQDcy8Zrn9HtY4Nqhvm/iIHT2rOuNYuNP8XaZqF3qaJBBdosFtGudzE4BY9+tOMNCHO8rH1H4InW/wBOhs5bZLaWFv3sIUBmcdDnuOuK7TU/tB0sqIFcY7cDHavM5NQm0/xAuoszMsiqQ3TcwHTFdlo2rar4gvTHDFBawKmZHcluO2BQlzIt6M8+8d/DCz8SWU1xJZvZ3sMXlxykAq2BnOT1rwq9+Ft/bai9tfaaL5tgZHbLjH58Gvse8a3kuI47mZrhY8CN1O1Qe+QOtY+uP4e0aQypZNdyzvlynOKaVloQ/eZ8iXU8F8jtFKqhRwBXF3ltCL1ri5LAqODiuH03xBqUOHjuW49a6bw82reIdShiZfNLnnjhR6mocexrFm74a03UNc1JLDT5Xgts/OY+Gb8e1e06Pp3hrwTpbzzJEbhFy8j84P17muZN7pPgbSFRdguWG5m7k141488eahrmosxkKWqn5YweCfWmou2pSaR6d4x+ME7tJDYyiOPG0EcHFcNpfi7+1NZWHU7qR4JOCpBO72xXDaTpWsa/eBLWF3Zz1PAr0/w98LbjT4kv765WOdeQueVok0tEK/Nud9LP4dsPD/8AYNrGI/toBm2dQPTNamk3VpY6dHbaTpUO4LtEjLXCeXa2M6K0nnkN80mOTXUW3iqGOJI47PKKMDHenRhfdiqya+ETVrHxVcB5oZrdR/cXip9F8GXmp2Y/tia4EjdlfircOri6T/VKhPI55rb0i9nZVDPxnrmt7Q6sxUpNnPXXwbiSIzWN6Y3zu+bkH61z/hjSfF3hTxfAJdM+0wvcAIVw0bKeoPpxXsSahhQHuAeccVyNz4reTxzbWAP7hWKkZ6n1pcsVqjUz/iJ8J3vrW71LTYQJJDve2Xpz/dr5/XwbdWviGO0vI2VWfqeNvsRX3BY6lasm3Egx3Vga5L4n+HdLvxBq9qY1ukcCUMm3PoT9KbpdTNyR87+IR5062XISA+VbZOAW7k4/nXa/D2103RyR+8u2Y7pIlG7De2awNb8F+K21k29paLLHuJWeCQOMnv8AnWxofwv8baMJLi5ErTTRHy2knChc9uhrlrR5tDak+XU3r3QzPfz6jDHDb28nzSKRjGe2P8KdNqlrpunw28UnlhOsqjJJz0Hp9ayH8EeOLKE3F9iabbtWPzvncH0BqIeB/HbafLetpcawkHbCZgrkjuKyUL7stmpe32pT6lFc3zySx34/dszbd+OOPp6VatbJRq9tFdObaN0PlsQco+cgn69K53TJpNe0yKztgFvLeREK45hkBwx/CvSIdCtr7U7hn1W1WHSbIM/nPmSWQ9NtJtqokEUnBmhpnhyS602Rri6iB5TDkbn98nrWPZnT18uG4jjlkjJ2EsAWIHTFZniPxdJpmjQRx3DefHNGGVW+8oOSD+FHhXXdNtfEN1ePApkQeWiO42zgjKjB7gHrXRJJpama0expeIfs8qpFdTi388b7e3UfOf8AbHp+NGrWvh3T9FFxb6hd3F3Om24MikCF/wDZH9a2JNJs9bvX1SESzXrKN0bMFKAfwrngge1ZWtaLdyBfttrFa2qN5jmVz83oSaUaT3uKVRbWLfh/xlfaZaixvNQt7y1cZ+zT2SFyOnytgc/WuX8ReINPvEurGXQY1eRyYjCcFB6elUdSvtD80n+0oncPtHPf0FOWCN8MqDPdzU++pXkS3G1kjN8K+FNNgnaVbRTK5yAecZrV8ZS+GdI0s200lxa3rsrJNDyM/wB0+g+lamkBGc29uwM2NxAPNWfEPw3g8Q+H21O4kdLi1IkPlvlivpjpTjNJ6hZsw/A11omtW0NrPa2kcizFI9Skb9ycc4kA5z9K29e03X7W4mtZdMs1JXfE9goZXTHBDHk/StPw34H8OW+jwS2en3dx5/8ArY3PKsOM8d/evRPBHhuwtQAs1ykDZDQ3AL7D6rxxVyV3o0TzeR89W+jm8YqVJkzyp6it608Ly2VuXhtWlcYLDb0FfQI8AeBYJTdSLM8+7cziRvmPuM80l3/wiOnwtC8E/L7sK33veqjBLcnmZ8831jfRpLJBa3FwuQI44kJznqPwryXxVourw+LoNS1S4VrG0uY5vKwVby9wPCnvgGvsPWvEng6GHy00259Rsm2n9K841zVvhXfysNU06O2ZmIzczHOab8girMyvHPxb8N311bpp+qvIsaLsEcZCrjsc9TXovwp+IWharG1t9uCTOoJV+Cx9q8kvvDvwzvZZE06SwjkB6CXGAe/NZGpaJpemywjR9ZsIbtDuUiYbqWxo2fXc0sN1bK0N1hQuR0HPvWdE8UieWsobHOBj86+X/wDhI/iSkaRRaxFdxJ0WORc4qjZeLfHdk7wrJeRR5OAnz85p8sX1EnY+f9Gg8544+BubHNeyaBcWXg7QGvmKmXblc9Sa8Yspja3cbHPynOK7extNY8W3MZktZxZxj5VCn5qWhRnX99rHi7U5biaQxw55Y/dUUyOz0+zmCRwtfTf3mHyiu9sfAfim8C266O1tbZ+XJxkV1WkfB/Vmk83ULyC2j6KiY4qW2y1bqebaJftpurxXUkwh2jiFe9d1aa3/AGkdjXiIW7ZyRW9e+C/A2jNv1O+jmuV42buayrvUfDdqrR6XpYBx97bzWM5NbouKu9C22nWDWxZZo5pQM7QetZlprljdzfYrW28kRHDllwT9K5+zujY6n57SBY2Y7kz0FM1O4hFybqylQRyHJ45zVqoraEzpu+p6NZR25I/egcdCatQzso2rMFjB9cV5NLqOqXMwla4l29ghxxV201OSOTZuJG3n5iTmrUk9zNwtseqajqcNtaNJHcDdt/H8K84sdYWHx3azTI82AW2L1YnpVK1nur7UVTznMQ5wT2rChlmn8ausMvlsuVD+lOUnzIcIe62fRGneKkhRriYxpgcQJzt9ifWvNfiF8StQ1DWH0Zf9Gt5FOXBwW9hVYS4KrJcRBlIwoBJYjvSf2DpOq3IuNQvvs7lvmIXoO+K0lWklqRGCOz/Zn0W/jW51rzZZTOzFFfJyoPGR2r6Jhs2vlLfa9pVP9Wi4GfY14LoviHTNJ0f7HpNxfqIkK4hABK+pq1b/ABVudH0mO1hDl0QlZHOT7dK5LybubXSR6ktrZ6lrRt7iMzSpGNzOp6e5rrdJtNJigISBZNqlQh5A/A18yWnxS1dVnkvdRZDMRvOzAwOgzXST/F8T6ZH9gskjRF2mVSQ7NjFXZibTO3+IHgzR7LU7fxJp88NiuCl5BHGPuEff46EHFfPWqeJrWa+u76GLLiXYpB4aNeAfxrsrj4g+Jbi1uI7ZDNDNE0bLIMjBFeXaPpyXUs8F3axwQAlkCucg+59BUxtfmY2/d5ehav7i51yWK4mRRBH+8lCkBmXP86y7CcNqAa3uHhKy/ug5ycenHer1rpc17P5UFwVtgxVi6ZGPUCrl9f2Ph1UkuIVvLxogscjLhVA6YrKU3e0dWUloeoX3j660Gxsm1/bsdAIjGmCMDH514z8T/iNq+s311bWuoSppzkBIc9hXOeKdU1S+lR9UlcHG5EPYduK5V7jefLZSxzxzXRSvFGLSLmnzXUuqWw8x3YOu1c9819Mxadcz6Jb3MhMMbqAcDPOOleA+BdPjk1L7SMmWHDKv9a+pNKvIZPDttDlpJEAJjiHOT3NTVbsS3qUPAegW0F5DeSTToNxAcDJz3HvXoF4WSeaK0NxJbzp5YEahSfXJxWB4VivBi1ubxXgiJkjtz8rKx6n3rt4NTjhtQghCe69PwrGEe5rdrZHk/jrRYbFxcafq2pWUqjMqRXLY+uOlef3nxF8U6HMv9n+IL69tgxBidypX3z3r2rxdaWerW7oZmXcoWN8cqx9fWvEdX+Hl4usgmY3lqr5k8sEbR71pdRDlbPTvAHxRvtbtBHqVq8LCMsJNpAbFWtX8RR3Fmb+OU7RnA4x71gajqlnp3hv7NaSRJbwrs8l7dXAGPXqOa80GvXV9NLZ2VhEFMbDamcZPQ4zT9tdXQuQ9Pu54bvT/ADYb3zo2+cgKCwHt7V5544tNM1/TpY5LxIZgoCM6FckdK4VvE2t6K72jzNblWO0Z+6fT6VpzxfEvUNG+2SaJJeWMq5WRYRyPXik5qO7D2d3oee6k13p8/ktN5sY44YlTjtUUV5++8wnb9D0q6XvLXUCmuaTcLExwwaMjHvVXVdKltz9ogbz7NzlJFHT2I7Gtk7q5DVmdFoOm+IZh/aWmXiJAM5JlIP0xXaeFby5gt3l1TUJZnY4CqQNteXWM2oQW2IJJFjY8gNx+VTWV1cO7xtMy45yad0twa5j66074a/Bzwzbpqeu3FnPMRuCswPPsKy/Evj/wXZLjw3pkSwoPlIQDNeI/8Ix4w8Q263MA/dpwzSPz+FctrU17p4ms7hyJEBUgHvWi5ehNtT1/UPjFLdy+TDcRW8cY7Dkn0rf8BNq2uWkXia/1KVrb7UqQxdpDXyzaP+92ljknk17J4I+IFwNLstEVo44rU7o2HY+tRzJbltPoavxOW0tvFF46wb7wSg7ieBmqVi8uqTRWFhE0078MVXv71ma1BfavdXF+93mBnJkfuxr0P4ay3GlWtqbXTt6Fx+928muCvW5V7p2UIJvUsW3w+0rTLBjqCyXN3KOVxnbWRF4B0uS3nulkaGPO1YFOSfevpbSrGw1ewE0luqTOuORXlXiHQbrw943gmkH/ABLZW+YkcA1wOE4Pn5tzq9pCa5bbFXwJ4H0HT4FWa3WXzR/y05Io+I3wv0SbTnuNHVYLwDcFTo3tXYyWsIZpLVfMBwQM9vaq+oCW2VmYOeMgDsaqNSad7g6cLHz7omnvYwX0tzGYpIQQQw6GuB0kXc2qT3FurySkkqB3ya9b8dSeToeo3Mhw0zkZ6VyfwL0SXxD48sNPt3A8ydQ6/wCxnLH8ga9OnJvU8+StdHZWfgXxTp3hq11zU47WOO7A2pJyyZ6VJp/hUXM8NtLcSO7sCSFzgV67+1lqa6Vo+kaPp6YETCSUKOiAYFeReDPFkFpqC3U6sUxzn0qU53YOK5Uzsdf8FaZpcMUBa7UuBvlTnA/CofD/AIR0G3madJJLoIcqHPQ+mDU0/jq31TUSlvHhRyrf40uqara22mXV4F3Sou4FD09zWkdCWkM+IOh6X/whF3dXllbC4Uja8S4KrnuK8YlvZtLQw2vlSJ/AJF5BNdV4z8WXeo6M1mN7G4QbzjAFcTbWrG7RLti3ygpnmncTsei/D/xVrrq8Fxb2UeABgQAgj61ajvrPS9V1K88mJ1Rd7qFG056jFc14dN7awy3KMeBsCeprO8S619o86zjiIlnQK+B0xUcqmQ7ogvtZuPEOpTTW4isg7lUVcKoGK5DUbi4laaO83S+SNkfzZC4ParE9jcQWH2lWbymcoTjoaxjPJ5cyKwbsc1pG0VoGr6lHVry6v7jzrg5yNuR04qC0hKyHaob3rW0bSf7TuHga7itfLjL5kP3sdqntbVSGSNM7ByQM5q+gXubfgaGSKcsE4kwufQdzXuWi6pBOY7ezt1RUhCyjuzDvXlHgiFpYG8u3mkcHAO09a72wmudOnxCkqTEc/J0rKfvaISfKe0+DtO06+tYWmZrafBLF+Dj61j+NvE1jpMi2cZSRATiRT0+tcSviq8gtVS6meIquM15N4+8TS3OrfLLK6chlVTgism1T3NItzZ6xqPjm1tLZo94dm44PXPQirnhJtR1EtcwSZUZD5bHmA+teT+FPD7eJxbXiztEiygFG4JNfQ3h7TU0XTFtI3ja6lG1FHIJqHLn0RrdR1ZlazoltqjQr/ZKHb8soh4B+pqxZ+A9FsxG1rp5Fyw4C9Afeuq05l8OoXvriEySuFePOTk1neJdYW1kB064CGVstxkgVp7Oy1Mo1Lt2Oavvh1oqyyyazo8MwfncORT59buvDottLtdSsrLTQAqRzw8KO3NdVY+deQtdSX4njK7PLxgD3rE13R7PUrGXT73ypEVSwyuTWKpOL5uhvzKS5epyfiDx1b6ZP5PijwnYarYs2I7yzAdW98VDBqfwO1iB0ubNdPeb/AGCo/HFY9zHD4dUWF1ILrTly1q2Rvjb+6fUVxGpalprSrJNpsEKknccYJP0rpg4uN0YO97M62T4a/Dm6uH/sbxEURjwPMBAFZPiv4PzWUsU9hqOnzRSDg55/Gufiksd0jxwBAxzleK1I9TZ7JXWXKK2wKX6UQpO13IJS7I5TTvG2sx27W0EzRx46A1U0vQ5tfvnu7oltx7t1ooqMTNxjdGlGKctTvtB8D+Gn0yeOazzcbDh+teQWNr9i8UT2UeciUoMnoM0UVy4ecnzXZ01YJKJ7Z4S0WBdOVJsyqexr0zRrZUggjiPlxjgKB0oorhxEm2dNFLlO00ie4sCpadnUnj2FTeK7231uyOmtDuJ/iPaiitk26djNxXNcoeFtLk8PXIbUpDc2zj5DnJX8K0PE1xaSafdXlsuI1QjpzRRSpaxVyZSfMfNvxecroNvAvWZ9x/nXX/sSaLbp4o1HXLpFJtIdsR6kFutFFepB62OKT90l/aD1+91zxtcRW6A2gGwEnB4+teR3NrqFnMZFwyEcDcOKKKbegLQ2tBu3jsyoULKzcmjW7+7i0O7YTMsZGGwetFFJfEOWxz+iiV7dZJpGkZufmPQVHdSPb3AkDEkNxRRV3IWx2eqXX2DR7O8RA+9d2Bxz71wl3cyT6gb5nKySN27UUVnS2CRQ1zW78aQNPFx/o/mFtmO9cvHJJu3bic0UVumZl8Iz7WDYOK9i+D3i3wv4G0ea81fw7/alzPwGbBwPxoopx1dhW1selx/FHwre2h1HTPCUUAVfmVlUfyp9j8U7KS0M0PhyxwVJOU5oopObhJqIpQT3OI+IHxg3aafL8P2ChgVH7scV44vju4WUyCxiLM3B9KKKivFVVaSNaSUPhOo8La/q810kdvtSaQg8YAFey6J/bWmpDqWo3KySDlVznFFFYQirWKm9To9HvrSa4N7qCNLIz5yecehrFGowz+KmaXc8ZcgjHQUUVu3pc5l1NPUNeit3EVnuRd2OB1rO8QahNpdq120jSRuucelFFKT0Lh0POPEcF9r1pPqFjjESbyrMAK88MdxeRpcv8wDY2k9KKKzSs9C1J6mhJYzfLKz4UjlQeDVfyJGzGZPLVTwBRRXdayOe7Z//2Q=="/>
          <p:cNvSpPr>
            <a:spLocks noChangeAspect="1" noChangeArrowheads="1"/>
          </p:cNvSpPr>
          <p:nvPr/>
        </p:nvSpPr>
        <p:spPr bwMode="auto">
          <a:xfrm>
            <a:off x="1736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 name="AutoShape 4" descr="data:image/jpg;base64,%20/9j/4AAQSkZJRgABAQEAYABgAAD/2wBDAAUDBAQEAwUEBAQFBQUGBwwIBwcHBw8LCwkMEQ8SEhEPERETFhwXExQaFRERGCEYGh0dHx8fExciJCIeJBweHx7/2wBDAQUFBQcGBw4ICA4eFBEUHh4eHh4eHh4eHh4eHh4eHh4eHh4eHh4eHh4eHh4eHh4eHh4eHh4eHh4eHh4eHh4eHh7/wAARCAEHAS4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5oCyWt4pUccMDjoK6LV4Irq2jKgBXXIbOTnHSsKK486Irs3HHLEiprZ+QWk+UfdHpXmRckzsqKLMya0dHKFSGx09KreS6jaMe2a6+NrV40aZdxUf6w/xVT1COFRJhUJJHIH6Vv7Q50jnzG20rxnGBVRo8Kcg5zWjqNyIE2tGpycgjtxWcJ1cfMefrVwbauFiGYFSMsDUTypnjPvTpQXcsBkdqiAHda3QmhzyLt9aqE4NTSAdV6GmjAYn0q0IT5l56Uu7I5prOTSxqXbA/GmA4cY7inz7XT5RyKaPQU4tiIx7Rk96kEQoODQvXmjlTinx/eyRxVAWIRxtXHNPkjO773B7VLasHJCpl+wxTwyk/vPlOcACsW3c0SM2SMRvkcilJyPart0iqgyu7J+9iqQKqSpGR2PpVxd0S1Yl2nIA64p6DLAMKltAofc4JHrV5beOSYsq5GOMVMpWEVoUdSTtAHuKlWB3+ZQBnqB3q5KUjAHl7iRVcK7TDaduf0rNyuAggdQDgA1F5MkkpzVtvLCfPIeuPrUc0pI2pkKB1Hes03cWpC8e04LAVEXjUhQwY+g61Wu8u/wAisPYmtOytBbxruGGbktitXaKuxPQb9laRf9IBjiI4GeazbyFUk2xAketbU+WX5nPTiq/khiTjoKmNTqK5j+S3pzSGM+la7oMsdvAwMVEyoRnArVTYXMzy2XmmmSQqU3ttznGeM1qwwiQHI6dOKz7tAkhAXAq07hcr55pwYnuaSjoKoo1Dkou3ndWpa2atAwDHKsO/saxLCRm2p6HIrbhu7FbcLPMY5AxJ+XOc/SuSrGXQRX1jTLrSr0rHMzQnmNz6VWE17u3mQtXrF7pSatZx+dGrQnMfmLlvLI6Zrzu+tpLe7ltJFVXiYoce1YUsRzK0t0W3Z2YyPUpWh8mZSWzwRxR9uywyJSBVcxAKd3B7e9LHFyOPxqrxFdDrhTd53fKgPC1D9lVASsfy+pFXYIBuJzzjjIqeS3LIVIOcYJB4zUury7F3MiaKMsu1doPp0qpdcNjuP1q/5flt16Hiqd8jBt3Udq6KbuJu6KRqOpaRF3PtroRBHtFTrIiR7QOe5qBm2krTQdx6ZqgHZ54qeGJmXfj6VB5TsNyjir0LhNpJzgY5qWxpXIlt1bPPzd81KLdlXJ6VZCiZtwIB7ipIVY3AiADL1ORnis+YvlK7RtBtdFZsjnFSXdneLD9qe2Kxj/OcVd25OMdKbcXVx9lkt93DDHzdqlyfQfKiiim5VVB2qOpNAgsWJUMWYdcmoTncF5LD0NPWNQwO0ZrWxncsQvHalY5AGh59yK1rKGGQCS3mjkXuOmPqKxJiWmHmcrjjHamXDGIBoSVB4JB61EqfMFzVvmiVdi4MueSDwBUCoJGGJD9BwKqrhMYz+fWrcK8Z28etZOPKiG2XJVtY7dFjyJMfMW5zVF+hclcD0ouJdrZBDH09qpPcNPKI+Bk4ohFsereptaVYLcIbj5Wzwq0/UVYzquMKuM1rw6edJ0iK6UZdxxhs/pWZNMJG3SKN2cmpqXuTfmZUuh84UjHpTkhx93jPc04xtMwKhj7+lWHLcZB2gYUY5NStiG9bGZIPLJj3E5JLGofJZnwvOeAK1YbdpJV8yP8AdgenJq5aeT9rjUR7xkbVI53VanbQpuxTa0W3tQuCZO/HSsLUYDndjFdfrWFlIl3RsTlgegrF1GESxHyVGCOtEZtO44Lqcw3XFIatyWxU9zUDxkZrqUky7EVIc04ikpgfQllZt9iuYxPKjHB2DAX5TznP4dK80162li1i6jmyX3lsn+IE9a9SS12qvnFgWbDE8449q5vxXpDTWyXnl7jGcE/xYJ4Jr5+NVKpZkVpLm9TgVgZpMLkjPc9KtJblRzjHStSWwWAgZAbGTxSiEPIu4fLjnHet5VtbDUr7Gc8JBC+h7VHMJCT82PpWtHCd2GXgkfNmq0kIEzLt5DEH0NSpN7lqWhjSKdp4GapXsZWBN3Umty6t9ruBng1h6pnzFQ5wo713UB30M5lwD61GmQ2atiNDEMKxYnk9vpVZT+96cCuxEkTg+Ye+alEeEPr60sQTLM/XPAp4WZmCiM+2BTYDR9wKuaOelTzQzQxh3QAGq27LdaEh3JVLK2d5NW7a8aDMoycjB5qlMuAFG4YHfuatW2lzSKrPhR1walpW1KUn0LEV8ku4sWz2BHFRPI+ZPm4K1bTR1WHznfAztKgcGn/2arRpGjMSTxgdvSovFA3JmXp8ZkBds1Y24yRWvp2iwbXSSSRVHIAODWktrF5C+ZGu1OFG3nFS6iuLlZym3cAPU9aZHa3E+Y442cj0U128drCUUmFAg7YHBq5awx7v3a5buBR7aw/ZnGaXpOo+ZtazJVQSNxxz6VIml6vMjSTW00SA9AMCu/tf3VyY54yisMK3vWjFCpcFlY++7NZ+1u9ivYruePywXZkMcdjcsc4AEZpsWj6vIxKWE4w2MFe/pXsixweaU2hdwwCBViCzRI97yoMnAycc0fWLdA9mu55FNqN5bWQtbiOVZYvlVSMYHuKNNlm1KCWNVU3CjOCQoYfjXsNxpxkAkdYpAoyAVBP0NQXOk6fNGPMs4PNHOVQCl9Yg+hDpWR57bzWTWsUSSm2lUHzUdCcEDt65rLuL6NZQdsok6fvOBj2Ar0u50C3ljLfZ1VCenrVRPD+nRkZt08zdngdBT9rDsZ+zscVY3c8822OJVUgKSzgCpzaXH9oFvOCIgHzgZ59q7V9K08KX8rJ9KoNDbMf3cbIw/voRn86zdVJaIajc5+50+SYBs+Z6561WltSiGLcVBHc9K19Tke0ZmjU5P90/pWKdWhkuCl5E0SMfvAdDU0+aSugRkX0AhJIYt+FY87Hca7ePTbW5L+fciMIm7HGSO1chqa26TMsBZlB4Jrtpppaj5kU1HqanitWkHCkCpLKA3BZwhwg7dzW9a2gYFWV1A67Rk5pTqWdgPfNVspLfVE8kZiZg6c5G3t9TTNd0iW5s5NNkiCTldsbA4w45FdtqPh2WG2ilkWN4UciN9/JXPp175q7qmlxu9pcKoIMe/OOHyOR9c189iYStzxOfEPmipLofPqWEbI6TQTrMrkGR+eRwcj8+ao3UEtrqP2cxNsK8NjHNdz4gtxZ61eoGbL7XU45+n86dbGVR5ilZlUDAaMNx9e1dVKVGUbyZrT5bI4lrc7wM9ACQRVOSBt7DYBz0Fd5q12l5GVk0+FJVGA4zuIHbjpXMNb7ldlUDnoO1S0r6PQHY566jwcd65zVo/wB+2ecV3F5ZEKGK5Brjr3c13IFgdwpySBwK9DDIpMzwSsZTBPQ8CmW8SNcSGc4AwSw9/arkN3b225JGkVifmBXtVdrjTXmHmfaCjHBEY+Yj8a70hXKwEK3gBAMZPLf1qecXMb7c4UjKle4qnN5bTCOBGVRx6k102jeXbWjJdWbXKH7pYYIosDZlSwSz2xxGSoGcmsYI3mbTXZCSWaH7Pbw7JXOF3cACuee3kgvX85OQTnPSgdzb8P6S0jMLiPMrIGjU84HWtyOx2WxLx7T0+lWfAwadDMIlLhcK7AEA9M+1a3k5uD5i/I2TiuKdS8rGqVkc+9khCBiT3x2zTlstsnmKm4jseAK2JYsRuWVeOnqKls7d7h0G4rEFBZsdQKkuKKVhZt5gZlUOcbgT0pWtd10wXKF2yBjjFb6WcUIhkdScgsO5b/Co0s/MLuxKsQfmzQi7KxhXNuAu1fvZ5X/61bFjYhbXA2+c/wAzMQflHuaBbKrqoPyk9cda2Wk86J4mjEMKqAV6nGelZVJMaVmU7bTWgRnYCWNXIDYyW+n41bgUSQtNEoPGJF24/Ki3t0W38lTMZWJKqGJCj0re0TR7tIZPMeMQlNxXPKj1xWUm46lRs9zNt9NWULIsZZdgJA9fekk00whWmhDpn5SR0+lbf2WSIsY4XUDjJXg4qZHWRdpj299vQEVlzsclsZYgjXYqdv5f41JHCsIHyoy9VLjhh6VoG0imjR0UjjPH9abcW0oMbQTgdQ0bj+X1pStbcxd76GNdxBpfJWEg9QgHArGlcNLsUAHO3AGPzrqZiFcDaGJHJxVG80+BCsq8k9QByKqErIlLe5jx28it8wCqfSlbT1kiaQOAQMjiuiGm79PfdL5XGVY849qzbmCSNlUrg49MZ96rm6mdupyt/pqM2XTP19K4rxJpts0cyop8wcrXq08KsNv3uP19K4LxFg3ToseD6kdamNSUZpoiVzlFiWW3glBIYx7ck9ccGsW7j2tt9K37uBhpsZQ4eGd12f7LYIP86p31qPKVtp3Y+b616/PomIn8PQb4lhZk27+eefrXV6DDatLOsnUcI3TgVwVv50MqsjEYrstB1O3ktfLDZnBJfPauWtB/Eij7a8Q6bbLdTwcyOLFZhlRhXXIYD8xXCL5j3bNHc+Xbo/zxMVI3kHBUenGD9fevQvGWsLpVtFqXnEwuGhlHl7uDj5xjvkVw2qRi0aGSO3Ew2Auu7GeAd4/DmuLEWlFxRhT96LTOL+IlpDLf2l5aWflI6BZCx5J659s5rJWKKGPaheFyh3Z53V3niSKO68JG/wABZFZAoY9B0/TBriZXihhRXeSYnIPykgE+4rjlBxgjOnflt1OfmmVRIvBGD83c8VQsrYfYl3cHq341b8ShYNQEOBDiMIQDnef7x/Op9PUTBEbgBOfwrainYvYytQt9to7bSVVSAAP1rznRZ7db4w6pJdpZy8Bos4Vs9Sv8Qr1nX304XFpp91LcWkcgGZYiM7sngjvVG18J6N/aQayvbTUgp+ZXiK4+uM4r28HTtG41Ky1PNfFHh6OG6jkhu4JLeRco6nkj6djWcuiNHELxmiSLdgKzgsR64rvvHlosX+rNumBtCRAAD8qo6B4YkTTv7a1dWSEjNvCeGk9/pXY0rlKWlzkdT/siOf5Y5WlwMqCeDj1qxBHawWr3DwkyDBVfvH3+mKh1e7SS+kljs1tRuJjXq/uSe5/QVf0i0utS024aGQHyUywk/hBPUGoeiLtcqx6xDFMpbz/KH3gcD+VTRw6fqbC4bAbf8yhskL60Wmn219Yy2wmhS6XOwM4G4+gzXNzW99p9ztkjlhkXrkY4pPYSR6xc3UWjeD5hZ20ZaWVRHJ6KB0OOvUVxGnateW19mSSaaNuq7iePanaXcS6lpptrWGQyhhvjBJDHHUCtPUdK/sdoJLk7JNoVkxyCR0+tYQo8qZblqdPpcf27zZBEQBHlR7npmt17cW9lEJITGI8o2e+a5PTPGunabaw266TdsyHLOpU7vwzXVS+I9L1fQhPbxyb2faPNj2OjY5yO49646sZxeq0N4SVgn86eRDbksAQBj1xUVrHJJfeXgY6E9gfWp7GZAuxN5lOM7eADTbHhmnkUO2Tjnv7ChSdh3fMOEa/axB5kauDwepJ9q1pra3haOG4mR+AWAfJz26Vn2O43CTfZPMkfdgdFBPqan1mxj3RmJXDuuXTd3AycH0pVE9Bxfc2bMxtN9lt4428tdwbft2/TNa+mgXUMkyMRbIGVmBz2ri9E2SRyIZZC05CqUHIGema6+1M1oi2CKtvGwPG3oMdfesWlexo4K12dvb6BZXlrbn7VJbKYwck/fGO+eMVla74fit52ZGjZV6GM0jXEX2BbO1lkZIjxJnG7jngc4qna3V7cY3TFjnD7vmLD2zyK55yjF2OiNKU43WxUiDQqDFypO1l5JIp11b2dxlZEEaleYwcke+aFixdNu2puJKluc/4VoRadGbSWV40ZzyCWy/bBB9OaUfeWphOLi7GNFZwmAJHGC0fTPBA9eetSy2DSxrIGDAcdea2l0hMcFtq9QpwVNLLayQIXXeMn5lZccfh1qlchp7s5JEvLZxhmWPJ+VwDgVck00X33xsJH3tvX2rVvrKOZBKysrcjI78dKp28F3NEY1U4j6g9Rj0NQ7rUlx5WYV1prQKylCCflrhvFegTQubhzxINy5GK9cuSyqYtoZTwVDHJHcVzHiLTZrzT5ijZRcmOMn5h68VnGd3c55+67dzyK3t7GW11O0nLJdqEkjBH38dcH6Gue1KcRjZ5f7yVsDd2PrXTX8MxuoZYmMcwYhWA6gVzvjn7RJqdqZo449sfVOM88mveoJTpoi1mNn0yaNfm24HBZSCCfrSWX/Erk+1WsiyvIpRt6cDkHj8q1/DGmy65HLbPMU8vDE9c5PpXS654Fg0+ytp7y+URycJIVIH+7j8OtbKOgnK2h9g6Tp9vqmg+RfyQt8uSkxK9BgZP4CuM1a1QQJZ7gFjXcWVs8jgcnqMDp7100Ucsto8Spl2Y/IvViB0P1p+safb6h4XsrkQ+S0CKHVV5yB37/AP6zXiUoymrpHLCbjqcLb/YodC1Ur5kxjjIVSP7w4x+WK89g1SBoyqPFkSbVjdscAdx37816ha20L4ul2CKcFCJHAyw6Ae3T868h8X6fqml+Ir21sdHe8dGMiyJHhUzz9/rTlTlOPLY6U9dEc7rt9Fea2JEfID4PGOB6Ul9qcltoktzBuafeVQY6ep/Kudl/tW2kM0+lzFC5c4fOO+K6rw/qdjpuh3mpamtm4uI9kVsvLoT0LA9fwrtw2EcX7xDi77HGQyPrmorPqBIkRc/fIQ444X1ra1G81Kzhgm039y18TCrImWkVepz9eKydP1K0e7RbvTNik5eZBvQ8+n8Ndzf69pNkkdzp4+1XUcAEC+V8sYPZeOCO5r04pJWQN67HJapaahpqj+15tkjqHCOQcj0PofY1XTxBJcqF+1rMigKEY5wPQelYXii/1DVZ3a62o2SfkXP6nmsCEzW+WaMlQeoouaJHazy6VrTCC509oZ1486Pt71W1fTPEfg6xN5bi3utLvV2C4jw+PY/3TWVpmsRI6b9/HUbTz7Gu01/UG/4Q8WVqJFEzLJtfnYOpp6MTujymaXzmLNxk54rqfB+rQXMsOieIts+nOwEc7HD27dsN6Hpg8VTuRbxkC6jRoXOPPgjAZh6exq1fT+EYbRVsrC5nk2/MZZNpz+Gakpo9AtYtdt7q4tfDmg2tnahiolZfnl9Duaqln4P8VXF5cvrGlz+RcHzPPU+YqSD7rEDJ9Rj3ri9P8SXlviBJ7m0QDCgOflH1Nd1o3ifxJaRRy2Hii+tyFAZAMN659/xobJ5WjbuNAv76ZJbi30wSWFtueaOGVPtJPRRuQBm9x0HU0mr6Pqx0a2kTTysUJ3OVwAOKq3/xCvJpRLq0V3qUsY24uW3AH1wSaW18e6ndRu9hpf2NCwXEecMfftWTpt6MtTZnaBq1tdX/ANmkZoriM8qTgN9K27S0muQ0kC5GSBg8kdx9awb7S7+9vTe29nbm5UbjIzbT+fAqTSZfEGnXNrqWovHDp0uTkOCOpGSB3yKzq4dqPus0hV1O00+6VpbZoo2EaZDx45B6VJrKyR36wAFm27kw3IHTk1laTrXh+7mntY9UhN0WbCuCjEYzxkc81e09TNfFmVmc/JJvOdqjpXGzZroS+GrNrPTI45o0WdZGywOdwz1rfa/+1RNLPMTKGVFYj7veqzGPzlWJd7NH9M+op2lwQFGYAgbSzBznBzx9Kzdr6hzPobehWvmlby4ISORyVw5ycd8e/vU6WUFxdBLGORiPv84JI9PwrLtLy5EkclwXEYAjUL8oIIxz+VbU8EFvPDICEVmO05zknsa5K9O3Q7cJW0auTapp29TMiNGoXJI546Z9qm0mKONIrmUxmJsnLZOCK6rTfCS3lmtzqGsQ6ezrnCgs4HbIyB+FUdQ8Lw6dZr/Y+pNq3zEMHi24z6jPA962jh6iipNaGFSrTcuVMS3jVCZPOxFNyi8HPtn6VFf26O5jXZsIOHYYbd6Grei25RgsyCNmYjbtBVTjt2FO1TQ7q8UTaewJVsOOjY7kA9vei99DFtrU52WBFtpXeQhkHLLycDsPWq4j8yzMj/uQ/wAyqp2knpzXob+HrV7BI3lTzQuGkbrI3pXLw6HcT3FxbQpDviDb2UnGfT0HrTlEcZpo4yWKS5ZZo2CPGfmwef8ACoLG3eSed5FkZjwyu2PlPX8a6KXS7mHyp1t0u2XO9DwduDjA7jpVWdJLfzYBa5ZlJU8jHXt3rkqQscOIp3akjx/xtpElvdPPp1pL9naUlNqlgp6HmuP8X6Ndavrv20fu7KOEKh24ICLzx68E12CeLIQ09nqxvbU+cwRgv7tOehBqkuhal4tMtpot0tzEhDMhbaxBOMjPb1Ne9hKXs6STYJu2o/4baVtkuipi/wCPJpS3fCDcRn3ArI8feJLPVrK0hgkd0t3YG3YbSpI+8T39B+NXNAa+0dTCsbyStAyeWvzsyHK547elReJvC32fSbPVdbgGnS3ZCxwEAMQoPzYHTqM10Dsr3Pq+O5j+wSX8Mit5aefGVyd47Y/P9K2PC95FJpUkUkoYgkOrjBwWPOK8p8B3E+pO2ircxxrImYdxxk5ztB/pXbWGsrHPKlysaS2aCK4QsCFwcZXHXufbNefRoTpyt0OCSex8v/tB3upyfFm70+PUpxbWnlxwpG5RU+UE4APXJrXtfFOu2uj2lrc3y+d92Ke9j3wuOmxyBkn0o+LOg3Wp/EGfWLe1dYLuNHBI6yKACPqcZx71qJo02oabNYiETKbfZHGTgmTqNo6k13SjaCaR2wnohl/eTXk93Y30GmNbozKriAFnXseB1rg7vT7KO5ctb3F2gPCKCMAf0rtfBOn3NveLpN5BdRLLHsaVlO6KTnAGRx06Gun1bwJuQvpt4rxMdsju5J9wcCtYR00CVR31PONGtNAurB4fsCPj+CV2ySeOFyOcmsW4+zabuFo0saBupf5lPpXRa74F1uIzyW17p/k5z89wQcg5yBt4rAHh3Wv7Th8mKC9idAZmkkXarD72SOQPQ1LVmXzJo2NN8E6p4stZL3TrqJp3XdEZJUiRvUEH09q09B+HPj/RgfM0u3mTduHlzxOrH6Zre8HXmnXIFno2rxafcxJwWB+zu3cAnp9a6C507xXGxkm+zOrDPmxTqNw9cniqUW0Rc4mPwf4xYNNfaZb3CMMxiGyG8HOOSoxXCfEGW+0c/Zb+x+yzy5YI0ZQkdM89a7TxtrWrW0l3cR6wE8mNciK7jGwAAAAK2CfYCvGryXVvEWrvLJ511cNzmRuij1J4ApdCkZjzO+cscE5x2qXTVD6hAjSxwhpFBeQZRRnqw7ir2saLfaTAjahamKScny8kYwOpHr9elUIYn3BgmRn060ij0bxv4s02/uILPQNPtbm72iNr1rJY2Z++xecDPQnJ+lJ4d8N6hHKZdUF4kzENlV3o2fU5rA0fQYdSd7dLtbbUhhoLeUbBP7B+zemetTTXupW8babetexXEMnzB3YOo9Dnr7Un5iXkdZq+kzRC5lnSaUTqFidV3InuR1HSjwZ9otrhdMMMt7LJIFjETcEHucjiues7Z5LUz/arTz1+VhJMEJz3Ung16z8I/hhqmr6dD4ou5LjR9NiO6K4LB3vAP7mOq/7R/Cqvd6A3ZC+L1j0TS2sr+2jgvH6B87fYFsYrzjxLrccdsmnRyExtbLHIFbKhuuR+Jr3TxDpOj6pE0mpuXhBwGmcb2Prj+lYP/CudCu0P2QDyivO6MAr+BABqpwbM4tRPH08NX95aRXJt5o5FUMk0fVfQ/StjRfF0+kXK6brMHkHgNcRgneD/ABEcmu/i8M+JvDcira2kV9YRg7GiOQV9MHkH2z9KxvFOi2HiDTDcafE8OoROGWMj7hz29ie1Y1KKktTWNR3N9p4XZltJkmkQ7GZG6Dv9CK0PPg+xvbLsg80bBJnG0ep/GvC4LzW7XVL2/hjkgumkL3XlcDO7nKemfyrsfD+vahqGklrvTHx9rRTJGMhvlbJA/LPpkVxTw7TubKaasz0jxL4i01rC1so2idoUDSTKMEvjGfpU2iasr6M8YiE8xlBiLfw9vxrzTxZa3llFZpDJEtzP92MDcfx969X+A2gzX+uQfbZFuLWxXfK+3AZgOOPTNVHDOc7y2B1lCPu7np/hXQ7qHSYrjUPOlvJ4wxQcmNew+vek1ieO2vksooY0+XO0sGZvwHT8TVv4p+MtL8JaJsvbiFZ7w7Ui34kIz/Co5P8ASvKZvHXhqWMzWn2lHOFcXA27R269T71viZyS5Yozoxi/ekzv9Mu45HY+ZbLIm7yxHGdpAwNtdbptxaTQeZsZeTmPYQuAOgIrxTR/iPodsJrVZtOubsgGNWuFGOowf8K7Hwdqvia+8h7qW3+zbsR26DaVHdsHk8V5yoyTu9japOPLZHVX0kGoQukEG6WGQCF14IbGWAPtxUH71oIXtsCZWMUocAqwIOd2P0NWrL7PFdvGzA+dukXC7QMdgQRis64eC1Zry5up7CBEOQXBWZ8FcjPH1NVJGCeiMvW7dnJt9LtWmdF2s6sSI8DB5B4B9TXOX11a+HYJZbycXMkWAIiTukY8DAHNbWu39zaaPfJolwjXj2+d+RtyTznPBwPwzXK/CrwhPHINd8XOllFOWeFp3Ju7lgeSif3PfH0pUsP7Z72M6juefeOtDv8AUfDt7dahp81tA0zXDSTKiGHPIwM/N2GOp9KofC5bXR9TttPtmE0t1Lh5AeqbdwUemTXpHxe8W2ss4tbdra40kW+yC18rdhieTv8A72PX8K8n8O6dqtjG+swIZRbTeYojGWUH2r1UraBGyRZudSTSfF97HFAZ5GkU3t0o4QA4WJfQL0rI+L91c3fjuXT9avDbw2MAjgzkKQcHIwD1z+lT6ZaxXGty37CSPzGLQxliFYk9W/HpnvWJrfjKbT2S0nskuL6AtHLJN8xC7iQv4ZpXHY9A0m+fTdTW1u1JhZhz3HPVfWrnxN8EWsKQXOk3kkNjc5mjO8ny36lQeu056Vx/gjUhrFjHa3Ujb1cLEwUsFfPQgcivVdEj+22dx4Z1SUeYAXtmzkBx1UVt0sZs5rwdf3ej2/ktrk1xERgwSP5i468E8g1F8QtNttW09ry1uJFRWBWGPA+Y9SD6+lZ+q6J9ivFV5iJWAJUHHzfWs3xHNrumaaDa6hiI/eQkA/556UJ6WJ5dbowtN8R2ejkpeX3iKJ9vEysJkX/A16L4a1XX9sN9pupx3fmR/vrW7XzEuUYZAZTznHccjFeYW1w86yXP2UyRoczeVwVHuPSug0u/WRI5tJuIobqMbY9xxg9sEd6SNXFvYs+OLWylkmuNNkXQNTiAeawvWMkJz0Mb46f71ZOn32qSQS6fqlzYeV5Jk8xSNpOOAoyM5z6Vc17WtV1G3e28X2bzbvkiu4gB8p6q3GGGcEelc1q0mmQQWlrayssNvktHIxZ3J7+g9gKbYK/U7bwvZapa2UUVjb6azn/WSXExXPsMA1pJ4L1m+JW88SrZW0gw9vbyPIo/PArytdXmKCOG8vLdS2dqvleOnHXFbdzpEut2cM0Pjh7lVXL27BkkQ56AD734mmpK2xHLJO52954B8D6fYOurX97fMF4V7hUZiOijA4qtdN8NbM6Tpml6MZ9SRSxupA/lqMfMilvvnnHTArL8PeHYbESXd59rumEZJnuySIUH1ri9Pk1C48TS3tisr2Mcm2NZTgAMQOB7n8qJO62HFGt4n0+TWfiCIdRcOY2MRQHoP4ce3INR3mn6doniWz/tC3lubKOVJJYQMkxg8iqN8ptvFVtepc73juUeT97uzhh0Y8kcV6RraWVz9snLxrKsZIDrwR9fTFQlYps57xHDpniyWOx8O2620sTbbNpCo+0rnhT2V/Tn2rBttY86U6D4y0+5nkhPlwXaJi7tyOxz98exrAmvIDfOPmiAYjdC+B9RXoFtp8Ou6bb315dWk95Gn7q6dirSAD7kp7MOMMePWk2gSsc54h8G61Z2IvreJtQ0tjuW4jXYQPRlb7p+vHvXrNv8QvE9/wCCdJ0CWx1PS006zWASxsAs4AwpO3pxjpXE6TqvjC61X+w7O4ube0yFuLe4YHywoyz7sfdx3zzXWaVrEunXPmLcSNbbWIPl5Z0HfjtUu8dUUldalXVdTubiMi1gnsIogoedkPLHoS59azY9M1yVbieSHUJI4IzI87t+72jkndnH65rf1LXdNtoft8mLmKZQVgdNys3O04PVv5V5f488da5fPNpss5jtXG2SBf4VP8J9/X8qFKT3CyN/TvGWm20gKanIWb+7Ia1dK8UQrq7ym883cNzJI3zH0+bn9Qa8Xt7S98sTQQs0Jbiby/lH1bGBXrPgP4S+NdZ0yOa1l020iuQHLyXGJCuccYU/XrWlrkuyKnjiEeImOs6bZvaGa8w27g4KruJ9OcGut0qCSXT4rfT7GdIrJdsbD7gGBl2b+8SK6+1+DNroMdpdeJvFFtb6PGzzzP5hJZ8KAoBGZOFHAFLqXirTvsVz4e8C6FNdQlRm/un3TPz1VFwqfjzS2JlqjyPxHd6nb+IbYXoZJXYbsLhkjbjIz04NfTXwnbTPCvw4Op315HCZnLSYOWKr8oP0zk185zWbXV/LFel47oMq75X3H73cmrPjLxguj2qaLJPJNAr4YRvuDYxznPc89KErDlrodL8QPH/hfWNduWgKSyzMY/PEhzsxwpf7yjtgcc15tBaDUpWkjSztI0jOy3DFjIc9ASSc4P6V3Wi+B7nXLSF5vDEht54w8cgkiLc8/wB4EVT1f4XeJ9D1W0uNNt7iWBifLZl2vH659vem4sXMtjM+HPhLSf8AhIFm1uznYrta3iWHerP3yD1A47ivR9U8S3mgeNLO7v5/Md0eW5jXAVIwhCrjoOSK2fD9xo+geGZtQ1SUPNHtX52+Z36BVz6mvHLrWtS1Txvey3mlXE87SDei4xFHjgHI+nOQOKJU421BSudzdfHDUJdSdbPQftUO0qUycY7n9ap2viu/17UG+12t5IW/gB+SBAeflxgKO5/Oh/B1/qVit5bwyPbSEKskciqqn0yOv61k2dimm6sNPeS9s7mZdilJGBkB7Db1B9P0rP2MWHMrHoup+PtE8J6ZIltYQ6rrK/6nzZQ1uh7Of+enrjpXAaX4ol1HxR/wmGvaxqNxqHlNlLtMRqSMfJg4AHYADioLnRBNDLat5ytEc+W7YwR7HpS22mWeoWRjF1cstupcQ43hjjn5eferjTUVoTzI5rQtet9FF5Je+H9E8Qw3V00jRXwcSxqPu+XIhBUHJ49q9J8I+MPhhfCGC80PXPD7s25mtr0Txn0B3gH+dee2WiaJeTNB/av2eVc4ikXYzH0AbGat2vw28S3UMlzp9heyW5Hyyi2YqT9Rx+VFrFNJnp/ie8+H2tG4i0XxJp1ncSMqyLeQvGrHjbu25/PHevL/ABR8G/P1qZtP8U6Myk7nDTtJgnnhgMkfUCs+58JeJrS8Ec2i3t2Uxl47d1ZT6HIw30rt/A/h2TUJLlb4apb3P3jFNB5e0cfdz1FO6bEly7Mw/gx4bvJ/F+pawwkGk2zZGw8PIT8u0jsP8K9ufS/DVndxXFwbe2QHe88rhBgDsT0OelfN+keLtY8M6Q+lWF0kpEjsGCZ2buo9PesPUvEmt30vmXN+zSn+JvmP4Z6VxSUpS1eh1QnGK2uz6a174g+A4dltY30EmzCyOIwoJ4yMnGfrWO/jHwdfNJAzaBemR8QwOqMV/E18zXUU0qmS4vZACeS78ZqtEbVMbdWAIPTaeKfsbvRlqvbdH1raaZ4dvFhjbw3pSX5G2K5h/dqgPUN5fDdO+a8U+Ium+GrTxdfabaSNpN/bsB5kTmW2diAfmH3lPPUZHtW18ONT1TR7NI7u6jms3h8xAjbpQD0IU88nHFeSePtZGpfEHUb+KQxtLIBkPuGQAOex6fStaSnBu+xE5xmvdWp7B8LdD1TWzLZatqVhFp+355GIlDr656D8ea9Fh8CfCjTcQSRm5lZfmmaEtn35zivCPhz40063nmg1nSra3Rl2Ry27uhDj1BJz616loepaXqkawvqULs/ETyDI445I79e1dsLHFU5l1HeLvhp4O1GLd4YvoUuf4Ld32iQ+i9MN9K4Lw/4T03F3/aupXtje2+fL8sKxf2wRkn9favRbW18bWN2P7B1DTrqyRSI4I2DSyMx6sGHPXj+lee/EhtbsdTuG1CLy7hHC38UZBCswyGyOMHOMjvkUqkVbQqm2+pytzrHiW7uZNKttUvr7T1IWMSqcDHOQD0NXI4tTmj/sm8tXtRHkmQw+XvbaSDz97FO8Maeby/jj07zoZnzISAzDA5J46D3ropvHWqaZHJZ295DeopKZmjSRV+itmsYs1fkebW2n32o6pE3mpPHG4VkVwGUdMgd8e2a9OtZ/LwH5aSMROTzyOKyvD+raH9uuJfENmwmb7kFtGsAJPdiBx9AK1dfuLC6s47vS7T7OsLE7TJudl7ZPfApX1BI8+8caOLHURNAuYJSQMdj6Vn2bXlqCLW4kjVwNybvlb6iu/uNPOuWEiIzBip25P8XY1xOsr9m1GW3A2iHC5PUjHek073KPUfh94qh1HSbvTLiK3tZbeHzZGzzcIgJIJ9FA6Viya4t4CzXIuI3yX8pAxUH+FQO1ecrKlnN9p84+UcqV5y6kYI+mK6HwvH4ev9IuBdK9lOv/AC9QAs6AdSB3H69au97EWsdf4fv455pLHSdMhhboZ7gIxQew9a19P8K6QdUe4u7R9RunkLuWUbGcnJJwOea4aTR7+yt3uvDkMF2iHL3cETzyOOOWLdBz0wMVa0/xrrljpTwP5vmgYRo2KhBnOMc859MU0lfYmSbWjPfZIbeDT/7UuvLsrTAW5jIwiP2+UDowGenrXL658U9J0FF0vw3pU9xcAZjJh8qJfcR9/wAf0rk/gv4nRNUuGvNTvobrUSIZUlAaPG7cGJJyefX8xW/8YPDzaLqVzr99NNJYyANCkGCNxHXcSeCewrW90ZWs9TmtRj8d+NL37ReXSyqD8xmfaEH4ZAFb1poPhbwnZjVtV8S3t3NkfubGQABjnptHXGercgGsHwVb3OoafJcXk0xhB3R280pIPqQK2tR0i2Xw8s0NnaGWe8LSROoAZQOobGQeT+dTzJDTbdjivGWuC81UXGh6XNa6fGfkWUiSSU9SzEdPpVS28Ly+JL+OW4aS0LYYl48p+ODnPsBXoWi+GNOhvEltwFiK75o3jU7eeAGH8q7n4fwyWmqX91ZWgvHtQN0ES7myckYA6jPWoine7NOZbIoafpFt4T060F5c3EU6QvJG8ynFwQTsCgcjgjPHatnUvGat5VkvlNKUWNpFkBQE/e2+v1rP1WXV9S1m61TxFa3/AJxjRY4TGQVyfmCAdgvQeuK5QzeJbOzstVsdCtlnvrxoUson8x1X+83Hy8nuc8GtE2jOUW9h914rtNX1aLQ9XtIl1S0n36fNnajggqVYdCfQnp1qprVlPpcax3kcUMLcjBGcegxkke1cV8VftlvrwmuZLK11y2YSMlu+VRuu09s+vvSaX4om8c6gsGrSSre+WApSUKDt68H/AD1qW3sXyrc6wa5o8TQW914vMYU52rDJIUPoD06e1aX9s+HnuTZ2upahqVv95pxbKoT8WAP41zfiaK38MpaNdrY31+Zd9syMGdQBwXxnbz2yTx2qjb2+oa08U7W8t35q8xRLjqTl2PT+ZqdRWSOys5tBjCC6sdekhDsAYU/HOQOh9K1jP4ctLSa4g0e/tiEEjR3Wp+Qzp0zt3ZP9aq+H/BevW+mPeXd5cwJtIjtmjKxIcZGT69s1xfimKTzA1+Lc3CkhmHLMR0/SmtUGqYz4gfEDSbrSl02HRtOO0l45VkmkkRsY5bCg/Q5FY/gnxr4v0WIJomsavpazuEdLSRmDHHB2fdz+Rrf8BXuj/wBpBtesbBIhtIRYVIc5/iye49q73xrr/hyOylfw5ZWFtcyKVjlb5RED94quPvHgZ64701ETnrZnAX/if4kTX5lg8V6tK/GWnkEQ5GcNngH8a6Lwb40WGzdfiDN4p1HVSxKT28kTIsf90DHHb1rgmstV1NHWO+aKFQdzrxED15J6k8+pq9p/k2Ngtt9sklOclg/BOOcDIpW1Hd7I8o1S/mGEWQqe+3p+dJpt0kKySXZdsj5cDJJ9Par/AIj0C7s3PmRtg9G6qfoRXMzrOr4YYx6VzRszo5bFue+kkTyy2EzwDyRTLeVhIu1TnPFW/CWm22raxHY3V+lj5oISSRcru7A+ma17zQ9Q0jVWsb+22GM8EjiQeqnvV+QrmrpMt5GbuxfdE3l/vHAG7cR0zVJvDsV8qJZW5Rkw007j5c8jAA7f1rqfDdhb3duJrcsHxtfIrW03TdZtbe4bRroqJPlcp3HcHNNzj1FyytocRbfDbxTdK9xHZmIRKzmVnABUd/rXbeAfCuuXojttHhvEChRM16EEcXOWYEc464HXmuw8EQ35lEviLVpoYlILNGTucZ6AdBx3r1aTU49Xhgs9Nmawsbc/Jtb94/uzdTWilBbERjJ6M4y/bUNH097Hw5YX93dMuybUfs7BpPZOPkX9T7V5vqD6oZIpdd+2yWzt5aow5Y+nqa+krHw7HrFpLaalqN3PA4IaR7hlCg++a8Y+Jsfgn4V63b2/hbTbvVNSZg9xe3UmVRSeVjJzg+9NzUlZFKm4ast3Wn6HoHgq7vtTMGkebCy2lqEy/I4LDtk15f4D0O21jX11bUrYRWkf71kjUhZdoz8qnscd/XisvxlqmseJ9ZTVNZVVtkA8q3XgEf3jk8n+deg/DC8iuPOjLBQIdvXoMiiNthS2OG8YNBd6jeTTBxcmbcvAC49/89qwrHXZLO9Ecjboidrc9B61u/FBkj1qYQ7RAjlVYckk8n6157JJulcHjscjmpkrMqJ37+KLTR/PjjYzSYDRqp4OfU/SqviRY7u2bWLVQTMA8a8Dg9vcjmuEdi8yc9gDXd6NLbyWEelzQSuiDG8JkEE9jz0zShqEtzgLm5bBimiIOcjnBFd54B1LSNMQJb6PHJfSwiOZr8F4zz95QDwe350+68Jxbt0cW7b03YU/T3qlMuraephSLyWLYDpHgqPX1qXG41Kx2cfibxJ4du/L07StHt5E2zeWtplGBGVcZODweteteCvifpPiRodP8R+HNK0q7dRH9oggR0lfPcFeM+tfPWoXE1/YRXDX9w19Zjy2lLECRckgEH8Rn6VF4W1LWLnxDZxlNyvMq8gqQQeeaunO2hEoLc90+JHg3yb241HTrcCdYnECW7AI7EfKccDvngdq4RB4iezsNJ8V373cVsHlgtSPuDtuIHPJ4HPevWtM8YaVeWz6RecAB8ZYFgAfvD6GuD1qG4tLmeSbdcQMP3NxEc5XOcEVpWloZU3qc9bLrFggEsZu7SUebbzrGAUA6g1JNrkv2GPex2RsXYZ6A1Y/t6S6szamMIiK3lugxx0K1zGqXH2ewkSNSWkB5Pv2rlpObXvnXUjBP3TpbvX/ADtKEunzuojGXK9yOe1UPDfxD1PRtajvrWR47hFwD1DHPRh3FcFb3s1plY2ZR3561SlvszGQZBz0HatLmSVj698MfHix1OwT+0tLgM6vtZGYAM364qr4t+JesR3z/wBmeD/DViqgSEXU22dwf4lBIBBAr5T0nU5rW7LhuZAQrH+Fuxqre3t1cXvnXlxLNIerO5YmrU0hONz27xN8RpXnuLkeDPCV8S/72SbTtznjqTurzF7oXXisa7DaWemy+csqxWkeyJMY4C5PFZ1lf3AlIV9qMu0qPQ1cuNI1SxhTUfLRrJiAJBIHCk9NwHI/EUnNsLJHUWNxaz+I7SPVrR5dNuJf3rxNhixHU+nOK6/WR/ZfiKwfwtBGyuHkgaW5wIcbSSCSBjA5znvWR8PX0/ULu3jt9LknmgYNJM7btoAyTwevB4x6V3o8C6teaZHLa2aX88rbVaKRfLiVzzn+ZbOB6UTbSJir9DiPGfj/AMVrfro/iaSeGB0DJHGR5ckbDh1I4YGq9nb6TcW8Tw61J5Eh+7PCGZSMZCseR1HAPpUfxlGmpoui+BtDv4tdv9JmmllvICzLEj4Pkq38SqQTkcCtX4ceCP7U0a30zUr02y28c9xIv/LTfJtVSBkei8e1OkucqdomponhPR7uNWsYJdRmJI3j5cN65Jwa7PSfhrqFzopt57aFXdgyIyBiD6u3A/IGnWPw/wBE8K2a6w2s3totucm5mm8tAPQY6k+gzmrGtfHjQdNjht7HT575wMSTudseexAGdx74yPrXSoKK94523LY2Lz4T2L6NYpf/AGu9Fv8A62G1McK7SOdoxzz6nJrkdQ8K+Dba/aHT9Pu4kQYcSopYN6cUyT4w6hq8UmGgjBI8o+Udv02knn/Guev9X095hqF7rUyNKNpSFuFI9icflWTal8JSTitTxX+27iJGjyHiIwY35Uism/hsb3Mlr+4l7xk8H6Go78MkrAZxWfOzAcZGK4lrqddx9tahrpIpZlg5++3OPrXunhzV7mPwlFoepWNn4gsyCFnIAkhz6HrXgRuWcbZPvdia7T4QaR4i13xIkOjFdtuRJM0jHZj0Prmqd7Atz1Lwt4F1yS53aRaMtv8AewTk4rrT4Q16006S3gt8Tsd2WGApzXUeH7u8ULbBfJntgCTHxk967qy1G01C0EV7LGGccMTg5rLfVnRyHl7aA0OnxjVFBcj95so0Wza1vVijkaSAjILcYNejaz4ekW3/AHZDxHpnnj615j4uvpdIhnaL5Cvypjkk+wqOW2zL03Ohi18/bXs/NZvJbaV7A4zXmfxZnt77Vo7688sMqbVjb7pYdGI7n0rn9I1bWrGea88wBpG3MGXJc+9Tat4gt9Xcx6hpdv5gXaxRiM++K6ob6HLUk3uec3+pQXZZGJgKAs7HnJzWj4X1t4ILqDzlQvHtWZRisPxkqW+qgJZFouyqCAR+FVdPa3lLfZWMeQQ8TnIrRNXMtzrobea+tbi3nKteQKHTLZLEcgj6iuP8u4tdXkubhBNHIxWdZWGWDfe/H39a6LTr+SNrdcFrlMIuDksvp+Fau3StOeNrvTrDVr4PtaKSXasY9+7GqYkV38BaTGIrmLUJpIZFDxtxyDzT5/DkNq2LKSWMD7zySEkg9RXSX17pcmhPdabGLRrQiO709/vQk9GT+8v0rMgW/v0X7PasyA53uuB+tZtNFqwzS1Gnxt511HK3WMsmQnsfWtS/kvpLDzLf7KYFKlynGM4zjn19qrvDFHvWaRZnQYIAGAfSqMsckUb3twxSGIfIPU+1aQWmpnI2vHt5odp4vuBZoksDOuXVAoB2jIGPfNOfxLoDw23lWZllg6Eqvyn6jrXK2OmzagRPNazTRSvu3NKM49QMV0VnZW9vO8VvpyJ5kRBIkONw7c/n+NGjd7CkY99d2rXkl6FZZXVkCxptAB68g5re8L3ZiURXV0ggKZSPJ/XPNV9bs5Le3kuoUs0jUfxc5NZeneOzbzSwyLoASFAxZ4RKG9FAAyT+nvRZPcWr2Omnjt7gMy7lUZHcDn0Nc94p0x3s92YIlQYXDd/rXY+HPHVxe2TTL4T8L3K7eI0t9sh/BSSD7YqprC2OrSSSXGiNZTAA/ZpIxtweu04Bx9aTilsUm0eJXhuFQyBHKZxvwcfnVBC2SWySf0r36HSdNm0xrCaBPIkHCYxjmsX/AIV5p5hmn/dQiPGN7cHPvWTlFLUta7HmUGjandWS3NvbNJGc7SrjPHt1qXRLNJJHtLiMpdg/KJDjPtz0Nd9r/h/UdPtbbUm+xi1QCKPy32+YCenvz3rPk0q41S18i/sRISxZZYWQkc9ARWaxFN9S3Tn2M/wb4f8A7c106e1tfyXCnPl20QOPqTwBXs1r4PvrK18mPwuxhx8xnQSsazPhRM3gE3U7eG75Y7lFxKcsWA9SR79q9Gh+LmgNjzrS7iOOflBx+tdtOMJLc5anMuhx9nZXWjwzQ2FjDZiZQsqrCEJHoeOlT+F9UvvD+pTfZ1EFlJEVnt0GElY9OOgP0rsB8TvBd6GhvLO4dCPlZowfyI5rnr280m91MrZgiJgGhST73POT68VNWnpa4U5tO5c8I6T4ej2a7a6Tb6TcXjyG5hkw4ClTgADgdTwO9WbHUIdP8RrpN/oly8O1JUvHHzgHlcgDJAGOtZNx5kZUq8gaP7pVsYFVtame4sJJJnZFjUs0gcq2MdyKyo03TZpWqqe5v+O/DOl+Jg9xqU2oX8aH90BOVjTjoo4APr3rzfV/C3gyG0iFvqczTR5/0eO4Mqo2eSzYHtwD2rqfhR46t7XQm0aVJLi1M0mwyvubnuM/jXP+N/Dem32qS3tvPcIHXcEgn8tZD7gDrW3tb6SMnGy0J/Dtx4J0yNY5bXUL24243RxZ5xyApOP50mp3q3tyW0rwe6IBgm5ZSze+FXArH0DxXY6VbLaQ6bBDGhbJ6vk9cnvXQaf40sryPbLH5aryAE71fNpoJpI+dL2VJDuHX2qnIqOOtdQ1jc3VlFA2kxhoxjzYuC31rS074e3V1EsqwzxhuS3XFcB1nFeIUhuLe3uLO2EQjiCSgHOWH8Rrp/g14mm8L6h55SRraRx54TrgdxXR2fw21qz3TRsbm2cbZIlXJZfpXQ+ELHR9Ijnhk0ySIFSNk8fzZNOUXylx3ufQeg2vhfxLosGseGL0Tl1+fLYYHuGHY1Fq+kyaf4ckvBLAqiZYyCfmLEgcCvD/AIXtqvhnx+JbB7h9EuSfPWPsO2foa9rtFs7jX7LU4783NmN32u3cZKtn5Tg1yycoy5Trg7q56Npdq0fh2Jblt+xRuBHavKvi14btdv221xgclT0H0r3VWhi015ZMJCUyxYcAYrwb4ma0UPlAhkPKEDqvahN31EmrM8O1p1guHl83CqfujpiqVjJaahK0lnsmBP7yMHDpnqal8a2f2xpFjkaMOcnHFcTYK+nSsiXMsF+rgRHOEcehNdtF2OOqrncXWlX32OSSxhVQVPEgBJPpk153e6FqEbm4lhMZLkDtg56cV6T4e8TWs7raavm0uVxlhyjV01x4dtNTZGtri0uUkG7/AFo79setaez5ndGCm1ueECHVN8gktJEEfSXPGPrW54R0kW1z/aF7JFG5IaBnLM2fXivULG0XRbz7PNahCjgSxSIAXX0B+n51V8QRQwQzXPh2GNbjG5YpY9+0jphfSnKDQRqJsS3hjkL3Fvb6fK7AedJgs6kd8Ht+FS/8Ibr+sSfaI7p7i3xjZHMqAD/d4rX8D+G/iR4o0u3ZvC1wJrltz3Dw+RGqHgdfzxXrFl8LRoujTf254ls7GdgPnDf6sd8LxmqXmD02PDl0K10OGX7aFiVeWJfJ+lYE1rq2tzJfw6fcjRrcnLmM+WO3zHHevbr65+Gml3ZOn2c3iu/jUBlLbYlI/iI//XXnHjn4x634ijuvDdrZReH9OiG1rQxiMyj2NJtLS4KLvc5uW8Vbc2sZVXQgoRxnn+dRWGoSRs2WyXY/hmsS5Y/Z2uVy6QgM7ryFycc/icVR0jU1uL+OKMl2LjOP4R3qrop7HbXNpJql2ml/bEt2QBiH/i44/nWNL8Ir9FBiljugRnzUOCWz061vPbSX94zR5e5upNqKgJOewGK1v+EJ8ZxIkg1RLU9B9suEjQDPYZ/+vV2jbUxbfRnI2XgPUrdt0t5DZlOryXOD+AXnNdvoGvRW9hDpl3qSXFykbQkygStMpJ5+bOGA461j6r4bilv4rTV/iBoVihUl3i3zKhHUEoM5rqvhtY/DTQbm9nv9VGt3LKFt5Y7dggBHLYboaXKHTUyb+4Ntv2fuo3G1lxg49Ks+HIZNdkm0+30+PUrkQlo4XuRFuI9Mn5j7Vna+6T3MwLttOQrYzn0rgtQ1m/sZ/OsJClyh5A6le/41zuMXpI3g9LnbeJNRmtrmHTfFmjSW+390IZl2Rhc+n93pyKw9M07wvdXjWdjeN4fv2OCn2rfGmf4gSOR/jTNP8Ty6tpE6a9qUkttEpZleNp9g+nQfmKyZdH0LW4vtVjqzMU+Xa0ZGQO3JwPpms54SEmnEft31PYvDuqeJtNt7WxPiKz1Kwt8KzvaQs+0dtwcZH1FZGvXbP40vtUtL+wWxeFVjtrqNH8s9yoFcl8NfAeuajcm+tI7i0iUbraTIWPcOhZT94e3eumufhZ4jS6n1zXvEOnwO+C0dvDhQAPfgVcMPyO6CVXm0ZPpel2d9IpkEMoJzuC4/lXoF/YWVtfiG2WGAR28SbgOchBkZryvwzpmsya5FbaLNKIZJlQ3DcL15ODx0rtfiPPqUPiaSazji1K3EORbA7HyDg8//AFqrm11YktLjb+6h87yIgzup5INc5rdrf35Nqs0kULH51C5LD29TXQaFd+H2kS/+z3Nm+BugkBLbv948Y+gq54j1Wzvv32lQmGVZBIXjT7uOw9jWjneOjMeTW7ORuLOKy0rTbiwtp7aJ0dHkxl9wPQn1qibmQRzMt1IAEyu9dpDA+9dZFpvirxJM0ljZSNEW3AmUKik9+tdHp/wZ1ZdGub3UbhTeBC8URG9CQMgkiputxpNnkT+F/PcXYYMsmGdUyX3HJwg7/hVaTTtLtGxcX1xZMf8AlneQNGw/76xV/XriB9PbT7jzvtced9tJHsQnccYOewrjT4jbTiLK9W+jVOUKXLlT9ASR+VWlYXk0dxoFh9oTAs5G9CqGu00DSb6yUSvJBDATj95KAR+FcBc3mtQW3lRXbxbuNwNZcmtT6fLGJ7p5bgn5UZs5965krs6+mp7y114bsz/pmuoXx9y2iyfzq3a6h4MuIfMGny35B+9cMOD9K8FutamvLcLErySZ5C9SfT6Urzape3ENj9v+xpjDQ2/zO35dK1UopEe9J6Hr3jP4laT4csPs+l6XYwztwI44wzGrXw38bRLFFqmrW6vJKA+5lwiD6dzXHaP4Cs4baO9lsriaXGT9oOSa1LtJrSNRJHDDAg5QkAYrna5mbL3Udf8AED4qahq97pfh3SrQQWmoyhHkZsu4z6dq4P403lxZ61bw8JF8saLnsByahGrabJJ9ritZpZ7YbhLE42x++e1Y2sXNj4nZUvvtMrq4IcPlselCpO6uJ1LI5i4vhcztHk8E4qr4v0S3ns4r23/eIyYdhxtYdq9GX4e6B/Zv26PXzE/QWzRFnB/wrDHhXVszWk9/bw2bHJJPUeuKqzS0FdPc8kkW7t9sx5CEIc85rp/D2la/rE8RsY5xF3+UhfzrtyngXQIj5uNYvR/AvKbveqF5418QXUIj0ixjgQAkRRJ9wD19a0UmupDimjuvDvgO1tvIuvEWttCTjEcZG4n0ya9Q0ifwf4VlW7s9Ns/tJGPtM43yH8e1fJdx401uxuGv7ppLtuiiT7qmsK98fa7qVwpu9RlSMnGIyQBVuXmQoo+q/GH7QD3N/NoOnXslhKEYLLBB5jFu3so968t+JHivUNZvbS6uH8u6jtFhdg/zTkfxHtk1ieGrSxsNKfVpcPdznZE0rdT681m+JvDd7qc0d1LcW0jKvy7XJ+gOOlJzsC3EtZLGZl8y/vNMmLHM8Y3SBh2x6VV1fXLfUHSDWrdL6JGK/aWj2O2D1wOhrN1jw1rmjW0dxDJFdREKWWJsujHqpHUVXudH8R6ldxW8ulFPMcBNq9z6GspKNSzKV0zutBGgyaQ+k6LGs/2hlklilOCxAOFJI5AzRbaTa6TFFqFn4bsEZpBlSzyt94846beK6DSfAOuaPFH5ltaxmKMCWcOBsz/Ccjk1t2Ph/TZHt4bbVpoJp1YSqY/lC/7ODzz9KfMtETynMy6l4jv9UZLLQ7a1tx1k+yNgnoSoweK6I61dyW8enyXtnBNET8kgUbuOMnoDxXQQeGdJj0a9U3k0s6xnyPn2bTjqeawIdH8Nw6ckczRBywaRclzIfr6Ver3JtY871hxdXci/2RLcy/3Lf5ST64ANbWkafZaHYGTVrGwtL6RN8Nk77pj/ALTljhfp1rtrzR7qysDceHtX0bTRKOUj5m59/wDCvNtQ+H+ptfl9Q1kXTSMWmLuSx79cVVxe6a95JBfaeJEZVkXjavf8q888SQLb65FIqmSKYcr6nuK7rS/Dkml+esd0jQEBkBzx+Nc/44024W1FyiHKHdwOvuKljg0ZtjJ4mPnRaEkcMMq+Ube3QcL3LseBn8a774WfD+8dBLqkP2mbduEESfu1Pq2PvVm/A7VdHj+1x6u0ce99wllztU49BXvnhnx54T0nS2kmuQy7iqrFAQWreEU43MpuV7IrW4vtKj/1GXUYVOgFeV+NvGyT6/c2GpOyvbcFZFKorHpgdD+Nelv8X9Bvn8/StLAQMSjykFpCPQGvIvHuqXniDWJZLmAxxSMG8qNAoyfXueKmdVPQpU31Nfw/42kuLm2t4fJMCsD8hwBgdeMc1ztzq1zf313NLMyo8+0AHnbmqEFsdMjk+z28aFlITAx2qHRrW5ktY1nBeQuS2PrXO0tzdLQ7O9m0xrmBdDW9WMxqHS5kDkPj5sEdq6DSJJbSS2htlVriaQDcy8Zrn9HtY4Nqhvm/iIHT2rOuNYuNP8XaZqF3qaJBBdosFtGudzE4BY9+tOMNCHO8rH1H4InW/wBOhs5bZLaWFv3sIUBmcdDnuOuK7TU/tB0sqIFcY7cDHavM5NQm0/xAuoszMsiqQ3TcwHTFdlo2rar4gvTHDFBawKmZHcluO2BQlzIt6M8+8d/DCz8SWU1xJZvZ3sMXlxykAq2BnOT1rwq9+Ft/bai9tfaaL5tgZHbLjH58Gvse8a3kuI47mZrhY8CN1O1Qe+QOtY+uP4e0aQypZNdyzvlynOKaVloQ/eZ8iXU8F8jtFKqhRwBXF3ltCL1ri5LAqODiuH03xBqUOHjuW49a6bw82reIdShiZfNLnnjhR6mocexrFm74a03UNc1JLDT5Xgts/OY+Gb8e1e06Pp3hrwTpbzzJEbhFy8j84P17muZN7pPgbSFRdguWG5m7k141488eahrmosxkKWqn5YweCfWmou2pSaR6d4x+ME7tJDYyiOPG0EcHFcNpfi7+1NZWHU7qR4JOCpBO72xXDaTpWsa/eBLWF3Zz1PAr0/w98LbjT4kv765WOdeQueVok0tEK/Nud9LP4dsPD/8AYNrGI/toBm2dQPTNamk3VpY6dHbaTpUO4LtEjLXCeXa2M6K0nnkN80mOTXUW3iqGOJI47PKKMDHenRhfdiqya+ETVrHxVcB5oZrdR/cXip9F8GXmp2Y/tia4EjdlfircOri6T/VKhPI55rb0i9nZVDPxnrmt7Q6sxUpNnPXXwbiSIzWN6Y3zu+bkH61z/hjSfF3hTxfAJdM+0wvcAIVw0bKeoPpxXsSahhQHuAeccVyNz4reTxzbWAP7hWKkZ6n1pcsVqjUz/iJ8J3vrW71LTYQJJDve2Xpz/dr5/XwbdWviGO0vI2VWfqeNvsRX3BY6lasm3Egx3Vga5L4n+HdLvxBq9qY1ukcCUMm3PoT9KbpdTNyR87+IR5062XISA+VbZOAW7k4/nXa/D2103RyR+8u2Y7pIlG7De2awNb8F+K21k29paLLHuJWeCQOMnv8AnWxofwv8baMJLi5ErTTRHy2knChc9uhrlrR5tDak+XU3r3QzPfz6jDHDb28nzSKRjGe2P8KdNqlrpunw28UnlhOsqjJJz0Hp9ayH8EeOLKE3F9iabbtWPzvncH0BqIeB/HbafLetpcawkHbCZgrkjuKyUL7stmpe32pT6lFc3zySx34/dszbd+OOPp6VatbJRq9tFdObaN0PlsQco+cgn69K53TJpNe0yKztgFvLeREK45hkBwx/CvSIdCtr7U7hn1W1WHSbIM/nPmSWQ9NtJtqokEUnBmhpnhyS602Rri6iB5TDkbn98nrWPZnT18uG4jjlkjJ2EsAWIHTFZniPxdJpmjQRx3DefHNGGVW+8oOSD+FHhXXdNtfEN1ePApkQeWiO42zgjKjB7gHrXRJJpama0expeIfs8qpFdTi388b7e3UfOf8AbHp+NGrWvh3T9FFxb6hd3F3Om24MikCF/wDZH9a2JNJs9bvX1SESzXrKN0bMFKAfwrngge1ZWtaLdyBfttrFa2qN5jmVz83oSaUaT3uKVRbWLfh/xlfaZaixvNQt7y1cZ+zT2SFyOnytgc/WuX8ReINPvEurGXQY1eRyYjCcFB6elUdSvtD80n+0oncPtHPf0FOWCN8MqDPdzU++pXkS3G1kjN8K+FNNgnaVbRTK5yAecZrV8ZS+GdI0s200lxa3rsrJNDyM/wB0+g+lamkBGc29uwM2NxAPNWfEPw3g8Q+H21O4kdLi1IkPlvlivpjpTjNJ6hZsw/A11omtW0NrPa2kcizFI9Skb9ycc4kA5z9K29e03X7W4mtZdMs1JXfE9goZXTHBDHk/StPw34H8OW+jwS2en3dx5/8ArY3PKsOM8d/evRPBHhuwtQAs1ykDZDQ3AL7D6rxxVyV3o0TzeR89W+jm8YqVJkzyp6it608Ly2VuXhtWlcYLDb0FfQI8AeBYJTdSLM8+7cziRvmPuM80l3/wiOnwtC8E/L7sK33veqjBLcnmZ8831jfRpLJBa3FwuQI44kJznqPwryXxVourw+LoNS1S4VrG0uY5vKwVby9wPCnvgGvsPWvEng6GHy00259Rsm2n9K841zVvhXfysNU06O2ZmIzczHOab8girMyvHPxb8N311bpp+qvIsaLsEcZCrjsc9TXovwp+IWharG1t9uCTOoJV+Cx9q8kvvDvwzvZZE06SwjkB6CXGAe/NZGpaJpemywjR9ZsIbtDuUiYbqWxo2fXc0sN1bK0N1hQuR0HPvWdE8UieWsobHOBj86+X/wDhI/iSkaRRaxFdxJ0WORc4qjZeLfHdk7wrJeRR5OAnz85p8sX1EnY+f9Gg8544+BubHNeyaBcWXg7QGvmKmXblc9Sa8Yspja3cbHPynOK7extNY8W3MZktZxZxj5VCn5qWhRnX99rHi7U5biaQxw55Y/dUUyOz0+zmCRwtfTf3mHyiu9sfAfim8C266O1tbZ+XJxkV1WkfB/Vmk83ULyC2j6KiY4qW2y1bqebaJftpurxXUkwh2jiFe9d1aa3/AGkdjXiIW7ZyRW9e+C/A2jNv1O+jmuV42buayrvUfDdqrR6XpYBx97bzWM5NbouKu9C22nWDWxZZo5pQM7QetZlprljdzfYrW28kRHDllwT9K5+zujY6n57SBY2Y7kz0FM1O4hFybqylQRyHJ45zVqoraEzpu+p6NZR25I/egcdCatQzso2rMFjB9cV5NLqOqXMwla4l29ghxxV201OSOTZuJG3n5iTmrUk9zNwtseqajqcNtaNJHcDdt/H8K84sdYWHx3azTI82AW2L1YnpVK1nur7UVTznMQ5wT2rChlmn8ausMvlsuVD+lOUnzIcIe62fRGneKkhRriYxpgcQJzt9ifWvNfiF8StQ1DWH0Zf9Gt5FOXBwW9hVYS4KrJcRBlIwoBJYjvSf2DpOq3IuNQvvs7lvmIXoO+K0lWklqRGCOz/Zn0W/jW51rzZZTOzFFfJyoPGR2r6Jhs2vlLfa9pVP9Wi4GfY14LoviHTNJ0f7HpNxfqIkK4hABK+pq1b/ABVudH0mO1hDl0QlZHOT7dK5LybubXSR6ktrZ6lrRt7iMzSpGNzOp6e5rrdJtNJigISBZNqlQh5A/A18yWnxS1dVnkvdRZDMRvOzAwOgzXST/F8T6ZH9gskjRF2mVSQ7NjFXZibTO3+IHgzR7LU7fxJp88NiuCl5BHGPuEff46EHFfPWqeJrWa+u76GLLiXYpB4aNeAfxrsrj4g+Jbi1uI7ZDNDNE0bLIMjBFeXaPpyXUs8F3axwQAlkCucg+59BUxtfmY2/d5ehav7i51yWK4mRRBH+8lCkBmXP86y7CcNqAa3uHhKy/ug5ycenHer1rpc17P5UFwVtgxVi6ZGPUCrl9f2Ph1UkuIVvLxogscjLhVA6YrKU3e0dWUloeoX3j660Gxsm1/bsdAIjGmCMDH514z8T/iNq+s311bWuoSppzkBIc9hXOeKdU1S+lR9UlcHG5EPYduK5V7jefLZSxzxzXRSvFGLSLmnzXUuqWw8x3YOu1c9819Mxadcz6Jb3MhMMbqAcDPOOleA+BdPjk1L7SMmWHDKv9a+pNKvIZPDttDlpJEAJjiHOT3NTVbsS3qUPAegW0F5DeSTToNxAcDJz3HvXoF4WSeaK0NxJbzp5YEahSfXJxWB4VivBi1ubxXgiJkjtz8rKx6n3rt4NTjhtQghCe69PwrGEe5rdrZHk/jrRYbFxcafq2pWUqjMqRXLY+uOlef3nxF8U6HMv9n+IL69tgxBidypX3z3r2rxdaWerW7oZmXcoWN8cqx9fWvEdX+Hl4usgmY3lqr5k8sEbR71pdRDlbPTvAHxRvtbtBHqVq8LCMsJNpAbFWtX8RR3Fmb+OU7RnA4x71gajqlnp3hv7NaSRJbwrs8l7dXAGPXqOa80GvXV9NLZ2VhEFMbDamcZPQ4zT9tdXQuQ9Pu54bvT/ADYb3zo2+cgKCwHt7V5544tNM1/TpY5LxIZgoCM6FckdK4VvE2t6K72jzNblWO0Z+6fT6VpzxfEvUNG+2SaJJeWMq5WRYRyPXik5qO7D2d3oee6k13p8/ktN5sY44YlTjtUUV5++8wnb9D0q6XvLXUCmuaTcLExwwaMjHvVXVdKltz9ogbz7NzlJFHT2I7Gtk7q5DVmdFoOm+IZh/aWmXiJAM5JlIP0xXaeFby5gt3l1TUJZnY4CqQNteXWM2oQW2IJJFjY8gNx+VTWV1cO7xtMy45yad0twa5j66074a/Bzwzbpqeu3FnPMRuCswPPsKy/Evj/wXZLjw3pkSwoPlIQDNeI/8Ix4w8Q263MA/dpwzSPz+FctrU17p4ms7hyJEBUgHvWi5ehNtT1/UPjFLdy+TDcRW8cY7Dkn0rf8BNq2uWkXia/1KVrb7UqQxdpDXyzaP+92ljknk17J4I+IFwNLstEVo44rU7o2HY+tRzJbltPoavxOW0tvFF46wb7wSg7ieBmqVi8uqTRWFhE0078MVXv71ma1BfavdXF+93mBnJkfuxr0P4ay3GlWtqbXTt6Fx+928muCvW5V7p2UIJvUsW3w+0rTLBjqCyXN3KOVxnbWRF4B0uS3nulkaGPO1YFOSfevpbSrGw1ewE0luqTOuORXlXiHQbrw943gmkH/ABLZW+YkcA1wOE4Pn5tzq9pCa5bbFXwJ4H0HT4FWa3WXzR/y05Io+I3wv0SbTnuNHVYLwDcFTo3tXYyWsIZpLVfMBwQM9vaq+oCW2VmYOeMgDsaqNSad7g6cLHz7omnvYwX0tzGYpIQQQw6GuB0kXc2qT3FurySkkqB3ya9b8dSeToeo3Mhw0zkZ6VyfwL0SXxD48sNPt3A8ydQ6/wCxnLH8ga9OnJvU8+StdHZWfgXxTp3hq11zU47WOO7A2pJyyZ6VJp/hUXM8NtLcSO7sCSFzgV67+1lqa6Vo+kaPp6YETCSUKOiAYFeReDPFkFpqC3U6sUxzn0qU53YOK5Uzsdf8FaZpcMUBa7UuBvlTnA/CofD/AIR0G3madJJLoIcqHPQ+mDU0/jq31TUSlvHhRyrf40uqara22mXV4F3Sou4FD09zWkdCWkM+IOh6X/whF3dXllbC4Uja8S4KrnuK8YlvZtLQw2vlSJ/AJF5BNdV4z8WXeo6M1mN7G4QbzjAFcTbWrG7RLti3ygpnmncTsei/D/xVrrq8Fxb2UeABgQAgj61ajvrPS9V1K88mJ1Rd7qFG056jFc14dN7awy3KMeBsCeprO8S619o86zjiIlnQK+B0xUcqmQ7ogvtZuPEOpTTW4isg7lUVcKoGK5DUbi4laaO83S+SNkfzZC4ParE9jcQWH2lWbymcoTjoaxjPJ5cyKwbsc1pG0VoGr6lHVry6v7jzrg5yNuR04qC0hKyHaob3rW0bSf7TuHga7itfLjL5kP3sdqntbVSGSNM7ByQM5q+gXubfgaGSKcsE4kwufQdzXuWi6pBOY7ezt1RUhCyjuzDvXlHgiFpYG8u3mkcHAO09a72wmudOnxCkqTEc/J0rKfvaISfKe0+DtO06+tYWmZrafBLF+Dj61j+NvE1jpMi2cZSRATiRT0+tcSviq8gtVS6meIquM15N4+8TS3OrfLLK6chlVTgism1T3NItzZ6xqPjm1tLZo94dm44PXPQirnhJtR1EtcwSZUZD5bHmA+teT+FPD7eJxbXiztEiygFG4JNfQ3h7TU0XTFtI3ja6lG1FHIJqHLn0RrdR1ZlazoltqjQr/ZKHb8soh4B+pqxZ+A9FsxG1rp5Fyw4C9Afeuq05l8OoXvriEySuFePOTk1neJdYW1kB064CGVstxkgVp7Oy1Mo1Lt2Oavvh1oqyyyazo8MwfncORT59buvDottLtdSsrLTQAqRzw8KO3NdVY+deQtdSX4njK7PLxgD3rE13R7PUrGXT73ypEVSwyuTWKpOL5uhvzKS5epyfiDx1b6ZP5PijwnYarYs2I7yzAdW98VDBqfwO1iB0ubNdPeb/AGCo/HFY9zHD4dUWF1ILrTly1q2Rvjb+6fUVxGpalprSrJNpsEKknccYJP0rpg4uN0YO97M62T4a/Dm6uH/sbxEURjwPMBAFZPiv4PzWUsU9hqOnzRSDg55/Gufiksd0jxwBAxzleK1I9TZ7JXWXKK2wKX6UQpO13IJS7I5TTvG2sx27W0EzRx46A1U0vQ5tfvnu7oltx7t1ooqMTNxjdGlGKctTvtB8D+Gn0yeOazzcbDh+teQWNr9i8UT2UeciUoMnoM0UVy4ecnzXZ01YJKJ7Z4S0WBdOVJsyqexr0zRrZUggjiPlxjgKB0oorhxEm2dNFLlO00ie4sCpadnUnj2FTeK7231uyOmtDuJ/iPaiitk26djNxXNcoeFtLk8PXIbUpDc2zj5DnJX8K0PE1xaSafdXlsuI1QjpzRRSpaxVyZSfMfNvxecroNvAvWZ9x/nXX/sSaLbp4o1HXLpFJtIdsR6kFutFFepB62OKT90l/aD1+91zxtcRW6A2gGwEnB4+teR3NrqFnMZFwyEcDcOKKKbegLQ2tBu3jsyoULKzcmjW7+7i0O7YTMsZGGwetFFJfEOWxz+iiV7dZJpGkZufmPQVHdSPb3AkDEkNxRRV3IWx2eqXX2DR7O8RA+9d2Bxz71wl3cyT6gb5nKySN27UUVnS2CRQ1zW78aQNPFx/o/mFtmO9cvHJJu3bic0UVumZl8Iz7WDYOK9i+D3i3wv4G0ea81fw7/alzPwGbBwPxoopx1dhW1selx/FHwre2h1HTPCUUAVfmVlUfyp9j8U7KS0M0PhyxwVJOU5oopObhJqIpQT3OI+IHxg3aafL8P2ChgVH7scV44vju4WUyCxiLM3B9KKKivFVVaSNaSUPhOo8La/q810kdvtSaQg8YAFey6J/bWmpDqWo3KySDlVznFFFYQirWKm9To9HvrSa4N7qCNLIz5yecehrFGowz+KmaXc8ZcgjHQUUVu3pc5l1NPUNeit3EVnuRd2OB1rO8QahNpdq120jSRuucelFFKT0Lh0POPEcF9r1pPqFjjESbyrMAK88MdxeRpcv8wDY2k9KKKzSs9C1J6mhJYzfLKz4UjlQeDVfyJGzGZPLVTwBRRXdayOe7Z//2Q=="/>
          <p:cNvSpPr>
            <a:spLocks noChangeAspect="1" noChangeArrowheads="1"/>
          </p:cNvSpPr>
          <p:nvPr/>
        </p:nvSpPr>
        <p:spPr bwMode="auto">
          <a:xfrm>
            <a:off x="188912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HAS4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5oCyWt4pUccMDjoK6LV4Irq2jKgBXXIbOTnHSsKK486Irs3HHLEiprZ+QWk+UfdHpXmRckzsqKLMya0dHKFSGx09KreS6jaMe2a6+NrV40aZdxUf6w/xVT1COFRJhUJJHIH6Vv7Q50jnzG20rxnGBVRo8Kcg5zWjqNyIE2tGpycgjtxWcJ1cfMefrVwbauFiGYFSMsDUTypnjPvTpQXcsBkdqiAHda3QmhzyLt9aqE4NTSAdV6GmjAYn0q0IT5l56Uu7I5prOTSxqXbA/GmA4cY7inz7XT5RyKaPQU4tiIx7Rk96kEQoODQvXmjlTinx/eyRxVAWIRxtXHNPkjO773B7VLasHJCpl+wxTwyk/vPlOcACsW3c0SM2SMRvkcilJyPart0iqgyu7J+9iqQKqSpGR2PpVxd0S1Yl2nIA64p6DLAMKltAofc4JHrV5beOSYsq5GOMVMpWEVoUdSTtAHuKlWB3+ZQBnqB3q5KUjAHl7iRVcK7TDaduf0rNyuAggdQDgA1F5MkkpzVtvLCfPIeuPrUc0pI2pkKB1Hes03cWpC8e04LAVEXjUhQwY+g61Wu8u/wAisPYmtOytBbxruGGbktitXaKuxPQb9laRf9IBjiI4GeazbyFUk2xAketbU+WX5nPTiq/khiTjoKmNTqK5j+S3pzSGM+la7oMsdvAwMVEyoRnArVTYXMzy2XmmmSQqU3ttznGeM1qwwiQHI6dOKz7tAkhAXAq07hcr55pwYnuaSjoKoo1Dkou3ndWpa2atAwDHKsO/saxLCRm2p6HIrbhu7FbcLPMY5AxJ+XOc/SuSrGXQRX1jTLrSr0rHMzQnmNz6VWE17u3mQtXrF7pSatZx+dGrQnMfmLlvLI6Zrzu+tpLe7ltJFVXiYoce1YUsRzK0t0W3Z2YyPUpWh8mZSWzwRxR9uywyJSBVcxAKd3B7e9LHFyOPxqrxFdDrhTd53fKgPC1D9lVASsfy+pFXYIBuJzzjjIqeS3LIVIOcYJB4zUury7F3MiaKMsu1doPp0qpdcNjuP1q/5flt16Hiqd8jBt3Udq6KbuJu6KRqOpaRF3PtroRBHtFTrIiR7QOe5qBm2krTQdx6ZqgHZ54qeGJmXfj6VB5TsNyjir0LhNpJzgY5qWxpXIlt1bPPzd81KLdlXJ6VZCiZtwIB7ipIVY3AiADL1ORnis+YvlK7RtBtdFZsjnFSXdneLD9qe2Kxj/OcVd25OMdKbcXVx9lkt93DDHzdqlyfQfKiiim5VVB2qOpNAgsWJUMWYdcmoTncF5LD0NPWNQwO0ZrWxncsQvHalY5AGh59yK1rKGGQCS3mjkXuOmPqKxJiWmHmcrjjHamXDGIBoSVB4JB61EqfMFzVvmiVdi4MueSDwBUCoJGGJD9BwKqrhMYz+fWrcK8Z28etZOPKiG2XJVtY7dFjyJMfMW5zVF+hclcD0ouJdrZBDH09qpPcNPKI+Bk4ohFsereptaVYLcIbj5Wzwq0/UVYzquMKuM1rw6edJ0iK6UZdxxhs/pWZNMJG3SKN2cmpqXuTfmZUuh84UjHpTkhx93jPc04xtMwKhj7+lWHLcZB2gYUY5NStiG9bGZIPLJj3E5JLGofJZnwvOeAK1YbdpJV8yP8AdgenJq5aeT9rjUR7xkbVI53VanbQpuxTa0W3tQuCZO/HSsLUYDndjFdfrWFlIl3RsTlgegrF1GESxHyVGCOtEZtO44Lqcw3XFIatyWxU9zUDxkZrqUky7EVIc04ikpgfQllZt9iuYxPKjHB2DAX5TznP4dK80162li1i6jmyX3lsn+IE9a9SS12qvnFgWbDE8449q5vxXpDTWyXnl7jGcE/xYJ4Jr5+NVKpZkVpLm9TgVgZpMLkjPc9KtJblRzjHStSWwWAgZAbGTxSiEPIu4fLjnHet5VtbDUr7Gc8JBC+h7VHMJCT82PpWtHCd2GXgkfNmq0kIEzLt5DEH0NSpN7lqWhjSKdp4GapXsZWBN3Umty6t9ruBng1h6pnzFQ5wo713UB30M5lwD61GmQ2atiNDEMKxYnk9vpVZT+96cCuxEkTg+Ye+alEeEPr60sQTLM/XPAp4WZmCiM+2BTYDR9wKuaOelTzQzQxh3QAGq27LdaEh3JVLK2d5NW7a8aDMoycjB5qlMuAFG4YHfuatW2lzSKrPhR1walpW1KUn0LEV8ku4sWz2BHFRPI+ZPm4K1bTR1WHznfAztKgcGn/2arRpGjMSTxgdvSovFA3JmXp8ZkBds1Y24yRWvp2iwbXSSSRVHIAODWktrF5C+ZGu1OFG3nFS6iuLlZym3cAPU9aZHa3E+Y442cj0U128drCUUmFAg7YHBq5awx7v3a5buBR7aw/ZnGaXpOo+ZtazJVQSNxxz6VIml6vMjSTW00SA9AMCu/tf3VyY54yisMK3vWjFCpcFlY++7NZ+1u9ivYruePywXZkMcdjcsc4AEZpsWj6vIxKWE4w2MFe/pXsixweaU2hdwwCBViCzRI97yoMnAycc0fWLdA9mu55FNqN5bWQtbiOVZYvlVSMYHuKNNlm1KCWNVU3CjOCQoYfjXsNxpxkAkdYpAoyAVBP0NQXOk6fNGPMs4PNHOVQCl9Yg+hDpWR57bzWTWsUSSm2lUHzUdCcEDt65rLuL6NZQdsok6fvOBj2Ar0u50C3ljLfZ1VCenrVRPD+nRkZt08zdngdBT9rDsZ+zscVY3c8822OJVUgKSzgCpzaXH9oFvOCIgHzgZ59q7V9K08KX8rJ9KoNDbMf3cbIw/voRn86zdVJaIajc5+50+SYBs+Z6561WltSiGLcVBHc9K19Tke0ZmjU5P90/pWKdWhkuCl5E0SMfvAdDU0+aSugRkX0AhJIYt+FY87Hca7ePTbW5L+fciMIm7HGSO1chqa26TMsBZlB4Jrtpppaj5kU1HqanitWkHCkCpLKA3BZwhwg7dzW9a2gYFWV1A67Rk5pTqWdgPfNVspLfVE8kZiZg6c5G3t9TTNd0iW5s5NNkiCTldsbA4w45FdtqPh2WG2ilkWN4UciN9/JXPp175q7qmlxu9pcKoIMe/OOHyOR9c189iYStzxOfEPmipLofPqWEbI6TQTrMrkGR+eRwcj8+ao3UEtrqP2cxNsK8NjHNdz4gtxZ61eoGbL7XU45+n86dbGVR5ilZlUDAaMNx9e1dVKVGUbyZrT5bI4lrc7wM9ACQRVOSBt7DYBz0Fd5q12l5GVk0+FJVGA4zuIHbjpXMNb7ldlUDnoO1S0r6PQHY566jwcd65zVo/wB+2ecV3F5ZEKGK5Brjr3c13IFgdwpySBwK9DDIpMzwSsZTBPQ8CmW8SNcSGc4AwSw9/arkN3b225JGkVifmBXtVdrjTXmHmfaCjHBEY+Yj8a70hXKwEK3gBAMZPLf1qecXMb7c4UjKle4qnN5bTCOBGVRx6k102jeXbWjJdWbXKH7pYYIosDZlSwSz2xxGSoGcmsYI3mbTXZCSWaH7Pbw7JXOF3cACuee3kgvX85OQTnPSgdzb8P6S0jMLiPMrIGjU84HWtyOx2WxLx7T0+lWfAwadDMIlLhcK7AEA9M+1a3k5uD5i/I2TiuKdS8rGqVkc+9khCBiT3x2zTlstsnmKm4jseAK2JYsRuWVeOnqKls7d7h0G4rEFBZsdQKkuKKVhZt5gZlUOcbgT0pWtd10wXKF2yBjjFb6WcUIhkdScgsO5b/Co0s/MLuxKsQfmzQi7KxhXNuAu1fvZ5X/61bFjYhbXA2+c/wAzMQflHuaBbKrqoPyk9cda2Wk86J4mjEMKqAV6nGelZVJMaVmU7bTWgRnYCWNXIDYyW+n41bgUSQtNEoPGJF24/Ki3t0W38lTMZWJKqGJCj0re0TR7tIZPMeMQlNxXPKj1xWUm46lRs9zNt9NWULIsZZdgJA9fekk00whWmhDpn5SR0+lbf2WSIsY4XUDjJXg4qZHWRdpj299vQEVlzsclsZYgjXYqdv5f41JHCsIHyoy9VLjhh6VoG0imjR0UjjPH9abcW0oMbQTgdQ0bj+X1pStbcxd76GNdxBpfJWEg9QgHArGlcNLsUAHO3AGPzrqZiFcDaGJHJxVG80+BCsq8k9QByKqErIlLe5jx28it8wCqfSlbT1kiaQOAQMjiuiGm79PfdL5XGVY849qzbmCSNlUrg49MZ96rm6mdupyt/pqM2XTP19K4rxJpts0cyop8wcrXq08KsNv3uP19K4LxFg3ToseD6kdamNSUZpoiVzlFiWW3glBIYx7ck9ccGsW7j2tt9K37uBhpsZQ4eGd12f7LYIP86p31qPKVtp3Y+b616/PomIn8PQb4lhZk27+eefrXV6DDatLOsnUcI3TgVwVv50MqsjEYrstB1O3ktfLDZnBJfPauWtB/Eij7a8Q6bbLdTwcyOLFZhlRhXXIYD8xXCL5j3bNHc+Xbo/zxMVI3kHBUenGD9fevQvGWsLpVtFqXnEwuGhlHl7uDj5xjvkVw2qRi0aGSO3Ew2Auu7GeAd4/DmuLEWlFxRhT96LTOL+IlpDLf2l5aWflI6BZCx5J659s5rJWKKGPaheFyh3Z53V3niSKO68JG/wABZFZAoY9B0/TBriZXihhRXeSYnIPykgE+4rjlBxgjOnflt1OfmmVRIvBGD83c8VQsrYfYl3cHq341b8ShYNQEOBDiMIQDnef7x/Op9PUTBEbgBOfwrainYvYytQt9to7bSVVSAAP1rznRZ7db4w6pJdpZy8Bos4Vs9Sv8Qr1nX304XFpp91LcWkcgGZYiM7sngjvVG18J6N/aQayvbTUgp+ZXiK4+uM4r28HTtG41Ky1PNfFHh6OG6jkhu4JLeRco6nkj6djWcuiNHELxmiSLdgKzgsR64rvvHlosX+rNumBtCRAAD8qo6B4YkTTv7a1dWSEjNvCeGk9/pXY0rlKWlzkdT/siOf5Y5WlwMqCeDj1qxBHawWr3DwkyDBVfvH3+mKh1e7SS+kljs1tRuJjXq/uSe5/QVf0i0utS024aGQHyUywk/hBPUGoeiLtcqx6xDFMpbz/KH3gcD+VTRw6fqbC4bAbf8yhskL60Wmn219Yy2wmhS6XOwM4G4+gzXNzW99p9ztkjlhkXrkY4pPYSR6xc3UWjeD5hZ20ZaWVRHJ6KB0OOvUVxGnateW19mSSaaNuq7iePanaXcS6lpptrWGQyhhvjBJDHHUCtPUdK/sdoJLk7JNoVkxyCR0+tYQo8qZblqdPpcf27zZBEQBHlR7npmt17cW9lEJITGI8o2e+a5PTPGunabaw266TdsyHLOpU7vwzXVS+I9L1fQhPbxyb2faPNj2OjY5yO49646sZxeq0N4SVgn86eRDbksAQBj1xUVrHJJfeXgY6E9gfWp7GZAuxN5lOM7eADTbHhmnkUO2Tjnv7ChSdh3fMOEa/axB5kauDwepJ9q1pra3haOG4mR+AWAfJz26Vn2O43CTfZPMkfdgdFBPqan1mxj3RmJXDuuXTd3AycH0pVE9Bxfc2bMxtN9lt4428tdwbft2/TNa+mgXUMkyMRbIGVmBz2ri9E2SRyIZZC05CqUHIGema6+1M1oi2CKtvGwPG3oMdfesWlexo4K12dvb6BZXlrbn7VJbKYwck/fGO+eMVla74fit52ZGjZV6GM0jXEX2BbO1lkZIjxJnG7jngc4qna3V7cY3TFjnD7vmLD2zyK55yjF2OiNKU43WxUiDQqDFypO1l5JIp11b2dxlZEEaleYwcke+aFixdNu2puJKluc/4VoRadGbSWV40ZzyCWy/bBB9OaUfeWphOLi7GNFZwmAJHGC0fTPBA9eetSy2DSxrIGDAcdea2l0hMcFtq9QpwVNLLayQIXXeMn5lZccfh1qlchp7s5JEvLZxhmWPJ+VwDgVck00X33xsJH3tvX2rVvrKOZBKysrcjI78dKp28F3NEY1U4j6g9Rj0NQ7rUlx5WYV1prQKylCCflrhvFegTQubhzxINy5GK9cuSyqYtoZTwVDHJHcVzHiLTZrzT5ijZRcmOMn5h68VnGd3c55+67dzyK3t7GW11O0nLJdqEkjBH38dcH6Gue1KcRjZ5f7yVsDd2PrXTX8MxuoZYmMcwYhWA6gVzvjn7RJqdqZo449sfVOM88mveoJTpoi1mNn0yaNfm24HBZSCCfrSWX/Erk+1WsiyvIpRt6cDkHj8q1/DGmy65HLbPMU8vDE9c5PpXS654Fg0+ytp7y+URycJIVIH+7j8OtbKOgnK2h9g6Tp9vqmg+RfyQt8uSkxK9BgZP4CuM1a1QQJZ7gFjXcWVs8jgcnqMDp7100Ucsto8Spl2Y/IvViB0P1p+safb6h4XsrkQ+S0CKHVV5yB37/AP6zXiUoymrpHLCbjqcLb/YodC1Ur5kxjjIVSP7w4x+WK89g1SBoyqPFkSbVjdscAdx37816ha20L4ul2CKcFCJHAyw6Ae3T868h8X6fqml+Ir21sdHe8dGMiyJHhUzz9/rTlTlOPLY6U9dEc7rt9Fea2JEfID4PGOB6Ul9qcltoktzBuafeVQY6ep/Kudl/tW2kM0+lzFC5c4fOO+K6rw/qdjpuh3mpamtm4uI9kVsvLoT0LA9fwrtw2EcX7xDi77HGQyPrmorPqBIkRc/fIQ444X1ra1G81Kzhgm039y18TCrImWkVepz9eKydP1K0e7RbvTNik5eZBvQ8+n8Ndzf69pNkkdzp4+1XUcAEC+V8sYPZeOCO5r04pJWQN67HJapaahpqj+15tkjqHCOQcj0PofY1XTxBJcqF+1rMigKEY5wPQelYXii/1DVZ3a62o2SfkXP6nmsCEzW+WaMlQeoouaJHazy6VrTCC509oZ1486Pt71W1fTPEfg6xN5bi3utLvV2C4jw+PY/3TWVpmsRI6b9/HUbTz7Gu01/UG/4Q8WVqJFEzLJtfnYOpp6MTujymaXzmLNxk54rqfB+rQXMsOieIts+nOwEc7HD27dsN6Hpg8VTuRbxkC6jRoXOPPgjAZh6exq1fT+EYbRVsrC5nk2/MZZNpz+Gakpo9AtYtdt7q4tfDmg2tnahiolZfnl9Duaqln4P8VXF5cvrGlz+RcHzPPU+YqSD7rEDJ9Rj3ri9P8SXlviBJ7m0QDCgOflH1Nd1o3ifxJaRRy2Hii+tyFAZAMN659/xobJ5WjbuNAv76ZJbi30wSWFtueaOGVPtJPRRuQBm9x0HU0mr6Pqx0a2kTTysUJ3OVwAOKq3/xCvJpRLq0V3qUsY24uW3AH1wSaW18e6ndRu9hpf2NCwXEecMfftWTpt6MtTZnaBq1tdX/ANmkZoriM8qTgN9K27S0muQ0kC5GSBg8kdx9awb7S7+9vTe29nbm5UbjIzbT+fAqTSZfEGnXNrqWovHDp0uTkOCOpGSB3yKzq4dqPus0hV1O00+6VpbZoo2EaZDx45B6VJrKyR36wAFm27kw3IHTk1laTrXh+7mntY9UhN0WbCuCjEYzxkc81e09TNfFmVmc/JJvOdqjpXGzZroS+GrNrPTI45o0WdZGywOdwz1rfa/+1RNLPMTKGVFYj7veqzGPzlWJd7NH9M+op2lwQFGYAgbSzBznBzx9Kzdr6hzPobehWvmlby4ISORyVw5ycd8e/vU6WUFxdBLGORiPv84JI9PwrLtLy5EkclwXEYAjUL8oIIxz+VbU8EFvPDICEVmO05zknsa5K9O3Q7cJW0auTapp29TMiNGoXJI546Z9qm0mKONIrmUxmJsnLZOCK6rTfCS3lmtzqGsQ6ezrnCgs4HbIyB+FUdQ8Lw6dZr/Y+pNq3zEMHi24z6jPA962jh6iipNaGFSrTcuVMS3jVCZPOxFNyi8HPtn6VFf26O5jXZsIOHYYbd6Grei25RgsyCNmYjbtBVTjt2FO1TQ7q8UTaewJVsOOjY7kA9vei99DFtrU52WBFtpXeQhkHLLycDsPWq4j8yzMj/uQ/wAyqp2knpzXob+HrV7BI3lTzQuGkbrI3pXLw6HcT3FxbQpDviDb2UnGfT0HrTlEcZpo4yWKS5ZZo2CPGfmwef8ACoLG3eSed5FkZjwyu2PlPX8a6KXS7mHyp1t0u2XO9DwduDjA7jpVWdJLfzYBa5ZlJU8jHXt3rkqQscOIp3akjx/xtpElvdPPp1pL9naUlNqlgp6HmuP8X6Ndavrv20fu7KOEKh24ICLzx68E12CeLIQ09nqxvbU+cwRgv7tOehBqkuhal4tMtpot0tzEhDMhbaxBOMjPb1Ne9hKXs6STYJu2o/4baVtkuipi/wCPJpS3fCDcRn3ArI8feJLPVrK0hgkd0t3YG3YbSpI+8T39B+NXNAa+0dTCsbyStAyeWvzsyHK547elReJvC32fSbPVdbgGnS3ZCxwEAMQoPzYHTqM10Dsr3Pq+O5j+wSX8Mit5aefGVyd47Y/P9K2PC95FJpUkUkoYgkOrjBwWPOK8p8B3E+pO2ircxxrImYdxxk5ztB/pXbWGsrHPKlysaS2aCK4QsCFwcZXHXufbNefRoTpyt0OCSex8v/tB3upyfFm70+PUpxbWnlxwpG5RU+UE4APXJrXtfFOu2uj2lrc3y+d92Ke9j3wuOmxyBkn0o+LOg3Wp/EGfWLe1dYLuNHBI6yKACPqcZx71qJo02oabNYiETKbfZHGTgmTqNo6k13SjaCaR2wnohl/eTXk93Y30GmNbozKriAFnXseB1rg7vT7KO5ctb3F2gPCKCMAf0rtfBOn3NveLpN5BdRLLHsaVlO6KTnAGRx06Gun1bwJuQvpt4rxMdsju5J9wcCtYR00CVR31PONGtNAurB4fsCPj+CV2ySeOFyOcmsW4+zabuFo0saBupf5lPpXRa74F1uIzyW17p/k5z89wQcg5yBt4rAHh3Wv7Th8mKC9idAZmkkXarD72SOQPQ1LVmXzJo2NN8E6p4stZL3TrqJp3XdEZJUiRvUEH09q09B+HPj/RgfM0u3mTduHlzxOrH6Zre8HXmnXIFno2rxafcxJwWB+zu3cAnp9a6C507xXGxkm+zOrDPmxTqNw9cniqUW0Rc4mPwf4xYNNfaZb3CMMxiGyG8HOOSoxXCfEGW+0c/Zb+x+yzy5YI0ZQkdM89a7TxtrWrW0l3cR6wE8mNciK7jGwAAAAK2CfYCvGryXVvEWrvLJ511cNzmRuij1J4ApdCkZjzO+cscE5x2qXTVD6hAjSxwhpFBeQZRRnqw7ir2saLfaTAjahamKScny8kYwOpHr9elUIYn3BgmRn060ij0bxv4s02/uILPQNPtbm72iNr1rJY2Z++xecDPQnJ+lJ4d8N6hHKZdUF4kzENlV3o2fU5rA0fQYdSd7dLtbbUhhoLeUbBP7B+zemetTTXupW8babetexXEMnzB3YOo9Dnr7Un5iXkdZq+kzRC5lnSaUTqFidV3InuR1HSjwZ9otrhdMMMt7LJIFjETcEHucjiues7Z5LUz/arTz1+VhJMEJz3Ung16z8I/hhqmr6dD4ou5LjR9NiO6K4LB3vAP7mOq/7R/Cqvd6A3ZC+L1j0TS2sr+2jgvH6B87fYFsYrzjxLrccdsmnRyExtbLHIFbKhuuR+Jr3TxDpOj6pE0mpuXhBwGmcb2Prj+lYP/CudCu0P2QDyivO6MAr+BABqpwbM4tRPH08NX95aRXJt5o5FUMk0fVfQ/StjRfF0+kXK6brMHkHgNcRgneD/ABEcmu/i8M+JvDcira2kV9YRg7GiOQV9MHkH2z9KxvFOi2HiDTDcafE8OoROGWMj7hz29ie1Y1KKktTWNR3N9p4XZltJkmkQ7GZG6Dv9CK0PPg+xvbLsg80bBJnG0ep/GvC4LzW7XVL2/hjkgumkL3XlcDO7nKemfyrsfD+vahqGklrvTHx9rRTJGMhvlbJA/LPpkVxTw7TubKaasz0jxL4i01rC1so2idoUDSTKMEvjGfpU2iasr6M8YiE8xlBiLfw9vxrzTxZa3llFZpDJEtzP92MDcfx969X+A2gzX+uQfbZFuLWxXfK+3AZgOOPTNVHDOc7y2B1lCPu7np/hXQ7qHSYrjUPOlvJ4wxQcmNew+vek1ieO2vksooY0+XO0sGZvwHT8TVv4p+MtL8JaJsvbiFZ7w7Ui34kIz/Co5P8ASvKZvHXhqWMzWn2lHOFcXA27R269T71viZyS5Yozoxi/ekzv9Mu45HY+ZbLIm7yxHGdpAwNtdbptxaTQeZsZeTmPYQuAOgIrxTR/iPodsJrVZtOubsgGNWuFGOowf8K7Hwdqvia+8h7qW3+zbsR26DaVHdsHk8V5yoyTu9japOPLZHVX0kGoQukEG6WGQCF14IbGWAPtxUH71oIXtsCZWMUocAqwIOd2P0NWrL7PFdvGzA+dukXC7QMdgQRis64eC1Zry5up7CBEOQXBWZ8FcjPH1NVJGCeiMvW7dnJt9LtWmdF2s6sSI8DB5B4B9TXOX11a+HYJZbycXMkWAIiTukY8DAHNbWu39zaaPfJolwjXj2+d+RtyTznPBwPwzXK/CrwhPHINd8XOllFOWeFp3Ju7lgeSif3PfH0pUsP7Z72M6juefeOtDv8AUfDt7dahp81tA0zXDSTKiGHPIwM/N2GOp9KofC5bXR9TttPtmE0t1Lh5AeqbdwUemTXpHxe8W2ss4tbdra40kW+yC18rdhieTv8A72PX8K8n8O6dqtjG+swIZRbTeYojGWUH2r1UraBGyRZudSTSfF97HFAZ5GkU3t0o4QA4WJfQL0rI+L91c3fjuXT9avDbw2MAjgzkKQcHIwD1z+lT6ZaxXGty37CSPzGLQxliFYk9W/HpnvWJrfjKbT2S0nskuL6AtHLJN8xC7iQv4ZpXHY9A0m+fTdTW1u1JhZhz3HPVfWrnxN8EWsKQXOk3kkNjc5mjO8ny36lQeu056Vx/gjUhrFjHa3Ujb1cLEwUsFfPQgcivVdEj+22dx4Z1SUeYAXtmzkBx1UVt0sZs5rwdf3ej2/ktrk1xERgwSP5i468E8g1F8QtNttW09ry1uJFRWBWGPA+Y9SD6+lZ+q6J9ivFV5iJWAJUHHzfWs3xHNrumaaDa6hiI/eQkA/556UJ6WJ5dbowtN8R2ejkpeX3iKJ9vEysJkX/A16L4a1XX9sN9pupx3fmR/vrW7XzEuUYZAZTznHccjFeYW1w86yXP2UyRoczeVwVHuPSug0u/WRI5tJuIobqMbY9xxg9sEd6SNXFvYs+OLWylkmuNNkXQNTiAeawvWMkJz0Mb46f71ZOn32qSQS6fqlzYeV5Jk8xSNpOOAoyM5z6Vc17WtV1G3e28X2bzbvkiu4gB8p6q3GGGcEelc1q0mmQQWlrayssNvktHIxZ3J7+g9gKbYK/U7bwvZapa2UUVjb6azn/WSXExXPsMA1pJ4L1m+JW88SrZW0gw9vbyPIo/PArytdXmKCOG8vLdS2dqvleOnHXFbdzpEut2cM0Pjh7lVXL27BkkQ56AD734mmpK2xHLJO52954B8D6fYOurX97fMF4V7hUZiOijA4qtdN8NbM6Tpml6MZ9SRSxupA/lqMfMilvvnnHTArL8PeHYbESXd59rumEZJnuySIUH1ri9Pk1C48TS3tisr2Mcm2NZTgAMQOB7n8qJO62HFGt4n0+TWfiCIdRcOY2MRQHoP4ce3INR3mn6doniWz/tC3lubKOVJJYQMkxg8iqN8ptvFVtepc73juUeT97uzhh0Y8kcV6RraWVz9snLxrKsZIDrwR9fTFQlYps57xHDpniyWOx8O2620sTbbNpCo+0rnhT2V/Tn2rBttY86U6D4y0+5nkhPlwXaJi7tyOxz98exrAmvIDfOPmiAYjdC+B9RXoFtp8Ou6bb315dWk95Gn7q6dirSAD7kp7MOMMePWk2gSsc54h8G61Z2IvreJtQ0tjuW4jXYQPRlb7p+vHvXrNv8QvE9/wCCdJ0CWx1PS006zWASxsAs4AwpO3pxjpXE6TqvjC61X+w7O4ube0yFuLe4YHywoyz7sfdx3zzXWaVrEunXPmLcSNbbWIPl5Z0HfjtUu8dUUldalXVdTubiMi1gnsIogoedkPLHoS59azY9M1yVbieSHUJI4IzI87t+72jkndnH65rf1LXdNtoft8mLmKZQVgdNys3O04PVv5V5f488da5fPNpss5jtXG2SBf4VP8J9/X8qFKT3CyN/TvGWm20gKanIWb+7Ia1dK8UQrq7ym883cNzJI3zH0+bn9Qa8Xt7S98sTQQs0Jbiby/lH1bGBXrPgP4S+NdZ0yOa1l020iuQHLyXGJCuccYU/XrWlrkuyKnjiEeImOs6bZvaGa8w27g4KruJ9OcGut0qCSXT4rfT7GdIrJdsbD7gGBl2b+8SK6+1+DNroMdpdeJvFFtb6PGzzzP5hJZ8KAoBGZOFHAFLqXirTvsVz4e8C6FNdQlRm/un3TPz1VFwqfjzS2JlqjyPxHd6nb+IbYXoZJXYbsLhkjbjIz04NfTXwnbTPCvw4Op315HCZnLSYOWKr8oP0zk185zWbXV/LFel47oMq75X3H73cmrPjLxguj2qaLJPJNAr4YRvuDYxznPc89KErDlrodL8QPH/hfWNduWgKSyzMY/PEhzsxwpf7yjtgcc15tBaDUpWkjSztI0jOy3DFjIc9ASSc4P6V3Wi+B7nXLSF5vDEht54w8cgkiLc8/wB4EVT1f4XeJ9D1W0uNNt7iWBifLZl2vH659vem4sXMtjM+HPhLSf8AhIFm1uznYrta3iWHerP3yD1A47ivR9U8S3mgeNLO7v5/Md0eW5jXAVIwhCrjoOSK2fD9xo+geGZtQ1SUPNHtX52+Z36BVz6mvHLrWtS1Txvey3mlXE87SDei4xFHjgHI+nOQOKJU421BSudzdfHDUJdSdbPQftUO0qUycY7n9ap2viu/17UG+12t5IW/gB+SBAeflxgKO5/Oh/B1/qVit5bwyPbSEKskciqqn0yOv61k2dimm6sNPeS9s7mZdilJGBkB7Db1B9P0rP2MWHMrHoup+PtE8J6ZIltYQ6rrK/6nzZQ1uh7Of+enrjpXAaX4ol1HxR/wmGvaxqNxqHlNlLtMRqSMfJg4AHYADioLnRBNDLat5ytEc+W7YwR7HpS22mWeoWRjF1cstupcQ43hjjn5eferjTUVoTzI5rQtet9FF5Je+H9E8Qw3V00jRXwcSxqPu+XIhBUHJ49q9J8I+MPhhfCGC80PXPD7s25mtr0Txn0B3gH+dee2WiaJeTNB/av2eVc4ikXYzH0AbGat2vw28S3UMlzp9heyW5Hyyi2YqT9Rx+VFrFNJnp/ie8+H2tG4i0XxJp1ncSMqyLeQvGrHjbu25/PHevL/ABR8G/P1qZtP8U6Myk7nDTtJgnnhgMkfUCs+58JeJrS8Ec2i3t2Uxl47d1ZT6HIw30rt/A/h2TUJLlb4apb3P3jFNB5e0cfdz1FO6bEly7Mw/gx4bvJ/F+pawwkGk2zZGw8PIT8u0jsP8K9ufS/DVndxXFwbe2QHe88rhBgDsT0OelfN+keLtY8M6Q+lWF0kpEjsGCZ2buo9PesPUvEmt30vmXN+zSn+JvmP4Z6VxSUpS1eh1QnGK2uz6a174g+A4dltY30EmzCyOIwoJ4yMnGfrWO/jHwdfNJAzaBemR8QwOqMV/E18zXUU0qmS4vZACeS78ZqtEbVMbdWAIPTaeKfsbvRlqvbdH1raaZ4dvFhjbw3pSX5G2K5h/dqgPUN5fDdO+a8U+Ium+GrTxdfabaSNpN/bsB5kTmW2diAfmH3lPPUZHtW18ONT1TR7NI7u6jms3h8xAjbpQD0IU88nHFeSePtZGpfEHUb+KQxtLIBkPuGQAOex6fStaSnBu+xE5xmvdWp7B8LdD1TWzLZatqVhFp+355GIlDr656D8ea9Fh8CfCjTcQSRm5lZfmmaEtn35zivCPhz40063nmg1nSra3Rl2Ry27uhDj1BJz616loepaXqkawvqULs/ETyDI445I79e1dsLHFU5l1HeLvhp4O1GLd4YvoUuf4Ld32iQ+i9MN9K4Lw/4T03F3/aupXtje2+fL8sKxf2wRkn9favRbW18bWN2P7B1DTrqyRSI4I2DSyMx6sGHPXj+lee/EhtbsdTuG1CLy7hHC38UZBCswyGyOMHOMjvkUqkVbQqm2+pytzrHiW7uZNKttUvr7T1IWMSqcDHOQD0NXI4tTmj/sm8tXtRHkmQw+XvbaSDz97FO8Maeby/jj07zoZnzISAzDA5J46D3ropvHWqaZHJZ295DeopKZmjSRV+itmsYs1fkebW2n32o6pE3mpPHG4VkVwGUdMgd8e2a9OtZ/LwH5aSMROTzyOKyvD+raH9uuJfENmwmb7kFtGsAJPdiBx9AK1dfuLC6s47vS7T7OsLE7TJudl7ZPfApX1BI8+8caOLHURNAuYJSQMdj6Vn2bXlqCLW4kjVwNybvlb6iu/uNPOuWEiIzBip25P8XY1xOsr9m1GW3A2iHC5PUjHek073KPUfh94qh1HSbvTLiK3tZbeHzZGzzcIgJIJ9FA6Viya4t4CzXIuI3yX8pAxUH+FQO1ecrKlnN9p84+UcqV5y6kYI+mK6HwvH4ev9IuBdK9lOv/AC9QAs6AdSB3H69au97EWsdf4fv455pLHSdMhhboZ7gIxQew9a19P8K6QdUe4u7R9RunkLuWUbGcnJJwOea4aTR7+yt3uvDkMF2iHL3cETzyOOOWLdBz0wMVa0/xrrljpTwP5vmgYRo2KhBnOMc859MU0lfYmSbWjPfZIbeDT/7UuvLsrTAW5jIwiP2+UDowGenrXL658U9J0FF0vw3pU9xcAZjJh8qJfcR9/wAf0rk/gv4nRNUuGvNTvobrUSIZUlAaPG7cGJJyefX8xW/8YPDzaLqVzr99NNJYyANCkGCNxHXcSeCewrW90ZWs9TmtRj8d+NL37ReXSyqD8xmfaEH4ZAFb1poPhbwnZjVtV8S3t3NkfubGQABjnptHXGercgGsHwVb3OoafJcXk0xhB3R280pIPqQK2tR0i2Xw8s0NnaGWe8LSROoAZQOobGQeT+dTzJDTbdjivGWuC81UXGh6XNa6fGfkWUiSSU9SzEdPpVS28Ly+JL+OW4aS0LYYl48p+ODnPsBXoWi+GNOhvEltwFiK75o3jU7eeAGH8q7n4fwyWmqX91ZWgvHtQN0ES7myckYA6jPWoine7NOZbIoafpFt4T060F5c3EU6QvJG8ynFwQTsCgcjgjPHatnUvGat5VkvlNKUWNpFkBQE/e2+v1rP1WXV9S1m61TxFa3/AJxjRY4TGQVyfmCAdgvQeuK5QzeJbOzstVsdCtlnvrxoUson8x1X+83Hy8nuc8GtE2jOUW9h914rtNX1aLQ9XtIl1S0n36fNnajggqVYdCfQnp1qprVlPpcax3kcUMLcjBGcegxkke1cV8VftlvrwmuZLK11y2YSMlu+VRuu09s+vvSaX4om8c6gsGrSSre+WApSUKDt68H/AD1qW3sXyrc6wa5o8TQW914vMYU52rDJIUPoD06e1aX9s+HnuTZ2upahqVv95pxbKoT8WAP41zfiaK38MpaNdrY31+Zd9syMGdQBwXxnbz2yTx2qjb2+oa08U7W8t35q8xRLjqTl2PT+ZqdRWSOys5tBjCC6sdekhDsAYU/HOQOh9K1jP4ctLSa4g0e/tiEEjR3Wp+Qzp0zt3ZP9aq+H/BevW+mPeXd5cwJtIjtmjKxIcZGT69s1xfimKTzA1+Lc3CkhmHLMR0/SmtUGqYz4gfEDSbrSl02HRtOO0l45VkmkkRsY5bCg/Q5FY/gnxr4v0WIJomsavpazuEdLSRmDHHB2fdz+Rrf8BXuj/wBpBtesbBIhtIRYVIc5/iye49q73xrr/hyOylfw5ZWFtcyKVjlb5RED94quPvHgZ64701ETnrZnAX/if4kTX5lg8V6tK/GWnkEQ5GcNngH8a6Lwb40WGzdfiDN4p1HVSxKT28kTIsf90DHHb1rgmstV1NHWO+aKFQdzrxED15J6k8+pq9p/k2Ngtt9sklOclg/BOOcDIpW1Hd7I8o1S/mGEWQqe+3p+dJpt0kKySXZdsj5cDJJ9Par/AIj0C7s3PmRtg9G6qfoRXMzrOr4YYx6VzRszo5bFue+kkTyy2EzwDyRTLeVhIu1TnPFW/CWm22raxHY3V+lj5oISSRcru7A+ma17zQ9Q0jVWsb+22GM8EjiQeqnvV+QrmrpMt5GbuxfdE3l/vHAG7cR0zVJvDsV8qJZW5Rkw007j5c8jAA7f1rqfDdhb3duJrcsHxtfIrW03TdZtbe4bRroqJPlcp3HcHNNzj1FyytocRbfDbxTdK9xHZmIRKzmVnABUd/rXbeAfCuuXojttHhvEChRM16EEcXOWYEc464HXmuw8EQ35lEviLVpoYlILNGTucZ6AdBx3r1aTU49Xhgs9Nmawsbc/Jtb94/uzdTWilBbERjJ6M4y/bUNH097Hw5YX93dMuybUfs7BpPZOPkX9T7V5vqD6oZIpdd+2yWzt5aow5Y+nqa+krHw7HrFpLaalqN3PA4IaR7hlCg++a8Y+Jsfgn4V63b2/hbTbvVNSZg9xe3UmVRSeVjJzg+9NzUlZFKm4ast3Wn6HoHgq7vtTMGkebCy2lqEy/I4LDtk15f4D0O21jX11bUrYRWkf71kjUhZdoz8qnscd/XisvxlqmseJ9ZTVNZVVtkA8q3XgEf3jk8n+deg/DC8iuPOjLBQIdvXoMiiNthS2OG8YNBd6jeTTBxcmbcvAC49/89qwrHXZLO9Ecjboidrc9B61u/FBkj1qYQ7RAjlVYckk8n6157JJulcHjscjmpkrMqJ37+KLTR/PjjYzSYDRqp4OfU/SqviRY7u2bWLVQTMA8a8Dg9vcjmuEdi8yc9gDXd6NLbyWEelzQSuiDG8JkEE9jz0zShqEtzgLm5bBimiIOcjnBFd54B1LSNMQJb6PHJfSwiOZr8F4zz95QDwe350+68Jxbt0cW7b03YU/T3qlMuraephSLyWLYDpHgqPX1qXG41Kx2cfibxJ4du/L07StHt5E2zeWtplGBGVcZODweteteCvifpPiRodP8R+HNK0q7dRH9oggR0lfPcFeM+tfPWoXE1/YRXDX9w19Zjy2lLECRckgEH8Rn6VF4W1LWLnxDZxlNyvMq8gqQQeeaunO2hEoLc90+JHg3yb241HTrcCdYnECW7AI7EfKccDvngdq4RB4iezsNJ8V373cVsHlgtSPuDtuIHPJ4HPevWtM8YaVeWz6RecAB8ZYFgAfvD6GuD1qG4tLmeSbdcQMP3NxEc5XOcEVpWloZU3qc9bLrFggEsZu7SUebbzrGAUA6g1JNrkv2GPex2RsXYZ6A1Y/t6S6szamMIiK3lugxx0K1zGqXH2ewkSNSWkB5Pv2rlpObXvnXUjBP3TpbvX/ADtKEunzuojGXK9yOe1UPDfxD1PRtajvrWR47hFwD1DHPRh3FcFb3s1plY2ZR3561SlvszGQZBz0HatLmSVj698MfHix1OwT+0tLgM6vtZGYAM364qr4t+JesR3z/wBmeD/DViqgSEXU22dwf4lBIBBAr5T0nU5rW7LhuZAQrH+Fuxqre3t1cXvnXlxLNIerO5YmrU0hONz27xN8RpXnuLkeDPCV8S/72SbTtznjqTurzF7oXXisa7DaWemy+csqxWkeyJMY4C5PFZ1lf3AlIV9qMu0qPQ1cuNI1SxhTUfLRrJiAJBIHCk9NwHI/EUnNsLJHUWNxaz+I7SPVrR5dNuJf3rxNhixHU+nOK6/WR/ZfiKwfwtBGyuHkgaW5wIcbSSCSBjA5znvWR8PX0/ULu3jt9LknmgYNJM7btoAyTwevB4x6V3o8C6teaZHLa2aX88rbVaKRfLiVzzn+ZbOB6UTbSJir9DiPGfj/AMVrfro/iaSeGB0DJHGR5ckbDh1I4YGq9nb6TcW8Tw61J5Eh+7PCGZSMZCseR1HAPpUfxlGmpoui+BtDv4tdv9JmmllvICzLEj4Pkq38SqQTkcCtX4ceCP7U0a30zUr02y28c9xIv/LTfJtVSBkei8e1OkucqdomponhPR7uNWsYJdRmJI3j5cN65Jwa7PSfhrqFzopt57aFXdgyIyBiD6u3A/IGnWPw/wBE8K2a6w2s3totucm5mm8tAPQY6k+gzmrGtfHjQdNjht7HT575wMSTudseexAGdx74yPrXSoKK94523LY2Lz4T2L6NYpf/AGu9Fv8A62G1McK7SOdoxzz6nJrkdQ8K+Dba/aHT9Pu4kQYcSopYN6cUyT4w6hq8UmGgjBI8o+Udv02knn/Guev9X095hqF7rUyNKNpSFuFI9icflWTal8JSTitTxX+27iJGjyHiIwY35Uism/hsb3Mlr+4l7xk8H6Go78MkrAZxWfOzAcZGK4lrqddx9tahrpIpZlg5++3OPrXunhzV7mPwlFoepWNn4gsyCFnIAkhz6HrXgRuWcbZPvdia7T4QaR4i13xIkOjFdtuRJM0jHZj0Prmqd7Atz1Lwt4F1yS53aRaMtv8AewTk4rrT4Q16006S3gt8Tsd2WGApzXUeH7u8ULbBfJntgCTHxk967qy1G01C0EV7LGGccMTg5rLfVnRyHl7aA0OnxjVFBcj95so0Wza1vVijkaSAjILcYNejaz4ekW3/AHZDxHpnnj615j4uvpdIhnaL5Cvypjkk+wqOW2zL03Ohi18/bXs/NZvJbaV7A4zXmfxZnt77Vo7688sMqbVjb7pYdGI7n0rn9I1bWrGea88wBpG3MGXJc+9Tat4gt9Xcx6hpdv5gXaxRiM++K6ob6HLUk3uec3+pQXZZGJgKAs7HnJzWj4X1t4ILqDzlQvHtWZRisPxkqW+qgJZFouyqCAR+FVdPa3lLfZWMeQQ8TnIrRNXMtzrobea+tbi3nKteQKHTLZLEcgj6iuP8u4tdXkubhBNHIxWdZWGWDfe/H39a6LTr+SNrdcFrlMIuDksvp+Fau3StOeNrvTrDVr4PtaKSXasY9+7GqYkV38BaTGIrmLUJpIZFDxtxyDzT5/DkNq2LKSWMD7zySEkg9RXSX17pcmhPdabGLRrQiO709/vQk9GT+8v0rMgW/v0X7PasyA53uuB+tZtNFqwzS1Gnxt511HK3WMsmQnsfWtS/kvpLDzLf7KYFKlynGM4zjn19qrvDFHvWaRZnQYIAGAfSqMsckUb3twxSGIfIPU+1aQWmpnI2vHt5odp4vuBZoksDOuXVAoB2jIGPfNOfxLoDw23lWZllg6Eqvyn6jrXK2OmzagRPNazTRSvu3NKM49QMV0VnZW9vO8VvpyJ5kRBIkONw7c/n+NGjd7CkY99d2rXkl6FZZXVkCxptAB68g5re8L3ZiURXV0ggKZSPJ/XPNV9bs5Le3kuoUs0jUfxc5NZeneOzbzSwyLoASFAxZ4RKG9FAAyT+nvRZPcWr2Omnjt7gMy7lUZHcDn0Nc94p0x3s92YIlQYXDd/rXY+HPHVxe2TTL4T8L3K7eI0t9sh/BSSD7YqprC2OrSSSXGiNZTAA/ZpIxtweu04Bx9aTilsUm0eJXhuFQyBHKZxvwcfnVBC2SWySf0r36HSdNm0xrCaBPIkHCYxjmsX/AIV5p5hmn/dQiPGN7cHPvWTlFLUta7HmUGjandWS3NvbNJGc7SrjPHt1qXRLNJJHtLiMpdg/KJDjPtz0Nd9r/h/UdPtbbUm+xi1QCKPy32+YCenvz3rPk0q41S18i/sRISxZZYWQkc9ARWaxFN9S3Tn2M/wb4f8A7c106e1tfyXCnPl20QOPqTwBXs1r4PvrK18mPwuxhx8xnQSsazPhRM3gE3U7eG75Y7lFxKcsWA9SR79q9Gh+LmgNjzrS7iOOflBx+tdtOMJLc5anMuhx9nZXWjwzQ2FjDZiZQsqrCEJHoeOlT+F9UvvD+pTfZ1EFlJEVnt0GElY9OOgP0rsB8TvBd6GhvLO4dCPlZowfyI5rnr280m91MrZgiJgGhST73POT68VNWnpa4U5tO5c8I6T4ej2a7a6Tb6TcXjyG5hkw4ClTgADgdTwO9WbHUIdP8RrpN/oly8O1JUvHHzgHlcgDJAGOtZNx5kZUq8gaP7pVsYFVtame4sJJJnZFjUs0gcq2MdyKyo03TZpWqqe5v+O/DOl+Jg9xqU2oX8aH90BOVjTjoo4APr3rzfV/C3gyG0iFvqczTR5/0eO4Mqo2eSzYHtwD2rqfhR46t7XQm0aVJLi1M0mwyvubnuM/jXP+N/Dem32qS3tvPcIHXcEgn8tZD7gDrW3tb6SMnGy0J/Dtx4J0yNY5bXUL24243RxZ5xyApOP50mp3q3tyW0rwe6IBgm5ZSze+FXArH0DxXY6VbLaQ6bBDGhbJ6vk9cnvXQaf40sryPbLH5aryAE71fNpoJpI+dL2VJDuHX2qnIqOOtdQ1jc3VlFA2kxhoxjzYuC31rS074e3V1EsqwzxhuS3XFcB1nFeIUhuLe3uLO2EQjiCSgHOWH8Rrp/g14mm8L6h55SRraRx54TrgdxXR2fw21qz3TRsbm2cbZIlXJZfpXQ+ELHR9Ijnhk0ySIFSNk8fzZNOUXylx3ufQeg2vhfxLosGseGL0Tl1+fLYYHuGHY1Fq+kyaf4ckvBLAqiZYyCfmLEgcCvD/AIXtqvhnx+JbB7h9EuSfPWPsO2foa9rtFs7jX7LU4783NmN32u3cZKtn5Tg1yycoy5Trg7q56Npdq0fh2Jblt+xRuBHavKvi14btdv221xgclT0H0r3VWhi015ZMJCUyxYcAYrwb4ma0UPlAhkPKEDqvahN31EmrM8O1p1guHl83CqfujpiqVjJaahK0lnsmBP7yMHDpnqal8a2f2xpFjkaMOcnHFcTYK+nSsiXMsF+rgRHOEcehNdtF2OOqrncXWlX32OSSxhVQVPEgBJPpk153e6FqEbm4lhMZLkDtg56cV6T4e8TWs7raavm0uVxlhyjV01x4dtNTZGtri0uUkG7/AFo79setaez5ndGCm1ueECHVN8gktJEEfSXPGPrW54R0kW1z/aF7JFG5IaBnLM2fXivULG0XRbz7PNahCjgSxSIAXX0B+n51V8QRQwQzXPh2GNbjG5YpY9+0jphfSnKDQRqJsS3hjkL3Fvb6fK7AedJgs6kd8Ht+FS/8Ibr+sSfaI7p7i3xjZHMqAD/d4rX8D+G/iR4o0u3ZvC1wJrltz3Dw+RGqHgdfzxXrFl8LRoujTf254ls7GdgPnDf6sd8LxmqXmD02PDl0K10OGX7aFiVeWJfJ+lYE1rq2tzJfw6fcjRrcnLmM+WO3zHHevbr65+Gml3ZOn2c3iu/jUBlLbYlI/iI//XXnHjn4x634ijuvDdrZReH9OiG1rQxiMyj2NJtLS4KLvc5uW8Vbc2sZVXQgoRxnn+dRWGoSRs2WyXY/hmsS5Y/Z2uVy6QgM7ryFycc/icVR0jU1uL+OKMl2LjOP4R3qrop7HbXNpJql2ml/bEt2QBiH/i44/nWNL8Ir9FBiljugRnzUOCWz061vPbSX94zR5e5upNqKgJOewGK1v+EJ8ZxIkg1RLU9B9suEjQDPYZ/+vV2jbUxbfRnI2XgPUrdt0t5DZlOryXOD+AXnNdvoGvRW9hDpl3qSXFykbQkygStMpJ5+bOGA461j6r4bilv4rTV/iBoVihUl3i3zKhHUEoM5rqvhtY/DTQbm9nv9VGt3LKFt5Y7dggBHLYboaXKHTUyb+4Ntv2fuo3G1lxg49Ks+HIZNdkm0+30+PUrkQlo4XuRFuI9Mn5j7Vna+6T3MwLttOQrYzn0rgtQ1m/sZ/OsJClyh5A6le/41zuMXpI3g9LnbeJNRmtrmHTfFmjSW+390IZl2Rhc+n93pyKw9M07wvdXjWdjeN4fv2OCn2rfGmf4gSOR/jTNP8Ty6tpE6a9qUkttEpZleNp9g+nQfmKyZdH0LW4vtVjqzMU+Xa0ZGQO3JwPpms54SEmnEft31PYvDuqeJtNt7WxPiKz1Kwt8KzvaQs+0dtwcZH1FZGvXbP40vtUtL+wWxeFVjtrqNH8s9yoFcl8NfAeuajcm+tI7i0iUbraTIWPcOhZT94e3eumufhZ4jS6n1zXvEOnwO+C0dvDhQAPfgVcMPyO6CVXm0ZPpel2d9IpkEMoJzuC4/lXoF/YWVtfiG2WGAR28SbgOchBkZryvwzpmsya5FbaLNKIZJlQ3DcL15ODx0rtfiPPqUPiaSazji1K3EORbA7HyDg8//AFqrm11YktLjb+6h87yIgzup5INc5rdrf35Nqs0kULH51C5LD29TXQaFd+H2kS/+z3Nm+BugkBLbv948Y+gq54j1Wzvv32lQmGVZBIXjT7uOw9jWjneOjMeTW7ORuLOKy0rTbiwtp7aJ0dHkxl9wPQn1qibmQRzMt1IAEyu9dpDA+9dZFpvirxJM0ljZSNEW3AmUKik9+tdHp/wZ1ZdGub3UbhTeBC8URG9CQMgkiputxpNnkT+F/PcXYYMsmGdUyX3HJwg7/hVaTTtLtGxcX1xZMf8AlneQNGw/76xV/XriB9PbT7jzvtced9tJHsQnccYOewrjT4jbTiLK9W+jVOUKXLlT9ASR+VWlYXk0dxoFh9oTAs5G9CqGu00DSb6yUSvJBDATj95KAR+FcBc3mtQW3lRXbxbuNwNZcmtT6fLGJ7p5bgn5UZs5965krs6+mp7y114bsz/pmuoXx9y2iyfzq3a6h4MuIfMGny35B+9cMOD9K8FutamvLcLErySZ5C9SfT6Urzape3ENj9v+xpjDQ2/zO35dK1UopEe9J6Hr3jP4laT4csPs+l6XYwztwI44wzGrXw38bRLFFqmrW6vJKA+5lwiD6dzXHaP4Cs4baO9lsriaXGT9oOSa1LtJrSNRJHDDAg5QkAYrna5mbL3Udf8AED4qahq97pfh3SrQQWmoyhHkZsu4z6dq4P403lxZ61bw8JF8saLnsByahGrabJJ9ritZpZ7YbhLE42x++e1Y2sXNj4nZUvvtMrq4IcPlselCpO6uJ1LI5i4vhcztHk8E4qr4v0S3ns4r23/eIyYdhxtYdq9GX4e6B/Zv26PXzE/QWzRFnB/wrDHhXVszWk9/bw2bHJJPUeuKqzS0FdPc8kkW7t9sx5CEIc85rp/D2la/rE8RsY5xF3+UhfzrtyngXQIj5uNYvR/AvKbveqF5418QXUIj0ixjgQAkRRJ9wD19a0UmupDimjuvDvgO1tvIuvEWttCTjEcZG4n0ya9Q0ifwf4VlW7s9Ns/tJGPtM43yH8e1fJdx401uxuGv7ppLtuiiT7qmsK98fa7qVwpu9RlSMnGIyQBVuXmQoo+q/GH7QD3N/NoOnXslhKEYLLBB5jFu3so968t+JHivUNZvbS6uH8u6jtFhdg/zTkfxHtk1ieGrSxsNKfVpcPdznZE0rdT681m+JvDd7qc0d1LcW0jKvy7XJ+gOOlJzsC3EtZLGZl8y/vNMmLHM8Y3SBh2x6VV1fXLfUHSDWrdL6JGK/aWj2O2D1wOhrN1jw1rmjW0dxDJFdREKWWJsujHqpHUVXudH8R6ldxW8ulFPMcBNq9z6GspKNSzKV0zutBGgyaQ+k6LGs/2hlklilOCxAOFJI5AzRbaTa6TFFqFn4bsEZpBlSzyt94846beK6DSfAOuaPFH5ltaxmKMCWcOBsz/Ccjk1t2Ph/TZHt4bbVpoJp1YSqY/lC/7ODzz9KfMtETynMy6l4jv9UZLLQ7a1tx1k+yNgnoSoweK6I61dyW8enyXtnBNET8kgUbuOMnoDxXQQeGdJj0a9U3k0s6xnyPn2bTjqeawIdH8Nw6ckczRBywaRclzIfr6Ver3JtY871hxdXci/2RLcy/3Lf5ST64ANbWkafZaHYGTVrGwtL6RN8Nk77pj/ALTljhfp1rtrzR7qysDceHtX0bTRKOUj5m59/wDCvNtQ+H+ptfl9Q1kXTSMWmLuSx79cVVxe6a95JBfaeJEZVkXjavf8q888SQLb65FIqmSKYcr6nuK7rS/Dkml+esd0jQEBkBzx+Nc/44024W1FyiHKHdwOvuKljg0ZtjJ4mPnRaEkcMMq+Ube3QcL3LseBn8a774WfD+8dBLqkP2mbduEESfu1Pq2PvVm/A7VdHj+1x6u0ce99wllztU49BXvnhnx54T0nS2kmuQy7iqrFAQWreEU43MpuV7IrW4vtKj/1GXUYVOgFeV+NvGyT6/c2GpOyvbcFZFKorHpgdD+Nelv8X9Bvn8/StLAQMSjykFpCPQGvIvHuqXniDWJZLmAxxSMG8qNAoyfXueKmdVPQpU31Nfw/42kuLm2t4fJMCsD8hwBgdeMc1ztzq1zf313NLMyo8+0AHnbmqEFsdMjk+z28aFlITAx2qHRrW5ktY1nBeQuS2PrXO0tzdLQ7O9m0xrmBdDW9WMxqHS5kDkPj5sEdq6DSJJbSS2htlVriaQDcy8Zrn9HtY4Nqhvm/iIHT2rOuNYuNP8XaZqF3qaJBBdosFtGudzE4BY9+tOMNCHO8rH1H4InW/wBOhs5bZLaWFv3sIUBmcdDnuOuK7TU/tB0sqIFcY7cDHavM5NQm0/xAuoszMsiqQ3TcwHTFdlo2rar4gvTHDFBawKmZHcluO2BQlzIt6M8+8d/DCz8SWU1xJZvZ3sMXlxykAq2BnOT1rwq9+Ft/bai9tfaaL5tgZHbLjH58Gvse8a3kuI47mZrhY8CN1O1Qe+QOtY+uP4e0aQypZNdyzvlynOKaVloQ/eZ8iXU8F8jtFKqhRwBXF3ltCL1ri5LAqODiuH03xBqUOHjuW49a6bw82reIdShiZfNLnnjhR6mocexrFm74a03UNc1JLDT5Xgts/OY+Gb8e1e06Pp3hrwTpbzzJEbhFy8j84P17muZN7pPgbSFRdguWG5m7k141488eahrmosxkKWqn5YweCfWmou2pSaR6d4x+ME7tJDYyiOPG0EcHFcNpfi7+1NZWHU7qR4JOCpBO72xXDaTpWsa/eBLWF3Zz1PAr0/w98LbjT4kv765WOdeQueVok0tEK/Nud9LP4dsPD/8AYNrGI/toBm2dQPTNamk3VpY6dHbaTpUO4LtEjLXCeXa2M6K0nnkN80mOTXUW3iqGOJI47PKKMDHenRhfdiqya+ETVrHxVcB5oZrdR/cXip9F8GXmp2Y/tia4EjdlfircOri6T/VKhPI55rb0i9nZVDPxnrmt7Q6sxUpNnPXXwbiSIzWN6Y3zu+bkH61z/hjSfF3hTxfAJdM+0wvcAIVw0bKeoPpxXsSahhQHuAeccVyNz4reTxzbWAP7hWKkZ6n1pcsVqjUz/iJ8J3vrW71LTYQJJDve2Xpz/dr5/XwbdWviGO0vI2VWfqeNvsRX3BY6lasm3Egx3Vga5L4n+HdLvxBq9qY1ukcCUMm3PoT9KbpdTNyR87+IR5062XISA+VbZOAW7k4/nXa/D2103RyR+8u2Y7pIlG7De2awNb8F+K21k29paLLHuJWeCQOMnv8AnWxofwv8baMJLi5ErTTRHy2knChc9uhrlrR5tDak+XU3r3QzPfz6jDHDb28nzSKRjGe2P8KdNqlrpunw28UnlhOsqjJJz0Hp9ayH8EeOLKE3F9iabbtWPzvncH0BqIeB/HbafLetpcawkHbCZgrkjuKyUL7stmpe32pT6lFc3zySx34/dszbd+OOPp6VatbJRq9tFdObaN0PlsQco+cgn69K53TJpNe0yKztgFvLeREK45hkBwx/CvSIdCtr7U7hn1W1WHSbIM/nPmSWQ9NtJtqokEUnBmhpnhyS602Rri6iB5TDkbn98nrWPZnT18uG4jjlkjJ2EsAWIHTFZniPxdJpmjQRx3DefHNGGVW+8oOSD+FHhXXdNtfEN1ePApkQeWiO42zgjKjB7gHrXRJJpama0expeIfs8qpFdTi388b7e3UfOf8AbHp+NGrWvh3T9FFxb6hd3F3Om24MikCF/wDZH9a2JNJs9bvX1SESzXrKN0bMFKAfwrngge1ZWtaLdyBfttrFa2qN5jmVz83oSaUaT3uKVRbWLfh/xlfaZaixvNQt7y1cZ+zT2SFyOnytgc/WuX8ReINPvEurGXQY1eRyYjCcFB6elUdSvtD80n+0oncPtHPf0FOWCN8MqDPdzU++pXkS3G1kjN8K+FNNgnaVbRTK5yAecZrV8ZS+GdI0s200lxa3rsrJNDyM/wB0+g+lamkBGc29uwM2NxAPNWfEPw3g8Q+H21O4kdLi1IkPlvlivpjpTjNJ6hZsw/A11omtW0NrPa2kcizFI9Skb9ycc4kA5z9K29e03X7W4mtZdMs1JXfE9goZXTHBDHk/StPw34H8OW+jwS2en3dx5/8ArY3PKsOM8d/evRPBHhuwtQAs1ykDZDQ3AL7D6rxxVyV3o0TzeR89W+jm8YqVJkzyp6it608Ly2VuXhtWlcYLDb0FfQI8AeBYJTdSLM8+7cziRvmPuM80l3/wiOnwtC8E/L7sK33veqjBLcnmZ8831jfRpLJBa3FwuQI44kJznqPwryXxVourw+LoNS1S4VrG0uY5vKwVby9wPCnvgGvsPWvEng6GHy00259Rsm2n9K841zVvhXfysNU06O2ZmIzczHOab8girMyvHPxb8N311bpp+qvIsaLsEcZCrjsc9TXovwp+IWharG1t9uCTOoJV+Cx9q8kvvDvwzvZZE06SwjkB6CXGAe/NZGpaJpemywjR9ZsIbtDuUiYbqWxo2fXc0sN1bK0N1hQuR0HPvWdE8UieWsobHOBj86+X/wDhI/iSkaRRaxFdxJ0WORc4qjZeLfHdk7wrJeRR5OAnz85p8sX1EnY+f9Gg8544+BubHNeyaBcWXg7QGvmKmXblc9Sa8Yspja3cbHPynOK7extNY8W3MZktZxZxj5VCn5qWhRnX99rHi7U5biaQxw55Y/dUUyOz0+zmCRwtfTf3mHyiu9sfAfim8C266O1tbZ+XJxkV1WkfB/Vmk83ULyC2j6KiY4qW2y1bqebaJftpurxXUkwh2jiFe9d1aa3/AGkdjXiIW7ZyRW9e+C/A2jNv1O+jmuV42buayrvUfDdqrR6XpYBx97bzWM5NbouKu9C22nWDWxZZo5pQM7QetZlprljdzfYrW28kRHDllwT9K5+zujY6n57SBY2Y7kz0FM1O4hFybqylQRyHJ45zVqoraEzpu+p6NZR25I/egcdCatQzso2rMFjB9cV5NLqOqXMwla4l29ghxxV201OSOTZuJG3n5iTmrUk9zNwtseqajqcNtaNJHcDdt/H8K84sdYWHx3azTI82AW2L1YnpVK1nur7UVTznMQ5wT2rChlmn8ausMvlsuVD+lOUnzIcIe62fRGneKkhRriYxpgcQJzt9ifWvNfiF8StQ1DWH0Zf9Gt5FOXBwW9hVYS4KrJcRBlIwoBJYjvSf2DpOq3IuNQvvs7lvmIXoO+K0lWklqRGCOz/Zn0W/jW51rzZZTOzFFfJyoPGR2r6Jhs2vlLfa9pVP9Wi4GfY14LoviHTNJ0f7HpNxfqIkK4hABK+pq1b/ABVudH0mO1hDl0QlZHOT7dK5LybubXSR6ktrZ6lrRt7iMzSpGNzOp6e5rrdJtNJigISBZNqlQh5A/A18yWnxS1dVnkvdRZDMRvOzAwOgzXST/F8T6ZH9gskjRF2mVSQ7NjFXZibTO3+IHgzR7LU7fxJp88NiuCl5BHGPuEff46EHFfPWqeJrWa+u76GLLiXYpB4aNeAfxrsrj4g+Jbi1uI7ZDNDNE0bLIMjBFeXaPpyXUs8F3axwQAlkCucg+59BUxtfmY2/d5ehav7i51yWK4mRRBH+8lCkBmXP86y7CcNqAa3uHhKy/ug5ycenHer1rpc17P5UFwVtgxVi6ZGPUCrl9f2Ph1UkuIVvLxogscjLhVA6YrKU3e0dWUloeoX3j660Gxsm1/bsdAIjGmCMDH514z8T/iNq+s311bWuoSppzkBIc9hXOeKdU1S+lR9UlcHG5EPYduK5V7jefLZSxzxzXRSvFGLSLmnzXUuqWw8x3YOu1c9819Mxadcz6Jb3MhMMbqAcDPOOleA+BdPjk1L7SMmWHDKv9a+pNKvIZPDttDlpJEAJjiHOT3NTVbsS3qUPAegW0F5DeSTToNxAcDJz3HvXoF4WSeaK0NxJbzp5YEahSfXJxWB4VivBi1ubxXgiJkjtz8rKx6n3rt4NTjhtQghCe69PwrGEe5rdrZHk/jrRYbFxcafq2pWUqjMqRXLY+uOlef3nxF8U6HMv9n+IL69tgxBidypX3z3r2rxdaWerW7oZmXcoWN8cqx9fWvEdX+Hl4usgmY3lqr5k8sEbR71pdRDlbPTvAHxRvtbtBHqVq8LCMsJNpAbFWtX8RR3Fmb+OU7RnA4x71gajqlnp3hv7NaSRJbwrs8l7dXAGPXqOa80GvXV9NLZ2VhEFMbDamcZPQ4zT9tdXQuQ9Pu54bvT/ADYb3zo2+cgKCwHt7V5544tNM1/TpY5LxIZgoCM6FckdK4VvE2t6K72jzNblWO0Z+6fT6VpzxfEvUNG+2SaJJeWMq5WRYRyPXik5qO7D2d3oee6k13p8/ktN5sY44YlTjtUUV5++8wnb9D0q6XvLXUCmuaTcLExwwaMjHvVXVdKltz9ogbz7NzlJFHT2I7Gtk7q5DVmdFoOm+IZh/aWmXiJAM5JlIP0xXaeFby5gt3l1TUJZnY4CqQNteXWM2oQW2IJJFjY8gNx+VTWV1cO7xtMy45yad0twa5j66074a/Bzwzbpqeu3FnPMRuCswPPsKy/Evj/wXZLjw3pkSwoPlIQDNeI/8Ix4w8Q263MA/dpwzSPz+FctrU17p4ms7hyJEBUgHvWi5ehNtT1/UPjFLdy+TDcRW8cY7Dkn0rf8BNq2uWkXia/1KVrb7UqQxdpDXyzaP+92ljknk17J4I+IFwNLstEVo44rU7o2HY+tRzJbltPoavxOW0tvFF46wb7wSg7ieBmqVi8uqTRWFhE0078MVXv71ma1BfavdXF+93mBnJkfuxr0P4ay3GlWtqbXTt6Fx+928muCvW5V7p2UIJvUsW3w+0rTLBjqCyXN3KOVxnbWRF4B0uS3nulkaGPO1YFOSfevpbSrGw1ewE0luqTOuORXlXiHQbrw943gmkH/ABLZW+YkcA1wOE4Pn5tzq9pCa5bbFXwJ4H0HT4FWa3WXzR/y05Io+I3wv0SbTnuNHVYLwDcFTo3tXYyWsIZpLVfMBwQM9vaq+oCW2VmYOeMgDsaqNSad7g6cLHz7omnvYwX0tzGYpIQQQw6GuB0kXc2qT3FurySkkqB3ya9b8dSeToeo3Mhw0zkZ6VyfwL0SXxD48sNPt3A8ydQ6/wCxnLH8ga9OnJvU8+StdHZWfgXxTp3hq11zU47WOO7A2pJyyZ6VJp/hUXM8NtLcSO7sCSFzgV67+1lqa6Vo+kaPp6YETCSUKOiAYFeReDPFkFpqC3U6sUxzn0qU53YOK5Uzsdf8FaZpcMUBa7UuBvlTnA/CofD/AIR0G3madJJLoIcqHPQ+mDU0/jq31TUSlvHhRyrf40uqara22mXV4F3Sou4FD09zWkdCWkM+IOh6X/whF3dXllbC4Uja8S4KrnuK8YlvZtLQw2vlSJ/AJF5BNdV4z8WXeo6M1mN7G4QbzjAFcTbWrG7RLti3ygpnmncTsei/D/xVrrq8Fxb2UeABgQAgj61ajvrPS9V1K88mJ1Rd7qFG056jFc14dN7awy3KMeBsCeprO8S619o86zjiIlnQK+B0xUcqmQ7ogvtZuPEOpTTW4isg7lUVcKoGK5DUbi4laaO83S+SNkfzZC4ParE9jcQWH2lWbymcoTjoaxjPJ5cyKwbsc1pG0VoGr6lHVry6v7jzrg5yNuR04qC0hKyHaob3rW0bSf7TuHga7itfLjL5kP3sdqntbVSGSNM7ByQM5q+gXubfgaGSKcsE4kwufQdzXuWi6pBOY7ezt1RUhCyjuzDvXlHgiFpYG8u3mkcHAO09a72wmudOnxCkqTEc/J0rKfvaISfKe0+DtO06+tYWmZrafBLF+Dj61j+NvE1jpMi2cZSRATiRT0+tcSviq8gtVS6meIquM15N4+8TS3OrfLLK6chlVTgism1T3NItzZ6xqPjm1tLZo94dm44PXPQirnhJtR1EtcwSZUZD5bHmA+teT+FPD7eJxbXiztEiygFG4JNfQ3h7TU0XTFtI3ja6lG1FHIJqHLn0RrdR1ZlazoltqjQr/ZKHb8soh4B+pqxZ+A9FsxG1rp5Fyw4C9Afeuq05l8OoXvriEySuFePOTk1neJdYW1kB064CGVstxkgVp7Oy1Mo1Lt2Oavvh1oqyyyazo8MwfncORT59buvDottLtdSsrLTQAqRzw8KO3NdVY+deQtdSX4njK7PLxgD3rE13R7PUrGXT73ypEVSwyuTWKpOL5uhvzKS5epyfiDx1b6ZP5PijwnYarYs2I7yzAdW98VDBqfwO1iB0ubNdPeb/AGCo/HFY9zHD4dUWF1ILrTly1q2Rvjb+6fUVxGpalprSrJNpsEKknccYJP0rpg4uN0YO97M62T4a/Dm6uH/sbxEURjwPMBAFZPiv4PzWUsU9hqOnzRSDg55/Gufiksd0jxwBAxzleK1I9TZ7JXWXKK2wKX6UQpO13IJS7I5TTvG2sx27W0EzRx46A1U0vQ5tfvnu7oltx7t1ooqMTNxjdGlGKctTvtB8D+Gn0yeOazzcbDh+teQWNr9i8UT2UeciUoMnoM0UVy4ecnzXZ01YJKJ7Z4S0WBdOVJsyqexr0zRrZUggjiPlxjgKB0oorhxEm2dNFLlO00ie4sCpadnUnj2FTeK7231uyOmtDuJ/iPaiitk26djNxXNcoeFtLk8PXIbUpDc2zj5DnJX8K0PE1xaSafdXlsuI1QjpzRRSpaxVyZSfMfNvxecroNvAvWZ9x/nXX/sSaLbp4o1HXLpFJtIdsR6kFutFFepB62OKT90l/aD1+91zxtcRW6A2gGwEnB4+teR3NrqFnMZFwyEcDcOKKKbegLQ2tBu3jsyoULKzcmjW7+7i0O7YTMsZGGwetFFJfEOWxz+iiV7dZJpGkZufmPQVHdSPb3AkDEkNxRRV3IWx2eqXX2DR7O8RA+9d2Bxz71wl3cyT6gb5nKySN27UUVnS2CRQ1zW78aQNPFx/o/mFtmO9cvHJJu3bic0UVumZl8Iz7WDYOK9i+D3i3wv4G0ea81fw7/alzPwGbBwPxoopx1dhW1selx/FHwre2h1HTPCUUAVfmVlUfyp9j8U7KS0M0PhyxwVJOU5oopObhJqIpQT3OI+IHxg3aafL8P2ChgVH7scV44vju4WUyCxiLM3B9KKKivFVVaSNaSUPhOo8La/q810kdvtSaQg8YAFey6J/bWmpDqWo3KySDlVznFFFYQirWKm9To9HvrSa4N7qCNLIz5yecehrFGowz+KmaXc8ZcgjHQUUVu3pc5l1NPUNeit3EVnuRd2OB1rO8QahNpdq120jSRuucelFFKT0Lh0POPEcF9r1pPqFjjESbyrMAK88MdxeRpcv8wDY2k9KKKzSs9C1J6mhJYzfLKz4UjlQeDVfyJGzGZPLVTwBRRXdayOe7Z//2Q=="/>
          <p:cNvSpPr>
            <a:spLocks noChangeAspect="1" noChangeArrowheads="1"/>
          </p:cNvSpPr>
          <p:nvPr/>
        </p:nvSpPr>
        <p:spPr bwMode="auto">
          <a:xfrm>
            <a:off x="204152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pic>
        <p:nvPicPr>
          <p:cNvPr id="11" name="Picture 2" descr="https://www.nps.gov/chis/learn/nature/images/960-Ashy-Storm-Petrel-Oceanodr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286001"/>
            <a:ext cx="7239000" cy="482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5566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228600"/>
            <a:ext cx="8229600" cy="5410200"/>
          </a:xfrm>
        </p:spPr>
        <p:txBody>
          <a:bodyPr>
            <a:normAutofit/>
          </a:bodyPr>
          <a:lstStyle/>
          <a:p>
            <a:endParaRPr lang="en-US" sz="2800" dirty="0">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3. </a:t>
            </a:r>
            <a:r>
              <a:rPr lang="en-US" sz="2800" b="0" dirty="0">
                <a:latin typeface="Times New Roman" panose="02020603050405020304" pitchFamily="18" charset="0"/>
                <a:cs typeface="Times New Roman" panose="02020603050405020304" pitchFamily="18" charset="0"/>
              </a:rPr>
              <a:t>T</a:t>
            </a:r>
            <a:r>
              <a:rPr lang="en-US" sz="2800" b="0" dirty="0">
                <a:latin typeface="Times New Roman" panose="02020603050405020304" pitchFamily="18" charset="0"/>
                <a:cs typeface="Times New Roman" panose="02020603050405020304" pitchFamily="18" charset="0"/>
              </a:rPr>
              <a:t>housands </a:t>
            </a:r>
            <a:r>
              <a:rPr lang="en-US" sz="2800" b="0" dirty="0">
                <a:latin typeface="Times New Roman" panose="02020603050405020304" pitchFamily="18" charset="0"/>
                <a:cs typeface="Times New Roman" panose="02020603050405020304" pitchFamily="18" charset="0"/>
              </a:rPr>
              <a:t>of mice each year </a:t>
            </a:r>
            <a:r>
              <a:rPr lang="en-US" sz="2800" b="0" dirty="0">
                <a:latin typeface="Times New Roman" panose="02020603050405020304" pitchFamily="18" charset="0"/>
                <a:cs typeface="Times New Roman" panose="02020603050405020304" pitchFamily="18" charset="0"/>
              </a:rPr>
              <a:t>will slowly die of starvation and </a:t>
            </a:r>
            <a:r>
              <a:rPr lang="en-US" sz="2800" b="0" dirty="0" err="1">
                <a:latin typeface="Times New Roman" panose="02020603050405020304" pitchFamily="18" charset="0"/>
                <a:cs typeface="Times New Roman" panose="02020603050405020304" pitchFamily="18" charset="0"/>
              </a:rPr>
              <a:t>hyporthermia</a:t>
            </a:r>
            <a:endParaRPr lang="en-US" sz="2800" b="0" dirty="0">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4. One time eradication reduces total numbers of mice who suffer over time</a:t>
            </a:r>
            <a:endParaRPr lang="en-US" sz="2800" b="0" dirty="0">
              <a:latin typeface="Times New Roman" panose="02020603050405020304" pitchFamily="18" charset="0"/>
              <a:cs typeface="Times New Roman" panose="02020603050405020304" pitchFamily="18" charset="0"/>
            </a:endParaRPr>
          </a:p>
          <a:p>
            <a:pPr marL="0" indent="0"/>
            <a:endParaRPr lang="en-US" sz="2800" dirty="0">
              <a:latin typeface="Times New Roman" panose="02020603050405020304" pitchFamily="18" charset="0"/>
              <a:cs typeface="Times New Roman" panose="02020603050405020304" pitchFamily="18" charset="0"/>
            </a:endParaRPr>
          </a:p>
          <a:p>
            <a:pPr marL="0" indent="0"/>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US" dirty="0"/>
          </a:p>
          <a:p>
            <a:endParaRPr lang="en-US" dirty="0"/>
          </a:p>
        </p:txBody>
      </p:sp>
      <p:pic>
        <p:nvPicPr>
          <p:cNvPr id="4" name="Picture 2" descr="Los Farallones: Conservation Conundrum: The interaction of Burrowing Owls, Ashy Storm-Petrel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0928" y="2350056"/>
            <a:ext cx="7737202" cy="4888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8226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04800"/>
            <a:ext cx="8229600" cy="5410200"/>
          </a:xfrm>
        </p:spPr>
        <p:txBody>
          <a:bodyPr>
            <a:normAutofit/>
          </a:bodyPr>
          <a:lstStyle/>
          <a:p>
            <a:endParaRPr lang="en-US" sz="2800" dirty="0">
              <a:latin typeface="Times New Roman" panose="02020603050405020304" pitchFamily="18" charset="0"/>
              <a:cs typeface="Times New Roman" panose="02020603050405020304" pitchFamily="18" charset="0"/>
            </a:endParaRPr>
          </a:p>
          <a:p>
            <a:pPr marL="0" indent="0"/>
            <a:endParaRPr lang="en-US" sz="2800" b="0" dirty="0">
              <a:latin typeface="Times New Roman" panose="02020603050405020304" pitchFamily="18" charset="0"/>
              <a:cs typeface="Times New Roman" panose="02020603050405020304" pitchFamily="18" charset="0"/>
            </a:endParaRPr>
          </a:p>
          <a:p>
            <a:pPr marL="0" indent="0"/>
            <a:r>
              <a:rPr lang="en-US" sz="2800" b="0" dirty="0">
                <a:latin typeface="Times New Roman" panose="02020603050405020304" pitchFamily="18" charset="0"/>
                <a:cs typeface="Times New Roman" panose="02020603050405020304" pitchFamily="18" charset="0"/>
              </a:rPr>
              <a:t>5. Human welfare too</a:t>
            </a:r>
          </a:p>
          <a:p>
            <a:endParaRPr lang="en-US" sz="2800" b="0" dirty="0">
              <a:latin typeface="Times New Roman" panose="02020603050405020304" pitchFamily="18" charset="0"/>
              <a:cs typeface="Times New Roman" panose="02020603050405020304" pitchFamily="18" charset="0"/>
            </a:endParaRPr>
          </a:p>
          <a:p>
            <a:endParaRPr lang="en-US" dirty="0"/>
          </a:p>
          <a:p>
            <a:endParaRPr lang="en-US" dirty="0"/>
          </a:p>
        </p:txBody>
      </p:sp>
      <p:pic>
        <p:nvPicPr>
          <p:cNvPr id="9222" name="Picture 6" descr="https://s.hdnux.com/photos/07/17/63/1899770/10/628x4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4168" y="1524001"/>
            <a:ext cx="5981700" cy="40005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static.wixstatic.com/media/55df77_8c209162364a4363968dc7deb600d0e0~mv2.jpg_2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071" y="1524001"/>
            <a:ext cx="5516316" cy="400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62880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11808" y="762000"/>
            <a:ext cx="9220200" cy="5029200"/>
          </a:xfrm>
        </p:spPr>
        <p:txBody>
          <a:bodyPr>
            <a:normAutofit/>
          </a:bodyPr>
          <a:lstStyle/>
          <a:p>
            <a:pPr>
              <a:buFont typeface="Arial" panose="020B0604020202020204" pitchFamily="34" charset="0"/>
              <a:buChar char="•"/>
            </a:pPr>
            <a:r>
              <a:rPr lang="en-US" sz="2400" b="0" u="sng" dirty="0">
                <a:solidFill>
                  <a:srgbClr val="FF0000"/>
                </a:solidFill>
                <a:latin typeface="Times New Roman" panose="02020603050405020304" pitchFamily="18" charset="0"/>
                <a:cs typeface="Times New Roman" panose="02020603050405020304" pitchFamily="18" charset="0"/>
              </a:rPr>
              <a:t>IT WOULD NOT ACCOMPLISH MOUSE ERADICATION </a:t>
            </a:r>
            <a:r>
              <a:rPr lang="en-US" sz="2400" b="0" dirty="0">
                <a:solidFill>
                  <a:srgbClr val="FF0000"/>
                </a:solidFill>
                <a:latin typeface="Times New Roman" panose="02020603050405020304" pitchFamily="18" charset="0"/>
                <a:cs typeface="Times New Roman" panose="02020603050405020304" pitchFamily="18" charset="0"/>
              </a:rPr>
              <a:t>– NOT A SILVER BULLET</a:t>
            </a: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Short acting, has to be available to mice indefinitely</a:t>
            </a:r>
            <a:endParaRPr lang="en-US" sz="2400" b="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Would need bait boxes every 5-10 meters - have to be refilled regularly</a:t>
            </a: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Steep terrain limits placement</a:t>
            </a: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Regular human walking to refill boxes would damage bird nesting burrows and disrupt marine mammals </a:t>
            </a:r>
            <a:r>
              <a:rPr lang="en-US" sz="2400" b="0" u="sng" dirty="0">
                <a:latin typeface="Times New Roman" panose="02020603050405020304" pitchFamily="18" charset="0"/>
                <a:cs typeface="Times New Roman" panose="02020603050405020304" pitchFamily="18" charset="0"/>
              </a:rPr>
              <a:t>catastrophically</a:t>
            </a:r>
          </a:p>
          <a:p>
            <a:pPr>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marL="0" indent="0"/>
            <a:endParaRPr lang="en-US" sz="2400" b="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2252244" y="152400"/>
            <a:ext cx="7520940" cy="548640"/>
          </a:xfrm>
        </p:spPr>
        <p:txBody>
          <a:bodyPr anchor="t"/>
          <a:lstStyle/>
          <a:p>
            <a:r>
              <a:rPr lang="en-US" dirty="0" smtClean="0">
                <a:latin typeface="Times New Roman" panose="02020603050405020304" pitchFamily="18" charset="0"/>
                <a:cs typeface="Times New Roman" panose="02020603050405020304" pitchFamily="18" charset="0"/>
              </a:rPr>
              <a:t>Contraceptives?  </a:t>
            </a:r>
            <a:r>
              <a:rPr lang="en-US" dirty="0" err="1" smtClean="0">
                <a:latin typeface="Times New Roman" panose="02020603050405020304" pitchFamily="18" charset="0"/>
                <a:cs typeface="Times New Roman" panose="02020603050405020304" pitchFamily="18" charset="0"/>
              </a:rPr>
              <a:t>Contrapest</a:t>
            </a:r>
            <a:r>
              <a:rPr lang="en-US"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7" name="Picture 2" descr="https://www.fws.gov/uploadedImages/Region_8/NWRS/Zone_2/San_Francisco_Bay_Complex/Farallon/Images/Aerial%20SEFI_JesseIrwin%20copy_5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788664"/>
            <a:ext cx="6279476" cy="321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3181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2497" b="12497"/>
          <a:stretch>
            <a:fillRect/>
          </a:stretch>
        </p:blipFill>
        <p:spPr/>
      </p:pic>
      <p:sp>
        <p:nvSpPr>
          <p:cNvPr id="3" name="Title 2"/>
          <p:cNvSpPr>
            <a:spLocks noGrp="1"/>
          </p:cNvSpPr>
          <p:nvPr>
            <p:ph type="ctrTitle"/>
          </p:nvPr>
        </p:nvSpPr>
        <p:spPr>
          <a:xfrm>
            <a:off x="838200" y="31719"/>
            <a:ext cx="10972800" cy="1409700"/>
          </a:xfrm>
        </p:spPr>
        <p:txBody>
          <a:bodyPr>
            <a:normAutofit fontScale="90000"/>
          </a:bodyPr>
          <a:lstStyle/>
          <a:p>
            <a:r>
              <a:rPr lang="en-US" dirty="0" smtClean="0"/>
              <a:t>Why Restore the Farallon Islands?</a:t>
            </a:r>
            <a:endParaRPr lang="en-US" dirty="0"/>
          </a:p>
        </p:txBody>
      </p:sp>
      <p:sp>
        <p:nvSpPr>
          <p:cNvPr id="4" name="Subtitle 3"/>
          <p:cNvSpPr>
            <a:spLocks noGrp="1"/>
          </p:cNvSpPr>
          <p:nvPr>
            <p:ph type="subTitle" idx="1"/>
          </p:nvPr>
        </p:nvSpPr>
        <p:spPr>
          <a:xfrm>
            <a:off x="609600" y="1918307"/>
            <a:ext cx="10972800" cy="3438526"/>
          </a:xfrm>
        </p:spPr>
        <p:txBody>
          <a:bodyPr/>
          <a:lstStyle/>
          <a:p>
            <a:pPr marL="457200" indent="-457200">
              <a:buFont typeface="Arial" panose="020B0604020202020204" pitchFamily="34" charset="0"/>
              <a:buChar char="•"/>
            </a:pPr>
            <a:r>
              <a:rPr lang="en-US" dirty="0" smtClean="0"/>
              <a:t>The </a:t>
            </a:r>
            <a:r>
              <a:rPr lang="en-US" dirty="0"/>
              <a:t>ecosystem on the Farallon Islands is out of </a:t>
            </a:r>
            <a:r>
              <a:rPr lang="en-US" dirty="0" smtClean="0"/>
              <a:t>balance</a:t>
            </a:r>
          </a:p>
          <a:p>
            <a:pPr marL="457200" indent="-457200">
              <a:buFont typeface="Arial" panose="020B0604020202020204" pitchFamily="34" charset="0"/>
              <a:buChar char="•"/>
            </a:pPr>
            <a:r>
              <a:rPr lang="en-US" dirty="0" smtClean="0"/>
              <a:t>Species are at risk</a:t>
            </a:r>
            <a:endParaRPr lang="en-US" dirty="0"/>
          </a:p>
          <a:p>
            <a:pPr marL="457200" indent="-457200">
              <a:buFont typeface="Arial" panose="020B0604020202020204" pitchFamily="34" charset="0"/>
              <a:buChar char="•"/>
            </a:pPr>
            <a:r>
              <a:rPr lang="en-US" dirty="0" smtClean="0"/>
              <a:t>100</a:t>
            </a:r>
            <a:r>
              <a:rPr lang="en-US" dirty="0"/>
              <a:t>% eradication </a:t>
            </a:r>
            <a:r>
              <a:rPr lang="en-US" dirty="0" smtClean="0"/>
              <a:t>is needed to restore </a:t>
            </a:r>
            <a:r>
              <a:rPr lang="en-US" dirty="0"/>
              <a:t>a key ecological </a:t>
            </a:r>
            <a:r>
              <a:rPr lang="en-US" dirty="0" smtClean="0"/>
              <a:t>site</a:t>
            </a:r>
            <a:endParaRPr lang="en-US" dirty="0"/>
          </a:p>
          <a:p>
            <a:pPr marL="457200" indent="-457200">
              <a:buFont typeface="Arial" panose="020B0604020202020204" pitchFamily="34" charset="0"/>
              <a:buChar char="•"/>
            </a:pPr>
            <a:r>
              <a:rPr lang="en-US" dirty="0" smtClean="0"/>
              <a:t>The </a:t>
            </a:r>
            <a:r>
              <a:rPr lang="en-US" dirty="0"/>
              <a:t>research and planning </a:t>
            </a:r>
            <a:r>
              <a:rPr lang="en-US" dirty="0" smtClean="0"/>
              <a:t>is comprehensive</a:t>
            </a:r>
            <a:r>
              <a:rPr lang="en-US" dirty="0"/>
              <a:t>, transparent, and scientifically </a:t>
            </a:r>
            <a:r>
              <a:rPr lang="en-US" dirty="0" smtClean="0"/>
              <a:t>rigorous</a:t>
            </a:r>
            <a:endParaRPr lang="en-US" dirty="0"/>
          </a:p>
          <a:p>
            <a:endParaRPr lang="en-US" dirty="0"/>
          </a:p>
        </p:txBody>
      </p:sp>
      <p:sp>
        <p:nvSpPr>
          <p:cNvPr id="5" name="Text Placeholder 4"/>
          <p:cNvSpPr>
            <a:spLocks noGrp="1"/>
          </p:cNvSpPr>
          <p:nvPr>
            <p:ph type="body" sz="quarter" idx="14"/>
          </p:nvPr>
        </p:nvSpPr>
        <p:spPr>
          <a:xfrm>
            <a:off x="8070113" y="6186499"/>
            <a:ext cx="3981522" cy="547687"/>
          </a:xfrm>
        </p:spPr>
        <p:txBody>
          <a:bodyPr/>
          <a:lstStyle/>
          <a:p>
            <a:r>
              <a:rPr lang="en-US" dirty="0" err="1" smtClean="0"/>
              <a:t>Farallones</a:t>
            </a:r>
            <a:r>
              <a:rPr lang="en-US" dirty="0" smtClean="0"/>
              <a:t> view </a:t>
            </a:r>
            <a:r>
              <a:rPr lang="en-US" dirty="0"/>
              <a:t>from Lighthouse toward West </a:t>
            </a:r>
            <a:r>
              <a:rPr lang="en-US" dirty="0" smtClean="0"/>
              <a:t>End. Credit: Oscar </a:t>
            </a:r>
            <a:r>
              <a:rPr lang="en-US" dirty="0"/>
              <a:t>Johnson</a:t>
            </a:r>
          </a:p>
        </p:txBody>
      </p:sp>
    </p:spTree>
    <p:extLst>
      <p:ext uri="{BB962C8B-B14F-4D97-AF65-F5344CB8AC3E}">
        <p14:creationId xmlns:p14="http://schemas.microsoft.com/office/powerpoint/2010/main" val="9892850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76201"/>
            <a:ext cx="8915400" cy="4223277"/>
          </a:xfrm>
        </p:spPr>
        <p:txBody>
          <a:bodyPr>
            <a:normAutofit/>
          </a:bodyPr>
          <a:lstStyle/>
          <a:p>
            <a:pPr>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Even if pelleted – birds and other non-targets could access pellets</a:t>
            </a:r>
          </a:p>
          <a:p>
            <a:pPr>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Claims </a:t>
            </a:r>
            <a:r>
              <a:rPr lang="en-US" sz="2400" b="0" dirty="0">
                <a:latin typeface="Times New Roman" panose="02020603050405020304" pitchFamily="18" charset="0"/>
                <a:cs typeface="Times New Roman" panose="02020603050405020304" pitchFamily="18" charset="0"/>
              </a:rPr>
              <a:t>of </a:t>
            </a:r>
            <a:r>
              <a:rPr lang="en-US" sz="2400" b="0" dirty="0">
                <a:latin typeface="Times New Roman" panose="02020603050405020304" pitchFamily="18" charset="0"/>
                <a:cs typeface="Times New Roman" panose="02020603050405020304" pitchFamily="18" charset="0"/>
              </a:rPr>
              <a:t>non-toxicity to mice or non-targets </a:t>
            </a:r>
            <a:r>
              <a:rPr lang="en-US" sz="2400" b="0" dirty="0">
                <a:latin typeface="Times New Roman" panose="02020603050405020304" pitchFamily="18" charset="0"/>
                <a:cs typeface="Times New Roman" panose="02020603050405020304" pitchFamily="18" charset="0"/>
              </a:rPr>
              <a:t>unproven in field </a:t>
            </a:r>
            <a:r>
              <a:rPr lang="en-US" sz="2400" b="0" dirty="0">
                <a:latin typeface="Times New Roman" panose="02020603050405020304" pitchFamily="18" charset="0"/>
                <a:cs typeface="Times New Roman" panose="02020603050405020304" pitchFamily="18" charset="0"/>
              </a:rPr>
              <a:t>setting due to unknown rates of ingestion</a:t>
            </a:r>
          </a:p>
          <a:p>
            <a:pPr>
              <a:buFont typeface="Arial" panose="020B0604020202020204" pitchFamily="34" charset="0"/>
              <a:buChar char="•"/>
            </a:pPr>
            <a:r>
              <a:rPr lang="en-US" sz="2200" b="0" dirty="0">
                <a:latin typeface="Times New Roman" panose="02020603050405020304" pitchFamily="18" charset="0"/>
                <a:cs typeface="Times New Roman" panose="02020603050405020304" pitchFamily="18" charset="0"/>
              </a:rPr>
              <a:t>NIH documents show toxic potential at high doses and carcinogen in mice and rats</a:t>
            </a:r>
          </a:p>
          <a:p>
            <a:pPr>
              <a:buFont typeface="Arial" panose="020B0604020202020204" pitchFamily="34" charset="0"/>
              <a:buChar char="•"/>
            </a:pPr>
            <a:r>
              <a:rPr lang="en-US" sz="2400" b="0" u="sng" dirty="0">
                <a:solidFill>
                  <a:srgbClr val="000000"/>
                </a:solidFill>
                <a:latin typeface="Times New Roman" panose="02020603050405020304" pitchFamily="18" charset="0"/>
                <a:cs typeface="Times New Roman" panose="02020603050405020304" pitchFamily="18" charset="0"/>
              </a:rPr>
              <a:t>Not </a:t>
            </a:r>
            <a:r>
              <a:rPr lang="en-US" sz="2400" b="0" u="sng" dirty="0">
                <a:solidFill>
                  <a:srgbClr val="000000"/>
                </a:solidFill>
                <a:latin typeface="Times New Roman" panose="02020603050405020304" pitchFamily="18" charset="0"/>
                <a:cs typeface="Times New Roman" panose="02020603050405020304" pitchFamily="18" charset="0"/>
              </a:rPr>
              <a:t>appropriate to use the </a:t>
            </a:r>
            <a:r>
              <a:rPr lang="en-US" sz="2400" b="0" u="sng" dirty="0" err="1">
                <a:solidFill>
                  <a:srgbClr val="000000"/>
                </a:solidFill>
                <a:latin typeface="Times New Roman" panose="02020603050405020304" pitchFamily="18" charset="0"/>
                <a:cs typeface="Times New Roman" panose="02020603050405020304" pitchFamily="18" charset="0"/>
              </a:rPr>
              <a:t>Farallones</a:t>
            </a:r>
            <a:r>
              <a:rPr lang="en-US" sz="2400" b="0" u="sng" dirty="0">
                <a:solidFill>
                  <a:srgbClr val="000000"/>
                </a:solidFill>
                <a:latin typeface="Times New Roman" panose="02020603050405020304" pitchFamily="18" charset="0"/>
                <a:cs typeface="Times New Roman" panose="02020603050405020304" pitchFamily="18" charset="0"/>
              </a:rPr>
              <a:t> as a laboratory for R and </a:t>
            </a:r>
            <a:r>
              <a:rPr lang="en-US" sz="2400" b="0" u="sng" dirty="0">
                <a:solidFill>
                  <a:srgbClr val="000000"/>
                </a:solidFill>
                <a:latin typeface="Times New Roman" panose="02020603050405020304" pitchFamily="18" charset="0"/>
                <a:cs typeface="Times New Roman" panose="02020603050405020304" pitchFamily="18" charset="0"/>
              </a:rPr>
              <a:t>D</a:t>
            </a:r>
          </a:p>
          <a:p>
            <a:pPr>
              <a:buFont typeface="Arial" panose="020B0604020202020204" pitchFamily="34" charset="0"/>
              <a:buChar char="•"/>
            </a:pPr>
            <a:r>
              <a:rPr lang="en-US" sz="2400" b="0" u="sng" dirty="0">
                <a:solidFill>
                  <a:srgbClr val="FF0000"/>
                </a:solidFill>
                <a:latin typeface="Times New Roman" panose="02020603050405020304" pitchFamily="18" charset="0"/>
                <a:cs typeface="Times New Roman" panose="02020603050405020304" pitchFamily="18" charset="0"/>
              </a:rPr>
              <a:t>Will not accomplish eradication</a:t>
            </a:r>
          </a:p>
          <a:p>
            <a:pPr>
              <a:buFont typeface="Arial" panose="020B0604020202020204" pitchFamily="34" charset="0"/>
              <a:buChar char="•"/>
            </a:pPr>
            <a:endParaRPr lang="en-US" sz="2400" b="0" u="sng" dirty="0">
              <a:solidFill>
                <a:srgbClr val="000000"/>
              </a:solidFill>
              <a:latin typeface="Times New Roman" panose="02020603050405020304" pitchFamily="18" charset="0"/>
              <a:cs typeface="Times New Roman" panose="02020603050405020304" pitchFamily="18" charset="0"/>
            </a:endParaRPr>
          </a:p>
          <a:p>
            <a:pPr lvl="0">
              <a:buFont typeface="Arial" panose="020B0604020202020204" pitchFamily="34" charset="0"/>
              <a:buChar char="•"/>
            </a:pPr>
            <a:endParaRPr lang="en-US" sz="2400" b="0" dirty="0">
              <a:solidFill>
                <a:srgbClr val="000000"/>
              </a:solidFill>
              <a:latin typeface="Times New Roman" panose="02020603050405020304" pitchFamily="18" charset="0"/>
              <a:cs typeface="Times New Roman" panose="02020603050405020304" pitchFamily="18" charset="0"/>
            </a:endParaRPr>
          </a:p>
          <a:p>
            <a:endParaRPr lang="en-US" sz="2000" dirty="0"/>
          </a:p>
          <a:p>
            <a:endParaRPr lang="en-US" sz="2000" dirty="0"/>
          </a:p>
        </p:txBody>
      </p:sp>
      <p:pic>
        <p:nvPicPr>
          <p:cNvPr id="4" name="Picture 2" descr="https://3.bp.blogspot.com/-IVayMa4oTMs/T1t8LSTx17I/AAAAAAAACZs/jyGgArUt80k/w1200-h630-p-k-no-nu/IMG_74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230946"/>
            <a:ext cx="5029200" cy="26422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winstonvickers\Pictures\downlo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031902"/>
            <a:ext cx="451485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46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94360"/>
            <a:ext cx="7520940" cy="548640"/>
          </a:xfrm>
        </p:spPr>
        <p:txBody>
          <a:bodyPr/>
          <a:lstStyle/>
          <a:p>
            <a:r>
              <a:rPr lang="en-US" dirty="0" smtClean="0">
                <a:latin typeface="Times New Roman" panose="02020603050405020304" pitchFamily="18" charset="0"/>
                <a:cs typeface="Times New Roman" panose="02020603050405020304" pitchFamily="18" charset="0"/>
              </a:rPr>
              <a:t>Gene Drive - </a:t>
            </a:r>
            <a:r>
              <a:rPr lang="en-US" dirty="0" err="1" smtClean="0">
                <a:latin typeface="Times New Roman" panose="02020603050405020304" pitchFamily="18" charset="0"/>
                <a:cs typeface="Times New Roman" panose="02020603050405020304" pitchFamily="18" charset="0"/>
              </a:rPr>
              <a:t>CrISPR</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52600" y="2286000"/>
            <a:ext cx="8686800" cy="3776172"/>
          </a:xfrm>
        </p:spPr>
        <p:txBody>
          <a:bodyPr/>
          <a:lstStyle/>
          <a:p>
            <a:pPr marL="457200" indent="-457200">
              <a:buFont typeface="+mj-lt"/>
              <a:buAutoNum type="arabicPeriod"/>
            </a:pPr>
            <a:r>
              <a:rPr lang="en-US" sz="2400" b="0" dirty="0">
                <a:latin typeface="Times New Roman" panose="02020603050405020304" pitchFamily="18" charset="0"/>
                <a:cs typeface="Times New Roman" panose="02020603050405020304" pitchFamily="18" charset="0"/>
              </a:rPr>
              <a:t>Theoretical only (this purpose)</a:t>
            </a:r>
          </a:p>
          <a:p>
            <a:pPr marL="457200" indent="-457200">
              <a:buFont typeface="+mj-lt"/>
              <a:buAutoNum type="arabicPeriod"/>
            </a:pPr>
            <a:r>
              <a:rPr lang="en-US" sz="2400" b="0" dirty="0">
                <a:latin typeface="Times New Roman" panose="02020603050405020304" pitchFamily="18" charset="0"/>
                <a:cs typeface="Times New Roman" panose="02020603050405020304" pitchFamily="18" charset="0"/>
              </a:rPr>
              <a:t>Not developed or tested (this purpose)</a:t>
            </a:r>
          </a:p>
          <a:p>
            <a:pPr marL="457200" indent="-457200">
              <a:buFont typeface="+mj-lt"/>
              <a:buAutoNum type="arabicPeriod"/>
            </a:pPr>
            <a:r>
              <a:rPr lang="en-US" sz="2400" b="0" dirty="0">
                <a:latin typeface="Times New Roman" panose="02020603050405020304" pitchFamily="18" charset="0"/>
                <a:cs typeface="Times New Roman" panose="02020603050405020304" pitchFamily="18" charset="0"/>
              </a:rPr>
              <a:t>Ethical concerns </a:t>
            </a:r>
          </a:p>
          <a:p>
            <a:pPr marL="457200" indent="-457200">
              <a:buFont typeface="+mj-lt"/>
              <a:buAutoNum type="arabicPeriod"/>
            </a:pPr>
            <a:r>
              <a:rPr lang="en-US" sz="2400" b="0" dirty="0">
                <a:latin typeface="Times New Roman" panose="02020603050405020304" pitchFamily="18" charset="0"/>
                <a:cs typeface="Times New Roman" panose="02020603050405020304" pitchFamily="18" charset="0"/>
              </a:rPr>
              <a:t>Unknown possibility of spillover to other species or mainland</a:t>
            </a:r>
          </a:p>
          <a:p>
            <a:pPr marL="457200" indent="-457200">
              <a:buFont typeface="+mj-lt"/>
              <a:buAutoNum type="arabicPeriod"/>
            </a:pPr>
            <a:r>
              <a:rPr lang="en-US" sz="2400" b="0" dirty="0">
                <a:latin typeface="Times New Roman" panose="02020603050405020304" pitchFamily="18" charset="0"/>
                <a:cs typeface="Times New Roman" panose="02020603050405020304" pitchFamily="18" charset="0"/>
              </a:rPr>
              <a:t>Time and expense to availability too long</a:t>
            </a:r>
          </a:p>
          <a:p>
            <a:r>
              <a:rPr lang="en-US" dirty="0" smtClean="0"/>
              <a:t> </a:t>
            </a:r>
            <a:endParaRPr lang="en-US" dirty="0"/>
          </a:p>
        </p:txBody>
      </p:sp>
      <p:pic>
        <p:nvPicPr>
          <p:cNvPr id="5122" name="Picture 2" descr="Are Your Genes Hazardous to Your Health? - Nutrition Stud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524492"/>
            <a:ext cx="3390900" cy="1761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0924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66F5CCB9-A7D9-4916-87D5-1774CC7BACD7}"/>
              </a:ext>
            </a:extLst>
          </p:cNvPr>
          <p:cNvSpPr>
            <a:spLocks noGrp="1"/>
          </p:cNvSpPr>
          <p:nvPr>
            <p:ph type="body" sz="quarter" idx="13"/>
          </p:nvPr>
        </p:nvSpPr>
        <p:spPr>
          <a:xfrm>
            <a:off x="433059" y="369297"/>
            <a:ext cx="2391910" cy="3560670"/>
          </a:xfrm>
        </p:spPr>
        <p:txBody>
          <a:bodyPr>
            <a:normAutofit/>
          </a:bodyPr>
          <a:lstStyle/>
          <a:p>
            <a:r>
              <a:rPr lang="en-US" sz="2800" dirty="0" err="1">
                <a:latin typeface="Times New Roman" panose="02020603050405020304" pitchFamily="18" charset="0"/>
                <a:cs typeface="Times New Roman" panose="02020603050405020304" pitchFamily="18" charset="0"/>
              </a:rPr>
              <a:t>Brodifacoum</a:t>
            </a:r>
            <a:r>
              <a:rPr lang="en-US"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Risks to Non-target Resources</a:t>
            </a:r>
            <a:endParaRPr lang="en-US" sz="28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D132D70C-5A58-461C-A434-A121C52634F6}"/>
              </a:ext>
            </a:extLst>
          </p:cNvPr>
          <p:cNvSpPr txBox="1"/>
          <p:nvPr/>
        </p:nvSpPr>
        <p:spPr>
          <a:xfrm>
            <a:off x="4117741" y="0"/>
            <a:ext cx="6446354" cy="3539430"/>
          </a:xfrm>
          <a:prstGeom prst="rect">
            <a:avLst/>
          </a:prstGeom>
          <a:noFill/>
        </p:spPr>
        <p:txBody>
          <a:bodyPr wrap="square" rtlCol="0">
            <a:spAutoFit/>
          </a:bodyPr>
          <a:lstStyle/>
          <a:p>
            <a:endParaRPr lang="en-US" sz="2400" b="1" dirty="0">
              <a:solidFill>
                <a:srgbClr val="F1730C"/>
              </a:solidFill>
            </a:endParaRPr>
          </a:p>
          <a:p>
            <a:pPr marL="285750" indent="-285750">
              <a:spcBef>
                <a:spcPts val="1200"/>
              </a:spcBef>
              <a:buClr>
                <a:srgbClr val="F1730C"/>
              </a:buClr>
              <a:buFont typeface="Arial" panose="020B0604020202020204" pitchFamily="34" charset="0"/>
              <a:buChar char="•"/>
            </a:pPr>
            <a:r>
              <a:rPr lang="en-US" sz="2000" b="1" dirty="0">
                <a:solidFill>
                  <a:srgbClr val="000000"/>
                </a:solidFill>
                <a:latin typeface="Times New Roman" panose="02020603050405020304" pitchFamily="18" charset="0"/>
                <a:cs typeface="Times New Roman" panose="02020603050405020304" pitchFamily="18" charset="0"/>
              </a:rPr>
              <a:t>Toxic to small mammals and birds</a:t>
            </a:r>
          </a:p>
          <a:p>
            <a:pPr marL="285750" indent="-285750">
              <a:spcBef>
                <a:spcPts val="1200"/>
              </a:spcBef>
              <a:buClr>
                <a:srgbClr val="F1730C"/>
              </a:buClr>
              <a:buFont typeface="Arial" panose="020B0604020202020204" pitchFamily="34" charset="0"/>
              <a:buChar char="•"/>
            </a:pPr>
            <a:r>
              <a:rPr lang="en-US" sz="2000" b="1" dirty="0">
                <a:solidFill>
                  <a:srgbClr val="000000"/>
                </a:solidFill>
                <a:latin typeface="Times New Roman" panose="02020603050405020304" pitchFamily="18" charset="0"/>
                <a:cs typeface="Times New Roman" panose="02020603050405020304" pitchFamily="18" charset="0"/>
              </a:rPr>
              <a:t>Toxic to some fish</a:t>
            </a:r>
          </a:p>
          <a:p>
            <a:pPr marL="285750" indent="-285750">
              <a:spcBef>
                <a:spcPts val="1200"/>
              </a:spcBef>
              <a:buClr>
                <a:srgbClr val="F1730C"/>
              </a:buClr>
              <a:buFont typeface="Arial" panose="020B0604020202020204" pitchFamily="34" charset="0"/>
              <a:buChar char="•"/>
            </a:pPr>
            <a:r>
              <a:rPr lang="en-US" sz="2000" b="1" dirty="0">
                <a:solidFill>
                  <a:srgbClr val="000000"/>
                </a:solidFill>
                <a:latin typeface="Times New Roman" panose="02020603050405020304" pitchFamily="18" charset="0"/>
                <a:cs typeface="Times New Roman" panose="02020603050405020304" pitchFamily="18" charset="0"/>
              </a:rPr>
              <a:t>Not toxic to most invertebrates</a:t>
            </a:r>
          </a:p>
          <a:p>
            <a:pPr marL="285750" indent="-285750">
              <a:spcBef>
                <a:spcPts val="1200"/>
              </a:spcBef>
              <a:buClr>
                <a:srgbClr val="F1730C"/>
              </a:buClr>
              <a:buFont typeface="Arial" panose="020B0604020202020204" pitchFamily="34" charset="0"/>
              <a:buChar char="•"/>
            </a:pPr>
            <a:r>
              <a:rPr lang="en-US" sz="2000" b="1" dirty="0">
                <a:solidFill>
                  <a:srgbClr val="000000"/>
                </a:solidFill>
                <a:latin typeface="Times New Roman" panose="02020603050405020304" pitchFamily="18" charset="0"/>
                <a:cs typeface="Times New Roman" panose="02020603050405020304" pitchFamily="18" charset="0"/>
              </a:rPr>
              <a:t>Non-toxic to plants</a:t>
            </a:r>
          </a:p>
          <a:p>
            <a:pPr marL="285750" indent="-285750">
              <a:spcBef>
                <a:spcPts val="1200"/>
              </a:spcBef>
              <a:buClr>
                <a:srgbClr val="F1730C"/>
              </a:buClr>
              <a:buFont typeface="Arial" panose="020B0604020202020204" pitchFamily="34" charset="0"/>
              <a:buChar char="•"/>
            </a:pPr>
            <a:r>
              <a:rPr lang="en-US" sz="2000" b="1" dirty="0">
                <a:solidFill>
                  <a:srgbClr val="000000"/>
                </a:solidFill>
                <a:latin typeface="Times New Roman" panose="02020603050405020304" pitchFamily="18" charset="0"/>
                <a:cs typeface="Times New Roman" panose="02020603050405020304" pitchFamily="18" charset="0"/>
              </a:rPr>
              <a:t>In eradications, </a:t>
            </a:r>
            <a:r>
              <a:rPr lang="en-US" sz="2000" b="1" u="sng" dirty="0">
                <a:solidFill>
                  <a:srgbClr val="000000"/>
                </a:solidFill>
                <a:latin typeface="Times New Roman" panose="02020603050405020304" pitchFamily="18" charset="0"/>
                <a:cs typeface="Times New Roman" panose="02020603050405020304" pitchFamily="18" charset="0"/>
              </a:rPr>
              <a:t>mitigation measures </a:t>
            </a:r>
            <a:r>
              <a:rPr lang="en-US" sz="2000" b="1" dirty="0">
                <a:solidFill>
                  <a:srgbClr val="000000"/>
                </a:solidFill>
                <a:latin typeface="Times New Roman" panose="02020603050405020304" pitchFamily="18" charset="0"/>
                <a:cs typeface="Times New Roman" panose="02020603050405020304" pitchFamily="18" charset="0"/>
              </a:rPr>
              <a:t>limit impacts to short-term &amp; to individuals</a:t>
            </a:r>
          </a:p>
          <a:p>
            <a:pPr marL="285750" indent="-285750">
              <a:spcBef>
                <a:spcPts val="1200"/>
              </a:spcBef>
              <a:buClr>
                <a:srgbClr val="F1730C"/>
              </a:buClr>
              <a:buFont typeface="Arial" panose="020B0604020202020204" pitchFamily="34" charset="0"/>
              <a:buChar char="•"/>
            </a:pPr>
            <a:endParaRPr lang="en-US" sz="2000" b="1" dirty="0">
              <a:solidFill>
                <a:srgbClr val="000000"/>
              </a:solidFill>
            </a:endParaRPr>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83303" y="5054998"/>
            <a:ext cx="1446875" cy="1803002"/>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9569" y="5060763"/>
            <a:ext cx="1291257" cy="1784569"/>
          </a:xfrm>
          <a:prstGeom prst="rect">
            <a:avLst/>
          </a:prstGeom>
          <a:ln w="25400" cmpd="sng">
            <a:solidFill>
              <a:schemeClr val="bg2"/>
            </a:solidFill>
          </a:ln>
          <a:effectLst/>
        </p:spPr>
      </p:pic>
      <p:pic>
        <p:nvPicPr>
          <p:cNvPr id="14" name="Picture 13">
            <a:extLst>
              <a:ext uri="{FF2B5EF4-FFF2-40B4-BE49-F238E27FC236}">
                <a16:creationId xmlns=""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56462" y="5054998"/>
            <a:ext cx="2424531" cy="1795746"/>
          </a:xfrm>
          <a:prstGeom prst="rect">
            <a:avLst/>
          </a:prstGeom>
        </p:spPr>
      </p:pic>
      <p:pic>
        <p:nvPicPr>
          <p:cNvPr id="15" name="Picture 14">
            <a:extLst>
              <a:ext uri="{FF2B5EF4-FFF2-40B4-BE49-F238E27FC236}">
                <a16:creationId xmlns=""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249633" y="5054998"/>
            <a:ext cx="1570480" cy="1803002"/>
          </a:xfrm>
          <a:prstGeom prst="rect">
            <a:avLst/>
          </a:prstGeom>
        </p:spPr>
      </p:pic>
    </p:spTree>
    <p:extLst>
      <p:ext uri="{BB962C8B-B14F-4D97-AF65-F5344CB8AC3E}">
        <p14:creationId xmlns:p14="http://schemas.microsoft.com/office/powerpoint/2010/main" val="4998759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 xmlns:a16="http://schemas.microsoft.com/office/drawing/2014/main" id="{582D728C-5D37-4674-9803-FFA8C4AC3E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37554" y="0"/>
            <a:ext cx="4490065" cy="6858000"/>
          </a:xfrm>
          <a:prstGeom prst="rect">
            <a:avLst/>
          </a:prstGeom>
        </p:spPr>
      </p:pic>
      <p:pic>
        <p:nvPicPr>
          <p:cNvPr id="11" name="Picture 10" descr="A picture containing rain, water, man&#10;&#10;Description automatically generated">
            <a:extLst>
              <a:ext uri="{FF2B5EF4-FFF2-40B4-BE49-F238E27FC236}">
                <a16:creationId xmlns="" xmlns:a16="http://schemas.microsoft.com/office/drawing/2014/main" id="{87E3E46F-971C-4C58-8FC3-B2240ACE70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84" t="-134442"/>
          <a:stretch/>
        </p:blipFill>
        <p:spPr>
          <a:xfrm>
            <a:off x="7627619" y="0"/>
            <a:ext cx="4564381" cy="6858000"/>
          </a:xfrm>
          <a:prstGeom prst="rect">
            <a:avLst/>
          </a:prstGeom>
        </p:spPr>
      </p:pic>
      <p:sp>
        <p:nvSpPr>
          <p:cNvPr id="4" name="Text Placeholder 3">
            <a:extLst>
              <a:ext uri="{FF2B5EF4-FFF2-40B4-BE49-F238E27FC236}">
                <a16:creationId xmlns="" xmlns:a16="http://schemas.microsoft.com/office/drawing/2014/main" id="{66F5CCB9-A7D9-4916-87D5-1774CC7BACD7}"/>
              </a:ext>
            </a:extLst>
          </p:cNvPr>
          <p:cNvSpPr>
            <a:spLocks noGrp="1"/>
          </p:cNvSpPr>
          <p:nvPr>
            <p:ph type="body" sz="quarter" idx="13"/>
          </p:nvPr>
        </p:nvSpPr>
        <p:spPr>
          <a:xfrm>
            <a:off x="168167" y="318746"/>
            <a:ext cx="2895599" cy="3560670"/>
          </a:xfrm>
        </p:spPr>
        <p:txBody>
          <a:bodyPr>
            <a:normAutofit/>
          </a:bodyPr>
          <a:lstStyle/>
          <a:p>
            <a:r>
              <a:rPr lang="en-US" dirty="0" err="1" smtClean="0">
                <a:latin typeface="Times New Roman" panose="02020603050405020304" pitchFamily="18" charset="0"/>
                <a:cs typeface="Times New Roman" panose="02020603050405020304" pitchFamily="18" charset="0"/>
              </a:rPr>
              <a:t>Brodifacoum</a:t>
            </a:r>
            <a:r>
              <a:rPr lang="en-US" dirty="0" smtClean="0">
                <a:latin typeface="Times New Roman" panose="02020603050405020304" pitchFamily="18" charset="0"/>
                <a:cs typeface="Times New Roman" panose="02020603050405020304" pitchFamily="18" charset="0"/>
              </a:rPr>
              <a:t> in Soil </a:t>
            </a:r>
            <a:r>
              <a:rPr lang="en-US" dirty="0">
                <a:latin typeface="Times New Roman" panose="02020603050405020304" pitchFamily="18" charset="0"/>
                <a:cs typeface="Times New Roman" panose="02020603050405020304" pitchFamily="18" charset="0"/>
              </a:rPr>
              <a:t>and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Water</a:t>
            </a:r>
          </a:p>
          <a:p>
            <a:endParaRPr lang="en-US"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D132D70C-5A58-461C-A434-A121C52634F6}"/>
              </a:ext>
            </a:extLst>
          </p:cNvPr>
          <p:cNvSpPr txBox="1"/>
          <p:nvPr/>
        </p:nvSpPr>
        <p:spPr>
          <a:xfrm>
            <a:off x="4322718" y="152400"/>
            <a:ext cx="2592977" cy="4462760"/>
          </a:xfrm>
          <a:prstGeom prst="rect">
            <a:avLst/>
          </a:prstGeom>
          <a:noFill/>
        </p:spPr>
        <p:txBody>
          <a:bodyPr wrap="square" rtlCol="0">
            <a:spAutoFit/>
          </a:bodyPr>
          <a:lstStyle/>
          <a:p>
            <a:r>
              <a:rPr lang="en-US" sz="2400" dirty="0">
                <a:solidFill>
                  <a:srgbClr val="F1730C"/>
                </a:solidFill>
                <a:latin typeface="Times New Roman" panose="02020603050405020304" pitchFamily="18" charset="0"/>
                <a:cs typeface="Times New Roman" panose="02020603050405020304" pitchFamily="18" charset="0"/>
              </a:rPr>
              <a:t>Mitigation in soil</a:t>
            </a:r>
          </a:p>
          <a:p>
            <a:pPr marL="285750" indent="-285750">
              <a:spcBef>
                <a:spcPts val="1200"/>
              </a:spcBef>
              <a:buClr>
                <a:srgbClr val="F1730C"/>
              </a:buClr>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Unconsumed pellets break down rapidly – days to weeks even in dry conditions</a:t>
            </a:r>
          </a:p>
          <a:p>
            <a:pPr marL="285750" indent="-285750">
              <a:spcBef>
                <a:spcPts val="1200"/>
              </a:spcBef>
              <a:buClr>
                <a:srgbClr val="F1730C"/>
              </a:buClr>
              <a:buFont typeface="Arial" panose="020B0604020202020204" pitchFamily="34" charset="0"/>
              <a:buChar char="•"/>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spcBef>
                <a:spcPts val="1200"/>
              </a:spcBef>
              <a:buClr>
                <a:srgbClr val="F1730C"/>
              </a:buClr>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Becomes biologically unavailable once the pellet breaks down.</a:t>
            </a:r>
          </a:p>
          <a:p>
            <a:pPr>
              <a:spcBef>
                <a:spcPts val="1200"/>
              </a:spcBef>
              <a:buClr>
                <a:srgbClr val="F1730C"/>
              </a:buClr>
            </a:pPr>
            <a:endParaRPr lang="en-US" sz="2000" dirty="0">
              <a:solidFill>
                <a:srgbClr val="000000"/>
              </a:solidFill>
            </a:endParaRPr>
          </a:p>
        </p:txBody>
      </p:sp>
      <p:sp>
        <p:nvSpPr>
          <p:cNvPr id="6" name="TextBox 5">
            <a:extLst>
              <a:ext uri="{FF2B5EF4-FFF2-40B4-BE49-F238E27FC236}">
                <a16:creationId xmlns="" xmlns:a16="http://schemas.microsoft.com/office/drawing/2014/main" id="{9262EEF8-EF70-4439-916D-401C5A331E2B}"/>
              </a:ext>
            </a:extLst>
          </p:cNvPr>
          <p:cNvSpPr txBox="1"/>
          <p:nvPr/>
        </p:nvSpPr>
        <p:spPr>
          <a:xfrm>
            <a:off x="7627619" y="175478"/>
            <a:ext cx="2592977" cy="3847207"/>
          </a:xfrm>
          <a:prstGeom prst="rect">
            <a:avLst/>
          </a:prstGeom>
          <a:noFill/>
        </p:spPr>
        <p:txBody>
          <a:bodyPr wrap="square" rtlCol="0">
            <a:spAutoFit/>
          </a:bodyPr>
          <a:lstStyle/>
          <a:p>
            <a:r>
              <a:rPr lang="en-US" sz="2400" dirty="0">
                <a:solidFill>
                  <a:srgbClr val="007698"/>
                </a:solidFill>
                <a:latin typeface="Times New Roman" panose="02020603050405020304" pitchFamily="18" charset="0"/>
                <a:cs typeface="Times New Roman" panose="02020603050405020304" pitchFamily="18" charset="0"/>
              </a:rPr>
              <a:t>Mitigation in Water</a:t>
            </a:r>
          </a:p>
          <a:p>
            <a:pPr marL="285750" indent="-285750">
              <a:spcBef>
                <a:spcPts val="1200"/>
              </a:spcBef>
              <a:buClr>
                <a:srgbClr val="007698"/>
              </a:buClr>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Pellet breaks down quickly in water </a:t>
            </a:r>
          </a:p>
          <a:p>
            <a:pPr marL="285750" indent="-285750">
              <a:spcBef>
                <a:spcPts val="1200"/>
              </a:spcBef>
              <a:buClr>
                <a:srgbClr val="007698"/>
              </a:buClr>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Not soluble in water</a:t>
            </a:r>
          </a:p>
          <a:p>
            <a:pPr marL="285750" indent="-285750">
              <a:spcBef>
                <a:spcPts val="1200"/>
              </a:spcBef>
              <a:buClr>
                <a:srgbClr val="007698"/>
              </a:buClr>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Toxicant settles to the bottom making it virtually inaccessible to nontarget species.</a:t>
            </a:r>
          </a:p>
          <a:p>
            <a:pPr marL="285750" indent="-285750">
              <a:spcBef>
                <a:spcPts val="1200"/>
              </a:spcBef>
              <a:buClr>
                <a:srgbClr val="007698"/>
              </a:buClr>
              <a:buFont typeface="Arial" panose="020B0604020202020204" pitchFamily="34" charset="0"/>
              <a:buChar char="•"/>
            </a:pPr>
            <a:endParaRPr lang="en-US" sz="2000" dirty="0">
              <a:solidFill>
                <a:srgbClr val="000000"/>
              </a:solidFill>
            </a:endParaRPr>
          </a:p>
        </p:txBody>
      </p:sp>
    </p:spTree>
    <p:extLst>
      <p:ext uri="{BB962C8B-B14F-4D97-AF65-F5344CB8AC3E}">
        <p14:creationId xmlns:p14="http://schemas.microsoft.com/office/powerpoint/2010/main" val="35957308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mitigation of non-target risks</a:t>
            </a:r>
            <a:endParaRPr lang="en-US" dirty="0"/>
          </a:p>
        </p:txBody>
      </p:sp>
      <p:sp>
        <p:nvSpPr>
          <p:cNvPr id="4" name="Content Placeholder 3"/>
          <p:cNvSpPr>
            <a:spLocks noGrp="1"/>
          </p:cNvSpPr>
          <p:nvPr>
            <p:ph idx="1"/>
          </p:nvPr>
        </p:nvSpPr>
        <p:spPr>
          <a:xfrm>
            <a:off x="1676400" y="928804"/>
            <a:ext cx="8839200" cy="5917004"/>
          </a:xfrm>
          <a:prstGeom prst="rect">
            <a:avLst/>
          </a:prstGeom>
        </p:spPr>
        <p:txBody>
          <a:bodyPr wrap="square">
            <a:spAutoFit/>
          </a:bodyPr>
          <a:lstStyle/>
          <a:p>
            <a:pPr marL="457200" indent="-457200">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Reduce </a:t>
            </a:r>
            <a:r>
              <a:rPr lang="en-US" sz="2400" b="0" u="sng" dirty="0" err="1">
                <a:latin typeface="Times New Roman" panose="02020603050405020304" pitchFamily="18" charset="0"/>
                <a:cs typeface="Times New Roman" panose="02020603050405020304" pitchFamily="18" charset="0"/>
              </a:rPr>
              <a:t>availabilty</a:t>
            </a:r>
            <a:r>
              <a:rPr lang="en-US" sz="2400" b="0" u="sng" dirty="0">
                <a:latin typeface="Times New Roman" panose="02020603050405020304" pitchFamily="18" charset="0"/>
                <a:cs typeface="Times New Roman" panose="02020603050405020304" pitchFamily="18" charset="0"/>
              </a:rPr>
              <a:t> and exposure</a:t>
            </a:r>
          </a:p>
          <a:p>
            <a:pPr marL="457200" indent="-457200">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lvl="3"/>
            <a:r>
              <a:rPr lang="en-US" sz="2400" dirty="0">
                <a:latin typeface="Times New Roman" panose="02020603050405020304" pitchFamily="18" charset="0"/>
                <a:cs typeface="Times New Roman" panose="02020603050405020304" pitchFamily="18" charset="0"/>
              </a:rPr>
              <a:t>Mice and rain (or time) will minimize availability of pellets on land</a:t>
            </a:r>
          </a:p>
          <a:p>
            <a:pPr lvl="3"/>
            <a:endParaRPr lang="en-US" sz="2400" dirty="0">
              <a:latin typeface="Times New Roman" panose="02020603050405020304" pitchFamily="18" charset="0"/>
              <a:cs typeface="Times New Roman" panose="02020603050405020304" pitchFamily="18" charset="0"/>
            </a:endParaRPr>
          </a:p>
          <a:p>
            <a:pPr lvl="3"/>
            <a:r>
              <a:rPr lang="en-US" sz="2400" u="sng" dirty="0">
                <a:latin typeface="Times New Roman" panose="02020603050405020304" pitchFamily="18" charset="0"/>
                <a:cs typeface="Times New Roman" panose="02020603050405020304" pitchFamily="18" charset="0"/>
              </a:rPr>
              <a:t>Hazing will minimize exposure of </a:t>
            </a:r>
            <a:r>
              <a:rPr lang="en-US" sz="2400" u="sng" dirty="0">
                <a:latin typeface="Times New Roman" panose="02020603050405020304" pitchFamily="18" charset="0"/>
                <a:cs typeface="Times New Roman" panose="02020603050405020304" pitchFamily="18" charset="0"/>
              </a:rPr>
              <a:t>birds\</a:t>
            </a:r>
          </a:p>
          <a:p>
            <a:pPr lvl="3"/>
            <a:endParaRPr lang="en-US" sz="2400" dirty="0">
              <a:latin typeface="Times New Roman" panose="02020603050405020304" pitchFamily="18" charset="0"/>
              <a:cs typeface="Times New Roman" panose="02020603050405020304" pitchFamily="18" charset="0"/>
            </a:endParaRPr>
          </a:p>
          <a:p>
            <a:pPr lvl="3"/>
            <a:r>
              <a:rPr lang="en-US" sz="2400" dirty="0">
                <a:latin typeface="Times New Roman" panose="02020603050405020304" pitchFamily="18" charset="0"/>
                <a:cs typeface="Times New Roman" panose="02020603050405020304" pitchFamily="18" charset="0"/>
              </a:rPr>
              <a:t>No availability once in soil</a:t>
            </a:r>
          </a:p>
          <a:p>
            <a:pPr lvl="3"/>
            <a:endParaRPr lang="en-US" sz="2400" dirty="0">
              <a:latin typeface="Times New Roman" panose="02020603050405020304" pitchFamily="18" charset="0"/>
              <a:cs typeface="Times New Roman" panose="02020603050405020304" pitchFamily="18" charset="0"/>
            </a:endParaRPr>
          </a:p>
          <a:p>
            <a:pPr lvl="3"/>
            <a:r>
              <a:rPr lang="en-US" sz="2400" dirty="0">
                <a:latin typeface="Times New Roman" panose="02020603050405020304" pitchFamily="18" charset="0"/>
                <a:cs typeface="Times New Roman" panose="02020603050405020304" pitchFamily="18" charset="0"/>
              </a:rPr>
              <a:t>Fish exposure extremely low </a:t>
            </a:r>
            <a:endParaRPr lang="en-US" sz="2400" dirty="0">
              <a:latin typeface="Times New Roman" panose="02020603050405020304" pitchFamily="18" charset="0"/>
              <a:cs typeface="Times New Roman" panose="02020603050405020304" pitchFamily="18" charset="0"/>
            </a:endParaRPr>
          </a:p>
          <a:p>
            <a:pPr lvl="1"/>
            <a:endParaRPr lang="en-US" sz="2400" dirty="0">
              <a:latin typeface="Times New Roman" panose="02020603050405020304" pitchFamily="18" charset="0"/>
              <a:cs typeface="Times New Roman" panose="02020603050405020304" pitchFamily="18" charset="0"/>
            </a:endParaRPr>
          </a:p>
          <a:p>
            <a:pPr lvl="3"/>
            <a:endParaRPr lang="en-US" sz="24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400"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50500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152400"/>
            <a:ext cx="7520940" cy="548640"/>
          </a:xfrm>
        </p:spPr>
        <p:txBody>
          <a:bodyPr/>
          <a:lstStyle/>
          <a:p>
            <a:r>
              <a:rPr lang="en-US" dirty="0" err="1" smtClean="0">
                <a:latin typeface="Times New Roman" panose="02020603050405020304" pitchFamily="18" charset="0"/>
                <a:cs typeface="Times New Roman" panose="02020603050405020304" pitchFamily="18" charset="0"/>
              </a:rPr>
              <a:t>Brodifacoum</a:t>
            </a:r>
            <a:r>
              <a:rPr lang="en-US" dirty="0" smtClean="0">
                <a:latin typeface="Times New Roman" panose="02020603050405020304" pitchFamily="18" charset="0"/>
                <a:cs typeface="Times New Roman" panose="02020603050405020304" pitchFamily="18" charset="0"/>
              </a:rPr>
              <a:t> – Conservation 25</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52600" y="838201"/>
            <a:ext cx="8686800" cy="3579849"/>
          </a:xfrm>
        </p:spPr>
        <p:txBody>
          <a:bodyPr>
            <a:normAutofit/>
          </a:bodyPr>
          <a:lstStyle/>
          <a:p>
            <a:r>
              <a:rPr lang="en-US" sz="2400" b="0" dirty="0">
                <a:latin typeface="Times New Roman" panose="02020603050405020304" pitchFamily="18" charset="0"/>
                <a:cs typeface="Times New Roman" panose="02020603050405020304" pitchFamily="18" charset="0"/>
              </a:rPr>
              <a:t>Half </a:t>
            </a:r>
            <a:r>
              <a:rPr lang="en-US" sz="2400" b="0" dirty="0">
                <a:latin typeface="Times New Roman" panose="02020603050405020304" pitchFamily="18" charset="0"/>
                <a:cs typeface="Times New Roman" panose="02020603050405020304" pitchFamily="18" charset="0"/>
              </a:rPr>
              <a:t>the </a:t>
            </a:r>
            <a:r>
              <a:rPr lang="en-US" sz="2400" b="0" dirty="0" err="1">
                <a:latin typeface="Times New Roman" panose="02020603050405020304" pitchFamily="18" charset="0"/>
                <a:cs typeface="Times New Roman" panose="02020603050405020304" pitchFamily="18" charset="0"/>
              </a:rPr>
              <a:t>brodifacoum</a:t>
            </a:r>
            <a:r>
              <a:rPr lang="en-US" sz="2400" b="0" dirty="0">
                <a:latin typeface="Times New Roman" panose="02020603050405020304" pitchFamily="18" charset="0"/>
                <a:cs typeface="Times New Roman" panose="02020603050405020304" pitchFamily="18" charset="0"/>
              </a:rPr>
              <a:t> per </a:t>
            </a:r>
            <a:r>
              <a:rPr lang="en-US" sz="2400" b="0" dirty="0">
                <a:latin typeface="Times New Roman" panose="02020603050405020304" pitchFamily="18" charset="0"/>
                <a:cs typeface="Times New Roman" panose="02020603050405020304" pitchFamily="18" charset="0"/>
              </a:rPr>
              <a:t>pellet compared to commercial product – 25 parts per million (0.0025%)</a:t>
            </a:r>
          </a:p>
          <a:p>
            <a:endParaRPr lang="en-US" sz="2400" b="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Total amount of active ingredient to be dropped - </a:t>
            </a:r>
            <a:r>
              <a:rPr lang="en-US" sz="2400" u="sng" dirty="0">
                <a:latin typeface="Times New Roman" panose="02020603050405020304" pitchFamily="18" charset="0"/>
                <a:cs typeface="Times New Roman" panose="02020603050405020304" pitchFamily="18" charset="0"/>
              </a:rPr>
              <a:t>1.6 </a:t>
            </a:r>
            <a:r>
              <a:rPr lang="en-US" sz="2400" u="sng" dirty="0" err="1">
                <a:latin typeface="Times New Roman" panose="02020603050405020304" pitchFamily="18" charset="0"/>
                <a:cs typeface="Times New Roman" panose="02020603050405020304" pitchFamily="18" charset="0"/>
              </a:rPr>
              <a:t>oz</a:t>
            </a:r>
            <a:endParaRPr lang="en-US" sz="2400" u="sng" dirty="0">
              <a:latin typeface="Times New Roman" panose="02020603050405020304" pitchFamily="18" charset="0"/>
              <a:cs typeface="Times New Roman" panose="02020603050405020304" pitchFamily="18" charset="0"/>
            </a:endParaRPr>
          </a:p>
          <a:p>
            <a:endParaRPr lang="en-US" sz="2400" u="sng" dirty="0">
              <a:latin typeface="Times New Roman" panose="02020603050405020304" pitchFamily="18" charset="0"/>
              <a:cs typeface="Times New Roman" panose="02020603050405020304" pitchFamily="18" charset="0"/>
            </a:endParaRPr>
          </a:p>
          <a:p>
            <a:r>
              <a:rPr lang="en-US" sz="2400" b="0" dirty="0">
                <a:latin typeface="Times New Roman" panose="02020603050405020304" pitchFamily="18" charset="0"/>
                <a:cs typeface="Times New Roman" panose="02020603050405020304" pitchFamily="18" charset="0"/>
              </a:rPr>
              <a:t>In comparison - 2017 three 2</a:t>
            </a:r>
            <a:r>
              <a:rPr lang="en-US" sz="2400" b="0" baseline="30000" dirty="0">
                <a:latin typeface="Times New Roman" panose="02020603050405020304" pitchFamily="18" charset="0"/>
                <a:cs typeface="Times New Roman" panose="02020603050405020304" pitchFamily="18" charset="0"/>
              </a:rPr>
              <a:t>nd</a:t>
            </a:r>
            <a:r>
              <a:rPr lang="en-US" sz="2400" b="0" dirty="0">
                <a:latin typeface="Times New Roman" panose="02020603050405020304" pitchFamily="18" charset="0"/>
                <a:cs typeface="Times New Roman" panose="02020603050405020304" pitchFamily="18" charset="0"/>
              </a:rPr>
              <a:t> Gen’s combined:</a:t>
            </a:r>
          </a:p>
          <a:p>
            <a:r>
              <a:rPr lang="en-US" sz="2400" b="0" dirty="0">
                <a:latin typeface="Times New Roman" panose="02020603050405020304" pitchFamily="18" charset="0"/>
                <a:cs typeface="Times New Roman" panose="02020603050405020304" pitchFamily="18" charset="0"/>
              </a:rPr>
              <a:t>In Marin</a:t>
            </a:r>
            <a:r>
              <a:rPr lang="en-US" sz="2400" b="0" dirty="0">
                <a:latin typeface="Times New Roman" panose="02020603050405020304" pitchFamily="18" charset="0"/>
                <a:cs typeface="Times New Roman" panose="02020603050405020304" pitchFamily="18" charset="0"/>
              </a:rPr>
              <a:t>, Sonoma, Mendocino, SF, Santa </a:t>
            </a:r>
            <a:r>
              <a:rPr lang="en-US" sz="2400" b="0" dirty="0">
                <a:latin typeface="Times New Roman" panose="02020603050405020304" pitchFamily="18" charset="0"/>
                <a:cs typeface="Times New Roman" panose="02020603050405020304" pitchFamily="18" charset="0"/>
              </a:rPr>
              <a:t>Cruz Co.’s combined </a:t>
            </a:r>
            <a:r>
              <a:rPr lang="en-US" sz="2400" b="0" dirty="0">
                <a:latin typeface="Times New Roman" panose="02020603050405020304" pitchFamily="18" charset="0"/>
                <a:cs typeface="Times New Roman" panose="02020603050405020304" pitchFamily="18" charset="0"/>
              </a:rPr>
              <a:t>- </a:t>
            </a:r>
            <a:r>
              <a:rPr lang="en-US" sz="2400" u="sng" dirty="0">
                <a:latin typeface="Times New Roman" panose="02020603050405020304" pitchFamily="18" charset="0"/>
                <a:cs typeface="Times New Roman" panose="02020603050405020304" pitchFamily="18" charset="0"/>
              </a:rPr>
              <a:t>39,746 pounds</a:t>
            </a:r>
            <a:r>
              <a:rPr lang="en-US" sz="2400" dirty="0">
                <a:latin typeface="Times New Roman" panose="02020603050405020304" pitchFamily="18" charset="0"/>
                <a:cs typeface="Times New Roman" panose="02020603050405020304" pitchFamily="18" charset="0"/>
              </a:rPr>
              <a:t> of bait, </a:t>
            </a:r>
            <a:r>
              <a:rPr lang="en-US" sz="2400" u="sng" dirty="0">
                <a:latin typeface="Times New Roman" panose="02020603050405020304" pitchFamily="18" charset="0"/>
                <a:cs typeface="Times New Roman" panose="02020603050405020304" pitchFamily="18" charset="0"/>
              </a:rPr>
              <a:t>26.58 </a:t>
            </a:r>
            <a:r>
              <a:rPr lang="en-US" sz="2400" u="sng" dirty="0" err="1">
                <a:latin typeface="Times New Roman" panose="02020603050405020304" pitchFamily="18" charset="0"/>
                <a:cs typeface="Times New Roman" panose="02020603050405020304" pitchFamily="18" charset="0"/>
              </a:rPr>
              <a:t>oz</a:t>
            </a:r>
            <a:r>
              <a:rPr lang="en-US" sz="2400" u="sng"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active </a:t>
            </a:r>
            <a:r>
              <a:rPr lang="en-US" sz="2400" dirty="0">
                <a:latin typeface="Times New Roman" panose="02020603050405020304" pitchFamily="18" charset="0"/>
                <a:cs typeface="Times New Roman" panose="02020603050405020304" pitchFamily="18" charset="0"/>
              </a:rPr>
              <a:t>ingredients</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u="sng" dirty="0">
              <a:latin typeface="Times New Roman" panose="02020603050405020304" pitchFamily="18" charset="0"/>
              <a:cs typeface="Times New Roman" panose="02020603050405020304" pitchFamily="18" charset="0"/>
            </a:endParaRPr>
          </a:p>
          <a:p>
            <a:endParaRPr lang="en-US" sz="2400" u="sng"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73812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895601"/>
            <a:ext cx="8987619" cy="556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600200" y="152401"/>
            <a:ext cx="8987619" cy="3108543"/>
          </a:xfrm>
          <a:prstGeom prst="rect">
            <a:avLst/>
          </a:prstGeom>
        </p:spPr>
        <p:txBody>
          <a:bodyPr wrap="square">
            <a:spAutoFit/>
          </a:bodyPr>
          <a:lstStyle/>
          <a:p>
            <a:r>
              <a:rPr lang="en-US" sz="2800" dirty="0">
                <a:solidFill>
                  <a:srgbClr val="000000"/>
                </a:solidFill>
                <a:latin typeface="Times New Roman" panose="02020603050405020304" pitchFamily="18" charset="0"/>
                <a:cs typeface="Times New Roman" panose="02020603050405020304" pitchFamily="18" charset="0"/>
              </a:rPr>
              <a:t>Dilution if entire 1.6 </a:t>
            </a:r>
            <a:r>
              <a:rPr lang="en-US" sz="2800" dirty="0" err="1">
                <a:solidFill>
                  <a:srgbClr val="000000"/>
                </a:solidFill>
                <a:latin typeface="Times New Roman" panose="02020603050405020304" pitchFamily="18" charset="0"/>
                <a:cs typeface="Times New Roman" panose="02020603050405020304" pitchFamily="18" charset="0"/>
              </a:rPr>
              <a:t>oz</a:t>
            </a:r>
            <a:r>
              <a:rPr lang="en-US" sz="2800" dirty="0">
                <a:solidFill>
                  <a:srgbClr val="000000"/>
                </a:solidFill>
                <a:latin typeface="Times New Roman" panose="02020603050405020304" pitchFamily="18" charset="0"/>
                <a:cs typeface="Times New Roman" panose="02020603050405020304" pitchFamily="18" charset="0"/>
              </a:rPr>
              <a:t> of active ingredient dropped in sea</a:t>
            </a:r>
          </a:p>
          <a:p>
            <a:endParaRPr lang="en-US" sz="2800" dirty="0">
              <a:solidFill>
                <a:srgbClr val="000000"/>
              </a:solidFill>
              <a:latin typeface="Times New Roman" panose="02020603050405020304" pitchFamily="18" charset="0"/>
              <a:cs typeface="Times New Roman" panose="02020603050405020304" pitchFamily="18" charset="0"/>
            </a:endParaRPr>
          </a:p>
          <a:p>
            <a:r>
              <a:rPr lang="en-US" sz="2800" dirty="0">
                <a:solidFill>
                  <a:srgbClr val="000000"/>
                </a:solidFill>
                <a:latin typeface="Times New Roman" panose="02020603050405020304" pitchFamily="18" charset="0"/>
                <a:cs typeface="Times New Roman" panose="02020603050405020304" pitchFamily="18" charset="0"/>
              </a:rPr>
              <a:t>100 foot wide area 50 </a:t>
            </a:r>
            <a:r>
              <a:rPr lang="en-US" sz="2800" dirty="0" err="1">
                <a:solidFill>
                  <a:srgbClr val="000000"/>
                </a:solidFill>
                <a:latin typeface="Times New Roman" panose="02020603050405020304" pitchFamily="18" charset="0"/>
                <a:cs typeface="Times New Roman" panose="02020603050405020304" pitchFamily="18" charset="0"/>
              </a:rPr>
              <a:t>ft</a:t>
            </a:r>
            <a:r>
              <a:rPr lang="en-US" sz="2800" dirty="0">
                <a:solidFill>
                  <a:srgbClr val="000000"/>
                </a:solidFill>
                <a:latin typeface="Times New Roman" panose="02020603050405020304" pitchFamily="18" charset="0"/>
                <a:cs typeface="Times New Roman" panose="02020603050405020304" pitchFamily="18" charset="0"/>
              </a:rPr>
              <a:t> deep between the </a:t>
            </a:r>
            <a:r>
              <a:rPr lang="en-US" sz="2800" dirty="0" err="1">
                <a:solidFill>
                  <a:srgbClr val="000000"/>
                </a:solidFill>
                <a:latin typeface="Times New Roman" panose="02020603050405020304" pitchFamily="18" charset="0"/>
                <a:cs typeface="Times New Roman" panose="02020603050405020304" pitchFamily="18" charset="0"/>
              </a:rPr>
              <a:t>Farallones</a:t>
            </a:r>
            <a:r>
              <a:rPr lang="en-US" sz="2800" dirty="0">
                <a:solidFill>
                  <a:srgbClr val="000000"/>
                </a:solidFill>
                <a:latin typeface="Times New Roman" panose="02020603050405020304" pitchFamily="18" charset="0"/>
                <a:cs typeface="Times New Roman" panose="02020603050405020304" pitchFamily="18" charset="0"/>
              </a:rPr>
              <a:t> and Pt Reyes (20 miles) </a:t>
            </a:r>
          </a:p>
          <a:p>
            <a:endParaRPr lang="en-US" sz="2800" dirty="0">
              <a:solidFill>
                <a:srgbClr val="000000"/>
              </a:solidFill>
              <a:latin typeface="Times New Roman" panose="02020603050405020304" pitchFamily="18" charset="0"/>
              <a:cs typeface="Times New Roman" panose="02020603050405020304" pitchFamily="18" charset="0"/>
            </a:endParaRPr>
          </a:p>
          <a:p>
            <a:r>
              <a:rPr lang="en-US" sz="2800" dirty="0">
                <a:solidFill>
                  <a:srgbClr val="000000"/>
                </a:solidFill>
                <a:latin typeface="Times New Roman" panose="02020603050405020304" pitchFamily="18" charset="0"/>
                <a:cs typeface="Times New Roman" panose="02020603050405020304" pitchFamily="18" charset="0"/>
              </a:rPr>
              <a:t>The volume of seawater in that space = ~4 billion gallons</a:t>
            </a:r>
          </a:p>
          <a:p>
            <a:endParaRPr lang="en-US" sz="28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88620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228600"/>
            <a:ext cx="8991600" cy="4953000"/>
          </a:xfrm>
        </p:spPr>
        <p:txBody>
          <a:bodyPr>
            <a:normAutofit fontScale="92500" lnSpcReduction="20000"/>
          </a:bodyPr>
          <a:lstStyle/>
          <a:p>
            <a:pPr marL="0" indent="0"/>
            <a:endParaRPr lang="en-US"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u="sng"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u="sng"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u="sng"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800" dirty="0" err="1">
                <a:latin typeface="Times New Roman" panose="02020603050405020304" pitchFamily="18" charset="0"/>
                <a:cs typeface="Times New Roman" panose="02020603050405020304" pitchFamily="18" charset="0"/>
              </a:rPr>
              <a:t>Anacapa</a:t>
            </a:r>
            <a:r>
              <a:rPr lang="en-US"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Island rat eradication using same compound had </a:t>
            </a:r>
            <a:r>
              <a:rPr lang="en-US" sz="2800" u="sng" dirty="0">
                <a:latin typeface="Times New Roman" panose="02020603050405020304" pitchFamily="18" charset="0"/>
                <a:cs typeface="Times New Roman" panose="02020603050405020304" pitchFamily="18" charset="0"/>
              </a:rPr>
              <a:t>minimal gull impacts and no fish or crab residues detected</a:t>
            </a:r>
          </a:p>
          <a:p>
            <a:pPr marL="457200" indent="-457200">
              <a:buFont typeface="Arial" panose="020B0604020202020204" pitchFamily="34" charset="0"/>
              <a:buChar char="•"/>
            </a:pPr>
            <a:endParaRPr lang="en-US" sz="28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800" b="0" dirty="0">
                <a:latin typeface="Times New Roman" panose="02020603050405020304" pitchFamily="18" charset="0"/>
                <a:cs typeface="Times New Roman" panose="02020603050405020304" pitchFamily="18" charset="0"/>
              </a:rPr>
              <a:t>International </a:t>
            </a:r>
            <a:r>
              <a:rPr lang="en-US" sz="2800" b="0" dirty="0">
                <a:latin typeface="Times New Roman" panose="02020603050405020304" pitchFamily="18" charset="0"/>
                <a:cs typeface="Times New Roman" panose="02020603050405020304" pitchFamily="18" charset="0"/>
              </a:rPr>
              <a:t>Bird Rescue stated that they have </a:t>
            </a:r>
            <a:r>
              <a:rPr lang="en-US" sz="2800" b="0" u="sng" dirty="0">
                <a:latin typeface="Times New Roman" panose="02020603050405020304" pitchFamily="18" charset="0"/>
                <a:cs typeface="Times New Roman" panose="02020603050405020304" pitchFamily="18" charset="0"/>
              </a:rPr>
              <a:t>never </a:t>
            </a:r>
            <a:r>
              <a:rPr lang="en-US" sz="2800" b="0" u="sng" dirty="0">
                <a:latin typeface="Times New Roman" panose="02020603050405020304" pitchFamily="18" charset="0"/>
                <a:cs typeface="Times New Roman" panose="02020603050405020304" pitchFamily="18" charset="0"/>
              </a:rPr>
              <a:t>seen a gull with </a:t>
            </a:r>
            <a:r>
              <a:rPr lang="en-US" sz="2800" b="0" u="sng" dirty="0">
                <a:latin typeface="Times New Roman" panose="02020603050405020304" pitchFamily="18" charset="0"/>
                <a:cs typeface="Times New Roman" panose="02020603050405020304" pitchFamily="18" charset="0"/>
              </a:rPr>
              <a:t>AR </a:t>
            </a:r>
            <a:r>
              <a:rPr lang="en-US" sz="2800" b="0" u="sng" dirty="0">
                <a:latin typeface="Times New Roman" panose="02020603050405020304" pitchFamily="18" charset="0"/>
                <a:cs typeface="Times New Roman" panose="02020603050405020304" pitchFamily="18" charset="0"/>
              </a:rPr>
              <a:t>toxicity</a:t>
            </a:r>
            <a:r>
              <a:rPr lang="en-US" sz="2800" b="0" dirty="0">
                <a:latin typeface="Times New Roman" panose="02020603050405020304" pitchFamily="18" charset="0"/>
                <a:cs typeface="Times New Roman" panose="02020603050405020304" pitchFamily="18" charset="0"/>
              </a:rPr>
              <a:t>, </a:t>
            </a:r>
            <a:r>
              <a:rPr lang="en-US" sz="2800" b="0" dirty="0">
                <a:latin typeface="Times New Roman" panose="02020603050405020304" pitchFamily="18" charset="0"/>
                <a:cs typeface="Times New Roman" panose="02020603050405020304" pitchFamily="18" charset="0"/>
              </a:rPr>
              <a:t>over decades</a:t>
            </a:r>
          </a:p>
          <a:p>
            <a:endParaRPr lang="en-US" sz="2800"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dirty="0"/>
          </a:p>
        </p:txBody>
      </p:sp>
      <p:pic>
        <p:nvPicPr>
          <p:cNvPr id="4" name="Picture 4" descr="https://external-content.duckduckgo.com/iu/?u=https%3A%2F%2Ftse1.mm.bing.net%2Fth%3Fid%3DOIP.KA558sRwEvQJeB3bgCCrTgHaF7%26pid%3DApi&amp;f=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208" y="0"/>
            <a:ext cx="3659408" cy="2925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1384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213360"/>
            <a:ext cx="7520940" cy="548640"/>
          </a:xfrm>
        </p:spPr>
        <p:txBody>
          <a:bodyPr/>
          <a:lstStyle/>
          <a:p>
            <a:pPr algn="ctr"/>
            <a:r>
              <a:rPr lang="en-US" dirty="0" smtClean="0">
                <a:latin typeface="Times New Roman" panose="02020603050405020304" pitchFamily="18" charset="0"/>
                <a:cs typeface="Times New Roman" panose="02020603050405020304" pitchFamily="18" charset="0"/>
              </a:rPr>
              <a:t>The bottom lines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676400" y="762000"/>
            <a:ext cx="8915400" cy="4572000"/>
          </a:xfrm>
        </p:spPr>
        <p:txBody>
          <a:bodyPr>
            <a:noAutofit/>
          </a:bodyPr>
          <a:lstStyle/>
          <a:p>
            <a:pPr marL="457200" indent="-457200">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The welfare of gulls, petrels, </a:t>
            </a:r>
            <a:r>
              <a:rPr lang="en-US" sz="2400" b="0" dirty="0">
                <a:latin typeface="Times New Roman" panose="02020603050405020304" pitchFamily="18" charset="0"/>
                <a:cs typeface="Times New Roman" panose="02020603050405020304" pitchFamily="18" charset="0"/>
              </a:rPr>
              <a:t>mice, </a:t>
            </a:r>
            <a:r>
              <a:rPr lang="en-US" sz="2400" b="0" dirty="0">
                <a:latin typeface="Times New Roman" panose="02020603050405020304" pitchFamily="18" charset="0"/>
                <a:cs typeface="Times New Roman" panose="02020603050405020304" pitchFamily="18" charset="0"/>
              </a:rPr>
              <a:t>and people are </a:t>
            </a:r>
            <a:r>
              <a:rPr lang="en-US" sz="2400" b="0" u="sng" dirty="0">
                <a:latin typeface="Times New Roman" panose="02020603050405020304" pitchFamily="18" charset="0"/>
                <a:cs typeface="Times New Roman" panose="02020603050405020304" pitchFamily="18" charset="0"/>
              </a:rPr>
              <a:t>all</a:t>
            </a:r>
            <a:r>
              <a:rPr lang="en-US" sz="2400" b="0" dirty="0">
                <a:latin typeface="Times New Roman" panose="02020603050405020304" pitchFamily="18" charset="0"/>
                <a:cs typeface="Times New Roman" panose="02020603050405020304" pitchFamily="18" charset="0"/>
              </a:rPr>
              <a:t>  high priority and risks to gulls can be mitigated</a:t>
            </a:r>
          </a:p>
          <a:p>
            <a:pPr marL="457200" indent="-457200">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Only </a:t>
            </a:r>
            <a:r>
              <a:rPr lang="en-US" sz="2400" b="0" dirty="0">
                <a:latin typeface="Times New Roman" panose="02020603050405020304" pitchFamily="18" charset="0"/>
                <a:cs typeface="Times New Roman" panose="02020603050405020304" pitchFamily="18" charset="0"/>
              </a:rPr>
              <a:t>mouse eradication will accomplish the restoration goal, </a:t>
            </a:r>
            <a:r>
              <a:rPr lang="en-US" sz="2400" b="0" dirty="0">
                <a:latin typeface="Times New Roman" panose="02020603050405020304" pitchFamily="18" charset="0"/>
                <a:cs typeface="Times New Roman" panose="02020603050405020304" pitchFamily="18" charset="0"/>
              </a:rPr>
              <a:t> rodenticides are the only proven method, and risks can be mitigated</a:t>
            </a:r>
            <a:endParaRPr lang="en-US" sz="24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Contraception or gene manipulation are </a:t>
            </a:r>
            <a:r>
              <a:rPr lang="en-US" sz="2400" b="0" u="sng" dirty="0">
                <a:latin typeface="Times New Roman" panose="02020603050405020304" pitchFamily="18" charset="0"/>
                <a:cs typeface="Times New Roman" panose="02020603050405020304" pitchFamily="18" charset="0"/>
              </a:rPr>
              <a:t>not</a:t>
            </a:r>
            <a:r>
              <a:rPr lang="en-US" sz="2400" b="0" dirty="0">
                <a:latin typeface="Times New Roman" panose="02020603050405020304" pitchFamily="18" charset="0"/>
                <a:cs typeface="Times New Roman" panose="02020603050405020304" pitchFamily="18" charset="0"/>
              </a:rPr>
              <a:t> realistic options to eradicate mice and restore the system</a:t>
            </a:r>
          </a:p>
          <a:p>
            <a:pPr marL="457200" indent="-457200">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400" b="0" dirty="0">
                <a:latin typeface="Times New Roman" panose="02020603050405020304" pitchFamily="18" charset="0"/>
                <a:cs typeface="Times New Roman" panose="02020603050405020304" pitchFamily="18" charset="0"/>
              </a:rPr>
              <a:t>There is no threat to the coast from the product</a:t>
            </a:r>
          </a:p>
          <a:p>
            <a:pPr marL="457200" indent="-457200">
              <a:buFont typeface="Arial" panose="020B0604020202020204" pitchFamily="34" charset="0"/>
              <a:buChar char="•"/>
            </a:pPr>
            <a:endParaRPr lang="en-US" sz="24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45769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37160"/>
            <a:ext cx="9321704" cy="548640"/>
          </a:xfrm>
        </p:spPr>
        <p:txBody>
          <a:bodyPr/>
          <a:lstStyle/>
          <a:p>
            <a:r>
              <a:rPr lang="en-US" sz="2400" dirty="0">
                <a:latin typeface="Times New Roman" panose="02020603050405020304" pitchFamily="18" charset="0"/>
                <a:cs typeface="Times New Roman" panose="02020603050405020304" pitchFamily="18" charset="0"/>
              </a:rPr>
              <a:t>The future vision for the </a:t>
            </a:r>
            <a:r>
              <a:rPr lang="en-US" sz="2400" dirty="0" err="1">
                <a:latin typeface="Times New Roman" panose="02020603050405020304" pitchFamily="18" charset="0"/>
                <a:cs typeface="Times New Roman" panose="02020603050405020304" pitchFamily="18" charset="0"/>
              </a:rPr>
              <a:t>farallones</a:t>
            </a:r>
            <a:r>
              <a:rPr lang="en-US" sz="2400" dirty="0">
                <a:latin typeface="Times New Roman" panose="02020603050405020304" pitchFamily="18" charset="0"/>
                <a:cs typeface="Times New Roman" panose="02020603050405020304" pitchFamily="18" charset="0"/>
              </a:rPr>
              <a:t> is in our hands</a:t>
            </a:r>
            <a:endParaRPr lang="en-US" sz="2400" dirty="0">
              <a:latin typeface="Times New Roman" panose="02020603050405020304" pitchFamily="18" charset="0"/>
              <a:cs typeface="Times New Roman" panose="02020603050405020304" pitchFamily="18" charset="0"/>
            </a:endParaRPr>
          </a:p>
        </p:txBody>
      </p:sp>
      <p:pic>
        <p:nvPicPr>
          <p:cNvPr id="4" name="Picture 3" descr="https://focusingonwildlife.com/news/wp-content/uploads/2013/03/Ashy-Storm-Petrel-chick_George-Wallac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1" y="717735"/>
            <a:ext cx="2899497" cy="2161032"/>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Los Farallones: Spelunking for the Farallon Cave Cric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5045451"/>
            <a:ext cx="2881376" cy="1933075"/>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Los Farallones: Island Life for Salamander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717735"/>
            <a:ext cx="2881376" cy="2161032"/>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a:xfrm>
            <a:off x="1524001" y="2820952"/>
            <a:ext cx="9372599" cy="3579849"/>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pPr>
              <a:buFont typeface="Arial" pitchFamily="34" charset="0"/>
              <a:buChar char="•"/>
            </a:pPr>
            <a:r>
              <a:rPr lang="en-US" sz="2000" b="0" dirty="0">
                <a:solidFill>
                  <a:srgbClr val="000000"/>
                </a:solidFill>
                <a:latin typeface="Times New Roman" panose="02020603050405020304" pitchFamily="18" charset="0"/>
                <a:cs typeface="Times New Roman" panose="02020603050405020304" pitchFamily="18" charset="0"/>
              </a:rPr>
              <a:t>A refuge restored with the last non-natives removed</a:t>
            </a:r>
          </a:p>
          <a:p>
            <a:pPr>
              <a:buFont typeface="Arial" pitchFamily="34" charset="0"/>
              <a:buChar char="•"/>
            </a:pPr>
            <a:r>
              <a:rPr lang="en-US" sz="2000" b="0" dirty="0">
                <a:solidFill>
                  <a:srgbClr val="000000"/>
                </a:solidFill>
                <a:latin typeface="Times New Roman" panose="02020603050405020304" pitchFamily="18" charset="0"/>
                <a:cs typeface="Times New Roman" panose="02020603050405020304" pitchFamily="18" charset="0"/>
              </a:rPr>
              <a:t>Reduced threats to petrels, crickets, salamanders, and invertebrates</a:t>
            </a:r>
          </a:p>
          <a:p>
            <a:pPr>
              <a:buFont typeface="Arial" pitchFamily="34" charset="0"/>
              <a:buChar char="•"/>
            </a:pPr>
            <a:r>
              <a:rPr lang="en-US" sz="2000" b="0" dirty="0">
                <a:solidFill>
                  <a:srgbClr val="000000"/>
                </a:solidFill>
                <a:latin typeface="Times New Roman" panose="02020603050405020304" pitchFamily="18" charset="0"/>
                <a:cs typeface="Times New Roman" panose="02020603050405020304" pitchFamily="18" charset="0"/>
              </a:rPr>
              <a:t>Native vegetation thriving</a:t>
            </a:r>
          </a:p>
          <a:p>
            <a:pPr>
              <a:buFont typeface="Arial" pitchFamily="34" charset="0"/>
              <a:buChar char="•"/>
            </a:pPr>
            <a:r>
              <a:rPr lang="en-US" sz="2000" b="0" dirty="0" err="1">
                <a:solidFill>
                  <a:srgbClr val="000000"/>
                </a:solidFill>
                <a:latin typeface="Times New Roman" panose="02020603050405020304" pitchFamily="18" charset="0"/>
                <a:cs typeface="Times New Roman" panose="02020603050405020304" pitchFamily="18" charset="0"/>
              </a:rPr>
              <a:t>Farallones</a:t>
            </a:r>
            <a:r>
              <a:rPr lang="en-US" sz="2000" b="0" dirty="0">
                <a:solidFill>
                  <a:srgbClr val="000000"/>
                </a:solidFill>
                <a:latin typeface="Times New Roman" panose="02020603050405020304" pitchFamily="18" charset="0"/>
                <a:cs typeface="Times New Roman" panose="02020603050405020304" pitchFamily="18" charset="0"/>
              </a:rPr>
              <a:t> ecosystem will return to natural balance, with greater resiliency to adapt or withstand future stressors like climate change</a:t>
            </a:r>
            <a:endParaRPr lang="en-US" sz="2000" dirty="0">
              <a:solidFill>
                <a:srgbClr val="000000"/>
              </a:solidFill>
              <a:latin typeface="Times New Roman" panose="02020603050405020304" pitchFamily="18" charset="0"/>
              <a:cs typeface="Times New Roman" panose="02020603050405020304" pitchFamily="18" charset="0"/>
            </a:endParaRPr>
          </a:p>
        </p:txBody>
      </p:sp>
      <p:pic>
        <p:nvPicPr>
          <p:cNvPr id="14" name="Picture 2" descr="Farallones Island Rodent Eradication - Business Insid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1" y="5045451"/>
            <a:ext cx="2899497" cy="1932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7150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657" t="3261" r="5556" b="27899"/>
          <a:stretch/>
        </p:blipFill>
        <p:spPr/>
      </p:pic>
      <p:sp>
        <p:nvSpPr>
          <p:cNvPr id="3" name="Title 2"/>
          <p:cNvSpPr>
            <a:spLocks noGrp="1"/>
          </p:cNvSpPr>
          <p:nvPr>
            <p:ph type="ctrTitle"/>
          </p:nvPr>
        </p:nvSpPr>
        <p:spPr>
          <a:xfrm>
            <a:off x="609600" y="545432"/>
            <a:ext cx="10972800" cy="1122947"/>
          </a:xfrm>
        </p:spPr>
        <p:txBody>
          <a:bodyPr/>
          <a:lstStyle/>
          <a:p>
            <a:r>
              <a:rPr lang="en-US" dirty="0" smtClean="0">
                <a:solidFill>
                  <a:schemeClr val="tx1"/>
                </a:solidFill>
              </a:rPr>
              <a:t>How You Can Help</a:t>
            </a:r>
            <a:endParaRPr lang="en-US" dirty="0">
              <a:solidFill>
                <a:schemeClr val="tx1"/>
              </a:solidFill>
            </a:endParaRPr>
          </a:p>
        </p:txBody>
      </p:sp>
      <p:sp>
        <p:nvSpPr>
          <p:cNvPr id="4" name="Subtitle 3"/>
          <p:cNvSpPr>
            <a:spLocks noGrp="1"/>
          </p:cNvSpPr>
          <p:nvPr>
            <p:ph type="subTitle" idx="1"/>
          </p:nvPr>
        </p:nvSpPr>
        <p:spPr>
          <a:xfrm>
            <a:off x="609600" y="1773238"/>
            <a:ext cx="10972800" cy="2405062"/>
          </a:xfrm>
        </p:spPr>
        <p:txBody>
          <a:bodyPr/>
          <a:lstStyle/>
          <a:p>
            <a:r>
              <a:rPr lang="en-US" sz="3600" dirty="0" smtClean="0">
                <a:solidFill>
                  <a:schemeClr val="tx1"/>
                </a:solidFill>
              </a:rPr>
              <a:t>Contact: Marin Audubon at marinaudubon.org </a:t>
            </a:r>
          </a:p>
          <a:p>
            <a:r>
              <a:rPr lang="en-US" sz="3600" dirty="0">
                <a:solidFill>
                  <a:schemeClr val="tx1"/>
                </a:solidFill>
              </a:rPr>
              <a:t>Visit: </a:t>
            </a:r>
            <a:r>
              <a:rPr lang="en-US" sz="3600" b="1" u="sng" dirty="0">
                <a:solidFill>
                  <a:schemeClr val="tx1"/>
                </a:solidFill>
              </a:rPr>
              <a:t>pointblue.org/</a:t>
            </a:r>
            <a:r>
              <a:rPr lang="en-US" sz="3600" b="1" u="sng" dirty="0" err="1">
                <a:solidFill>
                  <a:schemeClr val="tx1"/>
                </a:solidFill>
              </a:rPr>
              <a:t>farallonrestoration</a:t>
            </a:r>
            <a:r>
              <a:rPr lang="en-US" sz="3600" dirty="0">
                <a:solidFill>
                  <a:schemeClr val="tx1"/>
                </a:solidFill>
              </a:rPr>
              <a:t> to learn more and send a letter of support for this project to the California Coastal Commission</a:t>
            </a:r>
          </a:p>
          <a:p>
            <a:endParaRPr lang="en-US" sz="3600" dirty="0" smtClean="0"/>
          </a:p>
          <a:p>
            <a:endParaRPr lang="en-US" sz="3600" dirty="0"/>
          </a:p>
        </p:txBody>
      </p:sp>
      <p:sp>
        <p:nvSpPr>
          <p:cNvPr id="5" name="Text Placeholder 4"/>
          <p:cNvSpPr>
            <a:spLocks noGrp="1"/>
          </p:cNvSpPr>
          <p:nvPr>
            <p:ph type="body" sz="quarter" idx="14"/>
          </p:nvPr>
        </p:nvSpPr>
        <p:spPr>
          <a:xfrm>
            <a:off x="8662737" y="6110857"/>
            <a:ext cx="3372854" cy="547687"/>
          </a:xfrm>
        </p:spPr>
        <p:txBody>
          <a:bodyPr/>
          <a:lstStyle/>
          <a:p>
            <a:r>
              <a:rPr lang="en-US" dirty="0" smtClean="0"/>
              <a:t>Farallon Islands, view from North Landing. Point Blue photo</a:t>
            </a:r>
            <a:endParaRPr lang="en-US" dirty="0"/>
          </a:p>
        </p:txBody>
      </p:sp>
    </p:spTree>
    <p:extLst>
      <p:ext uri="{BB962C8B-B14F-4D97-AF65-F5344CB8AC3E}">
        <p14:creationId xmlns:p14="http://schemas.microsoft.com/office/powerpoint/2010/main" val="204400864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2497" b="12497"/>
          <a:stretch>
            <a:fillRect/>
          </a:stretch>
        </p:blipFill>
        <p:spPr/>
      </p:pic>
      <p:sp>
        <p:nvSpPr>
          <p:cNvPr id="3" name="Title 2"/>
          <p:cNvSpPr>
            <a:spLocks noGrp="1"/>
          </p:cNvSpPr>
          <p:nvPr>
            <p:ph type="ctrTitle"/>
          </p:nvPr>
        </p:nvSpPr>
        <p:spPr>
          <a:xfrm>
            <a:off x="838200" y="31719"/>
            <a:ext cx="10972800" cy="1409700"/>
          </a:xfrm>
        </p:spPr>
        <p:txBody>
          <a:bodyPr>
            <a:normAutofit fontScale="90000"/>
          </a:bodyPr>
          <a:lstStyle/>
          <a:p>
            <a:r>
              <a:rPr lang="en-US" dirty="0" smtClean="0"/>
              <a:t>Why Restore the Farallon Islands?</a:t>
            </a:r>
            <a:endParaRPr lang="en-US" dirty="0"/>
          </a:p>
        </p:txBody>
      </p:sp>
      <p:sp>
        <p:nvSpPr>
          <p:cNvPr id="4" name="Subtitle 3"/>
          <p:cNvSpPr>
            <a:spLocks noGrp="1"/>
          </p:cNvSpPr>
          <p:nvPr>
            <p:ph type="subTitle" idx="1"/>
          </p:nvPr>
        </p:nvSpPr>
        <p:spPr>
          <a:xfrm>
            <a:off x="609600" y="1918307"/>
            <a:ext cx="10972800" cy="3438526"/>
          </a:xfrm>
        </p:spPr>
        <p:txBody>
          <a:bodyPr/>
          <a:lstStyle/>
          <a:p>
            <a:pPr marL="457200" indent="-457200">
              <a:buFont typeface="Arial" panose="020B0604020202020204" pitchFamily="34" charset="0"/>
              <a:buChar char="•"/>
            </a:pPr>
            <a:r>
              <a:rPr lang="en-US" dirty="0" smtClean="0"/>
              <a:t>The </a:t>
            </a:r>
            <a:r>
              <a:rPr lang="en-US" dirty="0"/>
              <a:t>ecosystem on the Farallon Islands is out of </a:t>
            </a:r>
            <a:r>
              <a:rPr lang="en-US" dirty="0" smtClean="0"/>
              <a:t>balance</a:t>
            </a:r>
          </a:p>
          <a:p>
            <a:pPr marL="457200" indent="-457200">
              <a:buFont typeface="Arial" panose="020B0604020202020204" pitchFamily="34" charset="0"/>
              <a:buChar char="•"/>
            </a:pPr>
            <a:r>
              <a:rPr lang="en-US" dirty="0" smtClean="0"/>
              <a:t>Species are at risk</a:t>
            </a:r>
            <a:endParaRPr lang="en-US" dirty="0"/>
          </a:p>
          <a:p>
            <a:pPr marL="457200" indent="-457200">
              <a:buFont typeface="Arial" panose="020B0604020202020204" pitchFamily="34" charset="0"/>
              <a:buChar char="•"/>
            </a:pPr>
            <a:r>
              <a:rPr lang="en-US" dirty="0" smtClean="0"/>
              <a:t>100</a:t>
            </a:r>
            <a:r>
              <a:rPr lang="en-US" dirty="0"/>
              <a:t>% eradication </a:t>
            </a:r>
            <a:r>
              <a:rPr lang="en-US" dirty="0" smtClean="0"/>
              <a:t>is needed to restore </a:t>
            </a:r>
            <a:r>
              <a:rPr lang="en-US" dirty="0"/>
              <a:t>a key ecological </a:t>
            </a:r>
            <a:r>
              <a:rPr lang="en-US" dirty="0" smtClean="0"/>
              <a:t>site</a:t>
            </a:r>
            <a:endParaRPr lang="en-US" dirty="0"/>
          </a:p>
          <a:p>
            <a:pPr marL="457200" indent="-457200">
              <a:buFont typeface="Arial" panose="020B0604020202020204" pitchFamily="34" charset="0"/>
              <a:buChar char="•"/>
            </a:pPr>
            <a:r>
              <a:rPr lang="en-US" dirty="0" smtClean="0"/>
              <a:t>The </a:t>
            </a:r>
            <a:r>
              <a:rPr lang="en-US" dirty="0"/>
              <a:t>research and planning </a:t>
            </a:r>
            <a:r>
              <a:rPr lang="en-US" dirty="0" smtClean="0"/>
              <a:t>is comprehensive</a:t>
            </a:r>
            <a:r>
              <a:rPr lang="en-US" dirty="0"/>
              <a:t>, transparent, and scientifically </a:t>
            </a:r>
            <a:r>
              <a:rPr lang="en-US" dirty="0" smtClean="0"/>
              <a:t>rigorous</a:t>
            </a:r>
            <a:endParaRPr lang="en-US" dirty="0"/>
          </a:p>
          <a:p>
            <a:endParaRPr lang="en-US" dirty="0"/>
          </a:p>
        </p:txBody>
      </p:sp>
      <p:sp>
        <p:nvSpPr>
          <p:cNvPr id="5" name="Text Placeholder 4"/>
          <p:cNvSpPr>
            <a:spLocks noGrp="1"/>
          </p:cNvSpPr>
          <p:nvPr>
            <p:ph type="body" sz="quarter" idx="14"/>
          </p:nvPr>
        </p:nvSpPr>
        <p:spPr>
          <a:xfrm>
            <a:off x="8070113" y="6186499"/>
            <a:ext cx="3981522" cy="547687"/>
          </a:xfrm>
        </p:spPr>
        <p:txBody>
          <a:bodyPr/>
          <a:lstStyle/>
          <a:p>
            <a:r>
              <a:rPr lang="en-US" dirty="0" err="1" smtClean="0"/>
              <a:t>Farallones</a:t>
            </a:r>
            <a:r>
              <a:rPr lang="en-US" dirty="0" smtClean="0"/>
              <a:t> view </a:t>
            </a:r>
            <a:r>
              <a:rPr lang="en-US" dirty="0"/>
              <a:t>from Lighthouse toward West </a:t>
            </a:r>
            <a:r>
              <a:rPr lang="en-US" dirty="0" smtClean="0"/>
              <a:t>End. Credit: Oscar </a:t>
            </a:r>
            <a:r>
              <a:rPr lang="en-US" dirty="0"/>
              <a:t>Johnson</a:t>
            </a:r>
          </a:p>
        </p:txBody>
      </p:sp>
    </p:spTree>
    <p:extLst>
      <p:ext uri="{BB962C8B-B14F-4D97-AF65-F5344CB8AC3E}">
        <p14:creationId xmlns:p14="http://schemas.microsoft.com/office/powerpoint/2010/main" val="417292033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657" t="3261" r="5556" b="27899"/>
          <a:stretch/>
        </p:blipFill>
        <p:spPr/>
      </p:pic>
      <p:sp>
        <p:nvSpPr>
          <p:cNvPr id="3" name="Title 2"/>
          <p:cNvSpPr>
            <a:spLocks noGrp="1"/>
          </p:cNvSpPr>
          <p:nvPr>
            <p:ph type="ctrTitle"/>
          </p:nvPr>
        </p:nvSpPr>
        <p:spPr>
          <a:xfrm>
            <a:off x="609600" y="545432"/>
            <a:ext cx="10972800" cy="1122947"/>
          </a:xfrm>
        </p:spPr>
        <p:txBody>
          <a:bodyPr/>
          <a:lstStyle/>
          <a:p>
            <a:r>
              <a:rPr lang="en-US" dirty="0" smtClean="0">
                <a:solidFill>
                  <a:schemeClr val="tx1"/>
                </a:solidFill>
              </a:rPr>
              <a:t>How You Can Help</a:t>
            </a:r>
            <a:endParaRPr lang="en-US" dirty="0">
              <a:solidFill>
                <a:schemeClr val="tx1"/>
              </a:solidFill>
            </a:endParaRPr>
          </a:p>
        </p:txBody>
      </p:sp>
      <p:sp>
        <p:nvSpPr>
          <p:cNvPr id="4" name="Subtitle 3"/>
          <p:cNvSpPr>
            <a:spLocks noGrp="1"/>
          </p:cNvSpPr>
          <p:nvPr>
            <p:ph type="subTitle" idx="1"/>
          </p:nvPr>
        </p:nvSpPr>
        <p:spPr>
          <a:xfrm>
            <a:off x="609600" y="1773238"/>
            <a:ext cx="10972800" cy="2405062"/>
          </a:xfrm>
        </p:spPr>
        <p:txBody>
          <a:bodyPr/>
          <a:lstStyle/>
          <a:p>
            <a:r>
              <a:rPr lang="en-US" sz="3600" dirty="0" smtClean="0">
                <a:solidFill>
                  <a:schemeClr val="tx1"/>
                </a:solidFill>
              </a:rPr>
              <a:t>Contact: Marin Audubon at marinaudubon.org </a:t>
            </a:r>
          </a:p>
          <a:p>
            <a:r>
              <a:rPr lang="en-US" sz="3600" dirty="0">
                <a:solidFill>
                  <a:schemeClr val="tx1"/>
                </a:solidFill>
              </a:rPr>
              <a:t>Visit: </a:t>
            </a:r>
            <a:r>
              <a:rPr lang="en-US" sz="3600" b="1" u="sng" dirty="0">
                <a:solidFill>
                  <a:schemeClr val="tx1"/>
                </a:solidFill>
              </a:rPr>
              <a:t>pointblue.org/</a:t>
            </a:r>
            <a:r>
              <a:rPr lang="en-US" sz="3600" b="1" u="sng" dirty="0" err="1">
                <a:solidFill>
                  <a:schemeClr val="tx1"/>
                </a:solidFill>
              </a:rPr>
              <a:t>farallonrestoration</a:t>
            </a:r>
            <a:r>
              <a:rPr lang="en-US" sz="3600" dirty="0">
                <a:solidFill>
                  <a:schemeClr val="tx1"/>
                </a:solidFill>
              </a:rPr>
              <a:t> to learn more and send a letter of support for this project to the California Coastal Commission</a:t>
            </a:r>
          </a:p>
          <a:p>
            <a:endParaRPr lang="en-US" sz="3600" dirty="0" smtClean="0"/>
          </a:p>
          <a:p>
            <a:endParaRPr lang="en-US" sz="3600" dirty="0"/>
          </a:p>
        </p:txBody>
      </p:sp>
      <p:sp>
        <p:nvSpPr>
          <p:cNvPr id="5" name="Text Placeholder 4"/>
          <p:cNvSpPr>
            <a:spLocks noGrp="1"/>
          </p:cNvSpPr>
          <p:nvPr>
            <p:ph type="body" sz="quarter" idx="14"/>
          </p:nvPr>
        </p:nvSpPr>
        <p:spPr>
          <a:xfrm>
            <a:off x="8662737" y="6110857"/>
            <a:ext cx="3372854" cy="547687"/>
          </a:xfrm>
        </p:spPr>
        <p:txBody>
          <a:bodyPr/>
          <a:lstStyle/>
          <a:p>
            <a:r>
              <a:rPr lang="en-US" dirty="0" smtClean="0"/>
              <a:t>Farallon Islands, view from North Landing. Point Blue photo</a:t>
            </a:r>
            <a:endParaRPr lang="en-US" dirty="0"/>
          </a:p>
        </p:txBody>
      </p:sp>
    </p:spTree>
    <p:extLst>
      <p:ext uri="{BB962C8B-B14F-4D97-AF65-F5344CB8AC3E}">
        <p14:creationId xmlns:p14="http://schemas.microsoft.com/office/powerpoint/2010/main" val="128143033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C50E989-FE7B-4456-97C8-0415D39A7E05}"/>
              </a:ext>
            </a:extLst>
          </p:cNvPr>
          <p:cNvSpPr txBox="1"/>
          <p:nvPr/>
        </p:nvSpPr>
        <p:spPr>
          <a:xfrm>
            <a:off x="522513" y="223201"/>
            <a:ext cx="11146971" cy="646331"/>
          </a:xfrm>
          <a:prstGeom prst="rect">
            <a:avLst/>
          </a:prstGeom>
          <a:noFill/>
        </p:spPr>
        <p:txBody>
          <a:bodyPr wrap="square" rtlCol="0">
            <a:spAutoFit/>
          </a:bodyPr>
          <a:lstStyle/>
          <a:p>
            <a:pPr algn="ctr"/>
            <a:r>
              <a:rPr lang="en-US" sz="3600" dirty="0" smtClean="0">
                <a:solidFill>
                  <a:srgbClr val="007698"/>
                </a:solidFill>
              </a:rPr>
              <a:t>Partners and Other Supporters </a:t>
            </a:r>
            <a:endParaRPr lang="en-US" sz="3600" dirty="0">
              <a:solidFill>
                <a:srgbClr val="007698"/>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286" y="1091616"/>
            <a:ext cx="2171536" cy="76970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15011" y="2498939"/>
            <a:ext cx="2379521" cy="98954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26976" y="2471005"/>
            <a:ext cx="1163992" cy="1659308"/>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52822" y="1033195"/>
            <a:ext cx="1554818" cy="737931"/>
          </a:xfrm>
          <a:prstGeom prst="rect">
            <a:avLst/>
          </a:prstGeom>
        </p:spPr>
      </p:pic>
      <p:pic>
        <p:nvPicPr>
          <p:cNvPr id="9" name="Picture 8"/>
          <p:cNvPicPr>
            <a:picLocks noChangeAspect="1"/>
          </p:cNvPicPr>
          <p:nvPr/>
        </p:nvPicPr>
        <p:blipFill rotWithShape="1">
          <a:blip r:embed="rId7">
            <a:extLst>
              <a:ext uri="{28A0092B-C50C-407E-A947-70E740481C1C}">
                <a14:useLocalDpi xmlns:a14="http://schemas.microsoft.com/office/drawing/2010/main" val="0"/>
              </a:ext>
            </a:extLst>
          </a:blip>
          <a:srcRect t="15340" b="19950"/>
          <a:stretch/>
        </p:blipFill>
        <p:spPr>
          <a:xfrm>
            <a:off x="8576479" y="2402896"/>
            <a:ext cx="1886150" cy="1220507"/>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55814" y="4049405"/>
            <a:ext cx="2413302" cy="793976"/>
          </a:xfrm>
          <a:prstGeom prst="rect">
            <a:avLst/>
          </a:prstGeom>
        </p:spPr>
      </p:pic>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30407" t="4755" r="30467" b="7481"/>
          <a:stretch/>
        </p:blipFill>
        <p:spPr>
          <a:xfrm>
            <a:off x="5725367" y="3686662"/>
            <a:ext cx="1128451" cy="1423839"/>
          </a:xfrm>
          <a:prstGeom prst="rect">
            <a:avLst/>
          </a:prstGeom>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65827" y="3916973"/>
            <a:ext cx="2765684" cy="403329"/>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17890" y="936326"/>
            <a:ext cx="1227212" cy="1227212"/>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53886" y="4516386"/>
            <a:ext cx="3191745" cy="923569"/>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709067" y="5212965"/>
            <a:ext cx="1402739" cy="1402739"/>
          </a:xfrm>
          <a:prstGeom prst="rect">
            <a:avLst/>
          </a:prstGeom>
        </p:spPr>
      </p:pic>
      <p:pic>
        <p:nvPicPr>
          <p:cNvPr id="17" name="Picture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15680" y="5571887"/>
            <a:ext cx="2944324" cy="1104121"/>
          </a:xfrm>
          <a:prstGeom prst="rect">
            <a:avLst/>
          </a:prstGeom>
        </p:spPr>
      </p:pic>
      <p:pic>
        <p:nvPicPr>
          <p:cNvPr id="18" name="Picture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274555" y="1039557"/>
            <a:ext cx="1240110" cy="1104288"/>
          </a:xfrm>
          <a:prstGeom prst="rect">
            <a:avLst/>
          </a:prstGeom>
        </p:spPr>
      </p:pic>
      <p:pic>
        <p:nvPicPr>
          <p:cNvPr id="19" name="Picture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2534" y="4910189"/>
            <a:ext cx="1560541" cy="1560541"/>
          </a:xfrm>
          <a:prstGeom prst="rect">
            <a:avLst/>
          </a:prstGeom>
        </p:spPr>
      </p:pic>
      <p:pic>
        <p:nvPicPr>
          <p:cNvPr id="2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31511" y="2652661"/>
            <a:ext cx="1728973" cy="584442"/>
          </a:xfrm>
          <a:prstGeom prst="rect">
            <a:avLst/>
          </a:prstGeom>
        </p:spPr>
      </p:pic>
      <p:pic>
        <p:nvPicPr>
          <p:cNvPr id="21" name="Picture 2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310961" y="2143117"/>
            <a:ext cx="1101372" cy="1541922"/>
          </a:xfrm>
          <a:prstGeom prst="rect">
            <a:avLst/>
          </a:prstGeom>
        </p:spPr>
      </p:pic>
      <p:grpSp>
        <p:nvGrpSpPr>
          <p:cNvPr id="31" name="Group 30"/>
          <p:cNvGrpSpPr/>
          <p:nvPr/>
        </p:nvGrpSpPr>
        <p:grpSpPr>
          <a:xfrm>
            <a:off x="9738916" y="5262155"/>
            <a:ext cx="1944475" cy="1152449"/>
            <a:chOff x="9891316" y="5439955"/>
            <a:chExt cx="1944475" cy="1152449"/>
          </a:xfrm>
        </p:grpSpPr>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789443" y="5439955"/>
              <a:ext cx="1046348" cy="840089"/>
            </a:xfrm>
            <a:prstGeom prst="rect">
              <a:avLst/>
            </a:prstGeom>
          </p:spPr>
        </p:pic>
        <p:sp>
          <p:nvSpPr>
            <p:cNvPr id="24" name="Text Placeholder 2">
              <a:extLst>
                <a:ext uri="{FF2B5EF4-FFF2-40B4-BE49-F238E27FC236}">
                  <a16:creationId xmlns:a16="http://schemas.microsoft.com/office/drawing/2014/main" xmlns="" id="{E87BF5F0-545B-4E3E-97C9-F0D60D22ACEA}"/>
                </a:ext>
              </a:extLst>
            </p:cNvPr>
            <p:cNvSpPr txBox="1">
              <a:spLocks/>
            </p:cNvSpPr>
            <p:nvPr/>
          </p:nvSpPr>
          <p:spPr>
            <a:xfrm>
              <a:off x="9891316" y="5923683"/>
              <a:ext cx="1713874" cy="668721"/>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200" b="1" dirty="0" smtClean="0">
                  <a:latin typeface="Century Gothic" panose="020B0502020202020204" pitchFamily="34" charset="0"/>
                </a:rPr>
                <a:t>Conservation</a:t>
              </a:r>
            </a:p>
            <a:p>
              <a:pPr marL="0" indent="0">
                <a:spcBef>
                  <a:spcPts val="0"/>
                </a:spcBef>
                <a:buNone/>
              </a:pPr>
              <a:r>
                <a:rPr lang="en-US" sz="1200" b="1" dirty="0" smtClean="0">
                  <a:latin typeface="Century Gothic" panose="020B0502020202020204" pitchFamily="34" charset="0"/>
                </a:rPr>
                <a:t>                Action</a:t>
              </a:r>
            </a:p>
            <a:p>
              <a:pPr marL="0" indent="0">
                <a:spcBef>
                  <a:spcPts val="0"/>
                </a:spcBef>
                <a:buNone/>
              </a:pPr>
              <a:r>
                <a:rPr lang="en-US" sz="1200" b="1" dirty="0" smtClean="0">
                  <a:latin typeface="Century Gothic" panose="020B0502020202020204" pitchFamily="34" charset="0"/>
                </a:rPr>
                <a:t>                     League</a:t>
              </a:r>
              <a:endParaRPr lang="en-US" sz="1200" b="1" dirty="0">
                <a:latin typeface="Century Gothic" panose="020B0502020202020204" pitchFamily="34" charset="0"/>
              </a:endParaRPr>
            </a:p>
          </p:txBody>
        </p:sp>
      </p:grpSp>
      <p:graphicFrame>
        <p:nvGraphicFramePr>
          <p:cNvPr id="25" name="Object 11"/>
          <p:cNvGraphicFramePr>
            <a:graphicFrameLocks noChangeAspect="1"/>
          </p:cNvGraphicFramePr>
          <p:nvPr>
            <p:extLst/>
          </p:nvPr>
        </p:nvGraphicFramePr>
        <p:xfrm>
          <a:off x="315903" y="3694821"/>
          <a:ext cx="2059730" cy="1029865"/>
        </p:xfrm>
        <a:graphic>
          <a:graphicData uri="http://schemas.openxmlformats.org/presentationml/2006/ole">
            <mc:AlternateContent xmlns:mc="http://schemas.openxmlformats.org/markup-compatibility/2006">
              <mc:Choice xmlns:v="urn:schemas-microsoft-com:vml" Requires="v">
                <p:oleObj spid="_x0000_s2087" name="Acrobat Document" r:id="rId20" imgW="3606480" imgH="1831680" progId="Acrobat.Document.DC">
                  <p:embed/>
                </p:oleObj>
              </mc:Choice>
              <mc:Fallback>
                <p:oleObj name="Acrobat Document" r:id="rId20" imgW="3606480" imgH="1831680" progId="Acrobat.Document.DC">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5903" y="3694821"/>
                        <a:ext cx="2059730" cy="1029865"/>
                      </a:xfrm>
                      <a:prstGeom prst="rect">
                        <a:avLst/>
                      </a:prstGeom>
                      <a:noFill/>
                      <a:ln>
                        <a:noFill/>
                      </a:ln>
                      <a:effectLst/>
                      <a:extLst/>
                    </p:spPr>
                  </p:pic>
                </p:oleObj>
              </mc:Fallback>
            </mc:AlternateContent>
          </a:graphicData>
        </a:graphic>
      </p:graphicFrame>
      <p:pic>
        <p:nvPicPr>
          <p:cNvPr id="26" name="Picture 8" descr="NFWF"/>
          <p:cNvPicPr>
            <a:picLocks noChangeAspect="1" noChangeArrowheads="1"/>
          </p:cNvPicPr>
          <p:nvPr/>
        </p:nvPicPr>
        <p:blipFill>
          <a:blip r:embed="rId22" cstate="screen"/>
          <a:srcRect/>
          <a:stretch>
            <a:fillRect/>
          </a:stretch>
        </p:blipFill>
        <p:spPr bwMode="auto">
          <a:xfrm>
            <a:off x="7783905" y="5051213"/>
            <a:ext cx="1332141" cy="1284665"/>
          </a:xfrm>
          <a:prstGeom prst="rect">
            <a:avLst/>
          </a:prstGeom>
          <a:noFill/>
          <a:ln w="9525">
            <a:noFill/>
            <a:miter lim="800000"/>
            <a:headEnd/>
            <a:tailEnd/>
          </a:ln>
        </p:spPr>
      </p:pic>
      <p:pic>
        <p:nvPicPr>
          <p:cNvPr id="27" name="Picture 2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719954" y="2634187"/>
            <a:ext cx="1555620" cy="706012"/>
          </a:xfrm>
          <a:prstGeom prst="rect">
            <a:avLst/>
          </a:prstGeom>
        </p:spPr>
      </p:pic>
      <p:pic>
        <p:nvPicPr>
          <p:cNvPr id="28" name="Picture 2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10619" y="2566894"/>
            <a:ext cx="1076705" cy="992679"/>
          </a:xfrm>
          <a:prstGeom prst="rect">
            <a:avLst/>
          </a:prstGeom>
        </p:spPr>
      </p:pic>
      <p:pic>
        <p:nvPicPr>
          <p:cNvPr id="29" name="Picture 2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802612" y="1113297"/>
            <a:ext cx="2400347" cy="726963"/>
          </a:xfrm>
          <a:prstGeom prst="rect">
            <a:avLst/>
          </a:prstGeom>
        </p:spPr>
      </p:pic>
      <p:pic>
        <p:nvPicPr>
          <p:cNvPr id="2" name="Pictur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61357" y="637957"/>
            <a:ext cx="1458597" cy="1536389"/>
          </a:xfrm>
          <a:prstGeom prst="rect">
            <a:avLst/>
          </a:prstGeom>
        </p:spPr>
      </p:pic>
    </p:spTree>
    <p:extLst>
      <p:ext uri="{BB962C8B-B14F-4D97-AF65-F5344CB8AC3E}">
        <p14:creationId xmlns:p14="http://schemas.microsoft.com/office/powerpoint/2010/main" val="4120825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657" t="3261" r="5556" b="27899"/>
          <a:stretch/>
        </p:blipFill>
        <p:spPr/>
      </p:pic>
      <p:sp>
        <p:nvSpPr>
          <p:cNvPr id="3" name="Title 2"/>
          <p:cNvSpPr>
            <a:spLocks noGrp="1"/>
          </p:cNvSpPr>
          <p:nvPr>
            <p:ph type="ctrTitle"/>
          </p:nvPr>
        </p:nvSpPr>
        <p:spPr>
          <a:xfrm>
            <a:off x="609600" y="545432"/>
            <a:ext cx="10972800" cy="1122947"/>
          </a:xfrm>
        </p:spPr>
        <p:txBody>
          <a:bodyPr/>
          <a:lstStyle/>
          <a:p>
            <a:r>
              <a:rPr lang="en-US" dirty="0" smtClean="0">
                <a:solidFill>
                  <a:schemeClr val="tx1"/>
                </a:solidFill>
              </a:rPr>
              <a:t>How You Can Help</a:t>
            </a:r>
            <a:endParaRPr lang="en-US" dirty="0">
              <a:solidFill>
                <a:schemeClr val="tx1"/>
              </a:solidFill>
            </a:endParaRPr>
          </a:p>
        </p:txBody>
      </p:sp>
      <p:sp>
        <p:nvSpPr>
          <p:cNvPr id="4" name="Subtitle 3"/>
          <p:cNvSpPr>
            <a:spLocks noGrp="1"/>
          </p:cNvSpPr>
          <p:nvPr>
            <p:ph type="subTitle" idx="1"/>
          </p:nvPr>
        </p:nvSpPr>
        <p:spPr>
          <a:xfrm>
            <a:off x="609600" y="1773238"/>
            <a:ext cx="10972800" cy="2405062"/>
          </a:xfrm>
        </p:spPr>
        <p:txBody>
          <a:bodyPr/>
          <a:lstStyle/>
          <a:p>
            <a:r>
              <a:rPr lang="en-US" sz="3600" dirty="0" smtClean="0">
                <a:solidFill>
                  <a:schemeClr val="tx1"/>
                </a:solidFill>
              </a:rPr>
              <a:t>Contact: Marin Audubon at marinaudubon.org </a:t>
            </a:r>
          </a:p>
          <a:p>
            <a:r>
              <a:rPr lang="en-US" sz="3600" dirty="0">
                <a:solidFill>
                  <a:schemeClr val="tx1"/>
                </a:solidFill>
              </a:rPr>
              <a:t>Visit: </a:t>
            </a:r>
            <a:r>
              <a:rPr lang="en-US" sz="3600" b="1" u="sng" dirty="0">
                <a:solidFill>
                  <a:schemeClr val="tx1"/>
                </a:solidFill>
              </a:rPr>
              <a:t>pointblue.org/</a:t>
            </a:r>
            <a:r>
              <a:rPr lang="en-US" sz="3600" b="1" u="sng" dirty="0" err="1">
                <a:solidFill>
                  <a:schemeClr val="tx1"/>
                </a:solidFill>
              </a:rPr>
              <a:t>farallonrestoration</a:t>
            </a:r>
            <a:r>
              <a:rPr lang="en-US" sz="3600" dirty="0">
                <a:solidFill>
                  <a:schemeClr val="tx1"/>
                </a:solidFill>
              </a:rPr>
              <a:t> to learn more and send a letter of support for this project to the California Coastal Commission</a:t>
            </a:r>
          </a:p>
          <a:p>
            <a:endParaRPr lang="en-US" sz="3600" dirty="0" smtClean="0"/>
          </a:p>
          <a:p>
            <a:endParaRPr lang="en-US" sz="3600" dirty="0"/>
          </a:p>
        </p:txBody>
      </p:sp>
      <p:sp>
        <p:nvSpPr>
          <p:cNvPr id="5" name="Text Placeholder 4"/>
          <p:cNvSpPr>
            <a:spLocks noGrp="1"/>
          </p:cNvSpPr>
          <p:nvPr>
            <p:ph type="body" sz="quarter" idx="14"/>
          </p:nvPr>
        </p:nvSpPr>
        <p:spPr>
          <a:xfrm>
            <a:off x="8662737" y="6110857"/>
            <a:ext cx="3372854" cy="547687"/>
          </a:xfrm>
        </p:spPr>
        <p:txBody>
          <a:bodyPr/>
          <a:lstStyle/>
          <a:p>
            <a:r>
              <a:rPr lang="en-US" dirty="0" smtClean="0"/>
              <a:t>Farallon Islands, view from North Landing. Point Blue photo</a:t>
            </a:r>
            <a:endParaRPr lang="en-US" dirty="0"/>
          </a:p>
        </p:txBody>
      </p:sp>
    </p:spTree>
    <p:extLst>
      <p:ext uri="{BB962C8B-B14F-4D97-AF65-F5344CB8AC3E}">
        <p14:creationId xmlns:p14="http://schemas.microsoft.com/office/powerpoint/2010/main" val="76072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3009" t="12191" r="25254" b="27265"/>
          <a:stretch/>
        </p:blipFill>
        <p:spPr/>
      </p:pic>
      <p:sp>
        <p:nvSpPr>
          <p:cNvPr id="2" name="Slide Number Placeholder 1"/>
          <p:cNvSpPr>
            <a:spLocks noGrp="1"/>
          </p:cNvSpPr>
          <p:nvPr>
            <p:ph type="sldNum" sz="quarter" idx="12"/>
          </p:nvPr>
        </p:nvSpPr>
        <p:spPr/>
        <p:txBody>
          <a:bodyPr/>
          <a:lstStyle/>
          <a:p>
            <a:fld id="{FFF42332-FF45-4C7B-82E2-E06EB7787F7D}" type="slidenum">
              <a:rPr lang="en-US" smtClean="0"/>
              <a:t>8</a:t>
            </a:fld>
            <a:endParaRPr lang="en-US" dirty="0"/>
          </a:p>
        </p:txBody>
      </p:sp>
      <p:sp>
        <p:nvSpPr>
          <p:cNvPr id="10" name="Text Placeholder 9"/>
          <p:cNvSpPr>
            <a:spLocks noGrp="1"/>
          </p:cNvSpPr>
          <p:nvPr>
            <p:ph type="body" sz="quarter" idx="14"/>
          </p:nvPr>
        </p:nvSpPr>
        <p:spPr>
          <a:xfrm>
            <a:off x="9179728" y="6211166"/>
            <a:ext cx="2914339" cy="497059"/>
          </a:xfrm>
        </p:spPr>
        <p:txBody>
          <a:bodyPr/>
          <a:lstStyle/>
          <a:p>
            <a:r>
              <a:rPr lang="en-US" dirty="0" smtClean="0"/>
              <a:t>Point Blue biologists on the </a:t>
            </a:r>
            <a:r>
              <a:rPr lang="en-US" dirty="0" err="1" smtClean="0"/>
              <a:t>Farallones</a:t>
            </a:r>
            <a:r>
              <a:rPr lang="en-US" dirty="0" smtClean="0"/>
              <a:t>. </a:t>
            </a:r>
          </a:p>
          <a:p>
            <a:r>
              <a:rPr lang="en-US" dirty="0" smtClean="0"/>
              <a:t>Credit: </a:t>
            </a:r>
            <a:r>
              <a:rPr lang="en-US" dirty="0" smtClean="0"/>
              <a:t>RJ Roush/Point Blue</a:t>
            </a:r>
            <a:endParaRPr lang="en-US" dirty="0"/>
          </a:p>
        </p:txBody>
      </p:sp>
      <p:sp>
        <p:nvSpPr>
          <p:cNvPr id="6" name="Content Placeholder 1"/>
          <p:cNvSpPr txBox="1">
            <a:spLocks/>
          </p:cNvSpPr>
          <p:nvPr/>
        </p:nvSpPr>
        <p:spPr>
          <a:xfrm>
            <a:off x="831575" y="2432356"/>
            <a:ext cx="10972800" cy="2852966"/>
          </a:xfrm>
          <a:prstGeom prst="rect">
            <a:avLst/>
          </a:prstGeom>
        </p:spPr>
        <p:txBody>
          <a:bodyPr vert="horz" lIns="0" tIns="0" rIns="0" bIns="0" rtlCol="0">
            <a:noAutofit/>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9400" marR="0" lvl="0" indent="-27940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rgbClr val="666666"/>
                </a:solidFill>
                <a:effectLst/>
                <a:uLnTx/>
                <a:uFillTx/>
                <a:latin typeface="Franklin Gothic Book" panose="020B0503020102020204" pitchFamily="34" charset="0"/>
                <a:ea typeface="+mn-ea"/>
                <a:cs typeface="+mn-cs"/>
              </a:rPr>
              <a:t>Welcome, Introductions, </a:t>
            </a:r>
            <a:r>
              <a:rPr kumimoji="0" lang="en-US" sz="2800" b="0" i="0" u="none" strike="noStrike" kern="1200" cap="none" spc="0" normalizeH="0" baseline="0" noProof="0" dirty="0" smtClean="0">
                <a:ln>
                  <a:noFill/>
                </a:ln>
                <a:solidFill>
                  <a:srgbClr val="666666"/>
                </a:solidFill>
                <a:effectLst/>
                <a:uLnTx/>
                <a:uFillTx/>
                <a:latin typeface="Franklin Gothic Book" panose="020B0503020102020204" pitchFamily="34" charset="0"/>
                <a:ea typeface="+mn-ea"/>
                <a:cs typeface="+mn-cs"/>
              </a:rPr>
              <a:t>Guidance</a:t>
            </a:r>
            <a:endParaRPr kumimoji="0" lang="en-US" sz="2800" b="0" i="0" u="none" strike="noStrike" kern="1200" cap="none" spc="0" normalizeH="0" baseline="0" noProof="0" dirty="0" smtClean="0">
              <a:ln>
                <a:noFill/>
              </a:ln>
              <a:solidFill>
                <a:srgbClr val="666666"/>
              </a:solidFill>
              <a:effectLst/>
              <a:uLnTx/>
              <a:uFillTx/>
              <a:latin typeface="Franklin Gothic Book" panose="020B0503020102020204" pitchFamily="34" charset="0"/>
              <a:ea typeface="+mn-ea"/>
              <a:cs typeface="+mn-cs"/>
            </a:endParaRPr>
          </a:p>
          <a:p>
            <a:pPr marL="279400" marR="0" lvl="0" indent="-27940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rgbClr val="666666"/>
                </a:solidFill>
                <a:effectLst/>
                <a:uLnTx/>
                <a:uFillTx/>
                <a:latin typeface="Franklin Gothic Book" panose="020B0503020102020204" pitchFamily="34" charset="0"/>
                <a:ea typeface="+mn-ea"/>
                <a:cs typeface="+mn-cs"/>
              </a:rPr>
              <a:t>Panelist Talks</a:t>
            </a:r>
          </a:p>
          <a:p>
            <a:pPr marL="279400" marR="0" lvl="0" indent="-27940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rgbClr val="666666"/>
                </a:solidFill>
                <a:effectLst/>
                <a:uLnTx/>
                <a:uFillTx/>
                <a:latin typeface="Franklin Gothic Book" panose="020B0503020102020204" pitchFamily="34" charset="0"/>
                <a:ea typeface="+mn-ea"/>
                <a:cs typeface="+mn-cs"/>
              </a:rPr>
              <a:t>Q&amp;A + Discussion</a:t>
            </a:r>
          </a:p>
        </p:txBody>
      </p:sp>
      <p:sp>
        <p:nvSpPr>
          <p:cNvPr id="7" name="Text Placeholder 2"/>
          <p:cNvSpPr txBox="1">
            <a:spLocks/>
          </p:cNvSpPr>
          <p:nvPr/>
        </p:nvSpPr>
        <p:spPr>
          <a:xfrm>
            <a:off x="831575" y="944768"/>
            <a:ext cx="9805323" cy="873252"/>
          </a:xfrm>
          <a:prstGeom prst="rect">
            <a:avLst/>
          </a:prstGeom>
        </p:spPr>
        <p:txBody>
          <a:bodyPr vert="horz" lIns="0" tIns="0" rIns="0" bIns="0" rtlCol="0">
            <a:noAutofit/>
          </a:bodyPr>
          <a:lstStyle>
            <a:lvl1pPr marL="0" indent="0" algn="l" defTabSz="914400" rtl="0" eaLnBrk="1" latinLnBrk="0" hangingPunct="1">
              <a:lnSpc>
                <a:spcPct val="90000"/>
              </a:lnSpc>
              <a:spcBef>
                <a:spcPts val="0"/>
              </a:spcBef>
              <a:spcAft>
                <a:spcPts val="1200"/>
              </a:spcAft>
              <a:buFont typeface="Arial" panose="020B0604020202020204" pitchFamily="34" charset="0"/>
              <a:buNone/>
              <a:tabLst/>
              <a:defRPr sz="3000" b="0" i="0" kern="1200">
                <a:solidFill>
                  <a:schemeClr val="tx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r>
              <a:rPr kumimoji="0" lang="en-US" sz="2000" b="1" i="0" u="none" strike="noStrike" kern="1200" cap="none" spc="0" normalizeH="0" baseline="0" noProof="0" dirty="0" smtClean="0">
                <a:ln>
                  <a:noFill/>
                </a:ln>
                <a:solidFill>
                  <a:srgbClr val="005BAA"/>
                </a:solidFill>
                <a:effectLst/>
                <a:uLnTx/>
                <a:uFillTx/>
              </a:rPr>
              <a:t>Event Host</a:t>
            </a:r>
            <a:r>
              <a:rPr kumimoji="0" lang="en-US" sz="2000" i="0" u="none" strike="noStrike" kern="1200" cap="none" spc="0" normalizeH="0" baseline="0" noProof="0" dirty="0" smtClean="0">
                <a:ln>
                  <a:noFill/>
                </a:ln>
                <a:solidFill>
                  <a:srgbClr val="005BAA"/>
                </a:solidFill>
                <a:effectLst/>
                <a:uLnTx/>
                <a:uFillTx/>
              </a:rPr>
              <a:t>: Barbara </a:t>
            </a:r>
            <a:r>
              <a:rPr kumimoji="0" lang="en-US" sz="2000" i="0" u="none" strike="noStrike" kern="1200" cap="none" spc="0" normalizeH="0" baseline="0" noProof="0" dirty="0" err="1" smtClean="0">
                <a:ln>
                  <a:noFill/>
                </a:ln>
                <a:solidFill>
                  <a:srgbClr val="005BAA"/>
                </a:solidFill>
                <a:effectLst/>
                <a:uLnTx/>
                <a:uFillTx/>
              </a:rPr>
              <a:t>Salzman</a:t>
            </a:r>
            <a:r>
              <a:rPr kumimoji="0" lang="en-US" sz="2000" i="0" u="none" strike="noStrike" kern="1200" cap="none" spc="0" normalizeH="0" baseline="0" noProof="0" dirty="0" smtClean="0">
                <a:ln>
                  <a:noFill/>
                </a:ln>
                <a:solidFill>
                  <a:srgbClr val="005BAA"/>
                </a:solidFill>
                <a:effectLst/>
                <a:uLnTx/>
                <a:uFillTx/>
              </a:rPr>
              <a:t>, President, </a:t>
            </a:r>
            <a:r>
              <a:rPr lang="en-US" sz="2000" dirty="0" smtClean="0">
                <a:solidFill>
                  <a:srgbClr val="005BAA"/>
                </a:solidFill>
              </a:rPr>
              <a:t>Marin </a:t>
            </a:r>
            <a:r>
              <a:rPr lang="en-US" sz="2000" dirty="0">
                <a:solidFill>
                  <a:srgbClr val="005BAA"/>
                </a:solidFill>
              </a:rPr>
              <a:t>Audubon Society </a:t>
            </a:r>
            <a:endParaRPr lang="en-US" sz="2000" dirty="0">
              <a:solidFill>
                <a:srgbClr val="005BAA"/>
              </a:solidFill>
            </a:endParaRPr>
          </a:p>
          <a:p>
            <a:pPr lvl="0">
              <a:lnSpc>
                <a:spcPct val="100000"/>
              </a:lnSpc>
            </a:pPr>
            <a:r>
              <a:rPr kumimoji="0" lang="en-US" sz="2000" b="1" i="0" u="none" strike="noStrike" kern="1200" cap="none" spc="0" normalizeH="0" baseline="0" noProof="0" dirty="0" smtClean="0">
                <a:ln>
                  <a:noFill/>
                </a:ln>
                <a:solidFill>
                  <a:srgbClr val="005BAA"/>
                </a:solidFill>
                <a:effectLst/>
                <a:uLnTx/>
                <a:uFillTx/>
              </a:rPr>
              <a:t>MC </a:t>
            </a:r>
            <a:r>
              <a:rPr kumimoji="0" lang="en-US" sz="2000" b="1" i="0" u="none" strike="noStrike" kern="1200" cap="none" spc="0" normalizeH="0" baseline="0" noProof="0" dirty="0" smtClean="0">
                <a:ln>
                  <a:noFill/>
                </a:ln>
                <a:solidFill>
                  <a:srgbClr val="005BAA"/>
                </a:solidFill>
                <a:effectLst/>
                <a:uLnTx/>
                <a:uFillTx/>
              </a:rPr>
              <a:t>&amp; Discussion Facilitator</a:t>
            </a:r>
            <a:r>
              <a:rPr kumimoji="0" lang="en-US" sz="2000" i="0" u="none" strike="noStrike" kern="1200" cap="none" spc="0" normalizeH="0" baseline="0" noProof="0" dirty="0" smtClean="0">
                <a:ln>
                  <a:noFill/>
                </a:ln>
                <a:solidFill>
                  <a:srgbClr val="005BAA"/>
                </a:solidFill>
                <a:effectLst/>
                <a:uLnTx/>
                <a:uFillTx/>
              </a:rPr>
              <a:t>: </a:t>
            </a:r>
            <a:r>
              <a:rPr lang="en-US" sz="2000" dirty="0">
                <a:solidFill>
                  <a:srgbClr val="005BAA"/>
                </a:solidFill>
              </a:rPr>
              <a:t>Anna </a:t>
            </a:r>
            <a:r>
              <a:rPr lang="en-US" sz="2000" dirty="0" smtClean="0">
                <a:solidFill>
                  <a:srgbClr val="005BAA"/>
                </a:solidFill>
              </a:rPr>
              <a:t>Weinstein</a:t>
            </a:r>
            <a:r>
              <a:rPr lang="en-US" sz="2000" dirty="0">
                <a:solidFill>
                  <a:srgbClr val="005BAA"/>
                </a:solidFill>
              </a:rPr>
              <a:t>, Director of Marine Conservation at </a:t>
            </a:r>
            <a:r>
              <a:rPr lang="en-US" sz="2000" dirty="0" smtClean="0">
                <a:solidFill>
                  <a:srgbClr val="005BAA"/>
                </a:solidFill>
              </a:rPr>
              <a:t>the National </a:t>
            </a:r>
            <a:r>
              <a:rPr lang="en-US" sz="2000" dirty="0">
                <a:solidFill>
                  <a:srgbClr val="005BAA"/>
                </a:solidFill>
              </a:rPr>
              <a:t>Audubon Society</a:t>
            </a:r>
            <a:r>
              <a:rPr kumimoji="0" lang="en-US" sz="2000" i="0" u="none" strike="noStrike" kern="1200" cap="none" spc="0" normalizeH="0" baseline="0" noProof="0" dirty="0" smtClean="0">
                <a:ln>
                  <a:noFill/>
                </a:ln>
                <a:solidFill>
                  <a:srgbClr val="005BAA"/>
                </a:solidFill>
                <a:effectLst/>
                <a:uLnTx/>
                <a:uFillTx/>
              </a:rPr>
              <a:t> </a:t>
            </a:r>
            <a:br>
              <a:rPr kumimoji="0" lang="en-US" sz="2000" i="0" u="none" strike="noStrike" kern="1200" cap="none" spc="0" normalizeH="0" baseline="0" noProof="0" dirty="0" smtClean="0">
                <a:ln>
                  <a:noFill/>
                </a:ln>
                <a:solidFill>
                  <a:srgbClr val="005BAA"/>
                </a:solidFill>
                <a:effectLst/>
                <a:uLnTx/>
                <a:uFillTx/>
              </a:rPr>
            </a:br>
            <a:endParaRPr kumimoji="0" lang="en-US" sz="2000" i="0" u="none" strike="noStrike" kern="1200" cap="none" spc="0" normalizeH="0" baseline="0" noProof="0" dirty="0">
              <a:ln>
                <a:noFill/>
              </a:ln>
              <a:solidFill>
                <a:srgbClr val="005BAA"/>
              </a:solidFill>
              <a:effectLst/>
              <a:uLnTx/>
              <a:uFillTx/>
            </a:endParaRPr>
          </a:p>
        </p:txBody>
      </p:sp>
      <p:sp>
        <p:nvSpPr>
          <p:cNvPr id="8" name="Title 3"/>
          <p:cNvSpPr txBox="1">
            <a:spLocks/>
          </p:cNvSpPr>
          <p:nvPr/>
        </p:nvSpPr>
        <p:spPr>
          <a:xfrm>
            <a:off x="720588" y="251816"/>
            <a:ext cx="10972800" cy="636104"/>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spcAft>
                <a:spcPts val="2000"/>
              </a:spcAft>
              <a:buNone/>
              <a:defRPr sz="4400" b="0" i="0" kern="1200" spc="0">
                <a:solidFill>
                  <a:schemeClr val="tx2"/>
                </a:solidFill>
                <a:latin typeface="Franklin Gothic Medium" panose="020B0603020102020204" pitchFamily="34" charset="0"/>
                <a:ea typeface="+mj-ea"/>
                <a:cs typeface="+mj-cs"/>
              </a:defRPr>
            </a:lvl1pPr>
          </a:lstStyle>
          <a:p>
            <a:pPr marL="0" marR="0" lvl="0" indent="0" algn="l" defTabSz="914400" rtl="0" eaLnBrk="1" fontAlgn="auto" latinLnBrk="0" hangingPunct="1">
              <a:lnSpc>
                <a:spcPct val="80000"/>
              </a:lnSpc>
              <a:spcBef>
                <a:spcPct val="0"/>
              </a:spcBef>
              <a:spcAft>
                <a:spcPts val="200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Franklin Gothic Medium" panose="020B0603020102020204" pitchFamily="34" charset="0"/>
                <a:ea typeface="+mj-ea"/>
                <a:cs typeface="+mj-cs"/>
              </a:rPr>
              <a:t>Program Overview</a:t>
            </a:r>
            <a:endParaRPr kumimoji="0" lang="en-US" sz="4400" b="0" i="0" u="none" strike="noStrike" kern="1200" cap="none" spc="0" normalizeH="0" baseline="0" noProof="0" dirty="0">
              <a:ln>
                <a:noFill/>
              </a:ln>
              <a:solidFill>
                <a:schemeClr val="bg1"/>
              </a:solidFill>
              <a:effectLst/>
              <a:uLnTx/>
              <a:uFillTx/>
              <a:latin typeface="Franklin Gothic Medium" panose="020B0603020102020204" pitchFamily="34" charset="0"/>
              <a:ea typeface="+mj-ea"/>
              <a:cs typeface="+mj-cs"/>
            </a:endParaRPr>
          </a:p>
        </p:txBody>
      </p:sp>
      <p:pic>
        <p:nvPicPr>
          <p:cNvPr id="12" name="Picture 11">
            <a:extLst>
              <a:ext uri="{FF2B5EF4-FFF2-40B4-BE49-F238E27FC236}">
                <a16:creationId xmlns="" xmlns:a16="http://schemas.microsoft.com/office/drawing/2014/main" id="{E9F399C4-4699-4D16-A99F-3FD4E27BF8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15" y="5973402"/>
            <a:ext cx="1916461" cy="383292"/>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291" y="5518413"/>
            <a:ext cx="1490207" cy="381245"/>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44050" y="5973402"/>
            <a:ext cx="1380371" cy="489277"/>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09831" y="5402431"/>
            <a:ext cx="679337" cy="808735"/>
          </a:xfrm>
          <a:prstGeom prst="rect">
            <a:avLst/>
          </a:prstGeom>
        </p:spPr>
      </p:pic>
      <p:pic>
        <p:nvPicPr>
          <p:cNvPr id="16" name="Picture 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38630" y="8390805"/>
            <a:ext cx="1207039" cy="1207039"/>
          </a:xfrm>
          <a:prstGeom prst="rect">
            <a:avLst/>
          </a:prstGeom>
        </p:spPr>
      </p:pic>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69695" y="5167512"/>
            <a:ext cx="1867469" cy="651443"/>
          </a:xfrm>
          <a:prstGeom prst="rect">
            <a:avLst/>
          </a:prstGeom>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67325" y="5411469"/>
            <a:ext cx="989290" cy="1042051"/>
          </a:xfrm>
          <a:prstGeom prst="rect">
            <a:avLst/>
          </a:prstGeom>
        </p:spPr>
      </p:pic>
    </p:spTree>
    <p:extLst>
      <p:ext uri="{BB962C8B-B14F-4D97-AF65-F5344CB8AC3E}">
        <p14:creationId xmlns:p14="http://schemas.microsoft.com/office/powerpoint/2010/main" val="25625454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3" name="Title 2"/>
          <p:cNvSpPr>
            <a:spLocks noGrp="1"/>
          </p:cNvSpPr>
          <p:nvPr>
            <p:ph type="title"/>
          </p:nvPr>
        </p:nvSpPr>
        <p:spPr>
          <a:xfrm>
            <a:off x="350206" y="642869"/>
            <a:ext cx="10972800" cy="636104"/>
          </a:xfrm>
        </p:spPr>
        <p:txBody>
          <a:bodyPr/>
          <a:lstStyle/>
          <a:p>
            <a:r>
              <a:rPr lang="en-US" dirty="0" smtClean="0"/>
              <a:t>Program Panelists</a:t>
            </a:r>
            <a:endParaRPr lang="en-US" dirty="0"/>
          </a:p>
        </p:txBody>
      </p:sp>
      <p:sp>
        <p:nvSpPr>
          <p:cNvPr id="4" name="Text Placeholder 3"/>
          <p:cNvSpPr>
            <a:spLocks noGrp="1"/>
          </p:cNvSpPr>
          <p:nvPr>
            <p:ph type="body" sz="quarter" idx="14"/>
          </p:nvPr>
        </p:nvSpPr>
        <p:spPr>
          <a:xfrm>
            <a:off x="8985249" y="6184040"/>
            <a:ext cx="3206751" cy="490537"/>
          </a:xfrm>
        </p:spPr>
        <p:txBody>
          <a:bodyPr/>
          <a:lstStyle/>
          <a:p>
            <a:endParaRPr lang="en-US"/>
          </a:p>
        </p:txBody>
      </p:sp>
      <p:pic>
        <p:nvPicPr>
          <p:cNvPr id="5" name="Picture Placeholder 9"/>
          <p:cNvPicPr>
            <a:picLocks noChangeAspect="1"/>
          </p:cNvPicPr>
          <p:nvPr/>
        </p:nvPicPr>
        <p:blipFill rotWithShape="1">
          <a:blip r:embed="rId3" cstate="print">
            <a:extLst>
              <a:ext uri="{28A0092B-C50C-407E-A947-70E740481C1C}">
                <a14:useLocalDpi xmlns:a14="http://schemas.microsoft.com/office/drawing/2010/main" val="0"/>
              </a:ext>
            </a:extLst>
          </a:blip>
          <a:srcRect l="8751" t="262" b="56012"/>
          <a:stretch/>
        </p:blipFill>
        <p:spPr>
          <a:xfrm>
            <a:off x="350207" y="1398209"/>
            <a:ext cx="2688336" cy="2240279"/>
          </a:xfrm>
          <a:prstGeom prst="rect">
            <a:avLst/>
          </a:prstGeom>
        </p:spPr>
      </p:pic>
      <p:sp>
        <p:nvSpPr>
          <p:cNvPr id="6" name="Text Placeholder 6"/>
          <p:cNvSpPr txBox="1">
            <a:spLocks/>
          </p:cNvSpPr>
          <p:nvPr/>
        </p:nvSpPr>
        <p:spPr>
          <a:xfrm>
            <a:off x="3276401" y="3773014"/>
            <a:ext cx="2702581" cy="833510"/>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Pete Warzybok, </a:t>
            </a:r>
            <a:r>
              <a:rPr lang="en-US" dirty="0" err="1" smtClean="0"/>
              <a:t>Farallones</a:t>
            </a:r>
            <a:r>
              <a:rPr lang="en-US" dirty="0" smtClean="0"/>
              <a:t> Program Leader</a:t>
            </a:r>
            <a:endParaRPr lang="en-US" dirty="0"/>
          </a:p>
        </p:txBody>
      </p:sp>
      <p:pic>
        <p:nvPicPr>
          <p:cNvPr id="7" name="Picture Placeholder 9"/>
          <p:cNvPicPr>
            <a:picLocks/>
          </p:cNvPicPr>
          <p:nvPr/>
        </p:nvPicPr>
        <p:blipFill rotWithShape="1">
          <a:blip r:embed="rId4">
            <a:extLst>
              <a:ext uri="{28A0092B-C50C-407E-A947-70E740481C1C}">
                <a14:useLocalDpi xmlns:a14="http://schemas.microsoft.com/office/drawing/2010/main" val="0"/>
              </a:ext>
            </a:extLst>
          </a:blip>
          <a:srcRect l="-1" r="2917" b="6281"/>
          <a:stretch/>
        </p:blipFill>
        <p:spPr>
          <a:xfrm>
            <a:off x="6216840" y="1415454"/>
            <a:ext cx="2688336" cy="2240280"/>
          </a:xfrm>
          <a:prstGeom prst="rect">
            <a:avLst/>
          </a:prstGeom>
        </p:spPr>
      </p:pic>
      <p:sp>
        <p:nvSpPr>
          <p:cNvPr id="8" name="Text Placeholder 6"/>
          <p:cNvSpPr txBox="1">
            <a:spLocks/>
          </p:cNvSpPr>
          <p:nvPr/>
        </p:nvSpPr>
        <p:spPr>
          <a:xfrm>
            <a:off x="9098152" y="3748108"/>
            <a:ext cx="2687650" cy="833510"/>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Winston Vickers, DVM, MPVM</a:t>
            </a:r>
            <a:endParaRPr lang="en-US" dirty="0"/>
          </a:p>
        </p:txBody>
      </p:sp>
      <p:pic>
        <p:nvPicPr>
          <p:cNvPr id="9" name="Picture Placeholder 9"/>
          <p:cNvPicPr>
            <a:picLocks/>
          </p:cNvPicPr>
          <p:nvPr/>
        </p:nvPicPr>
        <p:blipFill rotWithShape="1">
          <a:blip r:embed="rId5">
            <a:extLst>
              <a:ext uri="{28A0092B-C50C-407E-A947-70E740481C1C}">
                <a14:useLocalDpi xmlns:a14="http://schemas.microsoft.com/office/drawing/2010/main" val="0"/>
              </a:ext>
            </a:extLst>
          </a:blip>
          <a:srcRect l="12740" t="-816" r="8723" b="2888"/>
          <a:stretch/>
        </p:blipFill>
        <p:spPr>
          <a:xfrm>
            <a:off x="9123443" y="1398209"/>
            <a:ext cx="2688336" cy="2240280"/>
          </a:xfrm>
          <a:prstGeom prst="rect">
            <a:avLst/>
          </a:prstGeom>
        </p:spPr>
      </p:pic>
      <p:sp>
        <p:nvSpPr>
          <p:cNvPr id="10" name="Text Placeholder 6"/>
          <p:cNvSpPr txBox="1">
            <a:spLocks/>
          </p:cNvSpPr>
          <p:nvPr/>
        </p:nvSpPr>
        <p:spPr>
          <a:xfrm>
            <a:off x="6185507" y="3766769"/>
            <a:ext cx="2687650" cy="1561298"/>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Gerry </a:t>
            </a:r>
            <a:r>
              <a:rPr lang="en-US" dirty="0" err="1" smtClean="0"/>
              <a:t>McChesney</a:t>
            </a:r>
            <a:r>
              <a:rPr lang="en-US" dirty="0" smtClean="0"/>
              <a:t>, Farallon Islands National Wildlife Refuge Manager</a:t>
            </a:r>
            <a:endParaRPr lang="en-US" dirty="0"/>
          </a:p>
        </p:txBody>
      </p:sp>
      <p:pic>
        <p:nvPicPr>
          <p:cNvPr id="11" name="Picture Placeholder 9"/>
          <p:cNvPicPr preferRelativeResize="0">
            <a:picLocks/>
          </p:cNvPicPr>
          <p:nvPr/>
        </p:nvPicPr>
        <p:blipFill rotWithShape="1">
          <a:blip r:embed="rId6">
            <a:extLst>
              <a:ext uri="{28A0092B-C50C-407E-A947-70E740481C1C}">
                <a14:useLocalDpi xmlns:a14="http://schemas.microsoft.com/office/drawing/2010/main" val="0"/>
              </a:ext>
            </a:extLst>
          </a:blip>
          <a:srcRect l="4432" t="4056" r="5619" b="16964"/>
          <a:stretch/>
        </p:blipFill>
        <p:spPr>
          <a:xfrm>
            <a:off x="3276401" y="1398209"/>
            <a:ext cx="2688336" cy="2240280"/>
          </a:xfrm>
          <a:prstGeom prst="rect">
            <a:avLst/>
          </a:prstGeom>
        </p:spPr>
      </p:pic>
      <p:sp>
        <p:nvSpPr>
          <p:cNvPr id="12" name="Text Placeholder 6"/>
          <p:cNvSpPr txBox="1">
            <a:spLocks/>
          </p:cNvSpPr>
          <p:nvPr/>
        </p:nvSpPr>
        <p:spPr>
          <a:xfrm>
            <a:off x="350206" y="3757151"/>
            <a:ext cx="2707928" cy="662595"/>
          </a:xfrm>
          <a:prstGeom prst="rect">
            <a:avLst/>
          </a:prstGeom>
        </p:spPr>
        <p:txBody>
          <a:bodyPr/>
          <a:lstStyle>
            <a:lvl1pPr marL="279400" indent="-279400" algn="l" defTabSz="914400" rtl="0" eaLnBrk="1" latinLnBrk="0" hangingPunct="1">
              <a:lnSpc>
                <a:spcPct val="90000"/>
              </a:lnSpc>
              <a:spcBef>
                <a:spcPts val="0"/>
              </a:spcBef>
              <a:spcAft>
                <a:spcPts val="1200"/>
              </a:spcAft>
              <a:buFont typeface="Arial" panose="020B0604020202020204" pitchFamily="34" charset="0"/>
              <a:buChar char="•"/>
              <a:tabLst/>
              <a:defRPr sz="2400" b="0" i="0" kern="1200">
                <a:solidFill>
                  <a:schemeClr val="bg2"/>
                </a:solidFill>
                <a:latin typeface="Franklin Gothic Book" panose="020B0503020102020204" pitchFamily="34" charset="0"/>
                <a:ea typeface="+mn-ea"/>
                <a:cs typeface="+mn-cs"/>
              </a:defRPr>
            </a:lvl1pPr>
            <a:lvl2pPr marL="508000" indent="-279400" algn="l" defTabSz="914400" rtl="0" eaLnBrk="1" latinLnBrk="0" hangingPunct="1">
              <a:lnSpc>
                <a:spcPct val="90000"/>
              </a:lnSpc>
              <a:spcBef>
                <a:spcPts val="0"/>
              </a:spcBef>
              <a:spcAft>
                <a:spcPts val="1200"/>
              </a:spcAft>
              <a:buFont typeface="System Font Regular"/>
              <a:buChar char="–"/>
              <a:tabLst/>
              <a:defRPr sz="2200" b="0" i="0" kern="1200">
                <a:solidFill>
                  <a:schemeClr val="bg2"/>
                </a:solidFill>
                <a:latin typeface="Franklin Gothic Book" panose="020B0503020102020204" pitchFamily="34" charset="0"/>
                <a:ea typeface="+mn-ea"/>
                <a:cs typeface="+mn-cs"/>
              </a:defRPr>
            </a:lvl2pPr>
            <a:lvl3pPr marL="685800" indent="-228600" algn="l" defTabSz="914400" rtl="0" eaLnBrk="1" latinLnBrk="0" hangingPunct="1">
              <a:lnSpc>
                <a:spcPct val="90000"/>
              </a:lnSpc>
              <a:spcBef>
                <a:spcPts val="0"/>
              </a:spcBef>
              <a:spcAft>
                <a:spcPts val="1200"/>
              </a:spcAft>
              <a:buFont typeface="Arial" panose="020B0604020202020204" pitchFamily="34" charset="0"/>
              <a:buChar char="•"/>
              <a:tabLst/>
              <a:defRPr sz="2000" b="0" i="0" kern="1200">
                <a:solidFill>
                  <a:schemeClr val="accent1"/>
                </a:solidFill>
                <a:latin typeface="Franklin Gothic Medium" panose="020B0603020102020204" pitchFamily="34" charset="0"/>
                <a:ea typeface="+mn-ea"/>
                <a:cs typeface="+mn-cs"/>
              </a:defRPr>
            </a:lvl3pPr>
            <a:lvl4pPr marL="965200" indent="-279400" algn="l" defTabSz="914400" rtl="0" eaLnBrk="1" latinLnBrk="0" hangingPunct="1">
              <a:lnSpc>
                <a:spcPct val="90000"/>
              </a:lnSpc>
              <a:spcBef>
                <a:spcPts val="0"/>
              </a:spcBef>
              <a:spcAft>
                <a:spcPts val="1200"/>
              </a:spcAft>
              <a:buFont typeface="Arial" panose="020B0604020202020204" pitchFamily="34" charset="0"/>
              <a:buChar char="•"/>
              <a:tabLst/>
              <a:defRPr sz="1800" b="0" i="1" kern="1200">
                <a:solidFill>
                  <a:schemeClr val="tx2"/>
                </a:solidFill>
                <a:latin typeface="Franklin Gothic Book" panose="020B0503020102020204" pitchFamily="34" charset="0"/>
                <a:ea typeface="+mn-ea"/>
                <a:cs typeface="+mn-cs"/>
              </a:defRPr>
            </a:lvl4pPr>
            <a:lvl5pPr marL="965200" indent="-279400" algn="l" defTabSz="914400" rtl="0" eaLnBrk="1" latinLnBrk="0" hangingPunct="1">
              <a:lnSpc>
                <a:spcPct val="90000"/>
              </a:lnSpc>
              <a:spcBef>
                <a:spcPts val="0"/>
              </a:spcBef>
              <a:spcAft>
                <a:spcPts val="1200"/>
              </a:spcAft>
              <a:buFont typeface="Wingdings" pitchFamily="2" charset="2"/>
              <a:buChar char="ü"/>
              <a:tabLst/>
              <a:defRPr sz="1600" b="0" i="0" kern="1200">
                <a:solidFill>
                  <a:schemeClr val="bg2"/>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Roger Harris, Certified Wildlife Biologist</a:t>
            </a:r>
            <a:endParaRPr lang="en-US" dirty="0"/>
          </a:p>
        </p:txBody>
      </p:sp>
      <p:pic>
        <p:nvPicPr>
          <p:cNvPr id="14" name="Picture 13">
            <a:extLst>
              <a:ext uri="{FF2B5EF4-FFF2-40B4-BE49-F238E27FC236}">
                <a16:creationId xmlns="" xmlns:a16="http://schemas.microsoft.com/office/drawing/2014/main" id="{E9F399C4-4699-4D16-A99F-3FD4E27BF8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734" y="4879850"/>
            <a:ext cx="2819400" cy="563880"/>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6840" y="5328067"/>
            <a:ext cx="1019224" cy="1213362"/>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43641" y="4736332"/>
            <a:ext cx="1600200" cy="409385"/>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86046" y="4889468"/>
            <a:ext cx="2061619" cy="730747"/>
          </a:xfrm>
          <a:prstGeom prst="rect">
            <a:avLst/>
          </a:prstGeom>
        </p:spPr>
      </p:pic>
    </p:spTree>
    <p:extLst>
      <p:ext uri="{BB962C8B-B14F-4D97-AF65-F5344CB8AC3E}">
        <p14:creationId xmlns:p14="http://schemas.microsoft.com/office/powerpoint/2010/main" val="1238132332"/>
      </p:ext>
    </p:extLst>
  </p:cSld>
  <p:clrMapOvr>
    <a:masterClrMapping/>
  </p:clrMapOvr>
  <p:timing>
    <p:tnLst>
      <p:par>
        <p:cTn id="1" dur="indefinite" restart="never" nodeType="tmRoot"/>
      </p:par>
    </p:tnLst>
  </p:timing>
</p:sld>
</file>

<file path=ppt/theme/_rels/them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ointBlue Red Summer 2018">
      <a:dk1>
        <a:srgbClr val="000000"/>
      </a:dk1>
      <a:lt1>
        <a:srgbClr val="FFFFFF"/>
      </a:lt1>
      <a:dk2>
        <a:srgbClr val="005BAA"/>
      </a:dk2>
      <a:lt2>
        <a:srgbClr val="666666"/>
      </a:lt2>
      <a:accent1>
        <a:srgbClr val="005BAA"/>
      </a:accent1>
      <a:accent2>
        <a:srgbClr val="4495D0"/>
      </a:accent2>
      <a:accent3>
        <a:srgbClr val="A2D3E7"/>
      </a:accent3>
      <a:accent4>
        <a:srgbClr val="74B642"/>
      </a:accent4>
      <a:accent5>
        <a:srgbClr val="B8D790"/>
      </a:accent5>
      <a:accent6>
        <a:srgbClr val="F7931D"/>
      </a:accent6>
      <a:hlink>
        <a:srgbClr val="0563C1"/>
      </a:hlink>
      <a:folHlink>
        <a:srgbClr val="4495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0225B0BE-8C4C-43C0-BEA8-27B634A01F17}"/>
</file>

<file path=customXml/itemProps2.xml><?xml version="1.0" encoding="utf-8"?>
<ds:datastoreItem xmlns:ds="http://schemas.openxmlformats.org/officeDocument/2006/customXml" ds:itemID="{AB956599-5A86-4D73-AE4B-90E7B3E80CC8}"/>
</file>

<file path=customXml/itemProps3.xml><?xml version="1.0" encoding="utf-8"?>
<ds:datastoreItem xmlns:ds="http://schemas.openxmlformats.org/officeDocument/2006/customXml" ds:itemID="{F35178F3-CF92-4323-90AC-5C4D5EA50ED7}"/>
</file>

<file path=docProps/app.xml><?xml version="1.0" encoding="utf-8"?>
<Properties xmlns="http://schemas.openxmlformats.org/officeDocument/2006/extended-properties" xmlns:vt="http://schemas.openxmlformats.org/officeDocument/2006/docPropsVTypes">
  <Template/>
  <TotalTime>16899</TotalTime>
  <Words>4249</Words>
  <Application>Microsoft Office PowerPoint</Application>
  <PresentationFormat>Widescreen</PresentationFormat>
  <Paragraphs>605</Paragraphs>
  <Slides>73</Slides>
  <Notes>45</Notes>
  <HiddenSlides>0</HiddenSlides>
  <MMClips>1</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1</vt:i4>
      </vt:variant>
      <vt:variant>
        <vt:lpstr>Slide Titles</vt:lpstr>
      </vt:variant>
      <vt:variant>
        <vt:i4>73</vt:i4>
      </vt:variant>
    </vt:vector>
  </HeadingPairs>
  <TitlesOfParts>
    <vt:vector size="94" baseType="lpstr">
      <vt:lpstr>Arial</vt:lpstr>
      <vt:lpstr>Arial</vt:lpstr>
      <vt:lpstr>Calibri</vt:lpstr>
      <vt:lpstr>Calibri Light</vt:lpstr>
      <vt:lpstr>Century Expanded LT Std</vt:lpstr>
      <vt:lpstr>Century Gothic</vt:lpstr>
      <vt:lpstr>Courier New</vt:lpstr>
      <vt:lpstr>Franklin Gothic Book</vt:lpstr>
      <vt:lpstr>Franklin Gothic Medium</vt:lpstr>
      <vt:lpstr>Garamond</vt:lpstr>
      <vt:lpstr>Source Sans Pro</vt:lpstr>
      <vt:lpstr>System Font Regular</vt:lpstr>
      <vt:lpstr>Times New Roman</vt:lpstr>
      <vt:lpstr>Tunga</vt:lpstr>
      <vt:lpstr>Wingdings</vt:lpstr>
      <vt:lpstr>Office Theme</vt:lpstr>
      <vt:lpstr>1_Office Theme</vt:lpstr>
      <vt:lpstr>2_Office Theme</vt:lpstr>
      <vt:lpstr>3_Office Theme</vt:lpstr>
      <vt:lpstr>Angles</vt:lpstr>
      <vt:lpstr>Acrobat Document</vt:lpstr>
      <vt:lpstr>PowerPoint Presentation</vt:lpstr>
      <vt:lpstr>Farallon Islands Restoration:  The Plan and How You Can Help </vt:lpstr>
      <vt:lpstr>PowerPoint Presentation</vt:lpstr>
      <vt:lpstr>PowerPoint Presentation</vt:lpstr>
      <vt:lpstr>PowerPoint Presentation</vt:lpstr>
      <vt:lpstr>Why Restore the Farallon Islands?</vt:lpstr>
      <vt:lpstr>How You Can Help</vt:lpstr>
      <vt:lpstr>PowerPoint Presentation</vt:lpstr>
      <vt:lpstr>Program Panelists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scientific approach to Restoration</vt:lpstr>
      <vt:lpstr>PowerPoint Presentation</vt:lpstr>
      <vt:lpstr>PowerPoint Presentation</vt:lpstr>
      <vt:lpstr>PowerPoint Presentation</vt:lpstr>
      <vt:lpstr>PowerPoint Presentation</vt:lpstr>
      <vt:lpstr>Ashy storm-petrel population trend</vt:lpstr>
      <vt:lpstr>PowerPoint Presentation</vt:lpstr>
      <vt:lpstr>PowerPoint Presentation</vt:lpstr>
      <vt:lpstr>PowerPoint Presentation</vt:lpstr>
      <vt:lpstr>PowerPoint Presentation</vt:lpstr>
      <vt:lpstr>PowerPoint Presentation</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Farallones mouse removal project  Biomedical, welfare, and chemical issues</vt:lpstr>
      <vt:lpstr>PowerPoint Presentation</vt:lpstr>
      <vt:lpstr>PowerPoint Presentation</vt:lpstr>
      <vt:lpstr>PowerPoint Presentation</vt:lpstr>
      <vt:lpstr>PowerPoint Presentation</vt:lpstr>
      <vt:lpstr>PowerPoint Presentation</vt:lpstr>
      <vt:lpstr>Contraceptives?  Contrapest®</vt:lpstr>
      <vt:lpstr>PowerPoint Presentation</vt:lpstr>
      <vt:lpstr>Gene Drive - CrISPR</vt:lpstr>
      <vt:lpstr>PowerPoint Presentation</vt:lpstr>
      <vt:lpstr>PowerPoint Presentation</vt:lpstr>
      <vt:lpstr>mitigation of non-target risks</vt:lpstr>
      <vt:lpstr>Brodifacoum – Conservation 25</vt:lpstr>
      <vt:lpstr>PowerPoint Presentation</vt:lpstr>
      <vt:lpstr>PowerPoint Presentation</vt:lpstr>
      <vt:lpstr>The bottom lines</vt:lpstr>
      <vt:lpstr>The future vision for the farallones is in our hands</vt:lpstr>
      <vt:lpstr>Why Restore the Farallon Islands?</vt:lpstr>
      <vt:lpstr>How You Can Help</vt:lpstr>
      <vt:lpstr>PowerPoint Presentation</vt:lpstr>
      <vt:lpstr>How You Can Help</vt:lpstr>
    </vt:vector>
  </TitlesOfParts>
  <Company>Department of Interior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Lishka Arata</cp:lastModifiedBy>
  <cp:revision>728</cp:revision>
  <cp:lastPrinted>2020-02-18T20:35:33Z</cp:lastPrinted>
  <dcterms:created xsi:type="dcterms:W3CDTF">2019-08-01T23:51:04Z</dcterms:created>
  <dcterms:modified xsi:type="dcterms:W3CDTF">2020-07-17T00:21:52Z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641300.000000000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