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5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3" r:id="rId1"/>
  </p:sldMasterIdLst>
  <p:notesMasterIdLst>
    <p:notesMasterId r:id="rId9"/>
  </p:notesMasterIdLst>
  <p:handoutMasterIdLst>
    <p:handoutMasterId r:id="rId10"/>
  </p:handoutMasterIdLst>
  <p:sldIdLst>
    <p:sldId id="322" r:id="rId2"/>
    <p:sldId id="438" r:id="rId3"/>
    <p:sldId id="428" r:id="rId4"/>
    <p:sldId id="333" r:id="rId5"/>
    <p:sldId id="424" r:id="rId6"/>
    <p:sldId id="452" r:id="rId7"/>
    <p:sldId id="317" r:id="rId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920" userDrawn="1">
          <p15:clr>
            <a:srgbClr val="A4A3A4"/>
          </p15:clr>
        </p15:guide>
        <p15:guide id="3" pos="355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63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iyan Sisson" initials="HS" lastIdx="28" clrIdx="0">
    <p:extLst>
      <p:ext uri="{19B8F6BF-5375-455C-9EA6-DF929625EA0E}">
        <p15:presenceInfo xmlns:p15="http://schemas.microsoft.com/office/powerpoint/2012/main" userId="cc789d3b397fb6f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30C"/>
    <a:srgbClr val="007698"/>
    <a:srgbClr val="60B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9" autoAdjust="0"/>
    <p:restoredTop sz="85541" autoAdjust="0"/>
  </p:normalViewPr>
  <p:slideViewPr>
    <p:cSldViewPr snapToGrid="0">
      <p:cViewPr varScale="1">
        <p:scale>
          <a:sx n="63" d="100"/>
          <a:sy n="63" d="100"/>
        </p:scale>
        <p:origin x="960" y="60"/>
      </p:cViewPr>
      <p:guideLst>
        <p:guide orient="horz" pos="2160"/>
        <p:guide pos="4920"/>
        <p:guide pos="3552"/>
        <p:guide pos="3840"/>
        <p:guide pos="6312"/>
      </p:guideLst>
    </p:cSldViewPr>
  </p:slideViewPr>
  <p:outlineViewPr>
    <p:cViewPr>
      <p:scale>
        <a:sx n="33" d="100"/>
        <a:sy n="33" d="100"/>
      </p:scale>
      <p:origin x="0" y="-138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50"/>
    </p:cViewPr>
  </p:sorterViewPr>
  <p:notesViewPr>
    <p:cSldViewPr snapToGrid="0">
      <p:cViewPr varScale="1">
        <p:scale>
          <a:sx n="87" d="100"/>
          <a:sy n="87" d="100"/>
        </p:scale>
        <p:origin x="576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4003554-8FF4-43C6-B98E-E7175C18E6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A90FB7-AE20-431D-9F93-9290A59786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64A34A7-E17A-44FA-8693-02D10E39CF7B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536119-1F9F-41F1-B14C-D90FB91242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2167E9-3F6F-43E1-BADC-A230098D84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7AAFBB4-91CD-4BDC-9060-A24D39FF959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818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DE3A0C5-50BE-4692-AB72-7641B36CF1EC}" type="datetimeFigureOut">
              <a:rPr lang="en-US" smtClean="0"/>
              <a:t>4/19/2021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4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D9D87F3-4C1E-47BD-BC52-23B8D91C06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370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Thank</a:t>
            </a:r>
            <a:r>
              <a:rPr lang="en-US" b="1" baseline="0" dirty="0" smtClean="0"/>
              <a:t> you all for joining us and thank you to Marin Audubon Society for hosting this program.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I’ll be</a:t>
            </a:r>
            <a:r>
              <a:rPr lang="en-US" b="1" baseline="0" dirty="0" smtClean="0"/>
              <a:t> providing details of a plan that to many of you, I’m sure sounds crazy and impossible.</a:t>
            </a:r>
            <a:endParaRPr lang="en-US" b="1" dirty="0" smtClean="0"/>
          </a:p>
          <a:p>
            <a:pPr marL="302066" indent="-302066">
              <a:buFont typeface="Arial" panose="020B0604020202020204" pitchFamily="34" charset="0"/>
              <a:buChar char="•"/>
            </a:pPr>
            <a:r>
              <a:rPr lang="en-US" b="1" dirty="0" smtClean="0"/>
              <a:t>But</a:t>
            </a:r>
            <a:r>
              <a:rPr lang="en-US" b="1" baseline="0" dirty="0" smtClean="0"/>
              <a:t> it’s a plan that science and history tells us is necessary for the health of the islands and that can be done successfully.  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73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are in</a:t>
            </a:r>
            <a:r>
              <a:rPr lang="en-US" baseline="0" dirty="0" smtClean="0"/>
              <a:t> an age of mass extinctions.</a:t>
            </a:r>
          </a:p>
          <a:p>
            <a:r>
              <a:rPr lang="en-US" baseline="0" dirty="0" smtClean="0"/>
              <a:t>Despite small % of earth’s land mass, majority of those extinctions and of today’s endangered vertebrates are on islands.</a:t>
            </a:r>
          </a:p>
          <a:p>
            <a:r>
              <a:rPr lang="en-US" baseline="0" dirty="0" smtClean="0"/>
              <a:t>Main cause of this situation is invasive species including rats and mice. </a:t>
            </a:r>
          </a:p>
          <a:p>
            <a:r>
              <a:rPr lang="en-US" baseline="0" dirty="0" smtClean="0"/>
              <a:t>Most islands evolved without mammalian predators.  Introductions have been devastating.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78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At peak abundance, house mouse densities on the islands are the highest recorded on any island in the world, up to 500 mice per acre.</a:t>
            </a:r>
          </a:p>
          <a:p>
            <a:r>
              <a:rPr lang="en-US" b="1" baseline="0" dirty="0" smtClean="0"/>
              <a:t>This is what it looks like.</a:t>
            </a:r>
          </a:p>
          <a:p>
            <a:r>
              <a:rPr lang="en-US" b="1" baseline="0" dirty="0" smtClean="0"/>
              <a:t>Mice are everywhere.  It actually looks like the ground is moving with mice.</a:t>
            </a:r>
          </a:p>
          <a:p>
            <a:r>
              <a:rPr lang="en-US" b="1" baseline="0" dirty="0" smtClean="0"/>
              <a:t>In the houses, you can’t keep them out.  They chew through everything.  </a:t>
            </a:r>
          </a:p>
          <a:p>
            <a:r>
              <a:rPr lang="en-US" b="1" baseline="0" dirty="0" smtClean="0"/>
              <a:t>And they eat just about everything, too, including each other.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036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dirty="0" smtClean="0"/>
              <a:t>Like Pete </a:t>
            </a:r>
            <a:r>
              <a:rPr lang="en-US" b="1" dirty="0" err="1" smtClean="0"/>
              <a:t>Warzybok</a:t>
            </a:r>
            <a:r>
              <a:rPr lang="en-US" b="1" dirty="0" smtClean="0"/>
              <a:t> spoke about</a:t>
            </a:r>
            <a:r>
              <a:rPr lang="en-US" b="1" baseline="0" dirty="0" smtClean="0"/>
              <a:t> in detail, the impacts of all these mice has led to an ecosystem that is severely out of balance.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b="1" baseline="0" dirty="0" smtClean="0"/>
              <a:t>Our goal as Refuge managers is to eliminate those impacts and restore the ecosystem.</a:t>
            </a:r>
            <a:endParaRPr lang="en-US" b="1" dirty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8DC805-9E36-4CDF-93FF-8C87E3070D7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11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smtClean="0"/>
              <a:t>Environmental</a:t>
            </a:r>
            <a:r>
              <a:rPr lang="en-US" b="1" baseline="0" dirty="0" smtClean="0"/>
              <a:t> planning has spanned many years, beginning in 2004.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Process involved experts, other agencies, and the public.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Extensive research including research trials.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 smtClean="0"/>
              <a:t>Planning and permitting still ongoing.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75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Slide for Kate.</a:t>
            </a:r>
            <a:endParaRPr lang="en-US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387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 smtClean="0"/>
              <a:t>Thank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D87F3-4C1E-47BD-BC52-23B8D91C06B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137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7DF3D3A-1B68-465E-869D-0CD216A065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55768" y="0"/>
            <a:ext cx="7236231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19707E-5D63-4290-A993-83A8BD9482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73579"/>
            <a:ext cx="3081103" cy="2759826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E746F-241E-40A4-B8A8-D9EBBDC3F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3081103" cy="910244"/>
          </a:xfrm>
        </p:spPr>
        <p:txBody>
          <a:bodyPr/>
          <a:lstStyle>
            <a:lvl1pPr marL="0" indent="0" algn="r">
              <a:buNone/>
              <a:defRPr sz="2400">
                <a:solidFill>
                  <a:srgbClr val="F1730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CBEA2-3975-45D8-B7C6-3104694507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3999" y="4461684"/>
            <a:ext cx="3081103" cy="365125"/>
          </a:xfrm>
        </p:spPr>
        <p:txBody>
          <a:bodyPr/>
          <a:lstStyle>
            <a:lvl1pPr>
              <a:defRPr sz="1200">
                <a:latin typeface="+mn-lt"/>
              </a:defRPr>
            </a:lvl1pPr>
          </a:lstStyle>
          <a:p>
            <a:pPr algn="r"/>
            <a:fld id="{2906AE72-B24F-4A32-9705-A10CC73C306F}" type="datetime1">
              <a:rPr lang="en-US" smtClean="0"/>
              <a:pPr algn="r"/>
              <a:t>4/19/2021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6E4946-8F13-4FFD-8951-00FAD40A2E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872" y="5890716"/>
            <a:ext cx="610231" cy="72646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91C0A0B4-D779-454C-8D13-9DB9D1EB2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219" y="5863919"/>
            <a:ext cx="753262" cy="75326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E75E95-6472-4300-A9AE-EB0520C1F74B}"/>
              </a:ext>
            </a:extLst>
          </p:cNvPr>
          <p:cNvSpPr/>
          <p:nvPr userDrawn="1"/>
        </p:nvSpPr>
        <p:spPr>
          <a:xfrm>
            <a:off x="4910049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940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2230D-5073-4490-9A27-7700C812C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D7FE2-C452-4043-A87B-E01B1CCAD7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85FC87-B62E-465F-BBD1-DBEBE3B33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A9A56F-FE62-4B80-AFEC-E82E58290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A8951-0236-41A0-85EF-08B102C7BF22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5A8FD4-04E1-43A2-8DAB-E5D21367D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613B4-1172-4842-BBE5-D8AC3EE63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03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23877-B93F-48E6-9B8A-2B5EA1D92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84F20-0932-4EDF-92B2-E74ED3310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FBD4D6-85FB-4448-B715-3DE4C4519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6C5995-F74D-4B53-8739-C6C878B4DD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36F5F-4BCA-4E7D-8CE8-09256E06F5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BDD50-CC58-47E9-9E27-7751CC18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95C15-D73D-4AC5-88F9-C068B6E203AE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57AAFA-2001-4441-9D63-EDC4C9173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9C14AA-6946-4EF8-933F-827486B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27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56749-8F3E-4BA2-B201-D5129ED21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A96832-36BE-4FBD-85EB-B2D3135A4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0EC33-901A-4740-A761-8108CB361765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8E799-5DC7-44D0-BCE4-7B88CB1BF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280057-A88E-4D28-987B-F43E098B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178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F2BC8C-8E2F-405E-BCEF-958A5C38F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F9E4-EDBF-4C64-8B45-310FA77DF4FD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B7B376-F898-4493-A4DA-8A04B0DBA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8EF334-3798-44E2-B786-EF21DB6B7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59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09F90-4B9B-4077-96B9-7E4094A5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066DA-9587-4A63-B3E7-EE7E39DC84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BF6749-0BBF-4BD4-8C30-925C58BE29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E1766F-FB7B-4181-95A5-780A771CD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23455-0F51-4319-9E62-1B866007C274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F3E96-CEEA-414A-BAF6-A9DBA89C2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182F53-00CE-4617-A35B-CA5509DA6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026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834B1-8895-4116-B6BD-8C3929E21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4D79E5-1C05-44F8-B3F1-B13262582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40F2F8-EF2C-4CFA-8210-D67CDF648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70FA60-2A60-496E-BC71-91EA0642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82D52-DF0F-4CB0-86CD-E619C32470B4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BB42BF-393F-4390-A6E6-C716EDE45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F6320-6C39-48C7-8907-9E11C2239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9416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B5C8E-451D-444A-9D89-C16711706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4378C0-4B20-489E-912D-DE4CF26D5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3D410-D6D1-49BD-8D88-90ABD00B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449F0-B0B7-4D93-A28D-1E7EE27E0DB9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30CF3-4AB0-47BC-B933-FD1D40A15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324B6A-7847-4A0E-8EA9-F7CD55618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389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57C065-B5E4-4020-A415-0FA2BE82C2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07216-684A-4BF9-A280-99835774D6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33930-AE39-4170-A59C-8E81143DC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03F13-9B0E-4031-AACF-5663ECDA031A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232BF-531B-4CCC-B3BC-CAACED832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D50FE-6918-4891-9A5D-DD40B5F5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80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71095A6-A0B1-45F8-9DD7-FB7111418D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20" name="Picture 19" descr="A drawing of a face&#10;&#10;Description automatically generated">
            <a:extLst>
              <a:ext uri="{FF2B5EF4-FFF2-40B4-BE49-F238E27FC236}">
                <a16:creationId xmlns:a16="http://schemas.microsoft.com/office/drawing/2014/main" id="{B4BA23A2-4C61-4C75-899E-986B9F20D7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047998" y="-45720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012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ADA3B3B0-C96C-4F86-B525-51F5F03631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87400" cy="3707476"/>
          </a:xfrm>
        </p:spPr>
        <p:txBody>
          <a:bodyPr/>
          <a:lstStyle>
            <a:lvl1pPr marL="0" indent="0">
              <a:buNone/>
              <a:defRPr sz="2200">
                <a:solidFill>
                  <a:srgbClr val="F1730C"/>
                </a:solidFill>
              </a:defRPr>
            </a:lvl1pPr>
            <a:lvl2pPr marL="274320" indent="-182880">
              <a:buClr>
                <a:schemeClr val="accent1"/>
              </a:buClr>
              <a:defRPr sz="1800"/>
            </a:lvl2pPr>
            <a:lvl3pPr marL="548640" indent="-182880">
              <a:defRPr sz="1600"/>
            </a:lvl3pPr>
            <a:lvl4pPr marL="914400" indent="-182880">
              <a:buFont typeface="Century Gothic" panose="020B0502020202020204" pitchFamily="34" charset="0"/>
              <a:buChar char="–"/>
              <a:defRPr sz="1400"/>
            </a:lvl4pPr>
            <a:lvl5pPr marL="1188720" indent="-182880">
              <a:defRPr sz="1200"/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8740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rgbClr val="007698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47F4FA29-CD3E-41E3-9F15-0674DF68F3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759" y="6225949"/>
            <a:ext cx="890586" cy="4749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0BA86A-035D-4343-ADF9-323B5F3F47C8}"/>
              </a:ext>
            </a:extLst>
          </p:cNvPr>
          <p:cNvSpPr/>
          <p:nvPr userDrawn="1"/>
        </p:nvSpPr>
        <p:spPr>
          <a:xfrm>
            <a:off x="3788025" y="-45720"/>
            <a:ext cx="91440" cy="6949440"/>
          </a:xfrm>
          <a:prstGeom prst="rect">
            <a:avLst/>
          </a:prstGeom>
          <a:solidFill>
            <a:srgbClr val="60B5BA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86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BCDC07-DAB9-4540-973A-BE625B2431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0364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8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65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789D54E-9B29-4776-BC0E-535B52C8F243}"/>
              </a:ext>
            </a:extLst>
          </p:cNvPr>
          <p:cNvSpPr/>
          <p:nvPr userDrawn="1"/>
        </p:nvSpPr>
        <p:spPr>
          <a:xfrm>
            <a:off x="0" y="0"/>
            <a:ext cx="3047998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88C23B12-8A8E-4DDD-9AB8-ADA885851C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93718" y="0"/>
            <a:ext cx="9098282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00EEF7-C3FE-42E0-9CD6-16FC296BDFAB}"/>
              </a:ext>
            </a:extLst>
          </p:cNvPr>
          <p:cNvSpPr/>
          <p:nvPr userDrawn="1"/>
        </p:nvSpPr>
        <p:spPr>
          <a:xfrm>
            <a:off x="3049575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2457005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274320" indent="-182880">
              <a:buClr>
                <a:schemeClr val="bg1"/>
              </a:buClr>
              <a:defRPr sz="1800">
                <a:solidFill>
                  <a:schemeClr val="tx1"/>
                </a:solidFill>
              </a:defRPr>
            </a:lvl2pPr>
            <a:lvl3pPr marL="548640" indent="-182880">
              <a:defRPr sz="1600">
                <a:solidFill>
                  <a:schemeClr val="tx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tx1"/>
                </a:solidFill>
              </a:defRPr>
            </a:lvl4pPr>
            <a:lvl5pPr marL="1188720" indent="-182880"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2457005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D6EA1DA8-7B00-418D-9370-366877F0F2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364" y="6225949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8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7">
            <a:extLst>
              <a:ext uri="{FF2B5EF4-FFF2-40B4-BE49-F238E27FC236}">
                <a16:creationId xmlns:a16="http://schemas.microsoft.com/office/drawing/2014/main" id="{0936FAEF-DA8D-4ED5-9623-5BD7637420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9464" y="0"/>
            <a:ext cx="8312535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C758346-EA57-46A3-8B35-604357CBA953}"/>
              </a:ext>
            </a:extLst>
          </p:cNvPr>
          <p:cNvSpPr/>
          <p:nvPr userDrawn="1"/>
        </p:nvSpPr>
        <p:spPr>
          <a:xfrm>
            <a:off x="0" y="0"/>
            <a:ext cx="3788024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EA0A4-919B-4428-A543-3DF068B4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45" y="1886989"/>
            <a:ext cx="3154150" cy="3707476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274320" indent="-182880">
              <a:buClr>
                <a:schemeClr val="accent1"/>
              </a:buClr>
              <a:defRPr sz="1800">
                <a:solidFill>
                  <a:schemeClr val="bg1"/>
                </a:solidFill>
              </a:defRPr>
            </a:lvl2pPr>
            <a:lvl3pPr marL="548640" indent="-182880">
              <a:defRPr sz="1600">
                <a:solidFill>
                  <a:schemeClr val="bg1"/>
                </a:solidFill>
              </a:defRPr>
            </a:lvl3pPr>
            <a:lvl4pPr marL="914400" indent="-182880">
              <a:buFont typeface="Century Gothic" panose="020B0502020202020204" pitchFamily="34" charset="0"/>
              <a:buChar char="–"/>
              <a:defRPr sz="1400">
                <a:solidFill>
                  <a:schemeClr val="bg1"/>
                </a:solidFill>
              </a:defRPr>
            </a:lvl4pPr>
            <a:lvl5pPr marL="1188720" indent="-182880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4A0219-83A3-4AE6-B411-08EBF4274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4"/>
            <a:ext cx="3154150" cy="1187189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714118-237B-45A9-82C4-162E5BA7013C}"/>
              </a:ext>
            </a:extLst>
          </p:cNvPr>
          <p:cNvSpPr/>
          <p:nvPr userDrawn="1"/>
        </p:nvSpPr>
        <p:spPr>
          <a:xfrm>
            <a:off x="3785679" y="-45720"/>
            <a:ext cx="91440" cy="694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noFill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0DB34C-C963-4EA1-9375-FC7E338009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509" y="6226738"/>
            <a:ext cx="890586" cy="47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56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1EB587F3-E9F0-4C8D-AADB-867041C380C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1858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92AF6A-4234-4522-9038-E7B96C380018}"/>
              </a:ext>
            </a:extLst>
          </p:cNvPr>
          <p:cNvSpPr/>
          <p:nvPr userDrawn="1"/>
        </p:nvSpPr>
        <p:spPr>
          <a:xfrm rot="5400000">
            <a:off x="5326381" y="1175774"/>
            <a:ext cx="45719" cy="10698480"/>
          </a:xfrm>
          <a:prstGeom prst="rect">
            <a:avLst/>
          </a:prstGeom>
          <a:solidFill>
            <a:srgbClr val="60B5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BF6B8201-533A-42D1-B82D-D35901FE57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1238" y="6287525"/>
            <a:ext cx="890586" cy="47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30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368E-1273-4493-880A-A67F29845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28513-5127-4348-A2FF-799754D78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7D26D-D5E0-4359-9A09-88FEB7BCB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5F547-CBCE-489F-AC4D-6C7149B32137}" type="datetime1">
              <a:rPr lang="en-US" smtClean="0"/>
              <a:t>4/19/2021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BF43A-11C2-407A-AE8A-FF962526A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1254A-B05D-4233-B5FD-1FB4EDEE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2332-FF45-4C7B-82E2-E06EB7787F7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1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0D2A28-B4FD-4B58-9CD6-F8479423D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9031D8-DC55-4A90-A8C9-A11D38D59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D3E01-D437-4791-8D34-55C0E83A3B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2325B0F-C80C-4178-8F80-D0CC6B2CE7FE}" type="datetime1">
              <a:rPr lang="en-US" smtClean="0"/>
              <a:pPr/>
              <a:t>4/19/2021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5BBED-6B93-4E4B-ACC0-981A46D0D4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62317-1BF7-429C-AB0F-F0D037390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</a:lstStyle>
          <a:p>
            <a:fld id="{FFF42332-FF45-4C7B-82E2-E06EB7787F7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53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66" r:id="rId3"/>
    <p:sldLayoutId id="2147484069" r:id="rId4"/>
    <p:sldLayoutId id="2147484067" r:id="rId5"/>
    <p:sldLayoutId id="2147484073" r:id="rId6"/>
    <p:sldLayoutId id="2147484074" r:id="rId7"/>
    <p:sldLayoutId id="2147484071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ts val="1200"/>
        </a:spcBef>
        <a:buNone/>
        <a:defRPr sz="3600" kern="1200">
          <a:solidFill>
            <a:srgbClr val="007698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Expanded LT Std" panose="020406040607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em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5E96CBE5-803B-4998-83ED-6A184FC9DC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6175" y="0"/>
            <a:ext cx="7235825" cy="6858000"/>
          </a:xfrm>
        </p:spPr>
      </p:pic>
      <p:sp>
        <p:nvSpPr>
          <p:cNvPr id="24" name="Title 23">
            <a:extLst>
              <a:ext uri="{FF2B5EF4-FFF2-40B4-BE49-F238E27FC236}">
                <a16:creationId xmlns:a16="http://schemas.microsoft.com/office/drawing/2014/main" id="{2A4FF4FA-1AC6-4703-A792-861E94A51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7784" y="1184488"/>
            <a:ext cx="3929873" cy="2244512"/>
          </a:xfrm>
        </p:spPr>
        <p:txBody>
          <a:bodyPr/>
          <a:lstStyle/>
          <a:p>
            <a:r>
              <a:rPr lang="en-US" sz="6000" dirty="0"/>
              <a:t>Farallon Islands  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National Wildlife Refuge</a:t>
            </a:r>
            <a:endParaRPr lang="en-US" dirty="0"/>
          </a:p>
        </p:txBody>
      </p:sp>
      <p:sp>
        <p:nvSpPr>
          <p:cNvPr id="25" name="Subtitle 24">
            <a:extLst>
              <a:ext uri="{FF2B5EF4-FFF2-40B4-BE49-F238E27FC236}">
                <a16:creationId xmlns:a16="http://schemas.microsoft.com/office/drawing/2014/main" id="{78C04B31-1730-4649-ADAC-7464FF6F5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1904" y="3868684"/>
            <a:ext cx="3195754" cy="910244"/>
          </a:xfrm>
        </p:spPr>
        <p:txBody>
          <a:bodyPr>
            <a:normAutofit fontScale="92500"/>
          </a:bodyPr>
          <a:lstStyle/>
          <a:p>
            <a:r>
              <a:rPr lang="en-US" dirty="0"/>
              <a:t>Invasive House </a:t>
            </a:r>
            <a:r>
              <a:rPr lang="en-US" dirty="0" smtClean="0"/>
              <a:t>Mouse </a:t>
            </a:r>
            <a:r>
              <a:rPr lang="en-US" dirty="0"/>
              <a:t>Eradication Project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B297087-F320-4C25-ACC0-67460FE3A314}"/>
              </a:ext>
            </a:extLst>
          </p:cNvPr>
          <p:cNvSpPr/>
          <p:nvPr/>
        </p:nvSpPr>
        <p:spPr>
          <a:xfrm>
            <a:off x="4910049" y="-27432"/>
            <a:ext cx="91440" cy="6949440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97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DF02C046-AB2A-406A-A0EB-7FB85DACCA20}"/>
              </a:ext>
            </a:extLst>
          </p:cNvPr>
          <p:cNvSpPr txBox="1"/>
          <p:nvPr/>
        </p:nvSpPr>
        <p:spPr>
          <a:xfrm>
            <a:off x="209003" y="6159013"/>
            <a:ext cx="18549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Island Conservation 2017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AC7F874-1ECB-4B48-8E2B-D7F442FAF72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540" y="2084788"/>
            <a:ext cx="10994534" cy="30619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A9F005-4461-4FDD-AC90-9B5943A8F34B}"/>
              </a:ext>
            </a:extLst>
          </p:cNvPr>
          <p:cNvSpPr txBox="1"/>
          <p:nvPr/>
        </p:nvSpPr>
        <p:spPr>
          <a:xfrm>
            <a:off x="3149364" y="750911"/>
            <a:ext cx="58625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spc="200" dirty="0">
                <a:solidFill>
                  <a:srgbClr val="F1730C"/>
                </a:solidFill>
              </a:rPr>
              <a:t>ISLANDS</a:t>
            </a:r>
            <a:r>
              <a:rPr lang="en-US" sz="4400" spc="200" dirty="0">
                <a:solidFill>
                  <a:srgbClr val="007698"/>
                </a:solidFill>
              </a:rPr>
              <a:t> REPRESENT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2954A7-73E6-4DCF-9A42-804396D8795C}"/>
              </a:ext>
            </a:extLst>
          </p:cNvPr>
          <p:cNvSpPr txBox="1"/>
          <p:nvPr/>
        </p:nvSpPr>
        <p:spPr>
          <a:xfrm>
            <a:off x="313506" y="3697697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5.3% </a:t>
            </a:r>
          </a:p>
          <a:p>
            <a:pPr algn="ctr"/>
            <a:r>
              <a:rPr lang="en-US" sz="1200" dirty="0"/>
              <a:t>Of the Earth’s landmass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8C852-1952-4977-9C5A-C6DFAC3D4D2F}"/>
              </a:ext>
            </a:extLst>
          </p:cNvPr>
          <p:cNvSpPr txBox="1"/>
          <p:nvPr/>
        </p:nvSpPr>
        <p:spPr>
          <a:xfrm>
            <a:off x="2448558" y="3697696"/>
            <a:ext cx="2468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75% </a:t>
            </a:r>
          </a:p>
          <a:p>
            <a:pPr algn="ctr"/>
            <a:r>
              <a:rPr lang="en-US" sz="1200" dirty="0"/>
              <a:t>Of bird, amphibian, mammal, and reptile extinctions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5B3697-9C85-4517-823D-8BBD2F515076}"/>
              </a:ext>
            </a:extLst>
          </p:cNvPr>
          <p:cNvSpPr txBox="1"/>
          <p:nvPr/>
        </p:nvSpPr>
        <p:spPr>
          <a:xfrm>
            <a:off x="4904378" y="3697695"/>
            <a:ext cx="2103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41% </a:t>
            </a:r>
          </a:p>
          <a:p>
            <a:pPr algn="ctr"/>
            <a:r>
              <a:rPr lang="en-US" sz="1200" dirty="0"/>
              <a:t>Of all CR and </a:t>
            </a:r>
            <a:r>
              <a:rPr lang="en-US" sz="1200" dirty="0" err="1"/>
              <a:t>EN</a:t>
            </a:r>
            <a:r>
              <a:rPr lang="en-US" sz="1200" dirty="0"/>
              <a:t> terrestrial vertebrates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CEDDAA-7F58-494D-B45A-B00E1CD8B47A}"/>
              </a:ext>
            </a:extLst>
          </p:cNvPr>
          <p:cNvSpPr txBox="1"/>
          <p:nvPr/>
        </p:nvSpPr>
        <p:spPr>
          <a:xfrm>
            <a:off x="6901543" y="3697695"/>
            <a:ext cx="2103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698"/>
                </a:solidFill>
              </a:rPr>
              <a:t>19% </a:t>
            </a:r>
          </a:p>
          <a:p>
            <a:pPr algn="ctr"/>
            <a:r>
              <a:rPr lang="en-US" sz="1200" dirty="0"/>
              <a:t>Of avian biodiversity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EA7509-5465-4FF6-9720-F74F4A20D54C}"/>
              </a:ext>
            </a:extLst>
          </p:cNvPr>
          <p:cNvSpPr txBox="1"/>
          <p:nvPr/>
        </p:nvSpPr>
        <p:spPr>
          <a:xfrm>
            <a:off x="760574" y="4711714"/>
            <a:ext cx="12089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UNEP-</a:t>
            </a:r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WCMC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2015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7E09F8C-35F6-4096-B218-4CE51E21F236}"/>
              </a:ext>
            </a:extLst>
          </p:cNvPr>
          <p:cNvSpPr txBox="1"/>
          <p:nvPr/>
        </p:nvSpPr>
        <p:spPr>
          <a:xfrm>
            <a:off x="3149364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2114B3-7992-401E-9798-3C4857A0933B}"/>
              </a:ext>
            </a:extLst>
          </p:cNvPr>
          <p:cNvSpPr txBox="1"/>
          <p:nvPr/>
        </p:nvSpPr>
        <p:spPr>
          <a:xfrm>
            <a:off x="5412360" y="4711714"/>
            <a:ext cx="108715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Spatz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186E49-51FD-4BEB-8006-5540B8BA5CE5}"/>
              </a:ext>
            </a:extLst>
          </p:cNvPr>
          <p:cNvSpPr txBox="1"/>
          <p:nvPr/>
        </p:nvSpPr>
        <p:spPr>
          <a:xfrm>
            <a:off x="7391892" y="471171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>
                    <a:lumMod val="50000"/>
                  </a:schemeClr>
                </a:solidFill>
              </a:rPr>
              <a:t>Tershy</a:t>
            </a:r>
            <a:r>
              <a:rPr lang="en-US" sz="900" dirty="0">
                <a:solidFill>
                  <a:schemeClr val="bg1">
                    <a:lumMod val="50000"/>
                  </a:schemeClr>
                </a:solidFill>
              </a:rPr>
              <a:t> et al. 2015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F31275-EDC6-47C4-9942-0B69D42BD459}"/>
              </a:ext>
            </a:extLst>
          </p:cNvPr>
          <p:cNvSpPr txBox="1"/>
          <p:nvPr/>
        </p:nvSpPr>
        <p:spPr>
          <a:xfrm>
            <a:off x="9043663" y="2047045"/>
            <a:ext cx="266130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00" b="1" spc="200" dirty="0">
                <a:solidFill>
                  <a:srgbClr val="F1730C"/>
                </a:solidFill>
              </a:rPr>
              <a:t>INVASIVE</a:t>
            </a:r>
            <a:r>
              <a:rPr lang="en-US" sz="1300" spc="200" dirty="0">
                <a:solidFill>
                  <a:srgbClr val="007698"/>
                </a:solidFill>
              </a:rPr>
              <a:t> ALIEN SPECIES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58F6AC-C3EE-49CE-88CA-10981E333EB2}"/>
              </a:ext>
            </a:extLst>
          </p:cNvPr>
          <p:cNvSpPr txBox="1"/>
          <p:nvPr/>
        </p:nvSpPr>
        <p:spPr>
          <a:xfrm>
            <a:off x="9082426" y="3697695"/>
            <a:ext cx="2583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86%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Of recorded extinctions linked to </a:t>
            </a:r>
            <a:r>
              <a:rPr lang="en-US" sz="1200" dirty="0" err="1">
                <a:solidFill>
                  <a:schemeClr val="bg1"/>
                </a:solidFill>
              </a:rPr>
              <a:t>invasives</a:t>
            </a:r>
            <a:r>
              <a:rPr lang="en-US" sz="1200" dirty="0">
                <a:solidFill>
                  <a:schemeClr val="bg1"/>
                </a:solidFill>
              </a:rPr>
              <a:t> occurred on islands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A6467A-078D-4CB6-8FB9-9A86358F15DD}"/>
              </a:ext>
            </a:extLst>
          </p:cNvPr>
          <p:cNvSpPr txBox="1"/>
          <p:nvPr/>
        </p:nvSpPr>
        <p:spPr>
          <a:xfrm>
            <a:off x="9793065" y="4711714"/>
            <a:ext cx="11624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>
                <a:solidFill>
                  <a:schemeClr val="bg1"/>
                </a:solidFill>
              </a:rPr>
              <a:t>Bellard</a:t>
            </a:r>
            <a:r>
              <a:rPr lang="en-US" sz="900" dirty="0">
                <a:solidFill>
                  <a:schemeClr val="bg1"/>
                </a:solidFill>
              </a:rPr>
              <a:t> et al. 2015</a:t>
            </a:r>
          </a:p>
        </p:txBody>
      </p:sp>
    </p:spTree>
    <p:extLst>
      <p:ext uri="{BB962C8B-B14F-4D97-AF65-F5344CB8AC3E}">
        <p14:creationId xmlns:p14="http://schemas.microsoft.com/office/powerpoint/2010/main" val="338174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EFI House Mice_Oct17_with oa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 flipV="1">
            <a:off x="4408497" y="1525730"/>
            <a:ext cx="3362396" cy="1822427"/>
          </a:xfrm>
          <a:prstGeom prst="straightConnector1">
            <a:avLst/>
          </a:prstGeom>
          <a:ln w="508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9CE68455-CA18-4B63-8135-55B6E3B7A078}"/>
              </a:ext>
            </a:extLst>
          </p:cNvPr>
          <p:cNvCxnSpPr>
            <a:cxnSpLocks/>
          </p:cNvCxnSpPr>
          <p:nvPr/>
        </p:nvCxnSpPr>
        <p:spPr>
          <a:xfrm>
            <a:off x="3596643" y="3338883"/>
            <a:ext cx="800431" cy="0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B9ADB732-DD3D-46DB-AF75-D0CDD2C7F79A}"/>
              </a:ext>
            </a:extLst>
          </p:cNvPr>
          <p:cNvCxnSpPr>
            <a:cxnSpLocks/>
          </p:cNvCxnSpPr>
          <p:nvPr/>
        </p:nvCxnSpPr>
        <p:spPr>
          <a:xfrm>
            <a:off x="3596643" y="3823792"/>
            <a:ext cx="800431" cy="0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48FE58D-40C5-4B28-893E-ED999F386720}"/>
              </a:ext>
            </a:extLst>
          </p:cNvPr>
          <p:cNvCxnSpPr>
            <a:cxnSpLocks/>
          </p:cNvCxnSpPr>
          <p:nvPr/>
        </p:nvCxnSpPr>
        <p:spPr>
          <a:xfrm flipV="1">
            <a:off x="8121206" y="1865253"/>
            <a:ext cx="1673574" cy="1240446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BA2FEBA-9F55-488F-BB4D-D69934DF4E00}"/>
              </a:ext>
            </a:extLst>
          </p:cNvPr>
          <p:cNvCxnSpPr>
            <a:cxnSpLocks/>
          </p:cNvCxnSpPr>
          <p:nvPr/>
        </p:nvCxnSpPr>
        <p:spPr>
          <a:xfrm flipH="1" flipV="1">
            <a:off x="4520680" y="1160520"/>
            <a:ext cx="3507853" cy="199830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E485958-9063-4D4F-8319-ADC7A7606720}"/>
              </a:ext>
            </a:extLst>
          </p:cNvPr>
          <p:cNvCxnSpPr>
            <a:cxnSpLocks/>
          </p:cNvCxnSpPr>
          <p:nvPr/>
        </p:nvCxnSpPr>
        <p:spPr>
          <a:xfrm>
            <a:off x="8057013" y="3168328"/>
            <a:ext cx="1642305" cy="2323149"/>
          </a:xfrm>
          <a:prstGeom prst="straightConnector1">
            <a:avLst/>
          </a:prstGeom>
          <a:ln w="127000" cmpd="dbl">
            <a:solidFill>
              <a:schemeClr val="accent5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B0565C5-FEC6-4DC7-9956-DAA79BD483A7}"/>
              </a:ext>
            </a:extLst>
          </p:cNvPr>
          <p:cNvCxnSpPr>
            <a:cxnSpLocks/>
          </p:cNvCxnSpPr>
          <p:nvPr/>
        </p:nvCxnSpPr>
        <p:spPr>
          <a:xfrm>
            <a:off x="8103647" y="3105699"/>
            <a:ext cx="1977253" cy="199378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9066CD1-77DC-4CCD-BC59-394EB5736425}"/>
              </a:ext>
            </a:extLst>
          </p:cNvPr>
          <p:cNvCxnSpPr>
            <a:cxnSpLocks/>
          </p:cNvCxnSpPr>
          <p:nvPr/>
        </p:nvCxnSpPr>
        <p:spPr>
          <a:xfrm flipH="1">
            <a:off x="5743507" y="3161096"/>
            <a:ext cx="2285025" cy="1796332"/>
          </a:xfrm>
          <a:prstGeom prst="straightConnector1">
            <a:avLst/>
          </a:prstGeom>
          <a:ln w="127000" cmpd="dbl">
            <a:solidFill>
              <a:schemeClr val="accent5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93958B0-018A-48B4-9F91-54D4BE70844D}"/>
              </a:ext>
            </a:extLst>
          </p:cNvPr>
          <p:cNvCxnSpPr>
            <a:cxnSpLocks/>
          </p:cNvCxnSpPr>
          <p:nvPr/>
        </p:nvCxnSpPr>
        <p:spPr>
          <a:xfrm flipH="1">
            <a:off x="6165611" y="3170602"/>
            <a:ext cx="1891661" cy="2132648"/>
          </a:xfrm>
          <a:prstGeom prst="straightConnector1">
            <a:avLst/>
          </a:prstGeom>
          <a:ln w="1270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671E68C5-18E0-480E-95D9-6E5E1DC7EA1B}"/>
              </a:ext>
            </a:extLst>
          </p:cNvPr>
          <p:cNvSpPr/>
          <p:nvPr/>
        </p:nvSpPr>
        <p:spPr>
          <a:xfrm>
            <a:off x="6858813" y="2000883"/>
            <a:ext cx="2339439" cy="2339439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AC73C7-5158-4698-BC49-A03071B50D42}"/>
              </a:ext>
            </a:extLst>
          </p:cNvPr>
          <p:cNvSpPr/>
          <p:nvPr/>
        </p:nvSpPr>
        <p:spPr>
          <a:xfrm>
            <a:off x="3045690" y="-37271"/>
            <a:ext cx="91440" cy="6949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75B038-A972-44B5-9C6F-FB40D2A86A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19" r="7556" b="9896"/>
          <a:stretch/>
        </p:blipFill>
        <p:spPr>
          <a:xfrm>
            <a:off x="270536" y="4000543"/>
            <a:ext cx="2537542" cy="18470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92946E-11F9-4C79-9EFF-C9563B196FA3}"/>
              </a:ext>
            </a:extLst>
          </p:cNvPr>
          <p:cNvSpPr txBox="1"/>
          <p:nvPr/>
        </p:nvSpPr>
        <p:spPr>
          <a:xfrm>
            <a:off x="205035" y="5871248"/>
            <a:ext cx="27300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Mouse on Farallon Islands (Matt Brady)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F31F41-E2E9-4B5D-AD2B-6692C55111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15423">
            <a:off x="4414141" y="4208066"/>
            <a:ext cx="2526761" cy="20162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6AC1CD-154C-47AE-B48E-25408BC31E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03418">
            <a:off x="9007629" y="4614585"/>
            <a:ext cx="2726392" cy="18195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1C8A0F1-BD5B-446E-92EA-EEC5C1ACDB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2985">
            <a:off x="7075666" y="1965669"/>
            <a:ext cx="3910696" cy="29253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2746E32-9F1D-4DB4-B095-D743FC2C62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6754" y="41693"/>
            <a:ext cx="1204581" cy="182711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F995600-41F3-4BE7-BC39-A812ABAD5DCB}"/>
              </a:ext>
            </a:extLst>
          </p:cNvPr>
          <p:cNvSpPr txBox="1"/>
          <p:nvPr/>
        </p:nvSpPr>
        <p:spPr>
          <a:xfrm>
            <a:off x="7262066" y="1383777"/>
            <a:ext cx="1568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1730C"/>
                </a:solidFill>
              </a:rPr>
              <a:t>Introduced House Mice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9D7C983-6440-47C3-99D9-6113FAED4542}"/>
              </a:ext>
            </a:extLst>
          </p:cNvPr>
          <p:cNvSpPr txBox="1"/>
          <p:nvPr/>
        </p:nvSpPr>
        <p:spPr>
          <a:xfrm>
            <a:off x="10004631" y="1970887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Plants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EC1E7D0-7289-4F5C-AB3F-BBC767D28BE0}"/>
              </a:ext>
            </a:extLst>
          </p:cNvPr>
          <p:cNvSpPr txBox="1"/>
          <p:nvPr/>
        </p:nvSpPr>
        <p:spPr>
          <a:xfrm>
            <a:off x="7553199" y="5704130"/>
            <a:ext cx="25402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Native Invertebrates and the Endemic Farallon Camel Cricket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D4D6D9-4745-4927-9DA3-B92BD480141A}"/>
              </a:ext>
            </a:extLst>
          </p:cNvPr>
          <p:cNvSpPr txBox="1"/>
          <p:nvPr/>
        </p:nvSpPr>
        <p:spPr>
          <a:xfrm>
            <a:off x="3653879" y="5684779"/>
            <a:ext cx="1784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Endemic Farallon Arboreal Salamander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383559-B415-4E61-94BD-6852FFC2435A}"/>
              </a:ext>
            </a:extLst>
          </p:cNvPr>
          <p:cNvSpPr txBox="1"/>
          <p:nvPr/>
        </p:nvSpPr>
        <p:spPr>
          <a:xfrm>
            <a:off x="4520680" y="380450"/>
            <a:ext cx="1568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Storm-Petrels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E2F1E61-E7DF-4E7A-9122-0FD554D93CD1}"/>
              </a:ext>
            </a:extLst>
          </p:cNvPr>
          <p:cNvSpPr txBox="1"/>
          <p:nvPr/>
        </p:nvSpPr>
        <p:spPr>
          <a:xfrm>
            <a:off x="4410894" y="3178880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Direct Impact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59B5617-F833-4FA0-A7A5-FED9C4E0E571}"/>
              </a:ext>
            </a:extLst>
          </p:cNvPr>
          <p:cNvSpPr txBox="1"/>
          <p:nvPr/>
        </p:nvSpPr>
        <p:spPr>
          <a:xfrm>
            <a:off x="4410894" y="3663894"/>
            <a:ext cx="21712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5"/>
                </a:solidFill>
              </a:rPr>
              <a:t>Indirect Impact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033634C-BCCE-4C30-A398-D6919A22FC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558483"/>
            <a:ext cx="2600161" cy="3369010"/>
          </a:xfrm>
        </p:spPr>
        <p:txBody>
          <a:bodyPr>
            <a:noAutofit/>
          </a:bodyPr>
          <a:lstStyle/>
          <a:p>
            <a:r>
              <a:rPr lang="en-US" dirty="0"/>
              <a:t>Ecosystem Damage from Invasive House Mice </a:t>
            </a:r>
            <a:endParaRPr lang="en-US" dirty="0" smtClean="0"/>
          </a:p>
          <a:p>
            <a:r>
              <a:rPr lang="en-US" sz="2400" dirty="0" err="1" smtClean="0"/>
              <a:t>Farallon</a:t>
            </a:r>
            <a:r>
              <a:rPr lang="en-US" sz="2400" dirty="0" smtClean="0"/>
              <a:t> Islands</a:t>
            </a:r>
            <a:endParaRPr lang="en-US" sz="2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45E1EF7-FC8E-4A3A-80F8-D8FE43FDCD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62459" y="156455"/>
            <a:ext cx="2946449" cy="1955704"/>
          </a:xfrm>
          <a:prstGeom prst="rect">
            <a:avLst/>
          </a:prstGeom>
          <a:noFill/>
          <a:ln w="88900" cap="sq">
            <a:noFill/>
            <a:miter lim="800000"/>
          </a:ln>
          <a:effectLst/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A7B0ECA-8BC9-467A-81BF-7C93EC998A5E}"/>
              </a:ext>
            </a:extLst>
          </p:cNvPr>
          <p:cNvSpPr txBox="1"/>
          <p:nvPr/>
        </p:nvSpPr>
        <p:spPr>
          <a:xfrm>
            <a:off x="10701409" y="1535919"/>
            <a:ext cx="11098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© 2010 G. D. Carr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AD0EC59-89C9-47E6-B323-F1A422B2B9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550" y="1377011"/>
            <a:ext cx="1950263" cy="1360052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3DB0385-D2A8-429C-927D-4F729E391371}"/>
              </a:ext>
            </a:extLst>
          </p:cNvPr>
          <p:cNvSpPr/>
          <p:nvPr/>
        </p:nvSpPr>
        <p:spPr>
          <a:xfrm>
            <a:off x="3387634" y="2952206"/>
            <a:ext cx="2846170" cy="1271451"/>
          </a:xfrm>
          <a:prstGeom prst="round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87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7F9E19B9-DF82-4932-BC85-7DEEBC07D6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35736" y="1299402"/>
            <a:ext cx="1463040" cy="26462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D007D1-CFE3-4FDF-9557-46F71F98F4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19356" y="3738564"/>
            <a:ext cx="1682495" cy="2157801"/>
          </a:xfrm>
          <a:prstGeom prst="rect">
            <a:avLst/>
          </a:prstGeom>
        </p:spPr>
      </p:pic>
      <p:sp>
        <p:nvSpPr>
          <p:cNvPr id="13" name="Title 3"/>
          <p:cNvSpPr txBox="1">
            <a:spLocks/>
          </p:cNvSpPr>
          <p:nvPr/>
        </p:nvSpPr>
        <p:spPr>
          <a:xfrm>
            <a:off x="0" y="335942"/>
            <a:ext cx="7133763" cy="129244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000" b="1" dirty="0" smtClean="0">
                <a:solidFill>
                  <a:srgbClr val="00769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itchFamily="34" charset="0"/>
              </a:rPr>
              <a:t>Environmental Planning Process </a:t>
            </a:r>
          </a:p>
          <a:p>
            <a:endParaRPr lang="en-US" sz="4000" b="1" dirty="0">
              <a:solidFill>
                <a:srgbClr val="00769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67038" y="1902912"/>
            <a:ext cx="6033725" cy="424121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2004: Feasibility Study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2006: EA Public Scoping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2009: Comprehensive Conservation Plan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2011: EIS Public Scoping 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2013: Draft EIS and public comments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2019: Final EIS published</a:t>
            </a:r>
          </a:p>
          <a:p>
            <a:pPr>
              <a:spcBef>
                <a:spcPts val="1800"/>
              </a:spcBef>
            </a:pPr>
            <a:r>
              <a:rPr lang="en-US" sz="2200" b="1" dirty="0" smtClean="0">
                <a:solidFill>
                  <a:srgbClr val="F173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Next (June 2021): California Coastal Commission </a:t>
            </a:r>
            <a:endParaRPr lang="en-US" sz="2200" b="1" dirty="0" smtClean="0">
              <a:solidFill>
                <a:srgbClr val="F1730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054" y="1110168"/>
            <a:ext cx="3385456" cy="438346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4462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rocky island in the middle of a body of water&#10;&#10;Description automatically generated">
            <a:extLst>
              <a:ext uri="{FF2B5EF4-FFF2-40B4-BE49-F238E27FC236}">
                <a16:creationId xmlns:a16="http://schemas.microsoft.com/office/drawing/2014/main" id="{6BA56031-24C6-4302-A28D-52D3D7EBE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9463" y="0"/>
            <a:ext cx="8312535" cy="68580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3945" y="286530"/>
            <a:ext cx="3371072" cy="121806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b="1" cap="all" dirty="0"/>
              <a:t>Success </a:t>
            </a:r>
            <a:r>
              <a:rPr lang="en-US" sz="2800" b="1" cap="all" dirty="0" err="1" smtClean="0"/>
              <a:t>StorIES</a:t>
            </a:r>
            <a:endParaRPr lang="en-US" sz="28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E827F1-D0F3-4BAA-AC0D-6391FF2B1420}"/>
              </a:ext>
            </a:extLst>
          </p:cNvPr>
          <p:cNvSpPr/>
          <p:nvPr/>
        </p:nvSpPr>
        <p:spPr>
          <a:xfrm>
            <a:off x="3788023" y="-93914"/>
            <a:ext cx="91440" cy="70408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0BFBF01-A0D5-4AA3-AD34-E4CD0617F71D}"/>
              </a:ext>
            </a:extLst>
          </p:cNvPr>
          <p:cNvSpPr txBox="1">
            <a:spLocks/>
          </p:cNvSpPr>
          <p:nvPr/>
        </p:nvSpPr>
        <p:spPr>
          <a:xfrm>
            <a:off x="303945" y="1293172"/>
            <a:ext cx="3371072" cy="402478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entury Expanded LT Std" panose="020406040607050203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>
                <a:solidFill>
                  <a:srgbClr val="FFFF00"/>
                </a:solidFill>
              </a:rPr>
              <a:t>Anacapa</a:t>
            </a:r>
            <a:r>
              <a:rPr lang="en-US" sz="1600" b="1" dirty="0" smtClean="0">
                <a:solidFill>
                  <a:srgbClr val="FFFF00"/>
                </a:solidFill>
              </a:rPr>
              <a:t> Island, California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Palmyra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Desecheo</a:t>
            </a:r>
            <a:r>
              <a:rPr lang="en-US" sz="1600" b="1" dirty="0" smtClean="0"/>
              <a:t> Island, Puerto Rico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Hawadax</a:t>
            </a:r>
            <a:r>
              <a:rPr lang="en-US" sz="1600" b="1" dirty="0" smtClean="0"/>
              <a:t> Island, AK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Midway Atoll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Cocos Island (Guam)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Galapagos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Falkland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Antipodes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Madeira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Motatapu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err="1" smtClean="0"/>
              <a:t>Rangitoto</a:t>
            </a:r>
            <a:r>
              <a:rPr lang="en-US" sz="1600" b="1" dirty="0" smtClean="0"/>
              <a:t> Island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 smtClean="0"/>
              <a:t>Bahama Islands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 smtClean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1600" b="1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01993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BB8C5433-4B7A-47E9-9DDC-CF04EC5AFC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857"/>
            <a:ext cx="12188951" cy="685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8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ouse Project">
      <a:dk1>
        <a:srgbClr val="000000"/>
      </a:dk1>
      <a:lt1>
        <a:sysClr val="window" lastClr="FFFFFF"/>
      </a:lt1>
      <a:dk2>
        <a:srgbClr val="007698"/>
      </a:dk2>
      <a:lt2>
        <a:srgbClr val="D3D3D3"/>
      </a:lt2>
      <a:accent1>
        <a:srgbClr val="FCB735"/>
      </a:accent1>
      <a:accent2>
        <a:srgbClr val="F1730C"/>
      </a:accent2>
      <a:accent3>
        <a:srgbClr val="37A76F"/>
      </a:accent3>
      <a:accent4>
        <a:srgbClr val="44C1A3"/>
      </a:accent4>
      <a:accent5>
        <a:srgbClr val="60B5BA"/>
      </a:accent5>
      <a:accent6>
        <a:srgbClr val="51C3F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725DA223521E4F8FF3AAF8EF66E35D" ma:contentTypeVersion="11" ma:contentTypeDescription="Create a new document." ma:contentTypeScope="" ma:versionID="e976681ef8c202b58aed97db1ab00a1b">
  <xsd:schema xmlns:xsd="http://www.w3.org/2001/XMLSchema" xmlns:xs="http://www.w3.org/2001/XMLSchema" xmlns:p="http://schemas.microsoft.com/office/2006/metadata/properties" xmlns:ns2="b8c791ff-8839-41d3-a5c3-dadefa89be97" xmlns:ns3="2b8eca42-bbaa-4602-a2b4-1626cec75391" targetNamespace="http://schemas.microsoft.com/office/2006/metadata/properties" ma:root="true" ma:fieldsID="ba7658f9077d3ff87f888170b92b2961" ns2:_="" ns3:_="">
    <xsd:import namespace="b8c791ff-8839-41d3-a5c3-dadefa89be97"/>
    <xsd:import namespace="2b8eca42-bbaa-4602-a2b4-1626cec75391"/>
    <xsd:element name="properties">
      <xsd:complexType>
        <xsd:sequence>
          <xsd:element name="documentManagement">
            <xsd:complexType>
              <xsd:all>
                <xsd:element ref="ns2:Reviewed_x003f_" minOccurs="0"/>
                <xsd:element ref="ns2:Reviewed_x0020_By_x003f_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PotentialExemption_x003f_" minOccurs="0"/>
                <xsd:element ref="ns2:SenttoFOIACoordinator_x003f_" minOccurs="0"/>
                <xsd:element ref="ns2:Not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c791ff-8839-41d3-a5c3-dadefa89be97" elementFormDefault="qualified">
    <xsd:import namespace="http://schemas.microsoft.com/office/2006/documentManagement/types"/>
    <xsd:import namespace="http://schemas.microsoft.com/office/infopath/2007/PartnerControls"/>
    <xsd:element name="Reviewed_x003f_" ma:index="8" nillable="true" ma:displayName="Reviewed?" ma:default="No" ma:format="Dropdown" ma:internalName="Reviewed_x003f_">
      <xsd:simpleType>
        <xsd:restriction base="dms:Choice">
          <xsd:enumeration value="Yes"/>
          <xsd:enumeration value="In Progress"/>
          <xsd:enumeration value="No"/>
        </xsd:restriction>
      </xsd:simpleType>
    </xsd:element>
    <xsd:element name="Reviewed_x0020_By_x003f_" ma:index="9" nillable="true" ma:displayName="Reviewed By?" ma:list="UserInfo" ma:SharePointGroup="0" ma:internalName="Reviewed_x0020_By_x003f_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PotentialExemption_x003f_" ma:index="14" nillable="true" ma:displayName="Potential Exemption?" ma:format="Dropdown" ma:internalName="PotentialExemption_x003f_">
      <xsd:simpleType>
        <xsd:restriction base="dms:Choice">
          <xsd:enumeration value="Yes"/>
          <xsd:enumeration value="No"/>
        </xsd:restriction>
      </xsd:simpleType>
    </xsd:element>
    <xsd:element name="SenttoFOIACoordinator_x003f_" ma:index="15" nillable="true" ma:displayName="Sent to FOIA Coordinator?" ma:default="0" ma:format="Dropdown" ma:internalName="SenttoFOIACoordinator_x003f_">
      <xsd:simpleType>
        <xsd:restriction base="dms:Boolean"/>
      </xsd:simpleType>
    </xsd:element>
    <xsd:element name="Notes" ma:index="16" nillable="true" ma:displayName="Notes" ma:format="Dropdown" ma:internalName="Note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eca42-bbaa-4602-a2b4-1626cec7539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_x0020_By_x003f_ xmlns="b8c791ff-8839-41d3-a5c3-dadefa89be97">
      <UserInfo>
        <DisplayName/>
        <AccountId xsi:nil="true"/>
        <AccountType/>
      </UserInfo>
    </Reviewed_x0020_By_x003f_>
    <Reviewed_x003f_ xmlns="b8c791ff-8839-41d3-a5c3-dadefa89be97">false</Reviewed_x003f_>
    <Notes xmlns="b8c791ff-8839-41d3-a5c3-dadefa89be97" xsi:nil="true"/>
    <SenttoFOIACoordinator_x003f_ xmlns="b8c791ff-8839-41d3-a5c3-dadefa89be97">false</SenttoFOIACoordinator_x003f_>
    <PotentialExemption_x003f_ xmlns="b8c791ff-8839-41d3-a5c3-dadefa89be97" xsi:nil="true"/>
  </documentManagement>
</p:properties>
</file>

<file path=customXml/itemProps1.xml><?xml version="1.0" encoding="utf-8"?>
<ds:datastoreItem xmlns:ds="http://schemas.openxmlformats.org/officeDocument/2006/customXml" ds:itemID="{EA78339A-A5E0-47DF-8387-68E5E119CBCD}"/>
</file>

<file path=customXml/itemProps2.xml><?xml version="1.0" encoding="utf-8"?>
<ds:datastoreItem xmlns:ds="http://schemas.openxmlformats.org/officeDocument/2006/customXml" ds:itemID="{2DED4519-FA8E-4253-941F-B1B1409925F5}"/>
</file>

<file path=customXml/itemProps3.xml><?xml version="1.0" encoding="utf-8"?>
<ds:datastoreItem xmlns:ds="http://schemas.openxmlformats.org/officeDocument/2006/customXml" ds:itemID="{B95651FF-D7ED-4AB1-AF84-63B188B3B35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19638</TotalTime>
  <Words>495</Words>
  <Application>Microsoft Office PowerPoint</Application>
  <PresentationFormat>Widescreen</PresentationFormat>
  <Paragraphs>81</Paragraphs>
  <Slides>7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Expanded LT Std</vt:lpstr>
      <vt:lpstr>Century Gothic</vt:lpstr>
      <vt:lpstr>Office Theme</vt:lpstr>
      <vt:lpstr>Farallon Islands   National Wildlife Refuge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Interior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Morkill, Anne</dc:creator>
  <cp:lastModifiedBy>McChesney, Gerry</cp:lastModifiedBy>
  <cp:revision>746</cp:revision>
  <cp:lastPrinted>2020-02-18T20:35:33Z</cp:lastPrinted>
  <dcterms:created xsi:type="dcterms:W3CDTF">2019-08-01T23:51:04Z</dcterms:created>
  <dcterms:modified xsi:type="dcterms:W3CDTF">2021-04-19T19:58:30Z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594200.000000000</vt:lpwstr>
  </property>
  <property fmtid="{D5CDD505-2E9C-101B-9397-08002B2CF9AE}" pid="3" name="ContentTypeId">
    <vt:lpwstr>0x010100AE725DA223521E4F8FF3AAF8EF66E35D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  <property fmtid="{D5CDD505-2E9C-101B-9397-08002B2CF9AE}" pid="10" name="xd_ProgID">
    <vt:lpwstr/>
  </property>
  <property fmtid="{D5CDD505-2E9C-101B-9397-08002B2CF9AE}" pid="11" name="TemplateUrl">
    <vt:lpwstr/>
  </property>
</Properties>
</file>