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42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9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1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5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5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0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7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6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5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1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9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D8565-409A-478D-90D7-7B11707BD58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F0B56-CFA9-45CF-95F7-42927F763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6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dirty="0" smtClean="0"/>
              <a:t>Commons Elements of a Rodent Eradication</a:t>
            </a:r>
            <a:br>
              <a:rPr lang="en-US" sz="3600" b="1" dirty="0" smtClean="0"/>
            </a:br>
            <a:r>
              <a:rPr lang="en-US" sz="3600" b="1" dirty="0" smtClean="0"/>
              <a:t>Operations Plan</a:t>
            </a:r>
            <a:endParaRPr lang="en-US" sz="3600" b="1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854364" y="365125"/>
            <a:ext cx="10515600" cy="13255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/>
              <a:t>Common </a:t>
            </a:r>
            <a:r>
              <a:rPr lang="en-US" sz="3600" b="1" dirty="0" smtClean="0"/>
              <a:t>Elements of a Rodent Eradication</a:t>
            </a:r>
            <a:br>
              <a:rPr lang="en-US" sz="3600" b="1" dirty="0" smtClean="0"/>
            </a:br>
            <a:r>
              <a:rPr lang="en-US" sz="3600" b="1" dirty="0" smtClean="0"/>
              <a:t>Operational Plan</a:t>
            </a:r>
            <a:endParaRPr lang="en-US" sz="3600" b="1" dirty="0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854364" y="1925996"/>
            <a:ext cx="10515600" cy="21890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/>
              <a:t>General Information</a:t>
            </a:r>
          </a:p>
          <a:p>
            <a:pPr lvl="1"/>
            <a:r>
              <a:rPr lang="en-US" sz="2000" dirty="0" smtClean="0"/>
              <a:t>General overview of rodent eradication operations</a:t>
            </a:r>
          </a:p>
          <a:p>
            <a:pPr lvl="1"/>
            <a:r>
              <a:rPr lang="en-US" sz="2000" dirty="0" smtClean="0"/>
              <a:t>Required permits, contracts, logistics, and supplies needed prior to operation</a:t>
            </a:r>
          </a:p>
          <a:p>
            <a:pPr lvl="1"/>
            <a:r>
              <a:rPr lang="en-US" sz="2000" dirty="0" smtClean="0"/>
              <a:t>Operation preparation activities</a:t>
            </a:r>
          </a:p>
          <a:p>
            <a:pPr lvl="1"/>
            <a:r>
              <a:rPr lang="en-US" sz="2000" dirty="0" smtClean="0"/>
              <a:t>Detailed timeline of events for all baiting and monitoring activi</a:t>
            </a:r>
            <a:r>
              <a:rPr lang="en-US" dirty="0" smtClean="0"/>
              <a:t>ties</a:t>
            </a: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854364" y="4350318"/>
            <a:ext cx="10515600" cy="2207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 smtClean="0"/>
              <a:t>Command Structure and Communications</a:t>
            </a:r>
          </a:p>
          <a:p>
            <a:pPr lvl="1"/>
            <a:r>
              <a:rPr lang="en-US" sz="2000" dirty="0" smtClean="0"/>
              <a:t>Incident command, command team, and monitoring team structure</a:t>
            </a:r>
          </a:p>
          <a:p>
            <a:pPr lvl="1"/>
            <a:r>
              <a:rPr lang="en-US" sz="2000" dirty="0" smtClean="0"/>
              <a:t>Operational communications plan</a:t>
            </a:r>
          </a:p>
          <a:p>
            <a:pPr lvl="1"/>
            <a:r>
              <a:rPr lang="en-US" sz="2000" dirty="0" smtClean="0"/>
              <a:t>Position </a:t>
            </a:r>
            <a:r>
              <a:rPr lang="en-US" sz="2000" dirty="0"/>
              <a:t>descriptions and </a:t>
            </a:r>
            <a:r>
              <a:rPr lang="en-US" sz="2000" dirty="0" smtClean="0"/>
              <a:t>responsibili</a:t>
            </a:r>
            <a:r>
              <a:rPr lang="en-US" sz="1800" dirty="0" smtClean="0"/>
              <a:t>ties</a:t>
            </a:r>
          </a:p>
          <a:p>
            <a:pPr lvl="1"/>
            <a:r>
              <a:rPr lang="en-US" sz="2000" dirty="0" smtClean="0"/>
              <a:t>Procedures for making deviations from operational plan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903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42" y="5168032"/>
            <a:ext cx="10515600" cy="1325563"/>
          </a:xfrm>
        </p:spPr>
        <p:txBody>
          <a:bodyPr/>
          <a:lstStyle/>
          <a:p>
            <a:r>
              <a:rPr lang="en-US" sz="2400" b="1" dirty="0" smtClean="0"/>
              <a:t>Example Incident Command Structure (from </a:t>
            </a:r>
            <a:r>
              <a:rPr lang="en-US" sz="2400" b="1" dirty="0" err="1" smtClean="0"/>
              <a:t>Lehua</a:t>
            </a:r>
            <a:r>
              <a:rPr lang="en-US" sz="2400" b="1" dirty="0" smtClean="0"/>
              <a:t> rat eradication)</a:t>
            </a:r>
            <a:endParaRPr lang="en-US" sz="24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372" y="521970"/>
            <a:ext cx="7354628" cy="477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30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967510" y="369455"/>
            <a:ext cx="10515600" cy="6197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300" b="1" u="sng" dirty="0" smtClean="0"/>
              <a:t>Baiting Operations and Strategy</a:t>
            </a:r>
          </a:p>
          <a:p>
            <a:pPr lvl="1"/>
            <a:endParaRPr lang="en-US" dirty="0" smtClean="0"/>
          </a:p>
          <a:p>
            <a:pPr lvl="1"/>
            <a:r>
              <a:rPr lang="en-US" sz="2600" dirty="0" smtClean="0"/>
              <a:t>Helicopter strategy (for staging sites and load operations)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pPr lvl="1"/>
            <a:r>
              <a:rPr lang="en-US" sz="2600" dirty="0" smtClean="0"/>
              <a:t>Personnel staging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pPr lvl="1"/>
            <a:r>
              <a:rPr lang="en-US" sz="2600" dirty="0" smtClean="0"/>
              <a:t>Bait order process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pPr lvl="1"/>
            <a:r>
              <a:rPr lang="en-US" sz="2600" dirty="0" smtClean="0"/>
              <a:t>Bucket calibration standard </a:t>
            </a:r>
            <a:r>
              <a:rPr lang="en-US" sz="2600" dirty="0"/>
              <a:t>o</a:t>
            </a:r>
            <a:r>
              <a:rPr lang="en-US" sz="2600" dirty="0" smtClean="0"/>
              <a:t>peration procedures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pPr lvl="1"/>
            <a:r>
              <a:rPr lang="en-US" sz="2600" dirty="0" smtClean="0"/>
              <a:t>Bait application strategy and bait tracking</a:t>
            </a:r>
          </a:p>
          <a:p>
            <a:pPr lvl="2"/>
            <a:r>
              <a:rPr lang="en-US" sz="2600" dirty="0" smtClean="0"/>
              <a:t>How the bait will be applied on the island and how bait usage is monitored</a:t>
            </a:r>
          </a:p>
          <a:p>
            <a:pPr lvl="2"/>
            <a:endParaRPr lang="en-US" sz="2600" dirty="0" smtClean="0"/>
          </a:p>
          <a:p>
            <a:pPr lvl="1"/>
            <a:r>
              <a:rPr lang="en-US" sz="2600" dirty="0" smtClean="0"/>
              <a:t>Protocols for monitoring operational efficacy and bait in the environment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/>
              <a:t>Helicopter bait </a:t>
            </a:r>
            <a:r>
              <a:rPr lang="en-US" sz="2600" dirty="0"/>
              <a:t>a</a:t>
            </a:r>
            <a:r>
              <a:rPr lang="en-US" sz="2600" dirty="0" smtClean="0"/>
              <a:t>pplication logistics</a:t>
            </a:r>
          </a:p>
          <a:p>
            <a:pPr lvl="1"/>
            <a:endParaRPr lang="en-US" sz="2600" dirty="0" smtClean="0"/>
          </a:p>
          <a:p>
            <a:pPr lvl="1"/>
            <a:r>
              <a:rPr lang="en-US" sz="2600" dirty="0" smtClean="0"/>
              <a:t>Monitoring environmental conditions</a:t>
            </a:r>
          </a:p>
          <a:p>
            <a:pPr lvl="2"/>
            <a:r>
              <a:rPr lang="en-US" sz="2600" dirty="0" smtClean="0"/>
              <a:t>For determining whether or not to apply bait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8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982" y="3257262"/>
            <a:ext cx="10515600" cy="287568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indent="0">
              <a:buNone/>
            </a:pPr>
            <a:r>
              <a:rPr lang="en-US" b="1" u="sng" dirty="0" smtClean="0"/>
              <a:t>Safety and Spill Response</a:t>
            </a:r>
          </a:p>
          <a:p>
            <a:pPr lvl="1"/>
            <a:r>
              <a:rPr lang="en-US" dirty="0" smtClean="0"/>
              <a:t>Safety Plan</a:t>
            </a:r>
          </a:p>
          <a:p>
            <a:pPr lvl="1"/>
            <a:r>
              <a:rPr lang="en-US" dirty="0" smtClean="0"/>
              <a:t>Helicopter Safety</a:t>
            </a:r>
            <a:endParaRPr lang="en-US" dirty="0"/>
          </a:p>
          <a:p>
            <a:pPr lvl="1"/>
            <a:r>
              <a:rPr lang="en-US" dirty="0" smtClean="0"/>
              <a:t>Injured persons action plan: on-island and off-island</a:t>
            </a:r>
          </a:p>
          <a:p>
            <a:pPr lvl="1"/>
            <a:r>
              <a:rPr lang="en-US" dirty="0" smtClean="0"/>
              <a:t>Action plans and communications for an emergency incident</a:t>
            </a:r>
          </a:p>
          <a:p>
            <a:pPr lvl="1"/>
            <a:r>
              <a:rPr lang="en-US" dirty="0" smtClean="0"/>
              <a:t>Bait and Fuel Spill Protocols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85982" y="452582"/>
            <a:ext cx="10515600" cy="260465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u="sng" dirty="0" smtClean="0"/>
              <a:t>Biosecurity, Monitoring, and Mitigation</a:t>
            </a:r>
          </a:p>
          <a:p>
            <a:pPr lvl="1"/>
            <a:r>
              <a:rPr lang="en-US" dirty="0" smtClean="0"/>
              <a:t>Biosecurity plan</a:t>
            </a:r>
          </a:p>
          <a:p>
            <a:pPr lvl="1"/>
            <a:r>
              <a:rPr lang="en-US" dirty="0" smtClean="0"/>
              <a:t>On-island camp management plan (including biosecurity measures)</a:t>
            </a:r>
          </a:p>
          <a:p>
            <a:pPr lvl="1"/>
            <a:r>
              <a:rPr lang="en-US" dirty="0" smtClean="0"/>
              <a:t>Monitoring Plan (including rodenticide </a:t>
            </a:r>
            <a:r>
              <a:rPr lang="en-US" dirty="0" smtClean="0"/>
              <a:t>residue </a:t>
            </a:r>
            <a:r>
              <a:rPr lang="en-US" dirty="0" smtClean="0"/>
              <a:t>analysis in environmental media)</a:t>
            </a:r>
          </a:p>
          <a:p>
            <a:pPr lvl="2"/>
            <a:r>
              <a:rPr lang="en-US" dirty="0" smtClean="0"/>
              <a:t>Protocols for monitoring impacts to non-target species</a:t>
            </a:r>
          </a:p>
        </p:txBody>
      </p:sp>
    </p:spTree>
    <p:extLst>
      <p:ext uri="{BB962C8B-B14F-4D97-AF65-F5344CB8AC3E}">
        <p14:creationId xmlns:p14="http://schemas.microsoft.com/office/powerpoint/2010/main" val="2282703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E80A7EB5-CB66-423B-8D89-335702202B46}"/>
</file>

<file path=customXml/itemProps2.xml><?xml version="1.0" encoding="utf-8"?>
<ds:datastoreItem xmlns:ds="http://schemas.openxmlformats.org/officeDocument/2006/customXml" ds:itemID="{BD7166BC-3C1F-412E-9F91-E10315E89223}"/>
</file>

<file path=customXml/itemProps3.xml><?xml version="1.0" encoding="utf-8"?>
<ds:datastoreItem xmlns:ds="http://schemas.openxmlformats.org/officeDocument/2006/customXml" ds:itemID="{0B0FB0AC-85C6-4F8B-87E6-B48DE20C66C4}"/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218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Commons Elements of a Rodent Eradication Operations Plan</vt:lpstr>
      <vt:lpstr>Example Incident Command Structure (from Lehua rat eradication)</vt:lpstr>
      <vt:lpstr>PowerPoint Presentation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Isanhart, John P</dc:creator>
  <cp:lastModifiedBy>Isanhart, John P</cp:lastModifiedBy>
  <cp:revision>11</cp:revision>
  <dcterms:created xsi:type="dcterms:W3CDTF">2019-10-29T15:24:10Z</dcterms:created>
  <dcterms:modified xsi:type="dcterms:W3CDTF">2019-10-29T16:21:22Z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596200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