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3.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2.xml" ContentType="application/vnd.openxmlformats-officedocument.presentationml.slide+xml"/>
  <Override PartName="/ppt/slides/slide28.xml" ContentType="application/vnd.openxmlformats-officedocument.presentationml.slide+xml"/>
  <Override PartName="/ppt/slides/slide3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29.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0.xml" ContentType="application/vnd.openxmlformats-officedocument.presentationml.slide+xml"/>
  <Override PartName="/ppt/slides/slide43.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1.xml" ContentType="application/vnd.openxmlformats-officedocument.presentationml.slide+xml"/>
  <Override PartName="/ppt/slides/slide35.xml" ContentType="application/vnd.openxmlformats-officedocument.presentationml.slide+xml"/>
  <Override PartName="/ppt/slides/slide37.xml" ContentType="application/vnd.openxmlformats-officedocument.presentationml.slide+xml"/>
  <Override PartName="/ppt/slides/slide34.xml" ContentType="application/vnd.openxmlformats-officedocument.presentationml.slide+xml"/>
  <Override PartName="/ppt/slides/slide36.xml" ContentType="application/vnd.openxmlformats-officedocument.presentationml.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22.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3.xml" ContentType="application/vnd.openxmlformats-officedocument.presentationml.notesSlide+xml"/>
  <Override PartName="/ppt/notesSlides/notesSlide23.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0"/>
  </p:notesMasterIdLst>
  <p:sldIdLst>
    <p:sldId id="257" r:id="rId2"/>
    <p:sldId id="258" r:id="rId3"/>
    <p:sldId id="259" r:id="rId4"/>
    <p:sldId id="260" r:id="rId5"/>
    <p:sldId id="261" r:id="rId6"/>
    <p:sldId id="262" r:id="rId7"/>
    <p:sldId id="263" r:id="rId8"/>
    <p:sldId id="300" r:id="rId9"/>
    <p:sldId id="264" r:id="rId10"/>
    <p:sldId id="293" r:id="rId11"/>
    <p:sldId id="273" r:id="rId12"/>
    <p:sldId id="297" r:id="rId13"/>
    <p:sldId id="266" r:id="rId14"/>
    <p:sldId id="267" r:id="rId15"/>
    <p:sldId id="268" r:id="rId16"/>
    <p:sldId id="270" r:id="rId17"/>
    <p:sldId id="271" r:id="rId18"/>
    <p:sldId id="272" r:id="rId19"/>
    <p:sldId id="294" r:id="rId20"/>
    <p:sldId id="295" r:id="rId21"/>
    <p:sldId id="296" r:id="rId22"/>
    <p:sldId id="276" r:id="rId23"/>
    <p:sldId id="277" r:id="rId24"/>
    <p:sldId id="292" r:id="rId25"/>
    <p:sldId id="278" r:id="rId26"/>
    <p:sldId id="319" r:id="rId27"/>
    <p:sldId id="279" r:id="rId28"/>
    <p:sldId id="291" r:id="rId29"/>
    <p:sldId id="304" r:id="rId30"/>
    <p:sldId id="303" r:id="rId31"/>
    <p:sldId id="281" r:id="rId32"/>
    <p:sldId id="287" r:id="rId33"/>
    <p:sldId id="306" r:id="rId34"/>
    <p:sldId id="307" r:id="rId35"/>
    <p:sldId id="308" r:id="rId36"/>
    <p:sldId id="309" r:id="rId37"/>
    <p:sldId id="310" r:id="rId38"/>
    <p:sldId id="305" r:id="rId39"/>
    <p:sldId id="313" r:id="rId40"/>
    <p:sldId id="312" r:id="rId41"/>
    <p:sldId id="299" r:id="rId42"/>
    <p:sldId id="314" r:id="rId43"/>
    <p:sldId id="298" r:id="rId44"/>
    <p:sldId id="315" r:id="rId45"/>
    <p:sldId id="316" r:id="rId46"/>
    <p:sldId id="317" r:id="rId47"/>
    <p:sldId id="301" r:id="rId48"/>
    <p:sldId id="288"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586" autoAdjust="0"/>
  </p:normalViewPr>
  <p:slideViewPr>
    <p:cSldViewPr>
      <p:cViewPr>
        <p:scale>
          <a:sx n="70" d="100"/>
          <a:sy n="70" d="100"/>
        </p:scale>
        <p:origin x="-5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3.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B576ED-3FE9-436B-B926-6547F09249D5}" type="datetimeFigureOut">
              <a:rPr lang="en-US" smtClean="0"/>
              <a:t>4/24/2014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B92C6D-DF17-431C-82CF-76FF20370E8A}" type="slidenum">
              <a:rPr lang="en-US" smtClean="0"/>
              <a:t>‹#›</a:t>
            </a:fld>
            <a:endParaRPr lang="en-US"/>
          </a:p>
        </p:txBody>
      </p:sp>
    </p:spTree>
    <p:extLst>
      <p:ext uri="{BB962C8B-B14F-4D97-AF65-F5344CB8AC3E}">
        <p14:creationId xmlns:p14="http://schemas.microsoft.com/office/powerpoint/2010/main" val="3672662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Introduction.</a:t>
            </a:r>
            <a:r>
              <a:rPr lang="en-US" baseline="0" dirty="0" smtClean="0"/>
              <a:t>  Explain that we released DEIS on August 16, beginning public comment period which will run through Sep 30, 2013.</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Background on the process</a:t>
            </a:r>
            <a:r>
              <a:rPr lang="en-US" baseline="0" dirty="0" smtClean="0"/>
              <a:t> that has been followed to date</a:t>
            </a:r>
          </a:p>
          <a:p>
            <a:pPr lvl="0"/>
            <a:endParaRPr lang="en-US" baseline="0" dirty="0" smtClean="0"/>
          </a:p>
          <a:p>
            <a:pPr lvl="0"/>
            <a:r>
              <a:rPr lang="en-US" baseline="0" dirty="0" smtClean="0"/>
              <a:t>Scoping phase – April to June 2011</a:t>
            </a:r>
          </a:p>
          <a:p>
            <a:pPr lvl="0"/>
            <a:endParaRPr lang="en-US" baseline="0" dirty="0" smtClean="0"/>
          </a:p>
          <a:p>
            <a:pPr lvl="0"/>
            <a:r>
              <a:rPr lang="en-US" baseline="0" dirty="0" smtClean="0"/>
              <a:t>More recently Alternative Selection process used to develop alternatives. Input from other agencies and the public taken into account during this process</a:t>
            </a:r>
          </a:p>
          <a:p>
            <a:pPr lvl="0"/>
            <a:endParaRPr lang="en-US" baseline="0" dirty="0" smtClean="0"/>
          </a:p>
          <a:p>
            <a:pPr lvl="0"/>
            <a:r>
              <a:rPr lang="en-US" baseline="0" dirty="0" smtClean="0"/>
              <a:t>Now in the last stages of preparing an EIS which we hope will be released in August</a:t>
            </a:r>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11</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Background on the process</a:t>
            </a:r>
            <a:r>
              <a:rPr lang="en-US" baseline="0" dirty="0" smtClean="0"/>
              <a:t> that has been followed to date</a:t>
            </a:r>
          </a:p>
          <a:p>
            <a:pPr lvl="0"/>
            <a:endParaRPr lang="en-US" baseline="0" dirty="0" smtClean="0"/>
          </a:p>
          <a:p>
            <a:pPr lvl="0"/>
            <a:r>
              <a:rPr lang="en-US" baseline="0" dirty="0" smtClean="0"/>
              <a:t>Scoping phase – April to June 2011</a:t>
            </a:r>
          </a:p>
          <a:p>
            <a:pPr lvl="0"/>
            <a:endParaRPr lang="en-US" baseline="0" dirty="0" smtClean="0"/>
          </a:p>
          <a:p>
            <a:pPr lvl="0"/>
            <a:r>
              <a:rPr lang="en-US" baseline="0" dirty="0" smtClean="0"/>
              <a:t>More recently Alternative Selection process used to develop alternatives. Input from other agencies and the public taken into account during this process</a:t>
            </a:r>
          </a:p>
          <a:p>
            <a:pPr lvl="0"/>
            <a:endParaRPr lang="en-US" baseline="0" dirty="0" smtClean="0"/>
          </a:p>
          <a:p>
            <a:pPr lvl="0"/>
            <a:r>
              <a:rPr lang="en-US" baseline="0" dirty="0" smtClean="0"/>
              <a:t>Now in the last stages of preparing an EIS which we hope will be released in August</a:t>
            </a:r>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12</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B4A3C5-71B3-4B10-9C5C-C78D2D5FFEEF}"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Today the Burrowing Owls are a major predator to Ashy Storm Petrels.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Slide text.</a:t>
            </a:r>
            <a:endParaRPr lang="en-US" dirty="0" smtClean="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16</a:t>
            </a:fld>
            <a:endParaRPr lang="en-US" dirty="0"/>
          </a:p>
        </p:txBody>
      </p:sp>
    </p:spTree>
    <p:extLst>
      <p:ext uri="{BB962C8B-B14F-4D97-AF65-F5344CB8AC3E}">
        <p14:creationId xmlns:p14="http://schemas.microsoft.com/office/powerpoint/2010/main" val="511465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17</a:t>
            </a:fld>
            <a:endParaRPr lang="en-US" dirty="0"/>
          </a:p>
        </p:txBody>
      </p:sp>
    </p:spTree>
    <p:extLst>
      <p:ext uri="{BB962C8B-B14F-4D97-AF65-F5344CB8AC3E}">
        <p14:creationId xmlns:p14="http://schemas.microsoft.com/office/powerpoint/2010/main" val="511465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With a 71.5% reduction in the index for Burrowing Owl abundance, an increasing ASSP population is expected.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With a 50% reduction in owl abundance, storm-petrel population</a:t>
            </a:r>
            <a:r>
              <a:rPr lang="en-US" sz="1200" kern="1200" baseline="0" dirty="0" smtClean="0">
                <a:solidFill>
                  <a:schemeClr val="tx1"/>
                </a:solidFill>
                <a:latin typeface="+mn-lt"/>
                <a:ea typeface="+mn-ea"/>
                <a:cs typeface="+mn-cs"/>
              </a:rPr>
              <a:t> expected to be stable.</a:t>
            </a:r>
            <a:endParaRPr lang="en-US" dirty="0" smtClean="0"/>
          </a:p>
          <a:p>
            <a:r>
              <a:rPr lang="en-US" sz="1200" kern="1200" dirty="0" smtClean="0">
                <a:solidFill>
                  <a:schemeClr val="tx1"/>
                </a:solidFill>
                <a:latin typeface="+mn-lt"/>
                <a:ea typeface="+mn-ea"/>
                <a:cs typeface="+mn-cs"/>
              </a:rPr>
              <a:t>With no mouse removal and no resulting reduction in Burrowing Owl abundance (i.e., assuming recent conditions continue into the future) the ASSP population is expected to decrease</a:t>
            </a:r>
            <a:r>
              <a:rPr lang="en-US" sz="1200"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22</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31</a:t>
            </a:fld>
            <a:endParaRPr lang="en-US"/>
          </a:p>
        </p:txBody>
      </p:sp>
    </p:spTree>
    <p:extLst>
      <p:ext uri="{BB962C8B-B14F-4D97-AF65-F5344CB8AC3E}">
        <p14:creationId xmlns:p14="http://schemas.microsoft.com/office/powerpoint/2010/main" val="1256080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32</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 explanation of partner</a:t>
            </a:r>
            <a:r>
              <a:rPr lang="en-US" baseline="0" dirty="0" smtClean="0"/>
              <a:t> roles.</a:t>
            </a:r>
          </a:p>
          <a:p>
            <a:r>
              <a:rPr lang="en-US" baseline="0" dirty="0" smtClean="0"/>
              <a:t>Island Conservation prevents extinctions by removing invasive species from islands.</a:t>
            </a:r>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a:t>
            </a:fld>
            <a:endParaRPr lang="en-US" dirty="0"/>
          </a:p>
        </p:txBody>
      </p:sp>
    </p:spTree>
    <p:extLst>
      <p:ext uri="{BB962C8B-B14F-4D97-AF65-F5344CB8AC3E}">
        <p14:creationId xmlns:p14="http://schemas.microsoft.com/office/powerpoint/2010/main" val="11739554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33</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34</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35</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36</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37</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39</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40</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 Refuge supports the largest seabird colony in the contiguous U.S., with nearly 300,000 breeding birds of 13 species (200,000 on South </a:t>
            </a:r>
            <a:r>
              <a:rPr lang="en-US" dirty="0" err="1" smtClean="0"/>
              <a:t>Farallones</a:t>
            </a:r>
            <a:r>
              <a:rPr lang="en-US" dirty="0" smtClean="0"/>
              <a:t>);</a:t>
            </a:r>
          </a:p>
          <a:p>
            <a:pPr eaLnBrk="1" hangingPunct="1">
              <a:buFontTx/>
              <a:buChar char="-"/>
            </a:pPr>
            <a:r>
              <a:rPr lang="en-US" dirty="0" smtClean="0"/>
              <a:t>World’s largest colonies of Ashy</a:t>
            </a:r>
            <a:r>
              <a:rPr lang="en-US" baseline="0" dirty="0" smtClean="0"/>
              <a:t> Storm-Petrel, Brandt’s Cormorant, and Western Gull.</a:t>
            </a:r>
          </a:p>
          <a:p>
            <a:pPr marL="0" marR="0" indent="0" algn="l" defTabSz="914400" rtl="0" eaLnBrk="1" fontAlgn="base" latinLnBrk="0" hangingPunct="1">
              <a:lnSpc>
                <a:spcPct val="100000"/>
              </a:lnSpc>
              <a:spcBef>
                <a:spcPct val="30000"/>
              </a:spcBef>
              <a:spcAft>
                <a:spcPct val="0"/>
              </a:spcAft>
              <a:buClrTx/>
              <a:buSzTx/>
              <a:buFontTx/>
              <a:buChar char="-"/>
              <a:tabLst/>
              <a:defRPr/>
            </a:pPr>
            <a:r>
              <a:rPr lang="en-US" dirty="0" smtClean="0"/>
              <a:t>Yet the numbers</a:t>
            </a:r>
            <a:r>
              <a:rPr lang="en-US" baseline="0" dirty="0" smtClean="0"/>
              <a:t> </a:t>
            </a:r>
            <a:r>
              <a:rPr lang="en-US" dirty="0" smtClean="0"/>
              <a:t>of breeding seabirds are only ~1/3 or so of what they were before human impacts,</a:t>
            </a:r>
            <a:r>
              <a:rPr lang="en-US" baseline="0" dirty="0" smtClean="0"/>
              <a:t> </a:t>
            </a:r>
            <a:r>
              <a:rPr lang="en-US" b="1" baseline="0" dirty="0" smtClean="0"/>
              <a:t>The breeding seabirds formerly numbered over 1 million! </a:t>
            </a:r>
            <a:endParaRPr lang="en-US" baseline="0" dirty="0" smtClean="0"/>
          </a:p>
          <a:p>
            <a:pPr eaLnBrk="1" hangingPunct="1"/>
            <a:r>
              <a:rPr lang="en-US" baseline="0" dirty="0" smtClean="0"/>
              <a:t>- Extensive data collection on the islands’ seabird community since the early 1970s has made the </a:t>
            </a:r>
            <a:r>
              <a:rPr lang="en-US" baseline="0" dirty="0" err="1" smtClean="0"/>
              <a:t>Farallones</a:t>
            </a:r>
            <a:r>
              <a:rPr lang="en-US" baseline="0" dirty="0" smtClean="0"/>
              <a:t> one of the foremost natural laboratories for monitoring changes in the North Pacific Ocean ecosystem.</a:t>
            </a:r>
            <a:endParaRPr lang="en-US" dirty="0" smtClean="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5</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Islands</a:t>
            </a:r>
            <a:r>
              <a:rPr lang="en-US" baseline="0" dirty="0" smtClean="0"/>
              <a:t> provide important breeding and resting habitat.</a:t>
            </a:r>
          </a:p>
          <a:p>
            <a:r>
              <a:rPr lang="en-US" dirty="0" smtClean="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Though recovery has occurred for some species such as the now abundant California</a:t>
            </a:r>
            <a:r>
              <a:rPr lang="en-US" baseline="0" dirty="0" smtClean="0"/>
              <a:t> sea lion</a:t>
            </a:r>
            <a:r>
              <a:rPr lang="en-US" dirty="0" smtClean="0"/>
              <a:t>,</a:t>
            </a:r>
            <a:r>
              <a:rPr lang="en-US" baseline="0" dirty="0" smtClean="0"/>
              <a:t> threatened Stellar sea lions are declining and Northern Fur Seals are just a fraction of historic numbers.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Salamander</a:t>
            </a:r>
            <a:r>
              <a:rPr lang="en-US" baseline="0" dirty="0" smtClean="0"/>
              <a:t> is endemic subspecies. Lives in a very different habitat than on mainland.</a:t>
            </a:r>
          </a:p>
          <a:p>
            <a:r>
              <a:rPr lang="en-US" baseline="0" dirty="0" smtClean="0"/>
              <a:t>Cricket is very unique species.  Mainly occurs in a few caves on the islands.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Salamander</a:t>
            </a:r>
            <a:r>
              <a:rPr lang="en-US" baseline="0" dirty="0" smtClean="0"/>
              <a:t> is endemic subspecies. Lives in a very different habitat than on mainland.</a:t>
            </a:r>
          </a:p>
          <a:p>
            <a:r>
              <a:rPr lang="en-US" baseline="0" dirty="0" smtClean="0"/>
              <a:t>Cricket is very unique species.  Mainly occurs in a few caves on the islands.</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9</a:t>
            </a:fld>
            <a:endParaRPr lang="en-US" dirty="0"/>
          </a:p>
        </p:txBody>
      </p:sp>
    </p:spTree>
    <p:extLst>
      <p:ext uri="{BB962C8B-B14F-4D97-AF65-F5344CB8AC3E}">
        <p14:creationId xmlns:p14="http://schemas.microsoft.com/office/powerpoint/2010/main" val="3074422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14"/>
          <p:cNvSpPr>
            <a:spLocks noGrp="1"/>
          </p:cNvSpPr>
          <p:nvPr>
            <p:ph type="dt" sz="half" idx="10"/>
          </p:nvPr>
        </p:nvSpPr>
        <p:spPr/>
        <p:txBody>
          <a:bodyPr/>
          <a:lstStyle/>
          <a:p>
            <a:fld id="{4707E8A1-A1AA-4984-A96B-6EA821E8A159}" type="datetimeFigureOut">
              <a:rPr lang="en-US" smtClean="0"/>
              <a:t>4/24/2014</a:t>
            </a:fld>
            <a:endParaRPr lang="en-US"/>
          </a:p>
        </p:txBody>
      </p:sp>
      <p:sp>
        <p:nvSpPr>
          <p:cNvPr id="16" name="Slide Number Placeholder 15"/>
          <p:cNvSpPr>
            <a:spLocks noGrp="1"/>
          </p:cNvSpPr>
          <p:nvPr>
            <p:ph type="sldNum" sz="quarter" idx="11"/>
          </p:nvPr>
        </p:nvSpPr>
        <p:spPr/>
        <p:txBody>
          <a:bodyPr/>
          <a:lstStyle/>
          <a:p>
            <a:fld id="{8368D631-19C1-4798-9650-DF50483012E0}"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07E8A1-A1AA-4984-A96B-6EA821E8A159}"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68D631-19C1-4798-9650-DF50483012E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707E8A1-A1AA-4984-A96B-6EA821E8A159}" type="datetimeFigureOut">
              <a:rPr lang="en-US" smtClean="0"/>
              <a:t>4/24/2014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68D631-19C1-4798-9650-DF50483012E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4" name="Date Placeholder 13"/>
          <p:cNvSpPr>
            <a:spLocks noGrp="1"/>
          </p:cNvSpPr>
          <p:nvPr>
            <p:ph type="dt" sz="half" idx="10"/>
          </p:nvPr>
        </p:nvSpPr>
        <p:spPr/>
        <p:txBody>
          <a:bodyPr/>
          <a:lstStyle/>
          <a:p>
            <a:fld id="{4707E8A1-A1AA-4984-A96B-6EA821E8A159}" type="datetimeFigureOut">
              <a:rPr lang="en-US" smtClean="0"/>
              <a:t>4/24/2014</a:t>
            </a:fld>
            <a:endParaRPr lang="en-US"/>
          </a:p>
        </p:txBody>
      </p:sp>
      <p:sp>
        <p:nvSpPr>
          <p:cNvPr id="15" name="Slide Number Placeholder 14"/>
          <p:cNvSpPr>
            <a:spLocks noGrp="1"/>
          </p:cNvSpPr>
          <p:nvPr>
            <p:ph type="sldNum" sz="quarter" idx="11"/>
          </p:nvPr>
        </p:nvSpPr>
        <p:spPr/>
        <p:txBody>
          <a:bodyPr/>
          <a:lstStyle/>
          <a:p>
            <a:fld id="{8368D631-19C1-4798-9650-DF50483012E0}"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11"/>
          <p:cNvSpPr>
            <a:spLocks noGrp="1"/>
          </p:cNvSpPr>
          <p:nvPr>
            <p:ph type="dt" sz="half" idx="10"/>
          </p:nvPr>
        </p:nvSpPr>
        <p:spPr/>
        <p:txBody>
          <a:bodyPr/>
          <a:lstStyle/>
          <a:p>
            <a:fld id="{4707E8A1-A1AA-4984-A96B-6EA821E8A159}" type="datetimeFigureOut">
              <a:rPr lang="en-US" smtClean="0"/>
              <a:t>4/24/2014</a:t>
            </a:fld>
            <a:endParaRPr lang="en-US"/>
          </a:p>
        </p:txBody>
      </p:sp>
      <p:sp>
        <p:nvSpPr>
          <p:cNvPr id="13" name="Slide Number Placeholder 12"/>
          <p:cNvSpPr>
            <a:spLocks noGrp="1"/>
          </p:cNvSpPr>
          <p:nvPr>
            <p:ph type="sldNum" sz="quarter" idx="11"/>
          </p:nvPr>
        </p:nvSpPr>
        <p:spPr/>
        <p:txBody>
          <a:bodyPr/>
          <a:lstStyle/>
          <a:p>
            <a:fld id="{8368D631-19C1-4798-9650-DF50483012E0}"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4707E8A1-A1AA-4984-A96B-6EA821E8A159}" type="datetimeFigureOut">
              <a:rPr lang="en-US" smtClean="0"/>
              <a:t>4/24/2014</a:t>
            </a:fld>
            <a:endParaRPr lang="en-US"/>
          </a:p>
        </p:txBody>
      </p:sp>
      <p:sp>
        <p:nvSpPr>
          <p:cNvPr id="9" name="Slide Number Placeholder 8"/>
          <p:cNvSpPr>
            <a:spLocks noGrp="1"/>
          </p:cNvSpPr>
          <p:nvPr>
            <p:ph type="sldNum" sz="quarter" idx="11"/>
          </p:nvPr>
        </p:nvSpPr>
        <p:spPr/>
        <p:txBody>
          <a:bodyPr/>
          <a:lstStyle/>
          <a:p>
            <a:fld id="{8368D631-19C1-4798-9650-DF50483012E0}"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en-US" smtClean="0"/>
              <a:t>Click to edit Master title style</a:t>
            </a:r>
            <a:endParaRPr lang="en-US" dirty="0"/>
          </a:p>
        </p:txBody>
      </p:sp>
      <p:sp>
        <p:nvSpPr>
          <p:cNvPr id="14" name="Date Placeholder 13"/>
          <p:cNvSpPr>
            <a:spLocks noGrp="1"/>
          </p:cNvSpPr>
          <p:nvPr>
            <p:ph type="dt" sz="half" idx="10"/>
          </p:nvPr>
        </p:nvSpPr>
        <p:spPr/>
        <p:txBody>
          <a:bodyPr/>
          <a:lstStyle/>
          <a:p>
            <a:fld id="{4707E8A1-A1AA-4984-A96B-6EA821E8A159}" type="datetimeFigureOut">
              <a:rPr lang="en-US" smtClean="0"/>
              <a:t>4/24/2014</a:t>
            </a:fld>
            <a:endParaRPr lang="en-US"/>
          </a:p>
        </p:txBody>
      </p:sp>
      <p:sp>
        <p:nvSpPr>
          <p:cNvPr id="15" name="Slide Number Placeholder 14"/>
          <p:cNvSpPr>
            <a:spLocks noGrp="1"/>
          </p:cNvSpPr>
          <p:nvPr>
            <p:ph type="sldNum" sz="quarter" idx="11"/>
          </p:nvPr>
        </p:nvSpPr>
        <p:spPr/>
        <p:txBody>
          <a:bodyPr/>
          <a:lstStyle/>
          <a:p>
            <a:fld id="{8368D631-19C1-4798-9650-DF50483012E0}"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Date Placeholder 6"/>
          <p:cNvSpPr>
            <a:spLocks noGrp="1"/>
          </p:cNvSpPr>
          <p:nvPr>
            <p:ph type="dt" sz="half" idx="10"/>
          </p:nvPr>
        </p:nvSpPr>
        <p:spPr/>
        <p:txBody>
          <a:bodyPr/>
          <a:lstStyle/>
          <a:p>
            <a:fld id="{4707E8A1-A1AA-4984-A96B-6EA821E8A159}" type="datetimeFigureOut">
              <a:rPr lang="en-US" smtClean="0"/>
              <a:t>4/24/2014</a:t>
            </a:fld>
            <a:endParaRPr lang="en-US"/>
          </a:p>
        </p:txBody>
      </p:sp>
      <p:sp>
        <p:nvSpPr>
          <p:cNvPr id="8" name="Slide Number Placeholder 7"/>
          <p:cNvSpPr>
            <a:spLocks noGrp="1"/>
          </p:cNvSpPr>
          <p:nvPr>
            <p:ph type="sldNum" sz="quarter" idx="11"/>
          </p:nvPr>
        </p:nvSpPr>
        <p:spPr/>
        <p:txBody>
          <a:bodyPr/>
          <a:lstStyle/>
          <a:p>
            <a:fld id="{8368D631-19C1-4798-9650-DF50483012E0}"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707E8A1-A1AA-4984-A96B-6EA821E8A159}" type="datetimeFigureOut">
              <a:rPr lang="en-US" smtClean="0"/>
              <a:t>4/24/2014</a:t>
            </a:fld>
            <a:endParaRPr lang="en-US"/>
          </a:p>
        </p:txBody>
      </p:sp>
      <p:sp>
        <p:nvSpPr>
          <p:cNvPr id="6" name="Slide Number Placeholder 5"/>
          <p:cNvSpPr>
            <a:spLocks noGrp="1"/>
          </p:cNvSpPr>
          <p:nvPr>
            <p:ph type="sldNum" sz="quarter" idx="11"/>
          </p:nvPr>
        </p:nvSpPr>
        <p:spPr/>
        <p:txBody>
          <a:bodyPr/>
          <a:lstStyle/>
          <a:p>
            <a:fld id="{8368D631-19C1-4798-9650-DF50483012E0}" type="slidenum">
              <a:rPr lang="en-US" smtClean="0"/>
              <a:t>‹#›</a:t>
            </a:fld>
            <a:endParaRPr lang="en-US"/>
          </a:p>
        </p:txBody>
      </p:sp>
      <p:sp>
        <p:nvSpPr>
          <p:cNvPr id="7" name="Footer Placeholder 6"/>
          <p:cNvSpPr>
            <a:spLocks noGrp="1"/>
          </p:cNvSpPr>
          <p:nvPr>
            <p:ph type="ftr" sz="quarter" idx="12"/>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4707E8A1-A1AA-4984-A96B-6EA821E8A159}" type="datetimeFigureOut">
              <a:rPr lang="en-US" smtClean="0"/>
              <a:t>4/24/2014</a:t>
            </a:fld>
            <a:endParaRPr lang="en-US"/>
          </a:p>
        </p:txBody>
      </p:sp>
      <p:sp>
        <p:nvSpPr>
          <p:cNvPr id="16" name="Slide Number Placeholder 15"/>
          <p:cNvSpPr>
            <a:spLocks noGrp="1"/>
          </p:cNvSpPr>
          <p:nvPr>
            <p:ph type="sldNum" sz="quarter" idx="11"/>
          </p:nvPr>
        </p:nvSpPr>
        <p:spPr/>
        <p:txBody>
          <a:bodyPr/>
          <a:lstStyle/>
          <a:p>
            <a:fld id="{8368D631-19C1-4798-9650-DF50483012E0}"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
        <p:nvSpPr>
          <p:cNvPr id="18" name="Title 1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13" name="Date Placeholder 12"/>
          <p:cNvSpPr>
            <a:spLocks noGrp="1"/>
          </p:cNvSpPr>
          <p:nvPr>
            <p:ph type="dt" sz="half" idx="10"/>
          </p:nvPr>
        </p:nvSpPr>
        <p:spPr/>
        <p:txBody>
          <a:bodyPr/>
          <a:lstStyle/>
          <a:p>
            <a:fld id="{4707E8A1-A1AA-4984-A96B-6EA821E8A159}" type="datetimeFigureOut">
              <a:rPr lang="en-US" smtClean="0"/>
              <a:t>4/24/2014</a:t>
            </a:fld>
            <a:endParaRPr lang="en-US"/>
          </a:p>
        </p:txBody>
      </p:sp>
      <p:sp>
        <p:nvSpPr>
          <p:cNvPr id="14" name="Slide Number Placeholder 13"/>
          <p:cNvSpPr>
            <a:spLocks noGrp="1"/>
          </p:cNvSpPr>
          <p:nvPr>
            <p:ph type="sldNum" sz="quarter" idx="11"/>
          </p:nvPr>
        </p:nvSpPr>
        <p:spPr/>
        <p:txBody>
          <a:bodyPr/>
          <a:lstStyle/>
          <a:p>
            <a:fld id="{8368D631-19C1-4798-9650-DF50483012E0}" type="slidenum">
              <a:rPr lang="en-US" smtClean="0"/>
              <a:t>‹#›</a:t>
            </a:fld>
            <a:endParaRPr lang="en-US"/>
          </a:p>
        </p:txBody>
      </p:sp>
      <p:sp>
        <p:nvSpPr>
          <p:cNvPr id="15" name="Footer Placeholder 14"/>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4707E8A1-A1AA-4984-A96B-6EA821E8A159}" type="datetimeFigureOut">
              <a:rPr lang="en-US" smtClean="0"/>
              <a:t>4/24/2014</a:t>
            </a:fld>
            <a:endParaRPr lang="en-US"/>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en-US"/>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8368D631-19C1-4798-9650-DF50483012E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oleObject" Target="../embeddings/oleObject1.bin"/><Relationship Id="rId7"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5.jpeg"/><Relationship Id="rId5" Type="http://schemas.openxmlformats.org/officeDocument/2006/relationships/image" Target="../media/image44.png"/><Relationship Id="rId10" Type="http://schemas.openxmlformats.org/officeDocument/2006/relationships/image" Target="../media/image48.jpeg"/><Relationship Id="rId4" Type="http://schemas.openxmlformats.org/officeDocument/2006/relationships/image" Target="../media/image43.png"/><Relationship Id="rId9" Type="http://schemas.openxmlformats.org/officeDocument/2006/relationships/image" Target="../media/image9.jpeg"/></Relationships>
</file>

<file path=ppt/slides/_rels/slide31.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9.jpeg"/><Relationship Id="rId7"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20.jpeg"/><Relationship Id="rId4" Type="http://schemas.openxmlformats.org/officeDocument/2006/relationships/image" Target="../media/image13.jpeg"/></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jpeg"/><Relationship Id="rId11" Type="http://schemas.openxmlformats.org/officeDocument/2006/relationships/image" Target="../media/image3.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9.jpg"/><Relationship Id="rId5" Type="http://schemas.openxmlformats.org/officeDocument/2006/relationships/image" Target="../media/image28.jpeg"/><Relationship Id="rId4" Type="http://schemas.openxmlformats.org/officeDocument/2006/relationships/image" Target="../media/image2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gislandshot_[1].JPG"/>
          <p:cNvPicPr>
            <a:picLocks noChangeAspect="1"/>
          </p:cNvPicPr>
          <p:nvPr/>
        </p:nvPicPr>
        <p:blipFill>
          <a:blip r:embed="rId3" cstate="print"/>
          <a:stretch>
            <a:fillRect/>
          </a:stretch>
        </p:blipFill>
        <p:spPr>
          <a:xfrm>
            <a:off x="-7961" y="1600200"/>
            <a:ext cx="9144000" cy="5890177"/>
          </a:xfrm>
          <a:prstGeom prst="rect">
            <a:avLst/>
          </a:prstGeom>
        </p:spPr>
      </p:pic>
      <p:sp>
        <p:nvSpPr>
          <p:cNvPr id="5" name="TextBox 5"/>
          <p:cNvSpPr txBox="1">
            <a:spLocks noChangeArrowheads="1"/>
          </p:cNvSpPr>
          <p:nvPr/>
        </p:nvSpPr>
        <p:spPr bwMode="auto">
          <a:xfrm>
            <a:off x="1321080" y="89350"/>
            <a:ext cx="7594319" cy="1384995"/>
          </a:xfrm>
          <a:prstGeom prst="rect">
            <a:avLst/>
          </a:prstGeom>
          <a:noFill/>
          <a:ln w="9525">
            <a:noFill/>
            <a:miter lim="800000"/>
            <a:headEnd/>
            <a:tailEnd/>
          </a:ln>
        </p:spPr>
        <p:txBody>
          <a:bodyPr wrap="square">
            <a:spAutoFit/>
          </a:bodyPr>
          <a:lstStyle/>
          <a:p>
            <a:pPr algn="ctr"/>
            <a:r>
              <a:rPr lang="en-US" sz="2800" b="1" dirty="0">
                <a:solidFill>
                  <a:schemeClr val="bg1"/>
                </a:solidFill>
              </a:rPr>
              <a:t>South </a:t>
            </a:r>
            <a:r>
              <a:rPr lang="en-US" sz="2800" b="1" dirty="0" err="1">
                <a:solidFill>
                  <a:schemeClr val="bg1"/>
                </a:solidFill>
              </a:rPr>
              <a:t>Farallon</a:t>
            </a:r>
            <a:r>
              <a:rPr lang="en-US" sz="2800" b="1" dirty="0">
                <a:solidFill>
                  <a:schemeClr val="bg1"/>
                </a:solidFill>
              </a:rPr>
              <a:t> </a:t>
            </a:r>
            <a:r>
              <a:rPr lang="en-US" sz="2800" b="1" dirty="0" smtClean="0">
                <a:solidFill>
                  <a:schemeClr val="bg1"/>
                </a:solidFill>
              </a:rPr>
              <a:t>Islands Invasive </a:t>
            </a:r>
          </a:p>
          <a:p>
            <a:pPr algn="ctr"/>
            <a:r>
              <a:rPr lang="en-US" sz="2800" b="1" dirty="0" smtClean="0">
                <a:solidFill>
                  <a:schemeClr val="bg1"/>
                </a:solidFill>
              </a:rPr>
              <a:t>House Mouse Eradication Project</a:t>
            </a:r>
          </a:p>
          <a:p>
            <a:pPr algn="ctr"/>
            <a:r>
              <a:rPr lang="en-US" sz="2800" b="1" dirty="0" smtClean="0">
                <a:solidFill>
                  <a:schemeClr val="bg1"/>
                </a:solidFill>
              </a:rPr>
              <a:t>Update Briefing</a:t>
            </a:r>
          </a:p>
        </p:txBody>
      </p:sp>
      <p:pic>
        <p:nvPicPr>
          <p:cNvPr id="7"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4455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2318" y="0"/>
            <a:ext cx="5299364" cy="6858000"/>
          </a:xfrm>
          <a:prstGeom prst="rect">
            <a:avLst/>
          </a:prstGeom>
        </p:spPr>
      </p:pic>
    </p:spTree>
    <p:extLst>
      <p:ext uri="{BB962C8B-B14F-4D97-AF65-F5344CB8AC3E}">
        <p14:creationId xmlns:p14="http://schemas.microsoft.com/office/powerpoint/2010/main" val="2349224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457200" y="457200"/>
            <a:ext cx="8229600"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1"/>
                </a:solidFill>
                <a:effectLst>
                  <a:outerShdw blurRad="38100" dist="38100" dir="2700000" algn="tl">
                    <a:srgbClr val="000000">
                      <a:alpha val="43137"/>
                    </a:srgbClr>
                  </a:outerShdw>
                </a:effectLst>
                <a:cs typeface="Calibri" pitchFamily="34" charset="0"/>
              </a:rPr>
              <a:t>Project Purpose</a:t>
            </a:r>
            <a:endParaRPr lang="en-US" sz="3200" b="1" dirty="0">
              <a:solidFill>
                <a:schemeClr val="bg1"/>
              </a:solidFill>
              <a:effectLst>
                <a:outerShdw blurRad="38100" dist="38100" dir="2700000" algn="tl">
                  <a:srgbClr val="000000">
                    <a:alpha val="43137"/>
                  </a:srgbClr>
                </a:outerShdw>
              </a:effectLst>
              <a:cs typeface="Calibri" pitchFamily="34" charset="0"/>
            </a:endParaRPr>
          </a:p>
        </p:txBody>
      </p:sp>
      <p:sp>
        <p:nvSpPr>
          <p:cNvPr id="7" name="Content Placeholder 2"/>
          <p:cNvSpPr txBox="1">
            <a:spLocks/>
          </p:cNvSpPr>
          <p:nvPr/>
        </p:nvSpPr>
        <p:spPr>
          <a:xfrm>
            <a:off x="533400" y="1671696"/>
            <a:ext cx="8001000" cy="4652904"/>
          </a:xfrm>
          <a:prstGeom prst="rect">
            <a:avLst/>
          </a:prstGeom>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charset="0"/>
              <a:buNone/>
            </a:pPr>
            <a:r>
              <a:rPr lang="en-US" sz="2800" b="1" dirty="0" smtClean="0">
                <a:solidFill>
                  <a:schemeClr val="bg1"/>
                </a:solidFill>
                <a:effectLst>
                  <a:outerShdw blurRad="38100" dist="38100" dir="2700000" algn="tl">
                    <a:srgbClr val="000000">
                      <a:alpha val="43137"/>
                    </a:srgbClr>
                  </a:outerShdw>
                </a:effectLst>
              </a:rPr>
              <a:t>To meet the Service’s management goal of protecting and restoring the ecosystem of the Farallon Islands by </a:t>
            </a:r>
            <a:r>
              <a:rPr lang="en-US" sz="2800" b="1" i="1" dirty="0" smtClean="0">
                <a:solidFill>
                  <a:schemeClr val="bg1"/>
                </a:solidFill>
                <a:effectLst>
                  <a:outerShdw blurRad="38100" dist="38100" dir="2700000" algn="tl">
                    <a:srgbClr val="000000">
                      <a:alpha val="43137"/>
                    </a:srgbClr>
                  </a:outerShdw>
                </a:effectLst>
              </a:rPr>
              <a:t>eradicating</a:t>
            </a:r>
            <a:r>
              <a:rPr lang="en-US" sz="2800" b="1" dirty="0" smtClean="0">
                <a:solidFill>
                  <a:schemeClr val="bg1"/>
                </a:solidFill>
                <a:effectLst>
                  <a:outerShdw blurRad="38100" dist="38100" dir="2700000" algn="tl">
                    <a:srgbClr val="000000">
                      <a:alpha val="43137"/>
                    </a:srgbClr>
                  </a:outerShdw>
                </a:effectLst>
              </a:rPr>
              <a:t> invasive house mice (</a:t>
            </a:r>
            <a:r>
              <a:rPr lang="en-US" sz="2800" b="1" i="1" dirty="0" smtClean="0">
                <a:solidFill>
                  <a:schemeClr val="bg1"/>
                </a:solidFill>
                <a:effectLst>
                  <a:outerShdw blurRad="38100" dist="38100" dir="2700000" algn="tl">
                    <a:srgbClr val="000000">
                      <a:alpha val="43137"/>
                    </a:srgbClr>
                  </a:outerShdw>
                </a:effectLst>
              </a:rPr>
              <a:t>Mus musculus</a:t>
            </a:r>
            <a:r>
              <a:rPr lang="en-US" sz="2800" b="1" dirty="0" smtClean="0">
                <a:solidFill>
                  <a:schemeClr val="bg1"/>
                </a:solidFill>
                <a:effectLst>
                  <a:outerShdw blurRad="38100" dist="38100" dir="2700000" algn="tl">
                    <a:srgbClr val="000000">
                      <a:alpha val="43137"/>
                    </a:srgbClr>
                  </a:outerShdw>
                </a:effectLst>
              </a:rPr>
              <a:t>), thereby eliminating their negative impacts on seabirds and other native species of the Farallon National Wildlife Refuge. </a:t>
            </a:r>
          </a:p>
          <a:p>
            <a:pPr>
              <a:lnSpc>
                <a:spcPct val="150000"/>
              </a:lnSpc>
            </a:pPr>
            <a:endParaRPr lang="en-US" sz="2800" b="1" dirty="0" smtClean="0">
              <a:solidFill>
                <a:schemeClr val="bg1"/>
              </a:solidFill>
              <a:effectLst>
                <a:outerShdw blurRad="38100" dist="38100" dir="2700000" algn="tl">
                  <a:srgbClr val="000000">
                    <a:alpha val="43137"/>
                  </a:srgbClr>
                </a:outerShdw>
              </a:effectLst>
            </a:endParaRPr>
          </a:p>
          <a:p>
            <a:pPr marL="0" indent="0">
              <a:lnSpc>
                <a:spcPct val="150000"/>
              </a:lnSpc>
              <a:buFont typeface="Arial" charset="0"/>
              <a:buNone/>
            </a:pPr>
            <a:endParaRPr lang="en-US" sz="28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90672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457200" y="457200"/>
            <a:ext cx="8229600"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chemeClr val="bg1"/>
                </a:solidFill>
                <a:effectLst>
                  <a:outerShdw blurRad="38100" dist="38100" dir="2700000" algn="tl">
                    <a:srgbClr val="000000">
                      <a:alpha val="43137"/>
                    </a:srgbClr>
                  </a:outerShdw>
                </a:effectLst>
                <a:cs typeface="Calibri" pitchFamily="34" charset="0"/>
              </a:rPr>
              <a:t>Project History</a:t>
            </a:r>
            <a:endParaRPr lang="en-US" sz="3200" b="1" dirty="0">
              <a:solidFill>
                <a:schemeClr val="bg1"/>
              </a:solidFill>
              <a:effectLst>
                <a:outerShdw blurRad="38100" dist="38100" dir="2700000" algn="tl">
                  <a:srgbClr val="000000">
                    <a:alpha val="43137"/>
                  </a:srgbClr>
                </a:outerShdw>
              </a:effectLst>
              <a:cs typeface="Calibri" pitchFamily="34" charset="0"/>
            </a:endParaRPr>
          </a:p>
        </p:txBody>
      </p:sp>
      <p:sp>
        <p:nvSpPr>
          <p:cNvPr id="7" name="Content Placeholder 2"/>
          <p:cNvSpPr txBox="1">
            <a:spLocks/>
          </p:cNvSpPr>
          <p:nvPr/>
        </p:nvSpPr>
        <p:spPr>
          <a:xfrm>
            <a:off x="533400" y="1671696"/>
            <a:ext cx="8001000" cy="4652904"/>
          </a:xfrm>
          <a:prstGeom prst="rect">
            <a:avLst/>
          </a:prstGeom>
        </p:spPr>
        <p:txBody>
          <a:bodyPr>
            <a:normAutofit fontScale="925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US" sz="2800" b="1" dirty="0" smtClean="0">
                <a:solidFill>
                  <a:schemeClr val="bg1"/>
                </a:solidFill>
                <a:effectLst>
                  <a:outerShdw blurRad="38100" dist="38100" dir="2700000" algn="tl">
                    <a:srgbClr val="000000">
                      <a:alpha val="43137"/>
                    </a:srgbClr>
                  </a:outerShdw>
                </a:effectLst>
              </a:rPr>
              <a:t>2004: Initial concept of mouse eradication;</a:t>
            </a:r>
          </a:p>
          <a:p>
            <a:pPr>
              <a:lnSpc>
                <a:spcPct val="150000"/>
              </a:lnSpc>
            </a:pPr>
            <a:r>
              <a:rPr lang="en-US" sz="2800" b="1" dirty="0" smtClean="0">
                <a:solidFill>
                  <a:schemeClr val="bg1"/>
                </a:solidFill>
                <a:effectLst>
                  <a:outerShdw blurRad="38100" dist="38100" dir="2700000" algn="tl">
                    <a:srgbClr val="000000">
                      <a:alpha val="43137"/>
                    </a:srgbClr>
                  </a:outerShdw>
                </a:effectLst>
              </a:rPr>
              <a:t>2006: Began developing draft EA;</a:t>
            </a:r>
          </a:p>
          <a:p>
            <a:pPr>
              <a:lnSpc>
                <a:spcPct val="150000"/>
              </a:lnSpc>
            </a:pPr>
            <a:r>
              <a:rPr lang="en-US" sz="2800" b="1" dirty="0" smtClean="0">
                <a:solidFill>
                  <a:schemeClr val="bg1"/>
                </a:solidFill>
                <a:effectLst>
                  <a:outerShdw blurRad="38100" dist="38100" dir="2700000" algn="tl">
                    <a:srgbClr val="000000">
                      <a:alpha val="43137"/>
                    </a:srgbClr>
                  </a:outerShdw>
                </a:effectLst>
              </a:rPr>
              <a:t>2009: </a:t>
            </a:r>
            <a:r>
              <a:rPr lang="en-US" sz="2800" b="1" dirty="0" err="1" smtClean="0">
                <a:solidFill>
                  <a:schemeClr val="bg1"/>
                </a:solidFill>
                <a:effectLst>
                  <a:outerShdw blurRad="38100" dist="38100" dir="2700000" algn="tl">
                    <a:srgbClr val="000000">
                      <a:alpha val="43137"/>
                    </a:srgbClr>
                  </a:outerShdw>
                </a:effectLst>
              </a:rPr>
              <a:t>Farallon</a:t>
            </a:r>
            <a:r>
              <a:rPr lang="en-US" sz="2800" b="1" dirty="0" smtClean="0">
                <a:solidFill>
                  <a:schemeClr val="bg1"/>
                </a:solidFill>
                <a:effectLst>
                  <a:outerShdw blurRad="38100" dist="38100" dir="2700000" algn="tl">
                    <a:srgbClr val="000000">
                      <a:alpha val="43137"/>
                    </a:srgbClr>
                  </a:outerShdw>
                </a:effectLst>
              </a:rPr>
              <a:t> NWR CCP identified mouse eradication as goal for restoration;</a:t>
            </a:r>
          </a:p>
          <a:p>
            <a:pPr>
              <a:lnSpc>
                <a:spcPct val="150000"/>
              </a:lnSpc>
            </a:pPr>
            <a:r>
              <a:rPr lang="en-US" sz="2800" b="1" dirty="0" smtClean="0">
                <a:solidFill>
                  <a:schemeClr val="bg1"/>
                </a:solidFill>
                <a:effectLst>
                  <a:outerShdw blurRad="38100" dist="38100" dir="2700000" algn="tl">
                    <a:srgbClr val="000000">
                      <a:alpha val="43137"/>
                    </a:srgbClr>
                  </a:outerShdw>
                </a:effectLst>
              </a:rPr>
              <a:t>2011: Decision to change from EA to EIS,  NOI published;</a:t>
            </a:r>
          </a:p>
          <a:p>
            <a:pPr>
              <a:lnSpc>
                <a:spcPct val="150000"/>
              </a:lnSpc>
            </a:pPr>
            <a:r>
              <a:rPr lang="en-US" sz="2800" b="1" dirty="0" smtClean="0">
                <a:solidFill>
                  <a:schemeClr val="bg1"/>
                </a:solidFill>
                <a:effectLst>
                  <a:outerShdw blurRad="38100" dist="38100" dir="2700000" algn="tl">
                    <a:srgbClr val="000000">
                      <a:alpha val="43137"/>
                    </a:srgbClr>
                  </a:outerShdw>
                </a:effectLst>
              </a:rPr>
              <a:t>2012: Alternative Selection Process</a:t>
            </a:r>
          </a:p>
          <a:p>
            <a:pPr>
              <a:lnSpc>
                <a:spcPct val="150000"/>
              </a:lnSpc>
            </a:pPr>
            <a:r>
              <a:rPr lang="en-US" sz="2800" b="1" dirty="0" smtClean="0">
                <a:solidFill>
                  <a:schemeClr val="bg1"/>
                </a:solidFill>
                <a:effectLst>
                  <a:outerShdw blurRad="38100" dist="38100" dir="2700000" algn="tl">
                    <a:srgbClr val="000000">
                      <a:alpha val="43137"/>
                    </a:srgbClr>
                  </a:outerShdw>
                </a:effectLst>
              </a:rPr>
              <a:t>2013: Draft EIS released for public comment</a:t>
            </a:r>
          </a:p>
        </p:txBody>
      </p:sp>
    </p:spTree>
    <p:extLst>
      <p:ext uri="{BB962C8B-B14F-4D97-AF65-F5344CB8AC3E}">
        <p14:creationId xmlns:p14="http://schemas.microsoft.com/office/powerpoint/2010/main" val="4174913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ssp annie.jpg"/>
          <p:cNvPicPr>
            <a:picLocks noGrp="1" noChangeAspect="1"/>
          </p:cNvPicPr>
          <p:nvPr>
            <p:ph idx="1"/>
          </p:nvPr>
        </p:nvPicPr>
        <p:blipFill>
          <a:blip r:embed="rId3" cstate="print"/>
          <a:stretch>
            <a:fillRect/>
          </a:stretch>
        </p:blipFill>
        <p:spPr>
          <a:xfrm>
            <a:off x="-76200" y="-374326"/>
            <a:ext cx="10972800" cy="7308526"/>
          </a:xfrm>
        </p:spPr>
      </p:pic>
      <p:pic>
        <p:nvPicPr>
          <p:cNvPr id="5" name="Picture 4" descr="assp chick.jpg"/>
          <p:cNvPicPr>
            <a:picLocks noChangeAspect="1"/>
          </p:cNvPicPr>
          <p:nvPr/>
        </p:nvPicPr>
        <p:blipFill>
          <a:blip r:embed="rId4" cstate="print"/>
          <a:stretch>
            <a:fillRect/>
          </a:stretch>
        </p:blipFill>
        <p:spPr>
          <a:xfrm>
            <a:off x="6849178" y="139885"/>
            <a:ext cx="2486025" cy="1866900"/>
          </a:xfrm>
          <a:prstGeom prst="ellipse">
            <a:avLst/>
          </a:prstGeom>
          <a:ln w="127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Rectangle 5"/>
          <p:cNvSpPr/>
          <p:nvPr/>
        </p:nvSpPr>
        <p:spPr>
          <a:xfrm>
            <a:off x="269508" y="2245310"/>
            <a:ext cx="6055092" cy="2631490"/>
          </a:xfrm>
          <a:prstGeom prst="rect">
            <a:avLst/>
          </a:prstGeom>
        </p:spPr>
        <p:txBody>
          <a:bodyPr wrap="square">
            <a:spAutoFit/>
          </a:bodyPr>
          <a:lstStyle/>
          <a:p>
            <a:pPr marL="457200" indent="-457200">
              <a:spcAft>
                <a:spcPts val="1800"/>
              </a:spcAft>
              <a:buFont typeface="Arial" charset="0"/>
              <a:buChar char="•"/>
            </a:pPr>
            <a:r>
              <a:rPr lang="en-US" sz="2400" b="1" dirty="0" smtClean="0">
                <a:solidFill>
                  <a:schemeClr val="bg1"/>
                </a:solidFill>
                <a:effectLst>
                  <a:outerShdw blurRad="38100" dist="38100" dir="2700000" algn="tl">
                    <a:srgbClr val="000000">
                      <a:alpha val="43137"/>
                    </a:srgbClr>
                  </a:outerShdw>
                </a:effectLst>
              </a:rPr>
              <a:t>Small world population</a:t>
            </a:r>
          </a:p>
          <a:p>
            <a:pPr marL="457200" indent="-457200">
              <a:spcAft>
                <a:spcPts val="1800"/>
              </a:spcAft>
              <a:buFont typeface="Arial" charset="0"/>
              <a:buChar char="•"/>
            </a:pPr>
            <a:r>
              <a:rPr lang="en-US" sz="2400" b="1" dirty="0" smtClean="0">
                <a:solidFill>
                  <a:schemeClr val="bg1"/>
                </a:solidFill>
                <a:effectLst>
                  <a:outerShdw blurRad="38100" dist="38100" dir="2700000" algn="tl">
                    <a:srgbClr val="000000">
                      <a:alpha val="43137"/>
                    </a:srgbClr>
                  </a:outerShdw>
                </a:effectLst>
              </a:rPr>
              <a:t>~ 50% breed on Farallon Islands</a:t>
            </a:r>
          </a:p>
          <a:p>
            <a:pPr marL="457200" indent="-457200">
              <a:spcAft>
                <a:spcPts val="1800"/>
              </a:spcAft>
              <a:buFont typeface="Arial" charset="0"/>
              <a:buChar char="•"/>
            </a:pPr>
            <a:r>
              <a:rPr lang="en-US" sz="2400" b="1" dirty="0" smtClean="0">
                <a:solidFill>
                  <a:schemeClr val="bg1"/>
                </a:solidFill>
                <a:effectLst>
                  <a:outerShdw blurRad="38100" dist="38100" dir="2700000" algn="tl">
                    <a:srgbClr val="000000">
                      <a:alpha val="43137"/>
                    </a:srgbClr>
                  </a:outerShdw>
                </a:effectLst>
              </a:rPr>
              <a:t>USFWS Species of Management </a:t>
            </a:r>
            <a:r>
              <a:rPr lang="en-US" sz="2400" b="1" dirty="0">
                <a:solidFill>
                  <a:schemeClr val="bg1"/>
                </a:solidFill>
                <a:effectLst>
                  <a:outerShdw blurRad="38100" dist="38100" dir="2700000" algn="tl">
                    <a:srgbClr val="000000">
                      <a:alpha val="43137"/>
                    </a:srgbClr>
                  </a:outerShdw>
                </a:effectLst>
              </a:rPr>
              <a:t> </a:t>
            </a:r>
            <a:r>
              <a:rPr lang="en-US" sz="2400" b="1" dirty="0" smtClean="0">
                <a:solidFill>
                  <a:schemeClr val="bg1"/>
                </a:solidFill>
                <a:effectLst>
                  <a:outerShdw blurRad="38100" dist="38100" dir="2700000" algn="tl">
                    <a:srgbClr val="000000">
                      <a:alpha val="43137"/>
                    </a:srgbClr>
                  </a:outerShdw>
                </a:effectLst>
              </a:rPr>
              <a:t>Concern</a:t>
            </a:r>
          </a:p>
          <a:p>
            <a:pPr marL="457200" indent="-457200">
              <a:spcAft>
                <a:spcPts val="1800"/>
              </a:spcAft>
              <a:buFont typeface="Arial" charset="0"/>
              <a:buChar char="•"/>
            </a:pPr>
            <a:r>
              <a:rPr lang="en-US" sz="2400" b="1" dirty="0" smtClean="0">
                <a:solidFill>
                  <a:schemeClr val="bg1"/>
                </a:solidFill>
                <a:effectLst>
                  <a:outerShdw blurRad="38100" dist="38100" dir="2700000" algn="tl">
                    <a:srgbClr val="000000">
                      <a:alpha val="43137"/>
                    </a:srgbClr>
                  </a:outerShdw>
                </a:effectLst>
              </a:rPr>
              <a:t>California Species of Special Concern</a:t>
            </a:r>
          </a:p>
        </p:txBody>
      </p:sp>
      <p:sp>
        <p:nvSpPr>
          <p:cNvPr id="7" name="TextBox 9"/>
          <p:cNvSpPr txBox="1">
            <a:spLocks noChangeArrowheads="1"/>
          </p:cNvSpPr>
          <p:nvPr/>
        </p:nvSpPr>
        <p:spPr bwMode="auto">
          <a:xfrm>
            <a:off x="269508" y="1073335"/>
            <a:ext cx="3209533" cy="523220"/>
          </a:xfrm>
          <a:prstGeom prst="rect">
            <a:avLst/>
          </a:prstGeom>
          <a:noFill/>
          <a:ln w="9525">
            <a:noFill/>
            <a:miter lim="800000"/>
            <a:headEnd/>
            <a:tailEnd/>
          </a:ln>
        </p:spPr>
        <p:txBody>
          <a:bodyPr wrap="none">
            <a:spAutoFit/>
          </a:bodyPr>
          <a:lstStyle/>
          <a:p>
            <a:r>
              <a:rPr lang="en-US" sz="2800" b="1" dirty="0" smtClean="0">
                <a:solidFill>
                  <a:schemeClr val="bg1"/>
                </a:solidFill>
                <a:effectLst>
                  <a:outerShdw blurRad="38100" dist="38100" dir="2700000" algn="tl">
                    <a:srgbClr val="000000">
                      <a:alpha val="43137"/>
                    </a:srgbClr>
                  </a:outerShdw>
                </a:effectLst>
                <a:latin typeface="+mn-lt"/>
              </a:rPr>
              <a:t>Ashy Storm-Petrel</a:t>
            </a:r>
            <a:endParaRPr lang="en-US" sz="28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21678035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SEFI BUOW"/>
          <p:cNvPicPr>
            <a:picLocks noChangeAspect="1" noChangeArrowheads="1"/>
          </p:cNvPicPr>
          <p:nvPr/>
        </p:nvPicPr>
        <p:blipFill>
          <a:blip r:embed="rId3" cstate="email"/>
          <a:srcRect/>
          <a:stretch>
            <a:fillRect/>
          </a:stretch>
        </p:blipFill>
        <p:spPr bwMode="auto">
          <a:xfrm>
            <a:off x="381000" y="1471358"/>
            <a:ext cx="3886200" cy="3246139"/>
          </a:xfrm>
          <a:prstGeom prst="rect">
            <a:avLst/>
          </a:prstGeom>
          <a:ln>
            <a:noFill/>
          </a:ln>
          <a:effectLst>
            <a:outerShdw blurRad="292100" dist="139700" dir="2700000" algn="tl" rotWithShape="0">
              <a:srgbClr val="333333">
                <a:alpha val="65000"/>
              </a:srgbClr>
            </a:outerShdw>
          </a:effectLst>
        </p:spPr>
      </p:pic>
      <p:pic>
        <p:nvPicPr>
          <p:cNvPr id="12291" name="Picture 4" descr="PetelWings"/>
          <p:cNvPicPr>
            <a:picLocks noChangeAspect="1" noChangeArrowheads="1"/>
          </p:cNvPicPr>
          <p:nvPr/>
        </p:nvPicPr>
        <p:blipFill>
          <a:blip r:embed="rId4" cstate="email"/>
          <a:srcRect/>
          <a:stretch>
            <a:fillRect/>
          </a:stretch>
        </p:blipFill>
        <p:spPr bwMode="auto">
          <a:xfrm>
            <a:off x="4572000" y="1471358"/>
            <a:ext cx="4111558" cy="3275309"/>
          </a:xfrm>
          <a:prstGeom prst="rect">
            <a:avLst/>
          </a:prstGeom>
          <a:ln>
            <a:noFill/>
          </a:ln>
          <a:effectLst>
            <a:outerShdw blurRad="292100" dist="139700" dir="2700000" algn="tl" rotWithShape="0">
              <a:srgbClr val="333333">
                <a:alpha val="65000"/>
              </a:srgbClr>
            </a:outerShdw>
          </a:effectLst>
        </p:spPr>
      </p:pic>
      <p:sp>
        <p:nvSpPr>
          <p:cNvPr id="12292" name="TextBox 3"/>
          <p:cNvSpPr txBox="1">
            <a:spLocks noChangeArrowheads="1"/>
          </p:cNvSpPr>
          <p:nvPr/>
        </p:nvSpPr>
        <p:spPr bwMode="auto">
          <a:xfrm>
            <a:off x="914400" y="328358"/>
            <a:ext cx="2789674" cy="954107"/>
          </a:xfrm>
          <a:prstGeom prst="rect">
            <a:avLst/>
          </a:prstGeom>
          <a:noFill/>
          <a:ln w="9525">
            <a:noFill/>
            <a:miter lim="800000"/>
            <a:headEnd/>
            <a:tailEnd/>
          </a:ln>
        </p:spPr>
        <p:txBody>
          <a:bodyPr wrap="none">
            <a:spAutoFit/>
          </a:bodyPr>
          <a:lstStyle/>
          <a:p>
            <a:r>
              <a:rPr lang="en-US" sz="2800" b="1" dirty="0">
                <a:solidFill>
                  <a:schemeClr val="bg1"/>
                </a:solidFill>
                <a:effectLst>
                  <a:outerShdw blurRad="38100" dist="38100" dir="2700000" algn="tl">
                    <a:srgbClr val="000000">
                      <a:alpha val="43137"/>
                    </a:srgbClr>
                  </a:outerShdw>
                </a:effectLst>
                <a:latin typeface="+mj-lt"/>
              </a:rPr>
              <a:t>Burrowing </a:t>
            </a:r>
            <a:r>
              <a:rPr lang="en-US" sz="2800" b="1" dirty="0" smtClean="0">
                <a:solidFill>
                  <a:schemeClr val="bg1"/>
                </a:solidFill>
                <a:effectLst>
                  <a:outerShdw blurRad="38100" dist="38100" dir="2700000" algn="tl">
                    <a:srgbClr val="000000">
                      <a:alpha val="43137"/>
                    </a:srgbClr>
                  </a:outerShdw>
                </a:effectLst>
                <a:latin typeface="+mj-lt"/>
              </a:rPr>
              <a:t>Owl</a:t>
            </a:r>
          </a:p>
          <a:p>
            <a:pPr algn="ctr"/>
            <a:r>
              <a:rPr lang="en-US" sz="2800" b="1" dirty="0" smtClean="0">
                <a:solidFill>
                  <a:schemeClr val="bg1"/>
                </a:solidFill>
                <a:effectLst>
                  <a:outerShdw blurRad="38100" dist="38100" dir="2700000" algn="tl">
                    <a:srgbClr val="000000">
                      <a:alpha val="43137"/>
                    </a:srgbClr>
                  </a:outerShdw>
                </a:effectLst>
                <a:latin typeface="+mj-lt"/>
              </a:rPr>
              <a:t>(stay all winter)</a:t>
            </a:r>
            <a:endParaRPr lang="en-US" sz="2800" b="1" dirty="0">
              <a:solidFill>
                <a:schemeClr val="bg1"/>
              </a:solidFill>
              <a:effectLst>
                <a:outerShdw blurRad="38100" dist="38100" dir="2700000" algn="tl">
                  <a:srgbClr val="000000">
                    <a:alpha val="43137"/>
                  </a:srgbClr>
                </a:outerShdw>
              </a:effectLst>
              <a:latin typeface="+mj-lt"/>
            </a:endParaRPr>
          </a:p>
        </p:txBody>
      </p:sp>
      <p:sp>
        <p:nvSpPr>
          <p:cNvPr id="12293" name="TextBox 4"/>
          <p:cNvSpPr txBox="1">
            <a:spLocks noChangeArrowheads="1"/>
          </p:cNvSpPr>
          <p:nvPr/>
        </p:nvSpPr>
        <p:spPr bwMode="auto">
          <a:xfrm>
            <a:off x="5284057" y="328358"/>
            <a:ext cx="2351927" cy="954107"/>
          </a:xfrm>
          <a:prstGeom prst="rect">
            <a:avLst/>
          </a:prstGeom>
          <a:noFill/>
          <a:ln w="9525">
            <a:noFill/>
            <a:miter lim="800000"/>
            <a:headEnd/>
            <a:tailEnd/>
          </a:ln>
        </p:spPr>
        <p:txBody>
          <a:bodyPr wrap="none">
            <a:spAutoFit/>
          </a:bodyPr>
          <a:lstStyle/>
          <a:p>
            <a:pPr algn="ctr"/>
            <a:r>
              <a:rPr lang="en-US" sz="2800" b="1" dirty="0">
                <a:solidFill>
                  <a:schemeClr val="bg1"/>
                </a:solidFill>
                <a:effectLst>
                  <a:outerShdw blurRad="38100" dist="38100" dir="2700000" algn="tl">
                    <a:srgbClr val="000000">
                      <a:alpha val="43137"/>
                    </a:srgbClr>
                  </a:outerShdw>
                </a:effectLst>
                <a:latin typeface="+mj-lt"/>
              </a:rPr>
              <a:t>Storm-petrel </a:t>
            </a:r>
            <a:endParaRPr lang="en-US" sz="2800" b="1" dirty="0" smtClean="0">
              <a:solidFill>
                <a:schemeClr val="bg1"/>
              </a:solidFill>
              <a:effectLst>
                <a:outerShdw blurRad="38100" dist="38100" dir="2700000" algn="tl">
                  <a:srgbClr val="000000">
                    <a:alpha val="43137"/>
                  </a:srgbClr>
                </a:outerShdw>
              </a:effectLst>
              <a:latin typeface="+mj-lt"/>
            </a:endParaRPr>
          </a:p>
          <a:p>
            <a:pPr algn="ctr"/>
            <a:r>
              <a:rPr lang="en-US" sz="2800" b="1" dirty="0" smtClean="0">
                <a:solidFill>
                  <a:schemeClr val="bg1"/>
                </a:solidFill>
                <a:effectLst>
                  <a:outerShdw blurRad="38100" dist="38100" dir="2700000" algn="tl">
                    <a:srgbClr val="000000">
                      <a:alpha val="43137"/>
                    </a:srgbClr>
                  </a:outerShdw>
                </a:effectLst>
                <a:latin typeface="+mj-lt"/>
              </a:rPr>
              <a:t>feather </a:t>
            </a:r>
            <a:r>
              <a:rPr lang="en-US" sz="2800" b="1" dirty="0">
                <a:solidFill>
                  <a:schemeClr val="bg1"/>
                </a:solidFill>
                <a:effectLst>
                  <a:outerShdw blurRad="38100" dist="38100" dir="2700000" algn="tl">
                    <a:srgbClr val="000000">
                      <a:alpha val="43137"/>
                    </a:srgbClr>
                  </a:outerShdw>
                </a:effectLst>
                <a:latin typeface="+mj-lt"/>
              </a:rPr>
              <a:t>pile</a:t>
            </a:r>
          </a:p>
        </p:txBody>
      </p:sp>
      <p:sp>
        <p:nvSpPr>
          <p:cNvPr id="6" name="TextBox 3"/>
          <p:cNvSpPr txBox="1">
            <a:spLocks noChangeArrowheads="1"/>
          </p:cNvSpPr>
          <p:nvPr/>
        </p:nvSpPr>
        <p:spPr bwMode="auto">
          <a:xfrm>
            <a:off x="304800" y="5138394"/>
            <a:ext cx="8839200" cy="1384995"/>
          </a:xfrm>
          <a:prstGeom prst="rect">
            <a:avLst/>
          </a:prstGeom>
          <a:noFill/>
          <a:ln w="9525">
            <a:noFill/>
            <a:miter lim="800000"/>
            <a:headEnd/>
            <a:tailEnd/>
          </a:ln>
        </p:spPr>
        <p:txBody>
          <a:bodyPr wrap="square">
            <a:spAutoFit/>
          </a:bodyPr>
          <a:lstStyle/>
          <a:p>
            <a:pPr>
              <a:buFont typeface="Arial" pitchFamily="34" charset="0"/>
              <a:buChar char="•"/>
            </a:pPr>
            <a:r>
              <a:rPr lang="en-US" sz="2800" b="1" dirty="0" smtClean="0">
                <a:solidFill>
                  <a:schemeClr val="bg1"/>
                </a:solidFill>
                <a:effectLst>
                  <a:outerShdw blurRad="38100" dist="38100" dir="2700000" algn="tl">
                    <a:srgbClr val="000000">
                      <a:alpha val="43137"/>
                    </a:srgbClr>
                  </a:outerShdw>
                </a:effectLst>
                <a:latin typeface="+mj-lt"/>
                <a:cs typeface="Arial" pitchFamily="34" charset="0"/>
              </a:rPr>
              <a:t>  Hundreds of adult storm-petrels killed per year by burrowing owls.</a:t>
            </a:r>
            <a:endParaRPr lang="en-US" sz="2800" b="1" i="1" dirty="0" smtClean="0">
              <a:solidFill>
                <a:schemeClr val="bg1"/>
              </a:solidFill>
              <a:effectLst>
                <a:outerShdw blurRad="38100" dist="38100" dir="2700000" algn="tl">
                  <a:srgbClr val="000000">
                    <a:alpha val="43137"/>
                  </a:srgbClr>
                </a:outerShdw>
              </a:effectLst>
              <a:latin typeface="+mj-lt"/>
              <a:cs typeface="Arial" pitchFamily="34" charset="0"/>
            </a:endParaRPr>
          </a:p>
          <a:p>
            <a:endParaRPr lang="en-US" sz="2800" b="1" dirty="0">
              <a:solidFill>
                <a:schemeClr val="bg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24257492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464" y="1447800"/>
            <a:ext cx="7202936" cy="5024403"/>
          </a:xfrm>
          <a:prstGeom prst="rect">
            <a:avLst/>
          </a:prstGeom>
        </p:spPr>
      </p:pic>
      <p:sp>
        <p:nvSpPr>
          <p:cNvPr id="5" name="Rectangle 4"/>
          <p:cNvSpPr/>
          <p:nvPr/>
        </p:nvSpPr>
        <p:spPr>
          <a:xfrm>
            <a:off x="533400" y="304800"/>
            <a:ext cx="8077200" cy="1384995"/>
          </a:xfrm>
          <a:prstGeom prst="rect">
            <a:avLst/>
          </a:prstGeom>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latin typeface="+mj-lt"/>
                <a:cs typeface="Calibri" pitchFamily="34" charset="0"/>
              </a:rPr>
              <a:t>Relationship of Mouse and Owl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Abundance </a:t>
            </a:r>
          </a:p>
          <a:p>
            <a:pPr algn="ct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with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Storm-Petrel Predation</a:t>
            </a:r>
            <a:r>
              <a:rPr lang="en-US" sz="2800" b="1" dirty="0">
                <a:solidFill>
                  <a:schemeClr val="bg1"/>
                </a:solidFill>
                <a:effectLst>
                  <a:outerShdw blurRad="38100" dist="38100" dir="2700000" algn="tl">
                    <a:srgbClr val="000000">
                      <a:alpha val="43137"/>
                    </a:srgbClr>
                  </a:outerShdw>
                </a:effectLst>
                <a:latin typeface="+mj-lt"/>
              </a:rPr>
              <a:t/>
            </a:r>
            <a:br>
              <a:rPr lang="en-US" sz="2800" b="1" dirty="0">
                <a:solidFill>
                  <a:schemeClr val="bg1"/>
                </a:solidFill>
                <a:effectLst>
                  <a:outerShdw blurRad="38100" dist="38100" dir="2700000" algn="tl">
                    <a:srgbClr val="000000">
                      <a:alpha val="43137"/>
                    </a:srgbClr>
                  </a:outerShdw>
                </a:effectLst>
                <a:latin typeface="+mj-lt"/>
              </a:rPr>
            </a:br>
            <a:endParaRPr lang="en-US" sz="2800" b="1" dirty="0">
              <a:solidFill>
                <a:schemeClr val="bg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34236193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464" y="1438797"/>
            <a:ext cx="7243072" cy="5036229"/>
          </a:xfrm>
          <a:prstGeom prst="rect">
            <a:avLst/>
          </a:prstGeom>
        </p:spPr>
      </p:pic>
      <p:pic>
        <p:nvPicPr>
          <p:cNvPr id="5" name="Picture 4" descr="SEFI BUOW"/>
          <p:cNvPicPr>
            <a:picLocks noChangeAspect="1" noChangeArrowheads="1"/>
          </p:cNvPicPr>
          <p:nvPr/>
        </p:nvPicPr>
        <p:blipFill>
          <a:blip r:embed="rId4" cstate="email"/>
          <a:srcRect/>
          <a:stretch>
            <a:fillRect/>
          </a:stretch>
        </p:blipFill>
        <p:spPr bwMode="auto">
          <a:xfrm>
            <a:off x="5514681" y="2036271"/>
            <a:ext cx="1080939" cy="902907"/>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741932" y="304800"/>
            <a:ext cx="7660136" cy="1384995"/>
          </a:xfrm>
          <a:prstGeom prst="rect">
            <a:avLst/>
          </a:prstGeom>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latin typeface="+mj-lt"/>
                <a:cs typeface="Calibri" pitchFamily="34" charset="0"/>
              </a:rPr>
              <a:t>Relationship of Mouse and Owl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Abundance </a:t>
            </a:r>
          </a:p>
          <a:p>
            <a:pPr algn="ct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with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Storm-Petrel Predation</a:t>
            </a:r>
            <a:r>
              <a:rPr lang="en-US" sz="2800" b="1" dirty="0">
                <a:solidFill>
                  <a:schemeClr val="bg1"/>
                </a:solidFill>
                <a:effectLst>
                  <a:outerShdw blurRad="38100" dist="38100" dir="2700000" algn="tl">
                    <a:srgbClr val="000000">
                      <a:alpha val="43137"/>
                    </a:srgbClr>
                  </a:outerShdw>
                </a:effectLst>
                <a:latin typeface="+mj-lt"/>
              </a:rPr>
              <a:t/>
            </a:r>
            <a:br>
              <a:rPr lang="en-US" sz="2800" b="1" dirty="0">
                <a:solidFill>
                  <a:schemeClr val="bg1"/>
                </a:solidFill>
                <a:effectLst>
                  <a:outerShdw blurRad="38100" dist="38100" dir="2700000" algn="tl">
                    <a:srgbClr val="000000">
                      <a:alpha val="43137"/>
                    </a:srgbClr>
                  </a:outerShdw>
                </a:effectLst>
                <a:latin typeface="+mj-lt"/>
              </a:rPr>
            </a:br>
            <a:endParaRPr lang="en-US" sz="2800" b="1" dirty="0">
              <a:solidFill>
                <a:schemeClr val="bg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40127700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464" y="1406360"/>
            <a:ext cx="7243072" cy="5188458"/>
          </a:xfrm>
          <a:prstGeom prst="rect">
            <a:avLst/>
          </a:prstGeom>
        </p:spPr>
      </p:pic>
      <p:pic>
        <p:nvPicPr>
          <p:cNvPr id="5" name="Picture 4" descr="PetelWings"/>
          <p:cNvPicPr>
            <a:picLocks noChangeAspect="1" noChangeArrowheads="1"/>
          </p:cNvPicPr>
          <p:nvPr/>
        </p:nvPicPr>
        <p:blipFill>
          <a:blip r:embed="rId4" cstate="email"/>
          <a:srcRect/>
          <a:stretch>
            <a:fillRect/>
          </a:stretch>
        </p:blipFill>
        <p:spPr bwMode="auto">
          <a:xfrm>
            <a:off x="5429840" y="1944135"/>
            <a:ext cx="1198676" cy="954878"/>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798064" y="307538"/>
            <a:ext cx="7583936" cy="1384995"/>
          </a:xfrm>
          <a:prstGeom prst="rect">
            <a:avLst/>
          </a:prstGeom>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latin typeface="+mj-lt"/>
                <a:cs typeface="Calibri" pitchFamily="34" charset="0"/>
              </a:rPr>
              <a:t>Relationship of Mouse and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Owl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Abundance </a:t>
            </a:r>
            <a:endParaRPr lang="en-US" sz="2800" b="1" dirty="0" smtClean="0">
              <a:solidFill>
                <a:schemeClr val="bg1"/>
              </a:solidFill>
              <a:effectLst>
                <a:outerShdw blurRad="38100" dist="38100" dir="2700000" algn="tl">
                  <a:srgbClr val="000000">
                    <a:alpha val="43137"/>
                  </a:srgbClr>
                </a:outerShdw>
              </a:effectLst>
              <a:latin typeface="+mj-lt"/>
              <a:cs typeface="Calibri" pitchFamily="34" charset="0"/>
            </a:endParaRPr>
          </a:p>
          <a:p>
            <a:pPr algn="ct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with </a:t>
            </a:r>
            <a:r>
              <a:rPr lang="en-US" sz="2800" b="1" dirty="0">
                <a:solidFill>
                  <a:schemeClr val="bg1"/>
                </a:solidFill>
                <a:effectLst>
                  <a:outerShdw blurRad="38100" dist="38100" dir="2700000" algn="tl">
                    <a:srgbClr val="000000">
                      <a:alpha val="43137"/>
                    </a:srgbClr>
                  </a:outerShdw>
                </a:effectLst>
                <a:latin typeface="+mj-lt"/>
                <a:cs typeface="Calibri" pitchFamily="34" charset="0"/>
              </a:rPr>
              <a:t>Storm-Petrel Predation</a:t>
            </a:r>
            <a:r>
              <a:rPr lang="en-US" sz="2800" b="1" dirty="0">
                <a:solidFill>
                  <a:schemeClr val="bg1"/>
                </a:solidFill>
                <a:effectLst>
                  <a:outerShdw blurRad="38100" dist="38100" dir="2700000" algn="tl">
                    <a:srgbClr val="000000">
                      <a:alpha val="43137"/>
                    </a:srgbClr>
                  </a:outerShdw>
                </a:effectLst>
                <a:latin typeface="+mj-lt"/>
              </a:rPr>
              <a:t/>
            </a:r>
            <a:br>
              <a:rPr lang="en-US" sz="2800" b="1" dirty="0">
                <a:solidFill>
                  <a:schemeClr val="bg1"/>
                </a:solidFill>
                <a:effectLst>
                  <a:outerShdw blurRad="38100" dist="38100" dir="2700000" algn="tl">
                    <a:srgbClr val="000000">
                      <a:alpha val="43137"/>
                    </a:srgbClr>
                  </a:outerShdw>
                </a:effectLst>
                <a:latin typeface="+mj-lt"/>
              </a:rPr>
            </a:br>
            <a:endParaRPr lang="en-US" sz="2800" b="1" dirty="0">
              <a:solidFill>
                <a:schemeClr val="bg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35314904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22300" y="144959"/>
            <a:ext cx="6483970" cy="954107"/>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cs typeface="Calibri" pitchFamily="34" charset="0"/>
              </a:rPr>
              <a:t>Ashy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Storm-Petrel</a:t>
            </a:r>
            <a:r>
              <a:rPr lang="en-US" sz="2800" b="1" dirty="0" smtClean="0">
                <a:solidFill>
                  <a:schemeClr val="bg1"/>
                </a:solidFill>
                <a:effectLst>
                  <a:outerShdw blurRad="38100" dist="38100" dir="2700000" algn="tl">
                    <a:srgbClr val="000000">
                      <a:alpha val="43137"/>
                    </a:srgbClr>
                  </a:outerShdw>
                </a:effectLst>
                <a:cs typeface="Calibri" pitchFamily="34" charset="0"/>
              </a:rPr>
              <a:t> Trends With and Without </a:t>
            </a:r>
            <a:r>
              <a:rPr lang="en-US" sz="2800" b="1" dirty="0" smtClean="0">
                <a:solidFill>
                  <a:schemeClr val="bg1"/>
                </a:solidFill>
                <a:effectLst>
                  <a:outerShdw blurRad="38100" dist="38100" dir="2700000" algn="tl">
                    <a:srgbClr val="000000">
                      <a:alpha val="43137"/>
                    </a:srgbClr>
                  </a:outerShdw>
                </a:effectLst>
                <a:latin typeface="+mj-lt"/>
                <a:cs typeface="Calibri" pitchFamily="34" charset="0"/>
              </a:rPr>
              <a:t>Owl</a:t>
            </a:r>
            <a:r>
              <a:rPr lang="en-US" sz="2800" b="1" dirty="0" smtClean="0">
                <a:solidFill>
                  <a:schemeClr val="bg1"/>
                </a:solidFill>
                <a:effectLst>
                  <a:outerShdw blurRad="38100" dist="38100" dir="2700000" algn="tl">
                    <a:srgbClr val="000000">
                      <a:alpha val="43137"/>
                    </a:srgbClr>
                  </a:outerShdw>
                </a:effectLst>
                <a:cs typeface="Calibri" pitchFamily="34" charset="0"/>
              </a:rPr>
              <a:t> Reduction</a:t>
            </a:r>
            <a:endParaRPr lang="en-US" sz="2800" b="1"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
        <p:nvSpPr>
          <p:cNvPr id="4" name="TextBox 3"/>
          <p:cNvSpPr txBox="1"/>
          <p:nvPr/>
        </p:nvSpPr>
        <p:spPr>
          <a:xfrm>
            <a:off x="6178065" y="6172200"/>
            <a:ext cx="1822935" cy="369332"/>
          </a:xfrm>
          <a:prstGeom prst="rect">
            <a:avLst/>
          </a:prstGeom>
          <a:noFill/>
        </p:spPr>
        <p:txBody>
          <a:bodyPr wrap="none" rtlCol="0">
            <a:spAutoFit/>
          </a:bodyPr>
          <a:lstStyle/>
          <a:p>
            <a:r>
              <a:rPr lang="en-US" b="1" dirty="0" err="1" smtClean="0">
                <a:solidFill>
                  <a:schemeClr val="bg1"/>
                </a:solidFill>
              </a:rPr>
              <a:t>Nur</a:t>
            </a:r>
            <a:r>
              <a:rPr lang="en-US" b="1" dirty="0" smtClean="0">
                <a:solidFill>
                  <a:schemeClr val="bg1"/>
                </a:solidFill>
              </a:rPr>
              <a:t> et al. (2013)</a:t>
            </a:r>
            <a:endParaRPr lang="en-US" b="1" dirty="0">
              <a:solidFill>
                <a:schemeClr val="bg1"/>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291456"/>
            <a:ext cx="6426772" cy="4880744"/>
          </a:xfrm>
          <a:prstGeom prst="rect">
            <a:avLst/>
          </a:prstGeom>
        </p:spPr>
      </p:pic>
      <p:sp>
        <p:nvSpPr>
          <p:cNvPr id="12" name="TextBox 11"/>
          <p:cNvSpPr txBox="1"/>
          <p:nvPr/>
        </p:nvSpPr>
        <p:spPr>
          <a:xfrm>
            <a:off x="2281288" y="1440930"/>
            <a:ext cx="2282997" cy="276999"/>
          </a:xfrm>
          <a:prstGeom prst="rect">
            <a:avLst/>
          </a:prstGeom>
          <a:noFill/>
        </p:spPr>
        <p:txBody>
          <a:bodyPr wrap="none" rtlCol="0">
            <a:spAutoFit/>
          </a:bodyPr>
          <a:lstStyle/>
          <a:p>
            <a:r>
              <a:rPr lang="en-US" sz="1200" dirty="0" smtClean="0"/>
              <a:t>“Moderate Decline” scenario</a:t>
            </a:r>
            <a:endParaRPr lang="en-US" sz="1200" dirty="0"/>
          </a:p>
        </p:txBody>
      </p:sp>
    </p:spTree>
    <p:extLst>
      <p:ext uri="{BB962C8B-B14F-4D97-AF65-F5344CB8AC3E}">
        <p14:creationId xmlns:p14="http://schemas.microsoft.com/office/powerpoint/2010/main" val="38638021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22300" y="144959"/>
            <a:ext cx="6483970" cy="954107"/>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rPr>
              <a:t>Benefits to </a:t>
            </a:r>
            <a:r>
              <a:rPr lang="en-US" sz="2800" b="1" dirty="0" err="1" smtClean="0">
                <a:solidFill>
                  <a:schemeClr val="bg1"/>
                </a:solidFill>
                <a:effectLst>
                  <a:outerShdw blurRad="38100" dist="38100" dir="2700000" algn="tl">
                    <a:srgbClr val="000000">
                      <a:alpha val="43137"/>
                    </a:srgbClr>
                  </a:outerShdw>
                </a:effectLst>
              </a:rPr>
              <a:t>Farallon</a:t>
            </a:r>
            <a:r>
              <a:rPr lang="en-US" sz="2800" b="1" dirty="0" smtClean="0">
                <a:solidFill>
                  <a:schemeClr val="bg1"/>
                </a:solidFill>
                <a:effectLst>
                  <a:outerShdw blurRad="38100" dist="38100" dir="2700000" algn="tl">
                    <a:srgbClr val="000000">
                      <a:alpha val="43137"/>
                    </a:srgbClr>
                  </a:outerShdw>
                </a:effectLst>
              </a:rPr>
              <a:t> Arboreal Salamanders</a:t>
            </a:r>
            <a:endParaRPr lang="en-US" sz="2800" b="1"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pic>
        <p:nvPicPr>
          <p:cNvPr id="3" name="Picture 7" descr="24_cb222_2jan07_5"/>
          <p:cNvPicPr>
            <a:picLocks noChangeAspect="1" noChangeArrowheads="1"/>
          </p:cNvPicPr>
          <p:nvPr/>
        </p:nvPicPr>
        <p:blipFill>
          <a:blip r:embed="rId2" cstate="screen"/>
          <a:srcRect/>
          <a:stretch>
            <a:fillRect/>
          </a:stretch>
        </p:blipFill>
        <p:spPr bwMode="auto">
          <a:xfrm>
            <a:off x="6248400" y="1219200"/>
            <a:ext cx="2579874" cy="2057400"/>
          </a:xfrm>
          <a:prstGeom prst="rect">
            <a:avLst/>
          </a:prstGeom>
          <a:noFill/>
          <a:ln w="9525">
            <a:noFill/>
            <a:miter lim="800000"/>
            <a:headEnd/>
            <a:tailEnd/>
          </a:ln>
        </p:spPr>
      </p:pic>
      <p:sp>
        <p:nvSpPr>
          <p:cNvPr id="4" name="Content Placeholder 2"/>
          <p:cNvSpPr txBox="1">
            <a:spLocks/>
          </p:cNvSpPr>
          <p:nvPr/>
        </p:nvSpPr>
        <p:spPr>
          <a:xfrm>
            <a:off x="533400" y="1676400"/>
            <a:ext cx="8001000" cy="3052704"/>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US" sz="2400" b="1" dirty="0" smtClean="0">
                <a:solidFill>
                  <a:schemeClr val="bg1"/>
                </a:solidFill>
                <a:effectLst>
                  <a:outerShdw blurRad="38100" dist="38100" dir="2700000" algn="tl">
                    <a:srgbClr val="000000">
                      <a:alpha val="43137"/>
                    </a:srgbClr>
                  </a:outerShdw>
                </a:effectLst>
              </a:rPr>
              <a:t>Feed mainly on invertebrates;</a:t>
            </a:r>
          </a:p>
          <a:p>
            <a:pPr>
              <a:lnSpc>
                <a:spcPct val="150000"/>
              </a:lnSpc>
            </a:pPr>
            <a:r>
              <a:rPr lang="en-US" sz="2400" b="1" dirty="0" smtClean="0">
                <a:solidFill>
                  <a:schemeClr val="bg1"/>
                </a:solidFill>
                <a:effectLst>
                  <a:outerShdw blurRad="38100" dist="38100" dir="2700000" algn="tl">
                    <a:srgbClr val="000000">
                      <a:alpha val="43137"/>
                    </a:srgbClr>
                  </a:outerShdw>
                </a:effectLst>
              </a:rPr>
              <a:t>Preliminary data shows diet overlap with mice (competition for resources);</a:t>
            </a:r>
          </a:p>
          <a:p>
            <a:pPr>
              <a:lnSpc>
                <a:spcPct val="150000"/>
              </a:lnSpc>
            </a:pPr>
            <a:r>
              <a:rPr lang="en-US" sz="2400" b="1" dirty="0" smtClean="0">
                <a:solidFill>
                  <a:schemeClr val="bg1"/>
                </a:solidFill>
                <a:effectLst>
                  <a:outerShdw blurRad="38100" dist="38100" dir="2700000" algn="tl">
                    <a:srgbClr val="000000">
                      <a:alpha val="43137"/>
                    </a:srgbClr>
                  </a:outerShdw>
                </a:effectLst>
              </a:rPr>
              <a:t>Mice likely feed on salamander young;</a:t>
            </a:r>
          </a:p>
          <a:p>
            <a:pPr>
              <a:lnSpc>
                <a:spcPct val="150000"/>
              </a:lnSpc>
            </a:pPr>
            <a:r>
              <a:rPr lang="en-US" sz="2400" b="1" dirty="0" smtClean="0">
                <a:solidFill>
                  <a:schemeClr val="bg1"/>
                </a:solidFill>
                <a:effectLst>
                  <a:outerShdw blurRad="38100" dist="38100" dir="2700000" algn="tl">
                    <a:srgbClr val="000000">
                      <a:alpha val="43137"/>
                    </a:srgbClr>
                  </a:outerShdw>
                </a:effectLst>
              </a:rPr>
              <a:t>Little data on benefits to </a:t>
            </a:r>
            <a:r>
              <a:rPr lang="en-US" sz="2400" b="1" dirty="0" smtClean="0">
                <a:solidFill>
                  <a:schemeClr val="bg1"/>
                </a:solidFill>
                <a:effectLst>
                  <a:outerShdw blurRad="38100" dist="38100" dir="2700000" algn="tl">
                    <a:srgbClr val="000000">
                      <a:alpha val="43137"/>
                    </a:srgbClr>
                  </a:outerShdw>
                </a:effectLst>
              </a:rPr>
              <a:t>amphibians, </a:t>
            </a:r>
            <a:r>
              <a:rPr lang="en-US" sz="2400" b="1" dirty="0" smtClean="0">
                <a:solidFill>
                  <a:schemeClr val="bg1"/>
                </a:solidFill>
                <a:effectLst>
                  <a:outerShdw blurRad="38100" dist="38100" dir="2700000" algn="tl">
                    <a:srgbClr val="000000">
                      <a:alpha val="43137"/>
                    </a:srgbClr>
                  </a:outerShdw>
                </a:effectLst>
              </a:rPr>
              <a:t>but other studies have shown benefits to </a:t>
            </a:r>
            <a:r>
              <a:rPr lang="en-US" sz="2400" b="1" dirty="0" smtClean="0">
                <a:solidFill>
                  <a:schemeClr val="bg1"/>
                </a:solidFill>
                <a:effectLst>
                  <a:outerShdw blurRad="38100" dist="38100" dir="2700000" algn="tl">
                    <a:srgbClr val="000000">
                      <a:alpha val="43137"/>
                    </a:srgbClr>
                  </a:outerShdw>
                </a:effectLst>
              </a:rPr>
              <a:t>lizards:</a:t>
            </a:r>
            <a:endParaRPr lang="en-US" sz="2400" b="1" dirty="0" smtClean="0">
              <a:solidFill>
                <a:schemeClr val="bg1"/>
              </a:solidFill>
              <a:effectLst>
                <a:outerShdw blurRad="38100" dist="38100" dir="2700000" algn="tl">
                  <a:srgbClr val="000000">
                    <a:alpha val="43137"/>
                  </a:srgbClr>
                </a:outerShdw>
              </a:effectLst>
            </a:endParaRPr>
          </a:p>
          <a:p>
            <a:pPr lvl="1">
              <a:lnSpc>
                <a:spcPct val="150000"/>
              </a:lnSpc>
            </a:pPr>
            <a:r>
              <a:rPr lang="en-US" sz="2200" b="1" dirty="0" smtClean="0">
                <a:solidFill>
                  <a:schemeClr val="bg1"/>
                </a:solidFill>
                <a:effectLst>
                  <a:outerShdw blurRad="38100" dist="38100" dir="2700000" algn="tl">
                    <a:srgbClr val="000000">
                      <a:alpha val="43137"/>
                    </a:srgbClr>
                  </a:outerShdw>
                </a:effectLst>
              </a:rPr>
              <a:t>e.g., McGregor’s skink and common gecko on </a:t>
            </a:r>
            <a:r>
              <a:rPr lang="en-US" sz="2200" b="1" dirty="0" err="1" smtClean="0">
                <a:solidFill>
                  <a:schemeClr val="bg1"/>
                </a:solidFill>
                <a:effectLst>
                  <a:outerShdw blurRad="38100" dist="38100" dir="2700000" algn="tl">
                    <a:srgbClr val="000000">
                      <a:alpha val="43137"/>
                    </a:srgbClr>
                  </a:outerShdw>
                </a:effectLst>
              </a:rPr>
              <a:t>Mana</a:t>
            </a:r>
            <a:r>
              <a:rPr lang="en-US" sz="2200" b="1" dirty="0" smtClean="0">
                <a:solidFill>
                  <a:schemeClr val="bg1"/>
                </a:solidFill>
                <a:effectLst>
                  <a:outerShdw blurRad="38100" dist="38100" dir="2700000" algn="tl">
                    <a:srgbClr val="000000">
                      <a:alpha val="43137"/>
                    </a:srgbClr>
                  </a:outerShdw>
                </a:effectLst>
              </a:rPr>
              <a:t> Island, New Zealand</a:t>
            </a:r>
          </a:p>
        </p:txBody>
      </p:sp>
    </p:spTree>
    <p:extLst>
      <p:ext uri="{BB962C8B-B14F-4D97-AF65-F5344CB8AC3E}">
        <p14:creationId xmlns:p14="http://schemas.microsoft.com/office/powerpoint/2010/main" val="3252738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25430"/>
          <a:stretch/>
        </p:blipFill>
        <p:spPr bwMode="auto">
          <a:xfrm>
            <a:off x="514718" y="3201468"/>
            <a:ext cx="1802706" cy="569620"/>
          </a:xfrm>
          <a:prstGeom prst="rect">
            <a:avLst/>
          </a:prstGeom>
          <a:noFill/>
          <a:ln w="9525">
            <a:noFill/>
            <a:miter lim="800000"/>
            <a:headEnd/>
            <a:tailEnd/>
          </a:ln>
          <a:effectLst>
            <a:outerShdw blurRad="152400" sx="101000" sy="101000" algn="ctr" rotWithShape="0">
              <a:schemeClr val="accent1">
                <a:lumMod val="50000"/>
                <a:alpha val="82000"/>
              </a:schemeClr>
            </a:outerShdw>
          </a:effectLst>
        </p:spPr>
      </p:pic>
      <p:sp>
        <p:nvSpPr>
          <p:cNvPr id="5" name="TextBox 5"/>
          <p:cNvSpPr txBox="1">
            <a:spLocks noChangeArrowheads="1"/>
          </p:cNvSpPr>
          <p:nvPr/>
        </p:nvSpPr>
        <p:spPr bwMode="auto">
          <a:xfrm>
            <a:off x="1151399" y="372155"/>
            <a:ext cx="6756120" cy="523220"/>
          </a:xfrm>
          <a:prstGeom prst="rect">
            <a:avLst/>
          </a:prstGeom>
          <a:noFill/>
          <a:ln w="9525">
            <a:noFill/>
            <a:miter lim="800000"/>
            <a:headEnd/>
            <a:tailEnd/>
          </a:ln>
        </p:spPr>
        <p:txBody>
          <a:bodyPr wrap="square">
            <a:spAutoFit/>
          </a:bodyPr>
          <a:lstStyle/>
          <a:p>
            <a:pPr algn="ctr"/>
            <a:r>
              <a:rPr lang="en-US" sz="2800" b="1" dirty="0" smtClean="0">
                <a:solidFill>
                  <a:schemeClr val="bg1"/>
                </a:solidFill>
                <a:effectLst>
                  <a:outerShdw blurRad="38100" dist="38100" dir="2700000" algn="tl">
                    <a:srgbClr val="000000">
                      <a:alpha val="43137"/>
                    </a:srgbClr>
                  </a:outerShdw>
                </a:effectLst>
              </a:rPr>
              <a:t>Partnership</a:t>
            </a:r>
            <a:r>
              <a:rPr lang="en-US" sz="2800" b="1" dirty="0" smtClean="0">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Project</a:t>
            </a:r>
          </a:p>
        </p:txBody>
      </p:sp>
      <p:sp>
        <p:nvSpPr>
          <p:cNvPr id="6" name="TextBox 5"/>
          <p:cNvSpPr txBox="1"/>
          <p:nvPr/>
        </p:nvSpPr>
        <p:spPr>
          <a:xfrm>
            <a:off x="2562197" y="1591357"/>
            <a:ext cx="6317852" cy="646331"/>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U.S. Fish and Wildlife Service, </a:t>
            </a:r>
          </a:p>
          <a:p>
            <a:r>
              <a:rPr lang="en-US" b="1" dirty="0" smtClean="0">
                <a:solidFill>
                  <a:schemeClr val="bg1"/>
                </a:solidFill>
                <a:effectLst>
                  <a:outerShdw blurRad="38100" dist="38100" dir="2700000" algn="tl">
                    <a:srgbClr val="000000">
                      <a:alpha val="43137"/>
                    </a:srgbClr>
                  </a:outerShdw>
                </a:effectLst>
              </a:rPr>
              <a:t>San Francisco Bay National Wildlife Refuge Complex</a:t>
            </a:r>
            <a:endParaRPr lang="en-US" b="1" dirty="0">
              <a:solidFill>
                <a:schemeClr val="bg1"/>
              </a:solidFill>
              <a:effectLst>
                <a:outerShdw blurRad="38100" dist="38100" dir="2700000" algn="tl">
                  <a:srgbClr val="000000">
                    <a:alpha val="43137"/>
                  </a:srgbClr>
                </a:outerShdw>
              </a:effectLst>
            </a:endParaRPr>
          </a:p>
        </p:txBody>
      </p:sp>
      <p:sp>
        <p:nvSpPr>
          <p:cNvPr id="7" name="TextBox 6"/>
          <p:cNvSpPr txBox="1"/>
          <p:nvPr/>
        </p:nvSpPr>
        <p:spPr>
          <a:xfrm>
            <a:off x="2563765" y="3231979"/>
            <a:ext cx="2752953"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Island Conservation</a:t>
            </a:r>
            <a:endParaRPr lang="en-US"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2562197" y="4576199"/>
            <a:ext cx="5486400"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Point Blue Conservation Science (formerly PRBO)</a:t>
            </a:r>
            <a:endParaRPr lang="en-US" b="1" dirty="0">
              <a:solidFill>
                <a:schemeClr val="bg1"/>
              </a:solidFill>
              <a:effectLst>
                <a:outerShdw blurRad="38100" dist="38100" dir="2700000" algn="tl">
                  <a:srgbClr val="000000">
                    <a:alpha val="43137"/>
                  </a:srgbClr>
                </a:outerShdw>
              </a:effectLst>
            </a:endParaRPr>
          </a:p>
        </p:txBody>
      </p:sp>
      <p:pic>
        <p:nvPicPr>
          <p:cNvPr id="9"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502184" y="1517575"/>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1359779" y="1494864"/>
            <a:ext cx="774571" cy="100067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2184" y="4546242"/>
            <a:ext cx="1539162" cy="560964"/>
          </a:xfrm>
          <a:prstGeom prst="rect">
            <a:avLst/>
          </a:prstGeom>
        </p:spPr>
      </p:pic>
    </p:spTree>
    <p:extLst>
      <p:ext uri="{BB962C8B-B14F-4D97-AF65-F5344CB8AC3E}">
        <p14:creationId xmlns:p14="http://schemas.microsoft.com/office/powerpoint/2010/main" val="23691195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22300" y="417493"/>
            <a:ext cx="6483970" cy="954107"/>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cs typeface="Calibri" pitchFamily="34" charset="0"/>
              </a:rPr>
              <a:t>Benefits to </a:t>
            </a:r>
            <a:r>
              <a:rPr lang="en-US" sz="2800" b="1" dirty="0" err="1" smtClean="0">
                <a:solidFill>
                  <a:schemeClr val="bg1"/>
                </a:solidFill>
                <a:effectLst>
                  <a:outerShdw blurRad="38100" dist="38100" dir="2700000" algn="tl">
                    <a:srgbClr val="000000">
                      <a:alpha val="43137"/>
                    </a:srgbClr>
                  </a:outerShdw>
                </a:effectLst>
                <a:cs typeface="Calibri" pitchFamily="34" charset="0"/>
              </a:rPr>
              <a:t>Farallon</a:t>
            </a:r>
            <a:r>
              <a:rPr lang="en-US" sz="2800" b="1" dirty="0" smtClean="0">
                <a:solidFill>
                  <a:schemeClr val="bg1"/>
                </a:solidFill>
                <a:effectLst>
                  <a:outerShdw blurRad="38100" dist="38100" dir="2700000" algn="tl">
                    <a:srgbClr val="000000">
                      <a:alpha val="43137"/>
                    </a:srgbClr>
                  </a:outerShdw>
                </a:effectLst>
                <a:cs typeface="Calibri" pitchFamily="34" charset="0"/>
              </a:rPr>
              <a:t> Camel Crickets &amp; Other Invertebrates</a:t>
            </a:r>
            <a:endParaRPr lang="en-US" sz="2800" b="1"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pic>
        <p:nvPicPr>
          <p:cNvPr id="3" name="Picture 5" descr="C:\Users\sesposito\Downloads\5224447656_a75ba0e508_b.jpg"/>
          <p:cNvPicPr>
            <a:picLocks noChangeAspect="1" noChangeArrowheads="1"/>
          </p:cNvPicPr>
          <p:nvPr/>
        </p:nvPicPr>
        <p:blipFill>
          <a:blip r:embed="rId2" cstate="email"/>
          <a:srcRect/>
          <a:stretch>
            <a:fillRect/>
          </a:stretch>
        </p:blipFill>
        <p:spPr bwMode="auto">
          <a:xfrm>
            <a:off x="6477000" y="1219200"/>
            <a:ext cx="2479729" cy="1828800"/>
          </a:xfrm>
          <a:prstGeom prst="rect">
            <a:avLst/>
          </a:prstGeom>
          <a:ln>
            <a:noFill/>
          </a:ln>
          <a:effectLst>
            <a:outerShdw blurRad="292100" dist="139700" dir="2700000" algn="tl" rotWithShape="0">
              <a:srgbClr val="333333">
                <a:alpha val="65000"/>
              </a:srgbClr>
            </a:outerShdw>
          </a:effectLst>
        </p:spPr>
      </p:pic>
      <p:sp>
        <p:nvSpPr>
          <p:cNvPr id="4" name="Content Placeholder 2"/>
          <p:cNvSpPr txBox="1">
            <a:spLocks/>
          </p:cNvSpPr>
          <p:nvPr/>
        </p:nvSpPr>
        <p:spPr>
          <a:xfrm>
            <a:off x="533400" y="2967096"/>
            <a:ext cx="8001000" cy="3052704"/>
          </a:xfrm>
          <a:prstGeom prst="rect">
            <a:avLst/>
          </a:prstGeom>
        </p:spPr>
        <p:txBody>
          <a:bodyPr>
            <a:normAutofit fontScale="92500" lnSpcReduction="1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US" sz="2800" b="1" dirty="0" smtClean="0">
                <a:solidFill>
                  <a:schemeClr val="bg1"/>
                </a:solidFill>
                <a:effectLst>
                  <a:outerShdw blurRad="38100" dist="38100" dir="2700000" algn="tl">
                    <a:srgbClr val="000000">
                      <a:alpha val="43137"/>
                    </a:srgbClr>
                  </a:outerShdw>
                </a:effectLst>
              </a:rPr>
              <a:t>Mice (and Burrowing Owls) feed extensively on island invertebrates, including crickets;</a:t>
            </a:r>
          </a:p>
          <a:p>
            <a:pPr>
              <a:lnSpc>
                <a:spcPct val="150000"/>
              </a:lnSpc>
            </a:pPr>
            <a:r>
              <a:rPr lang="en-US" sz="2800" b="1" dirty="0" smtClean="0">
                <a:solidFill>
                  <a:schemeClr val="bg1"/>
                </a:solidFill>
                <a:effectLst>
                  <a:outerShdw blurRad="38100" dist="38100" dir="2700000" algn="tl">
                    <a:srgbClr val="000000">
                      <a:alpha val="43137"/>
                    </a:srgbClr>
                  </a:outerShdw>
                </a:effectLst>
              </a:rPr>
              <a:t>Other studies documented increases in native invertebrates following mouse eradication</a:t>
            </a:r>
          </a:p>
          <a:p>
            <a:pPr lvl="1">
              <a:lnSpc>
                <a:spcPct val="150000"/>
              </a:lnSpc>
            </a:pPr>
            <a:r>
              <a:rPr lang="en-US" sz="2600" b="1" dirty="0" smtClean="0">
                <a:solidFill>
                  <a:schemeClr val="bg1"/>
                </a:solidFill>
                <a:effectLst>
                  <a:outerShdw blurRad="38100" dist="38100" dir="2700000" algn="tl">
                    <a:srgbClr val="000000">
                      <a:alpha val="43137"/>
                    </a:srgbClr>
                  </a:outerShdw>
                </a:effectLst>
              </a:rPr>
              <a:t>E.g., giant </a:t>
            </a:r>
            <a:r>
              <a:rPr lang="en-US" sz="2600" b="1" dirty="0" err="1" smtClean="0">
                <a:solidFill>
                  <a:schemeClr val="bg1"/>
                </a:solidFill>
                <a:effectLst>
                  <a:outerShdw blurRad="38100" dist="38100" dir="2700000" algn="tl">
                    <a:srgbClr val="000000">
                      <a:alpha val="43137"/>
                    </a:srgbClr>
                  </a:outerShdw>
                </a:effectLst>
              </a:rPr>
              <a:t>wetas</a:t>
            </a:r>
            <a:r>
              <a:rPr lang="en-US" sz="2600" b="1" dirty="0" smtClean="0">
                <a:solidFill>
                  <a:schemeClr val="bg1"/>
                </a:solidFill>
                <a:effectLst>
                  <a:outerShdw blurRad="38100" dist="38100" dir="2700000" algn="tl">
                    <a:srgbClr val="000000">
                      <a:alpha val="43137"/>
                    </a:srgbClr>
                  </a:outerShdw>
                </a:effectLst>
              </a:rPr>
              <a:t> on </a:t>
            </a:r>
            <a:r>
              <a:rPr lang="en-US" sz="2600" b="1" dirty="0" err="1" smtClean="0">
                <a:solidFill>
                  <a:schemeClr val="bg1"/>
                </a:solidFill>
                <a:effectLst>
                  <a:outerShdw blurRad="38100" dist="38100" dir="2700000" algn="tl">
                    <a:srgbClr val="000000">
                      <a:alpha val="43137"/>
                    </a:srgbClr>
                  </a:outerShdw>
                </a:effectLst>
              </a:rPr>
              <a:t>Mana</a:t>
            </a:r>
            <a:r>
              <a:rPr lang="en-US" sz="2600" b="1" dirty="0" smtClean="0">
                <a:solidFill>
                  <a:schemeClr val="bg1"/>
                </a:solidFill>
                <a:effectLst>
                  <a:outerShdw blurRad="38100" dist="38100" dir="2700000" algn="tl">
                    <a:srgbClr val="000000">
                      <a:alpha val="43137"/>
                    </a:srgbClr>
                  </a:outerShdw>
                </a:effectLst>
              </a:rPr>
              <a:t> Island, New Zealand</a:t>
            </a:r>
          </a:p>
        </p:txBody>
      </p:sp>
    </p:spTree>
    <p:extLst>
      <p:ext uri="{BB962C8B-B14F-4D97-AF65-F5344CB8AC3E}">
        <p14:creationId xmlns:p14="http://schemas.microsoft.com/office/powerpoint/2010/main" val="2163582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22300" y="144959"/>
            <a:ext cx="6483970" cy="523220"/>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cs typeface="Calibri" pitchFamily="34" charset="0"/>
              </a:rPr>
              <a:t>Benefits to Plant Community</a:t>
            </a:r>
            <a:endParaRPr lang="en-US" sz="2800" b="1"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
        <p:nvSpPr>
          <p:cNvPr id="3" name="Content Placeholder 2"/>
          <p:cNvSpPr txBox="1">
            <a:spLocks/>
          </p:cNvSpPr>
          <p:nvPr/>
        </p:nvSpPr>
        <p:spPr>
          <a:xfrm>
            <a:off x="533400" y="2586096"/>
            <a:ext cx="8001000" cy="3052704"/>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US" sz="2400" b="1" dirty="0" smtClean="0">
                <a:solidFill>
                  <a:schemeClr val="bg1"/>
                </a:solidFill>
                <a:effectLst>
                  <a:outerShdw blurRad="38100" dist="38100" dir="2700000" algn="tl">
                    <a:srgbClr val="000000">
                      <a:alpha val="43137"/>
                    </a:srgbClr>
                  </a:outerShdw>
                </a:effectLst>
              </a:rPr>
              <a:t>Plant seeds and other parts are major portion of </a:t>
            </a:r>
            <a:r>
              <a:rPr lang="en-US" sz="2400" b="1" dirty="0" smtClean="0">
                <a:solidFill>
                  <a:schemeClr val="bg1"/>
                </a:solidFill>
                <a:effectLst>
                  <a:outerShdw blurRad="38100" dist="38100" dir="2700000" algn="tl">
                    <a:srgbClr val="000000">
                      <a:alpha val="43137"/>
                    </a:srgbClr>
                  </a:outerShdw>
                </a:effectLst>
              </a:rPr>
              <a:t>diet</a:t>
            </a:r>
            <a:r>
              <a:rPr lang="en-US" sz="2400" b="1" dirty="0" smtClean="0">
                <a:solidFill>
                  <a:schemeClr val="bg1"/>
                </a:solidFill>
                <a:effectLst>
                  <a:outerShdw blurRad="38100" dist="38100" dir="2700000" algn="tl">
                    <a:srgbClr val="000000">
                      <a:alpha val="43137"/>
                    </a:srgbClr>
                  </a:outerShdw>
                </a:effectLst>
              </a:rPr>
              <a:t>;</a:t>
            </a:r>
          </a:p>
          <a:p>
            <a:pPr>
              <a:lnSpc>
                <a:spcPct val="150000"/>
              </a:lnSpc>
            </a:pPr>
            <a:r>
              <a:rPr lang="en-US" sz="2400" b="1" dirty="0" smtClean="0">
                <a:solidFill>
                  <a:schemeClr val="bg1"/>
                </a:solidFill>
                <a:effectLst>
                  <a:outerShdw blurRad="38100" dist="38100" dir="2700000" algn="tl">
                    <a:srgbClr val="000000">
                      <a:alpha val="43137"/>
                    </a:srgbClr>
                  </a:outerShdw>
                </a:effectLst>
              </a:rPr>
              <a:t>Likely suppressing populations of native </a:t>
            </a:r>
            <a:r>
              <a:rPr lang="en-US" sz="2400" b="1" dirty="0" smtClean="0">
                <a:solidFill>
                  <a:schemeClr val="bg1"/>
                </a:solidFill>
                <a:effectLst>
                  <a:outerShdw blurRad="38100" dist="38100" dir="2700000" algn="tl">
                    <a:srgbClr val="000000">
                      <a:alpha val="43137"/>
                    </a:srgbClr>
                  </a:outerShdw>
                </a:effectLst>
              </a:rPr>
              <a:t>plants;</a:t>
            </a:r>
            <a:endParaRPr lang="en-US" sz="2400" b="1" dirty="0" smtClean="0">
              <a:solidFill>
                <a:schemeClr val="bg1"/>
              </a:solidFill>
              <a:effectLst>
                <a:outerShdw blurRad="38100" dist="38100" dir="2700000" algn="tl">
                  <a:srgbClr val="000000">
                    <a:alpha val="43137"/>
                  </a:srgbClr>
                </a:outerShdw>
              </a:effectLst>
            </a:endParaRPr>
          </a:p>
          <a:p>
            <a:pPr>
              <a:lnSpc>
                <a:spcPct val="150000"/>
              </a:lnSpc>
            </a:pPr>
            <a:r>
              <a:rPr lang="en-US" sz="2400" b="1" dirty="0" smtClean="0">
                <a:solidFill>
                  <a:schemeClr val="bg1"/>
                </a:solidFill>
                <a:effectLst>
                  <a:outerShdw blurRad="38100" dist="38100" dir="2700000" algn="tl">
                    <a:srgbClr val="000000">
                      <a:alpha val="43137"/>
                    </a:srgbClr>
                  </a:outerShdw>
                </a:effectLst>
              </a:rPr>
              <a:t>May contribute to proliferation of invasive weeds;</a:t>
            </a:r>
          </a:p>
          <a:p>
            <a:pPr>
              <a:lnSpc>
                <a:spcPct val="150000"/>
              </a:lnSpc>
            </a:pPr>
            <a:r>
              <a:rPr lang="en-US" sz="2400" b="1" dirty="0" smtClean="0">
                <a:solidFill>
                  <a:schemeClr val="bg1"/>
                </a:solidFill>
                <a:effectLst>
                  <a:outerShdw blurRad="38100" dist="38100" dir="2700000" algn="tl">
                    <a:srgbClr val="000000">
                      <a:alpha val="43137"/>
                    </a:srgbClr>
                  </a:outerShdw>
                </a:effectLst>
              </a:rPr>
              <a:t>Other studies have shown mouse impacts to </a:t>
            </a:r>
            <a:r>
              <a:rPr lang="en-US" sz="2400" b="1" dirty="0" smtClean="0">
                <a:solidFill>
                  <a:schemeClr val="bg1"/>
                </a:solidFill>
                <a:effectLst>
                  <a:outerShdw blurRad="38100" dist="38100" dir="2700000" algn="tl">
                    <a:srgbClr val="000000">
                      <a:alpha val="43137"/>
                    </a:srgbClr>
                  </a:outerShdw>
                </a:effectLst>
              </a:rPr>
              <a:t>island native </a:t>
            </a:r>
            <a:r>
              <a:rPr lang="en-US" sz="2400" b="1" dirty="0" smtClean="0">
                <a:solidFill>
                  <a:schemeClr val="bg1"/>
                </a:solidFill>
                <a:effectLst>
                  <a:outerShdw blurRad="38100" dist="38100" dir="2700000" algn="tl">
                    <a:srgbClr val="000000">
                      <a:alpha val="43137"/>
                    </a:srgbClr>
                  </a:outerShdw>
                </a:effectLst>
              </a:rPr>
              <a:t>plant communities:</a:t>
            </a:r>
          </a:p>
          <a:p>
            <a:pPr lvl="1">
              <a:lnSpc>
                <a:spcPct val="150000"/>
              </a:lnSpc>
            </a:pPr>
            <a:r>
              <a:rPr lang="en-US" sz="2200" b="1" dirty="0" smtClean="0">
                <a:solidFill>
                  <a:schemeClr val="bg1"/>
                </a:solidFill>
                <a:effectLst>
                  <a:outerShdw blurRad="38100" dist="38100" dir="2700000" algn="tl">
                    <a:srgbClr val="000000">
                      <a:alpha val="43137"/>
                    </a:srgbClr>
                  </a:outerShdw>
                </a:effectLst>
              </a:rPr>
              <a:t>e.g., Marion Island (Angel et al. 2008)</a:t>
            </a:r>
          </a:p>
        </p:txBody>
      </p:sp>
      <p:pic>
        <p:nvPicPr>
          <p:cNvPr id="5" name="Picture 4" descr="spinach.jpg"/>
          <p:cNvPicPr>
            <a:picLocks noChangeAspect="1"/>
          </p:cNvPicPr>
          <p:nvPr/>
        </p:nvPicPr>
        <p:blipFill>
          <a:blip r:embed="rId2" cstate="print"/>
          <a:stretch>
            <a:fillRect/>
          </a:stretch>
        </p:blipFill>
        <p:spPr>
          <a:xfrm>
            <a:off x="4800600" y="883920"/>
            <a:ext cx="2174240" cy="1630680"/>
          </a:xfrm>
          <a:prstGeom prst="ellipse">
            <a:avLst/>
          </a:prstGeom>
          <a:ln w="127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TextBox 5"/>
          <p:cNvSpPr txBox="1"/>
          <p:nvPr/>
        </p:nvSpPr>
        <p:spPr>
          <a:xfrm>
            <a:off x="609600" y="1292423"/>
            <a:ext cx="1752403" cy="307777"/>
          </a:xfrm>
          <a:prstGeom prst="rect">
            <a:avLst/>
          </a:prstGeom>
          <a:noFill/>
        </p:spPr>
        <p:txBody>
          <a:bodyPr wrap="none" rtlCol="0">
            <a:spAutoFit/>
          </a:bodyPr>
          <a:lstStyle/>
          <a:p>
            <a:r>
              <a:rPr lang="en-US" sz="1400" b="1" dirty="0" smtClean="0">
                <a:solidFill>
                  <a:schemeClr val="bg1"/>
                </a:solidFill>
                <a:effectLst>
                  <a:outerShdw blurRad="38100" dist="38100" dir="2700000" algn="tl">
                    <a:srgbClr val="000000">
                      <a:alpha val="43137"/>
                    </a:srgbClr>
                  </a:outerShdw>
                </a:effectLst>
              </a:rPr>
              <a:t>Maritime goldfield</a:t>
            </a:r>
            <a:endParaRPr lang="en-US" sz="1400" b="1" dirty="0">
              <a:solidFill>
                <a:schemeClr val="bg1"/>
              </a:solidFill>
              <a:effectLst>
                <a:outerShdw blurRad="38100" dist="38100" dir="2700000" algn="tl">
                  <a:srgbClr val="000000">
                    <a:alpha val="43137"/>
                  </a:srgbClr>
                </a:outerShdw>
              </a:effectLst>
            </a:endParaRPr>
          </a:p>
        </p:txBody>
      </p:sp>
      <p:sp>
        <p:nvSpPr>
          <p:cNvPr id="7" name="TextBox 6"/>
          <p:cNvSpPr txBox="1"/>
          <p:nvPr/>
        </p:nvSpPr>
        <p:spPr>
          <a:xfrm>
            <a:off x="6949797" y="1290935"/>
            <a:ext cx="1965603" cy="523220"/>
          </a:xfrm>
          <a:prstGeom prst="rect">
            <a:avLst/>
          </a:prstGeom>
          <a:noFill/>
        </p:spPr>
        <p:txBody>
          <a:bodyPr wrap="none" rtlCol="0">
            <a:spAutoFit/>
          </a:bodyPr>
          <a:lstStyle/>
          <a:p>
            <a:r>
              <a:rPr lang="en-US" sz="1400" b="1" dirty="0" smtClean="0">
                <a:solidFill>
                  <a:schemeClr val="bg1"/>
                </a:solidFill>
                <a:effectLst>
                  <a:outerShdw blurRad="38100" dist="38100" dir="2700000" algn="tl">
                    <a:srgbClr val="000000">
                      <a:alpha val="43137"/>
                    </a:srgbClr>
                  </a:outerShdw>
                </a:effectLst>
              </a:rPr>
              <a:t>New Zealand spinach</a:t>
            </a:r>
          </a:p>
          <a:p>
            <a:r>
              <a:rPr lang="en-US" sz="1400" b="1" dirty="0" smtClean="0">
                <a:solidFill>
                  <a:schemeClr val="bg1"/>
                </a:solidFill>
                <a:effectLst>
                  <a:outerShdw blurRad="38100" dist="38100" dir="2700000" algn="tl">
                    <a:srgbClr val="000000">
                      <a:alpha val="43137"/>
                    </a:srgbClr>
                  </a:outerShdw>
                </a:effectLst>
              </a:rPr>
              <a:t>(invasive)</a:t>
            </a:r>
            <a:endParaRPr lang="en-US" sz="1400" b="1" dirty="0">
              <a:solidFill>
                <a:schemeClr val="bg1"/>
              </a:solidFill>
              <a:effectLst>
                <a:outerShdw blurRad="38100" dist="38100" dir="2700000" algn="tl">
                  <a:srgbClr val="000000">
                    <a:alpha val="43137"/>
                  </a:srgbClr>
                </a:outerShdw>
              </a:effectLst>
            </a:endParaRPr>
          </a:p>
        </p:txBody>
      </p:sp>
      <p:pic>
        <p:nvPicPr>
          <p:cNvPr id="8" name="Picture 7" descr="Lasthenia_DSC_0244_2.JPG"/>
          <p:cNvPicPr>
            <a:picLocks noChangeAspect="1"/>
          </p:cNvPicPr>
          <p:nvPr/>
        </p:nvPicPr>
        <p:blipFill>
          <a:blip r:embed="rId3" cstate="print"/>
          <a:stretch>
            <a:fillRect/>
          </a:stretch>
        </p:blipFill>
        <p:spPr>
          <a:xfrm>
            <a:off x="2260474" y="990600"/>
            <a:ext cx="2082926" cy="1487003"/>
          </a:xfrm>
          <a:prstGeom prst="ellipse">
            <a:avLst/>
          </a:prstGeom>
        </p:spPr>
      </p:pic>
    </p:spTree>
    <p:extLst>
      <p:ext uri="{BB962C8B-B14F-4D97-AF65-F5344CB8AC3E}">
        <p14:creationId xmlns:p14="http://schemas.microsoft.com/office/powerpoint/2010/main" val="24429021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2438400"/>
            <a:ext cx="7467600" cy="4136136"/>
          </a:xfrm>
        </p:spPr>
        <p:txBody>
          <a:bodyPr>
            <a:normAutofit fontScale="92500" lnSpcReduction="20000"/>
          </a:bodyPr>
          <a:lstStyle/>
          <a:p>
            <a:pPr>
              <a:buNone/>
            </a:pPr>
            <a:endParaRPr lang="en-US" sz="3200" b="1" u="sng" dirty="0" smtClean="0">
              <a:solidFill>
                <a:schemeClr val="bg1"/>
              </a:solidFill>
            </a:endParaRPr>
          </a:p>
          <a:p>
            <a:pPr>
              <a:buNone/>
            </a:pPr>
            <a:r>
              <a:rPr lang="en-US" sz="3200" b="1" u="sng" dirty="0" smtClean="0">
                <a:solidFill>
                  <a:schemeClr val="bg1"/>
                </a:solidFill>
              </a:rPr>
              <a:t>49 possible methods examined</a:t>
            </a:r>
            <a:r>
              <a:rPr lang="en-US" sz="3200" b="1" dirty="0" smtClean="0">
                <a:solidFill>
                  <a:schemeClr val="bg1"/>
                </a:solidFill>
              </a:rPr>
              <a:t>:</a:t>
            </a:r>
          </a:p>
          <a:p>
            <a:pPr marL="18288" indent="0">
              <a:buNone/>
            </a:pPr>
            <a:endParaRPr lang="en-US" sz="3200" b="1" dirty="0" smtClean="0">
              <a:solidFill>
                <a:schemeClr val="bg1"/>
              </a:solidFill>
            </a:endParaRPr>
          </a:p>
          <a:p>
            <a:pPr lvl="1">
              <a:buFont typeface="Arial" pitchFamily="34" charset="0"/>
              <a:buChar char="•"/>
            </a:pPr>
            <a:r>
              <a:rPr lang="en-US" sz="2800" b="1" dirty="0" smtClean="0">
                <a:solidFill>
                  <a:schemeClr val="bg1"/>
                </a:solidFill>
              </a:rPr>
              <a:t>6 Non-rodenticide methods</a:t>
            </a:r>
          </a:p>
          <a:p>
            <a:pPr lvl="1">
              <a:buNone/>
            </a:pPr>
            <a:endParaRPr lang="en-US" sz="2800" b="1" dirty="0" smtClean="0">
              <a:solidFill>
                <a:schemeClr val="bg1"/>
              </a:solidFill>
            </a:endParaRPr>
          </a:p>
          <a:p>
            <a:pPr lvl="1">
              <a:buFont typeface="Arial" pitchFamily="34" charset="0"/>
              <a:buChar char="•"/>
            </a:pPr>
            <a:r>
              <a:rPr lang="en-US" sz="2800" b="1" dirty="0" smtClean="0">
                <a:solidFill>
                  <a:schemeClr val="bg1"/>
                </a:solidFill>
              </a:rPr>
              <a:t>15 Rodenticides  </a:t>
            </a:r>
            <a:br>
              <a:rPr lang="en-US" sz="2800" b="1" dirty="0" smtClean="0">
                <a:solidFill>
                  <a:schemeClr val="bg1"/>
                </a:solidFill>
              </a:rPr>
            </a:br>
            <a:r>
              <a:rPr lang="en-US" sz="2800" b="1" dirty="0" smtClean="0">
                <a:solidFill>
                  <a:schemeClr val="bg1"/>
                </a:solidFill>
              </a:rPr>
              <a:t>(most with multiple delivery methods)</a:t>
            </a:r>
          </a:p>
          <a:p>
            <a:pPr lvl="3">
              <a:buFont typeface="Courier New" pitchFamily="49" charset="0"/>
              <a:buChar char="o"/>
            </a:pPr>
            <a:r>
              <a:rPr lang="en-US" sz="2600" b="1" dirty="0" smtClean="0">
                <a:solidFill>
                  <a:schemeClr val="bg1"/>
                </a:solidFill>
              </a:rPr>
              <a:t>Aerial broadcast</a:t>
            </a:r>
          </a:p>
          <a:p>
            <a:pPr lvl="3">
              <a:buFont typeface="Courier New" pitchFamily="49" charset="0"/>
              <a:buChar char="o"/>
            </a:pPr>
            <a:r>
              <a:rPr lang="en-US" sz="2600" b="1" dirty="0" smtClean="0">
                <a:solidFill>
                  <a:schemeClr val="bg1"/>
                </a:solidFill>
              </a:rPr>
              <a:t>Hand broadcast</a:t>
            </a:r>
          </a:p>
          <a:p>
            <a:pPr lvl="3">
              <a:buFont typeface="Courier New" pitchFamily="49" charset="0"/>
              <a:buChar char="o"/>
            </a:pPr>
            <a:r>
              <a:rPr lang="en-US" sz="2600" b="1" dirty="0" smtClean="0">
                <a:solidFill>
                  <a:schemeClr val="bg1"/>
                </a:solidFill>
              </a:rPr>
              <a:t>Bait Station</a:t>
            </a:r>
          </a:p>
          <a:p>
            <a:pPr lvl="1"/>
            <a:endParaRPr lang="en-US" sz="2800" b="1" dirty="0" smtClean="0">
              <a:solidFill>
                <a:schemeClr val="bg1"/>
              </a:solidFill>
            </a:endParaRPr>
          </a:p>
          <a:p>
            <a:pPr lvl="1"/>
            <a:endParaRPr lang="en-US" sz="2800" b="1" dirty="0">
              <a:solidFill>
                <a:schemeClr val="bg1"/>
              </a:solidFill>
            </a:endParaRPr>
          </a:p>
        </p:txBody>
      </p:sp>
      <p:sp>
        <p:nvSpPr>
          <p:cNvPr id="2" name="Title 1"/>
          <p:cNvSpPr>
            <a:spLocks noGrp="1"/>
          </p:cNvSpPr>
          <p:nvPr>
            <p:ph type="title"/>
          </p:nvPr>
        </p:nvSpPr>
        <p:spPr>
          <a:xfrm>
            <a:off x="609600" y="947992"/>
            <a:ext cx="8382000" cy="1371600"/>
          </a:xfrm>
        </p:spPr>
        <p:txBody>
          <a:bodyPr>
            <a:normAutofit/>
          </a:bodyPr>
          <a:lstStyle/>
          <a:p>
            <a:pPr algn="l"/>
            <a:r>
              <a:rPr lang="en-US" sz="2800" b="1" dirty="0" smtClean="0">
                <a:solidFill>
                  <a:schemeClr val="bg1"/>
                </a:solidFill>
                <a:latin typeface="+mn-lt"/>
              </a:rPr>
              <a:t>All reasonable potential alternatives were considered in initial process.</a:t>
            </a:r>
            <a:endParaRPr lang="en-US" sz="2800" b="1" dirty="0">
              <a:solidFill>
                <a:schemeClr val="bg1"/>
              </a:solidFill>
              <a:latin typeface="+mn-lt"/>
            </a:endParaRPr>
          </a:p>
        </p:txBody>
      </p:sp>
      <p:sp>
        <p:nvSpPr>
          <p:cNvPr id="4" name="TextBox 3"/>
          <p:cNvSpPr txBox="1"/>
          <p:nvPr/>
        </p:nvSpPr>
        <p:spPr>
          <a:xfrm>
            <a:off x="1225485" y="377072"/>
            <a:ext cx="5811206" cy="584775"/>
          </a:xfrm>
          <a:prstGeom prst="rect">
            <a:avLst/>
          </a:prstGeom>
          <a:noFill/>
        </p:spPr>
        <p:txBody>
          <a:bodyPr wrap="none" rtlCol="0">
            <a:spAutoFit/>
          </a:bodyPr>
          <a:lstStyle/>
          <a:p>
            <a:r>
              <a:rPr lang="en-US" sz="3200" b="1" dirty="0" smtClean="0">
                <a:solidFill>
                  <a:schemeClr val="bg1"/>
                </a:solidFill>
                <a:effectLst>
                  <a:outerShdw blurRad="38100" dist="38100" dir="2700000" algn="tl">
                    <a:srgbClr val="000000">
                      <a:alpha val="43137"/>
                    </a:srgbClr>
                  </a:outerShdw>
                </a:effectLst>
              </a:rPr>
              <a:t>Alternatives </a:t>
            </a:r>
            <a:r>
              <a:rPr lang="en-US" sz="3200" b="1" dirty="0" smtClean="0">
                <a:solidFill>
                  <a:schemeClr val="bg1"/>
                </a:solidFill>
                <a:effectLst>
                  <a:outerShdw blurRad="38100" dist="38100" dir="2700000" algn="tl">
                    <a:srgbClr val="000000">
                      <a:alpha val="43137"/>
                    </a:srgbClr>
                  </a:outerShdw>
                </a:effectLst>
              </a:rPr>
              <a:t>Selection </a:t>
            </a:r>
            <a:r>
              <a:rPr lang="en-US" sz="3200" b="1" dirty="0" smtClean="0">
                <a:solidFill>
                  <a:schemeClr val="bg1"/>
                </a:solidFill>
                <a:effectLst>
                  <a:outerShdw blurRad="38100" dist="38100" dir="2700000" algn="tl">
                    <a:srgbClr val="000000">
                      <a:alpha val="43137"/>
                    </a:srgbClr>
                  </a:outerShdw>
                </a:effectLst>
              </a:rPr>
              <a:t>Process</a:t>
            </a:r>
            <a:endParaRPr lang="en-US" sz="32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336472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057400"/>
            <a:ext cx="6781800" cy="4267200"/>
          </a:xfrm>
        </p:spPr>
        <p:txBody>
          <a:bodyPr>
            <a:normAutofit/>
          </a:bodyPr>
          <a:lstStyle/>
          <a:p>
            <a:pPr>
              <a:buFont typeface="Arial" pitchFamily="34" charset="0"/>
              <a:buChar char="•"/>
            </a:pPr>
            <a:r>
              <a:rPr lang="en-US" sz="2800" b="1" dirty="0" smtClean="0">
                <a:solidFill>
                  <a:schemeClr val="bg1"/>
                </a:solidFill>
              </a:rPr>
              <a:t>Live-trapping</a:t>
            </a:r>
          </a:p>
          <a:p>
            <a:pPr>
              <a:buFont typeface="Arial" pitchFamily="34" charset="0"/>
              <a:buChar char="•"/>
            </a:pPr>
            <a:r>
              <a:rPr lang="en-US" sz="2800" b="1" dirty="0" smtClean="0">
                <a:solidFill>
                  <a:schemeClr val="bg1"/>
                </a:solidFill>
              </a:rPr>
              <a:t>Snap-trapping</a:t>
            </a:r>
          </a:p>
          <a:p>
            <a:pPr>
              <a:buFont typeface="Arial" pitchFamily="34" charset="0"/>
              <a:buChar char="•"/>
            </a:pPr>
            <a:r>
              <a:rPr lang="en-US" sz="2800" b="1" dirty="0" smtClean="0">
                <a:solidFill>
                  <a:schemeClr val="bg1"/>
                </a:solidFill>
              </a:rPr>
              <a:t>Introduced predators</a:t>
            </a:r>
          </a:p>
          <a:p>
            <a:pPr>
              <a:buFont typeface="Arial" pitchFamily="34" charset="0"/>
              <a:buChar char="•"/>
            </a:pPr>
            <a:r>
              <a:rPr lang="en-US" sz="2800" b="1" dirty="0">
                <a:solidFill>
                  <a:schemeClr val="bg1"/>
                </a:solidFill>
              </a:rPr>
              <a:t>C</a:t>
            </a:r>
            <a:r>
              <a:rPr lang="en-US" sz="2800" b="1" dirty="0" smtClean="0">
                <a:solidFill>
                  <a:schemeClr val="bg1"/>
                </a:solidFill>
              </a:rPr>
              <a:t>ontraception</a:t>
            </a:r>
          </a:p>
          <a:p>
            <a:pPr>
              <a:buFont typeface="Arial" pitchFamily="34" charset="0"/>
              <a:buChar char="•"/>
            </a:pPr>
            <a:r>
              <a:rPr lang="en-US" sz="2800" b="1" dirty="0" smtClean="0">
                <a:solidFill>
                  <a:schemeClr val="bg1"/>
                </a:solidFill>
              </a:rPr>
              <a:t>Disease</a:t>
            </a:r>
          </a:p>
          <a:p>
            <a:pPr>
              <a:buFont typeface="Arial" pitchFamily="34" charset="0"/>
              <a:buChar char="•"/>
            </a:pPr>
            <a:r>
              <a:rPr lang="en-US" sz="2800" b="1" dirty="0" smtClean="0">
                <a:solidFill>
                  <a:schemeClr val="bg1"/>
                </a:solidFill>
              </a:rPr>
              <a:t>Genetic engineered mice</a:t>
            </a:r>
          </a:p>
          <a:p>
            <a:endParaRPr lang="en-US" sz="2800" b="1" dirty="0" smtClean="0">
              <a:solidFill>
                <a:schemeClr val="bg1"/>
              </a:solidFill>
            </a:endParaRPr>
          </a:p>
          <a:p>
            <a:endParaRPr lang="en-US" sz="2800" b="1" dirty="0">
              <a:solidFill>
                <a:schemeClr val="bg1"/>
              </a:solidFill>
            </a:endParaRPr>
          </a:p>
        </p:txBody>
      </p:sp>
      <p:sp>
        <p:nvSpPr>
          <p:cNvPr id="2" name="Title 1"/>
          <p:cNvSpPr>
            <a:spLocks noGrp="1"/>
          </p:cNvSpPr>
          <p:nvPr>
            <p:ph type="title"/>
          </p:nvPr>
        </p:nvSpPr>
        <p:spPr>
          <a:xfrm>
            <a:off x="800100" y="533400"/>
            <a:ext cx="7543800" cy="794985"/>
          </a:xfrm>
        </p:spPr>
        <p:txBody>
          <a:bodyPr>
            <a:noAutofit/>
          </a:bodyPr>
          <a:lstStyle/>
          <a:p>
            <a:r>
              <a:rPr lang="en-US" sz="3200" b="1" dirty="0" smtClean="0">
                <a:solidFill>
                  <a:schemeClr val="bg1"/>
                </a:solidFill>
                <a:effectLst/>
                <a:latin typeface="+mn-lt"/>
              </a:rPr>
              <a:t>Non-Rodenticide Methods Considered</a:t>
            </a:r>
            <a:endParaRPr lang="en-US" sz="3200" b="1" dirty="0">
              <a:solidFill>
                <a:schemeClr val="bg1"/>
              </a:solidFill>
              <a:effectLst/>
              <a:latin typeface="+mn-lt"/>
            </a:endParaRPr>
          </a:p>
        </p:txBody>
      </p:sp>
    </p:spTree>
    <p:extLst>
      <p:ext uri="{BB962C8B-B14F-4D97-AF65-F5344CB8AC3E}">
        <p14:creationId xmlns:p14="http://schemas.microsoft.com/office/powerpoint/2010/main" val="41734731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0" y="2286001"/>
            <a:ext cx="6705600" cy="3047999"/>
          </a:xfrm>
        </p:spPr>
        <p:txBody>
          <a:bodyPr>
            <a:noAutofit/>
          </a:bodyPr>
          <a:lstStyle/>
          <a:p>
            <a:pPr>
              <a:buFont typeface="Arial" pitchFamily="34" charset="0"/>
              <a:buChar char="•"/>
            </a:pPr>
            <a:r>
              <a:rPr lang="en-US" sz="2800" b="1" dirty="0" smtClean="0">
                <a:solidFill>
                  <a:schemeClr val="bg1"/>
                </a:solidFill>
                <a:cs typeface="Calibri" pitchFamily="34" charset="0"/>
              </a:rPr>
              <a:t>Consistent with Service policies </a:t>
            </a:r>
            <a:br>
              <a:rPr lang="en-US" sz="2800" b="1" dirty="0" smtClean="0">
                <a:solidFill>
                  <a:schemeClr val="bg1"/>
                </a:solidFill>
                <a:cs typeface="Calibri" pitchFamily="34" charset="0"/>
              </a:rPr>
            </a:br>
            <a:endParaRPr lang="en-US" sz="1200" b="1" dirty="0" smtClean="0">
              <a:solidFill>
                <a:schemeClr val="bg1"/>
              </a:solidFill>
              <a:cs typeface="Calibri" pitchFamily="34" charset="0"/>
            </a:endParaRPr>
          </a:p>
          <a:p>
            <a:pPr lvl="1">
              <a:buFont typeface="Courier New" pitchFamily="49" charset="0"/>
              <a:buChar char="o"/>
            </a:pPr>
            <a:r>
              <a:rPr lang="en-US" sz="2800" b="1" dirty="0" smtClean="0">
                <a:solidFill>
                  <a:schemeClr val="bg1"/>
                </a:solidFill>
                <a:cs typeface="Calibri" pitchFamily="34" charset="0"/>
              </a:rPr>
              <a:t>including protection of wildlife and habitats</a:t>
            </a:r>
          </a:p>
          <a:p>
            <a:pPr marL="18288" indent="0">
              <a:buNone/>
            </a:pPr>
            <a:endParaRPr lang="en-US" sz="2800" b="1" dirty="0" smtClean="0">
              <a:solidFill>
                <a:schemeClr val="bg1"/>
              </a:solidFill>
              <a:cs typeface="Calibri" pitchFamily="34" charset="0"/>
            </a:endParaRPr>
          </a:p>
          <a:p>
            <a:pPr>
              <a:buFont typeface="Arial" pitchFamily="34" charset="0"/>
              <a:buChar char="•"/>
            </a:pPr>
            <a:r>
              <a:rPr lang="en-US" sz="2800" b="1" dirty="0" smtClean="0">
                <a:solidFill>
                  <a:schemeClr val="bg1"/>
                </a:solidFill>
                <a:cs typeface="Calibri" pitchFamily="34" charset="0"/>
              </a:rPr>
              <a:t>Feasible to implement</a:t>
            </a:r>
          </a:p>
          <a:p>
            <a:pPr marL="18288" indent="0">
              <a:buNone/>
            </a:pPr>
            <a:endParaRPr lang="en-US" sz="2800" b="1" dirty="0" smtClean="0">
              <a:solidFill>
                <a:schemeClr val="bg1"/>
              </a:solidFill>
              <a:cs typeface="Calibri" pitchFamily="34" charset="0"/>
            </a:endParaRPr>
          </a:p>
          <a:p>
            <a:pPr>
              <a:buFont typeface="Arial" pitchFamily="34" charset="0"/>
              <a:buChar char="•"/>
            </a:pPr>
            <a:r>
              <a:rPr lang="en-US" sz="2800" b="1" dirty="0" smtClean="0">
                <a:solidFill>
                  <a:schemeClr val="bg1"/>
                </a:solidFill>
                <a:cs typeface="Calibri" pitchFamily="34" charset="0"/>
              </a:rPr>
              <a:t>Protect human safety</a:t>
            </a:r>
          </a:p>
          <a:p>
            <a:pPr>
              <a:buFont typeface="Arial" pitchFamily="34" charset="0"/>
              <a:buChar char="•"/>
            </a:pPr>
            <a:endParaRPr lang="en-US" sz="2800" b="1" dirty="0">
              <a:solidFill>
                <a:schemeClr val="bg1"/>
              </a:solidFill>
              <a:cs typeface="Calibri" pitchFamily="34" charset="0"/>
            </a:endParaRPr>
          </a:p>
        </p:txBody>
      </p:sp>
      <p:sp>
        <p:nvSpPr>
          <p:cNvPr id="3" name="Title 2"/>
          <p:cNvSpPr>
            <a:spLocks noGrp="1"/>
          </p:cNvSpPr>
          <p:nvPr>
            <p:ph type="title"/>
          </p:nvPr>
        </p:nvSpPr>
        <p:spPr>
          <a:xfrm>
            <a:off x="762000" y="533400"/>
            <a:ext cx="6743700" cy="685800"/>
          </a:xfrm>
        </p:spPr>
        <p:txBody>
          <a:bodyPr/>
          <a:lstStyle/>
          <a:p>
            <a:r>
              <a:rPr lang="en-US" sz="3200" b="1" dirty="0" smtClean="0">
                <a:solidFill>
                  <a:schemeClr val="bg1"/>
                </a:solidFill>
                <a:latin typeface="+mn-lt"/>
              </a:rPr>
              <a:t>Minimum Operational Criteria</a:t>
            </a:r>
            <a:endParaRPr lang="en-US" sz="3200" b="1" dirty="0">
              <a:solidFill>
                <a:schemeClr val="bg1"/>
              </a:solidFill>
              <a:latin typeface="+mn-lt"/>
            </a:endParaRPr>
          </a:p>
        </p:txBody>
      </p:sp>
    </p:spTree>
    <p:extLst>
      <p:ext uri="{BB962C8B-B14F-4D97-AF65-F5344CB8AC3E}">
        <p14:creationId xmlns:p14="http://schemas.microsoft.com/office/powerpoint/2010/main" val="36676010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86069"/>
            <a:ext cx="8229600" cy="4126584"/>
          </a:xfrm>
        </p:spPr>
        <p:txBody>
          <a:bodyPr>
            <a:normAutofit fontScale="92500"/>
          </a:bodyPr>
          <a:lstStyle/>
          <a:p>
            <a:pPr lvl="1">
              <a:buFont typeface="Wingdings" pitchFamily="2" charset="2"/>
              <a:buChar char="§"/>
            </a:pPr>
            <a:r>
              <a:rPr lang="en-US" sz="2400" b="1" u="sng" dirty="0" smtClean="0">
                <a:solidFill>
                  <a:schemeClr val="bg1"/>
                </a:solidFill>
                <a:cs typeface="Calibri" pitchFamily="34" charset="0"/>
              </a:rPr>
              <a:t>Alternative A</a:t>
            </a:r>
            <a:r>
              <a:rPr lang="en-US" sz="2400" b="1" dirty="0" smtClean="0">
                <a:solidFill>
                  <a:schemeClr val="bg1"/>
                </a:solidFill>
                <a:cs typeface="Calibri" pitchFamily="34" charset="0"/>
              </a:rPr>
              <a:t>: </a:t>
            </a:r>
          </a:p>
          <a:p>
            <a:pPr lvl="2">
              <a:buFont typeface="Courier New" pitchFamily="49" charset="0"/>
              <a:buChar char="o"/>
            </a:pPr>
            <a:r>
              <a:rPr lang="en-US" sz="2200" b="1" dirty="0">
                <a:solidFill>
                  <a:schemeClr val="bg1"/>
                </a:solidFill>
                <a:cs typeface="Calibri" pitchFamily="34" charset="0"/>
              </a:rPr>
              <a:t>No </a:t>
            </a:r>
            <a:r>
              <a:rPr lang="en-US" sz="2200" b="1" dirty="0" smtClean="0">
                <a:solidFill>
                  <a:schemeClr val="bg1"/>
                </a:solidFill>
                <a:cs typeface="Calibri" pitchFamily="34" charset="0"/>
              </a:rPr>
              <a:t>Action; allow </a:t>
            </a:r>
            <a:r>
              <a:rPr lang="en-US" sz="2200" b="1" dirty="0">
                <a:solidFill>
                  <a:schemeClr val="bg1"/>
                </a:solidFill>
                <a:cs typeface="Calibri" pitchFamily="34" charset="0"/>
              </a:rPr>
              <a:t>mice to </a:t>
            </a:r>
            <a:r>
              <a:rPr lang="en-US" sz="2200" b="1" dirty="0" smtClean="0">
                <a:solidFill>
                  <a:schemeClr val="bg1"/>
                </a:solidFill>
                <a:cs typeface="Calibri" pitchFamily="34" charset="0"/>
              </a:rPr>
              <a:t>remain.</a:t>
            </a:r>
            <a:endParaRPr lang="en-US" sz="2200" b="1" dirty="0">
              <a:solidFill>
                <a:schemeClr val="bg1"/>
              </a:solidFill>
              <a:cs typeface="Calibri" pitchFamily="34" charset="0"/>
            </a:endParaRPr>
          </a:p>
          <a:p>
            <a:pPr lvl="1">
              <a:lnSpc>
                <a:spcPct val="200000"/>
              </a:lnSpc>
              <a:buFont typeface="Wingdings" pitchFamily="2" charset="2"/>
              <a:buChar char="§"/>
            </a:pPr>
            <a:r>
              <a:rPr lang="en-US" sz="2400" b="1" dirty="0" smtClean="0">
                <a:solidFill>
                  <a:schemeClr val="bg1"/>
                </a:solidFill>
                <a:cs typeface="Calibri" pitchFamily="34" charset="0"/>
              </a:rPr>
              <a:t>Alternative B:</a:t>
            </a:r>
          </a:p>
          <a:p>
            <a:pPr lvl="2">
              <a:buFont typeface="Courier New" pitchFamily="49" charset="0"/>
              <a:buChar char="o"/>
            </a:pPr>
            <a:r>
              <a:rPr lang="en-US" sz="2200" b="1" dirty="0">
                <a:solidFill>
                  <a:schemeClr val="bg1"/>
                </a:solidFill>
                <a:cs typeface="Calibri" pitchFamily="34" charset="0"/>
              </a:rPr>
              <a:t>A</a:t>
            </a:r>
            <a:r>
              <a:rPr lang="en-US" sz="2200" b="1" dirty="0" smtClean="0">
                <a:solidFill>
                  <a:schemeClr val="bg1"/>
                </a:solidFill>
                <a:cs typeface="Calibri" pitchFamily="34" charset="0"/>
              </a:rPr>
              <a:t>erial </a:t>
            </a:r>
            <a:r>
              <a:rPr lang="en-US" sz="2200" b="1" dirty="0">
                <a:solidFill>
                  <a:schemeClr val="bg1"/>
                </a:solidFill>
                <a:cs typeface="Calibri" pitchFamily="34" charset="0"/>
              </a:rPr>
              <a:t>broadcast of </a:t>
            </a:r>
            <a:r>
              <a:rPr lang="en-US" sz="2200" b="1" dirty="0" smtClean="0">
                <a:solidFill>
                  <a:schemeClr val="bg1"/>
                </a:solidFill>
                <a:cs typeface="Calibri" pitchFamily="34" charset="0"/>
              </a:rPr>
              <a:t>Brodifacoum-25D Conservation.</a:t>
            </a:r>
          </a:p>
          <a:p>
            <a:pPr lvl="1">
              <a:lnSpc>
                <a:spcPct val="200000"/>
              </a:lnSpc>
              <a:buFont typeface="Wingdings" pitchFamily="2" charset="2"/>
              <a:buChar char="§"/>
            </a:pPr>
            <a:r>
              <a:rPr lang="en-US" sz="2400" b="1" dirty="0" smtClean="0">
                <a:solidFill>
                  <a:schemeClr val="bg1"/>
                </a:solidFill>
                <a:cs typeface="Calibri" pitchFamily="34" charset="0"/>
              </a:rPr>
              <a:t>Alternative C: </a:t>
            </a:r>
          </a:p>
          <a:p>
            <a:pPr lvl="2">
              <a:buFont typeface="Courier New" pitchFamily="49" charset="0"/>
              <a:buChar char="o"/>
            </a:pPr>
            <a:r>
              <a:rPr lang="en-US" sz="2200" b="1" dirty="0">
                <a:solidFill>
                  <a:schemeClr val="bg1"/>
                </a:solidFill>
                <a:cs typeface="Calibri" pitchFamily="34" charset="0"/>
              </a:rPr>
              <a:t>Aerial broadcast of </a:t>
            </a:r>
            <a:r>
              <a:rPr lang="en-US" sz="2200" b="1" dirty="0" smtClean="0">
                <a:solidFill>
                  <a:schemeClr val="bg1"/>
                </a:solidFill>
                <a:cs typeface="Calibri" pitchFamily="34" charset="0"/>
              </a:rPr>
              <a:t>Diphacinone-50 Conservation</a:t>
            </a:r>
            <a:r>
              <a:rPr lang="en-US" sz="2200" b="1" dirty="0">
                <a:solidFill>
                  <a:schemeClr val="bg1"/>
                </a:solidFill>
                <a:cs typeface="Calibri" pitchFamily="34" charset="0"/>
              </a:rPr>
              <a:t>. </a:t>
            </a:r>
            <a:endParaRPr lang="en-US" sz="2200" b="1" dirty="0" smtClean="0">
              <a:solidFill>
                <a:schemeClr val="bg1"/>
              </a:solidFill>
              <a:cs typeface="Calibri" pitchFamily="34" charset="0"/>
            </a:endParaRPr>
          </a:p>
          <a:p>
            <a:pPr lvl="2">
              <a:buFont typeface="Courier New" pitchFamily="49" charset="0"/>
              <a:buChar char="o"/>
            </a:pPr>
            <a:endParaRPr lang="en-US" sz="2200" b="1" dirty="0">
              <a:solidFill>
                <a:schemeClr val="bg1"/>
              </a:solidFill>
              <a:cs typeface="Calibri" pitchFamily="34" charset="0"/>
            </a:endParaRPr>
          </a:p>
          <a:p>
            <a:pPr lvl="2">
              <a:buFont typeface="Courier New" pitchFamily="49" charset="0"/>
              <a:buChar char="o"/>
            </a:pPr>
            <a:endParaRPr lang="en-US" sz="2200" b="1" dirty="0" smtClean="0">
              <a:solidFill>
                <a:schemeClr val="bg1"/>
              </a:solidFill>
              <a:cs typeface="Calibri" pitchFamily="34" charset="0"/>
            </a:endParaRPr>
          </a:p>
          <a:p>
            <a:pPr marL="749808" lvl="2" indent="0">
              <a:buNone/>
            </a:pPr>
            <a:r>
              <a:rPr lang="en-US" sz="2200" b="1" dirty="0" smtClean="0">
                <a:solidFill>
                  <a:schemeClr val="bg1"/>
                </a:solidFill>
                <a:cs typeface="Calibri" pitchFamily="34" charset="0"/>
              </a:rPr>
              <a:t>(No preferred alternative)</a:t>
            </a:r>
            <a:endParaRPr lang="en-US" sz="2200" b="1" dirty="0">
              <a:solidFill>
                <a:schemeClr val="bg1"/>
              </a:solidFill>
              <a:cs typeface="Calibri" pitchFamily="34" charset="0"/>
            </a:endParaRPr>
          </a:p>
        </p:txBody>
      </p:sp>
      <p:sp>
        <p:nvSpPr>
          <p:cNvPr id="2" name="Title 1"/>
          <p:cNvSpPr>
            <a:spLocks noGrp="1"/>
          </p:cNvSpPr>
          <p:nvPr>
            <p:ph type="title"/>
          </p:nvPr>
        </p:nvSpPr>
        <p:spPr>
          <a:xfrm>
            <a:off x="457200" y="152400"/>
            <a:ext cx="8229600" cy="990600"/>
          </a:xfrm>
        </p:spPr>
        <p:txBody>
          <a:bodyPr>
            <a:normAutofit fontScale="90000"/>
          </a:bodyPr>
          <a:lstStyle/>
          <a:p>
            <a:pPr algn="ctr"/>
            <a:r>
              <a:rPr lang="en-US" sz="3200" b="1" dirty="0" smtClean="0">
                <a:solidFill>
                  <a:schemeClr val="bg1"/>
                </a:solidFill>
                <a:effectLst/>
                <a:latin typeface="+mn-lt"/>
                <a:cs typeface="Arial" pitchFamily="34" charset="0"/>
              </a:rPr>
              <a:t>Alternatives in Draft Environmental </a:t>
            </a:r>
            <a:br>
              <a:rPr lang="en-US" sz="3200" b="1" dirty="0" smtClean="0">
                <a:solidFill>
                  <a:schemeClr val="bg1"/>
                </a:solidFill>
                <a:effectLst/>
                <a:latin typeface="+mn-lt"/>
                <a:cs typeface="Arial" pitchFamily="34" charset="0"/>
              </a:rPr>
            </a:br>
            <a:r>
              <a:rPr lang="en-US" sz="3200" b="1" dirty="0" smtClean="0">
                <a:solidFill>
                  <a:schemeClr val="bg1"/>
                </a:solidFill>
                <a:effectLst/>
                <a:latin typeface="+mn-lt"/>
                <a:cs typeface="Arial" pitchFamily="34" charset="0"/>
              </a:rPr>
              <a:t>Impact Statement</a:t>
            </a:r>
            <a:endParaRPr lang="en-US" sz="3200" b="1" dirty="0">
              <a:solidFill>
                <a:schemeClr val="bg1"/>
              </a:solidFill>
              <a:effectLst/>
              <a:latin typeface="+mn-lt"/>
              <a:cs typeface="Arial" pitchFamily="34" charset="0"/>
            </a:endParaRPr>
          </a:p>
        </p:txBody>
      </p:sp>
    </p:spTree>
    <p:extLst>
      <p:ext uri="{BB962C8B-B14F-4D97-AF65-F5344CB8AC3E}">
        <p14:creationId xmlns:p14="http://schemas.microsoft.com/office/powerpoint/2010/main" val="8700746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057400"/>
            <a:ext cx="6781800" cy="4267200"/>
          </a:xfrm>
        </p:spPr>
        <p:txBody>
          <a:bodyPr>
            <a:normAutofit lnSpcReduction="10000"/>
          </a:bodyPr>
          <a:lstStyle/>
          <a:p>
            <a:pPr>
              <a:buSzPct val="100000"/>
              <a:buFont typeface="Arial" pitchFamily="34" charset="0"/>
              <a:buChar char="•"/>
            </a:pPr>
            <a:r>
              <a:rPr lang="en-US" sz="2200" b="1" dirty="0" smtClean="0">
                <a:solidFill>
                  <a:schemeClr val="bg1"/>
                </a:solidFill>
              </a:rPr>
              <a:t>Project Feasibility and Non-targe</a:t>
            </a:r>
            <a:r>
              <a:rPr lang="en-US" sz="2200" b="1" dirty="0" smtClean="0">
                <a:solidFill>
                  <a:schemeClr val="bg1"/>
                </a:solidFill>
              </a:rPr>
              <a:t>t Risk Trial</a:t>
            </a:r>
            <a:endParaRPr lang="en-US" sz="2200" b="1" dirty="0" smtClean="0">
              <a:solidFill>
                <a:schemeClr val="bg1"/>
              </a:solidFill>
            </a:endParaRPr>
          </a:p>
          <a:p>
            <a:pPr>
              <a:buSzPct val="100000"/>
              <a:buFont typeface="Arial" pitchFamily="34" charset="0"/>
              <a:buChar char="•"/>
            </a:pPr>
            <a:r>
              <a:rPr lang="en-US" sz="2200" b="1" dirty="0" smtClean="0">
                <a:solidFill>
                  <a:schemeClr val="bg1"/>
                </a:solidFill>
              </a:rPr>
              <a:t>Biosecurity Plan</a:t>
            </a:r>
          </a:p>
          <a:p>
            <a:pPr>
              <a:buSzPct val="100000"/>
              <a:buFont typeface="Arial" pitchFamily="34" charset="0"/>
              <a:buChar char="•"/>
            </a:pPr>
            <a:r>
              <a:rPr lang="en-US" sz="2200" b="1" dirty="0" smtClean="0">
                <a:solidFill>
                  <a:schemeClr val="bg1"/>
                </a:solidFill>
              </a:rPr>
              <a:t>Alternatives Selection</a:t>
            </a:r>
          </a:p>
          <a:p>
            <a:pPr>
              <a:buSzPct val="100000"/>
              <a:buFont typeface="Arial" pitchFamily="34" charset="0"/>
              <a:buChar char="•"/>
            </a:pPr>
            <a:r>
              <a:rPr lang="en-US" sz="2200" b="1" dirty="0" smtClean="0">
                <a:solidFill>
                  <a:schemeClr val="bg1"/>
                </a:solidFill>
              </a:rPr>
              <a:t>Bait Degradation Trial</a:t>
            </a:r>
          </a:p>
          <a:p>
            <a:pPr>
              <a:buSzPct val="100000"/>
              <a:buFont typeface="Arial" pitchFamily="34" charset="0"/>
              <a:buChar char="•"/>
            </a:pPr>
            <a:r>
              <a:rPr lang="en-US" sz="2200" b="1" dirty="0" smtClean="0">
                <a:solidFill>
                  <a:schemeClr val="bg1"/>
                </a:solidFill>
              </a:rPr>
              <a:t>Gull </a:t>
            </a:r>
            <a:r>
              <a:rPr lang="en-US" sz="2200" b="1" dirty="0">
                <a:solidFill>
                  <a:schemeClr val="bg1"/>
                </a:solidFill>
              </a:rPr>
              <a:t>H</a:t>
            </a:r>
            <a:r>
              <a:rPr lang="en-US" sz="2200" b="1" dirty="0" smtClean="0">
                <a:solidFill>
                  <a:schemeClr val="bg1"/>
                </a:solidFill>
              </a:rPr>
              <a:t>azing Trial</a:t>
            </a:r>
          </a:p>
          <a:p>
            <a:pPr>
              <a:buSzPct val="100000"/>
              <a:buFont typeface="Arial" pitchFamily="34" charset="0"/>
              <a:buChar char="•"/>
            </a:pPr>
            <a:r>
              <a:rPr lang="en-US" sz="2200" b="1" dirty="0" smtClean="0">
                <a:solidFill>
                  <a:schemeClr val="bg1"/>
                </a:solidFill>
              </a:rPr>
              <a:t>Western Gull Risk Assessment</a:t>
            </a:r>
          </a:p>
          <a:p>
            <a:pPr>
              <a:buSzPct val="100000"/>
              <a:buFont typeface="Arial" pitchFamily="34" charset="0"/>
              <a:buChar char="•"/>
            </a:pPr>
            <a:r>
              <a:rPr lang="en-US" sz="2200" b="1" dirty="0" smtClean="0">
                <a:solidFill>
                  <a:schemeClr val="bg1"/>
                </a:solidFill>
              </a:rPr>
              <a:t>Western Gull Population Viability Analysis</a:t>
            </a:r>
          </a:p>
          <a:p>
            <a:pPr>
              <a:buSzPct val="100000"/>
              <a:buFont typeface="Arial" pitchFamily="34" charset="0"/>
              <a:buChar char="•"/>
            </a:pPr>
            <a:r>
              <a:rPr lang="en-US" sz="2200" b="1" dirty="0" smtClean="0">
                <a:solidFill>
                  <a:schemeClr val="bg1"/>
                </a:solidFill>
              </a:rPr>
              <a:t>Impacts of Mice and Owls on Ashy Storm-Petrels</a:t>
            </a:r>
          </a:p>
          <a:p>
            <a:pPr>
              <a:buSzPct val="100000"/>
              <a:buFont typeface="Arial" pitchFamily="34" charset="0"/>
              <a:buChar char="•"/>
            </a:pPr>
            <a:r>
              <a:rPr lang="en-US" sz="2200" b="1" dirty="0" err="1" smtClean="0">
                <a:solidFill>
                  <a:schemeClr val="bg1"/>
                </a:solidFill>
              </a:rPr>
              <a:t>Farallon</a:t>
            </a:r>
            <a:r>
              <a:rPr lang="en-US" sz="2200" b="1" dirty="0" smtClean="0">
                <a:solidFill>
                  <a:schemeClr val="bg1"/>
                </a:solidFill>
              </a:rPr>
              <a:t> House Mouse Diet</a:t>
            </a:r>
          </a:p>
          <a:p>
            <a:pPr>
              <a:buSzPct val="100000"/>
              <a:buFont typeface="Arial" pitchFamily="34" charset="0"/>
              <a:buChar char="•"/>
            </a:pPr>
            <a:r>
              <a:rPr lang="en-US" sz="2200" b="1" dirty="0" smtClean="0">
                <a:solidFill>
                  <a:schemeClr val="bg1"/>
                </a:solidFill>
              </a:rPr>
              <a:t>Wilderness Act Minimum Requirements Analysis – Draft</a:t>
            </a:r>
            <a:endParaRPr lang="en-US" sz="2200" b="1" dirty="0" smtClean="0">
              <a:solidFill>
                <a:schemeClr val="bg1"/>
              </a:solidFill>
            </a:endParaRPr>
          </a:p>
          <a:p>
            <a:endParaRPr lang="en-US" sz="2200" b="1" dirty="0">
              <a:solidFill>
                <a:schemeClr val="bg1"/>
              </a:solidFill>
            </a:endParaRPr>
          </a:p>
        </p:txBody>
      </p:sp>
      <p:sp>
        <p:nvSpPr>
          <p:cNvPr id="2" name="Title 1"/>
          <p:cNvSpPr>
            <a:spLocks noGrp="1"/>
          </p:cNvSpPr>
          <p:nvPr>
            <p:ph type="title"/>
          </p:nvPr>
        </p:nvSpPr>
        <p:spPr>
          <a:xfrm>
            <a:off x="1943100" y="533400"/>
            <a:ext cx="4686300" cy="794985"/>
          </a:xfrm>
        </p:spPr>
        <p:txBody>
          <a:bodyPr>
            <a:noAutofit/>
          </a:bodyPr>
          <a:lstStyle/>
          <a:p>
            <a:pPr algn="ctr"/>
            <a:r>
              <a:rPr lang="en-US" sz="3200" b="1" dirty="0" smtClean="0">
                <a:solidFill>
                  <a:schemeClr val="bg1"/>
                </a:solidFill>
                <a:effectLst/>
                <a:latin typeface="+mn-lt"/>
              </a:rPr>
              <a:t>Decision Support Tools</a:t>
            </a:r>
            <a:endParaRPr lang="en-US" sz="3200" b="1" dirty="0">
              <a:solidFill>
                <a:schemeClr val="bg1"/>
              </a:solidFill>
              <a:effectLst/>
              <a:latin typeface="+mn-lt"/>
            </a:endParaRPr>
          </a:p>
        </p:txBody>
      </p:sp>
    </p:spTree>
    <p:extLst>
      <p:ext uri="{BB962C8B-B14F-4D97-AF65-F5344CB8AC3E}">
        <p14:creationId xmlns:p14="http://schemas.microsoft.com/office/powerpoint/2010/main" val="22055754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2286000"/>
            <a:ext cx="7086600" cy="2265566"/>
          </a:xfrm>
        </p:spPr>
        <p:txBody>
          <a:bodyPr>
            <a:noAutofit/>
          </a:bodyPr>
          <a:lstStyle/>
          <a:p>
            <a:pPr lvl="1">
              <a:buFont typeface="Wingdings" pitchFamily="2" charset="2"/>
              <a:buChar char="§"/>
            </a:pPr>
            <a:r>
              <a:rPr lang="en-US" sz="2800" b="1" dirty="0" smtClean="0">
                <a:solidFill>
                  <a:schemeClr val="bg1"/>
                </a:solidFill>
              </a:rPr>
              <a:t>About 500 </a:t>
            </a:r>
            <a:r>
              <a:rPr lang="en-US" sz="2800" b="1" dirty="0">
                <a:solidFill>
                  <a:schemeClr val="bg1"/>
                </a:solidFill>
              </a:rPr>
              <a:t>successful rodent </a:t>
            </a:r>
            <a:r>
              <a:rPr lang="en-US" sz="2800" b="1" dirty="0" smtClean="0">
                <a:solidFill>
                  <a:schemeClr val="bg1"/>
                </a:solidFill>
              </a:rPr>
              <a:t>eradications</a:t>
            </a:r>
          </a:p>
          <a:p>
            <a:pPr marL="457200" lvl="1" indent="0">
              <a:buNone/>
            </a:pPr>
            <a:endParaRPr lang="en-US" sz="2800" b="1" dirty="0">
              <a:solidFill>
                <a:schemeClr val="bg1"/>
              </a:solidFill>
            </a:endParaRPr>
          </a:p>
          <a:p>
            <a:pPr lvl="1">
              <a:buFont typeface="Wingdings" pitchFamily="2" charset="2"/>
              <a:buChar char="§"/>
            </a:pPr>
            <a:r>
              <a:rPr lang="en-US" sz="2800" b="1" dirty="0">
                <a:solidFill>
                  <a:schemeClr val="bg1"/>
                </a:solidFill>
              </a:rPr>
              <a:t>43 successful mouse </a:t>
            </a:r>
            <a:r>
              <a:rPr lang="en-US" sz="2800" b="1" dirty="0" smtClean="0">
                <a:solidFill>
                  <a:schemeClr val="bg1"/>
                </a:solidFill>
              </a:rPr>
              <a:t>eradications </a:t>
            </a:r>
            <a:br>
              <a:rPr lang="en-US" sz="2800" b="1" dirty="0" smtClean="0">
                <a:solidFill>
                  <a:schemeClr val="bg1"/>
                </a:solidFill>
              </a:rPr>
            </a:br>
            <a:r>
              <a:rPr lang="en-US" sz="2800" b="1" dirty="0" smtClean="0">
                <a:solidFill>
                  <a:schemeClr val="bg1"/>
                </a:solidFill>
              </a:rPr>
              <a:t>(</a:t>
            </a:r>
            <a:r>
              <a:rPr lang="en-US" sz="2800" b="1" dirty="0" smtClean="0">
                <a:solidFill>
                  <a:schemeClr val="bg1"/>
                </a:solidFill>
                <a:cs typeface="Calibri" pitchFamily="34" charset="0"/>
              </a:rPr>
              <a:t>All used rodenticides)</a:t>
            </a:r>
          </a:p>
        </p:txBody>
      </p:sp>
      <p:sp>
        <p:nvSpPr>
          <p:cNvPr id="4" name="Title 1"/>
          <p:cNvSpPr txBox="1">
            <a:spLocks/>
          </p:cNvSpPr>
          <p:nvPr/>
        </p:nvSpPr>
        <p:spPr>
          <a:xfrm>
            <a:off x="457200" y="152400"/>
            <a:ext cx="8229600" cy="990600"/>
          </a:xfrm>
          <a:prstGeom prst="rect">
            <a:avLst/>
          </a:prstGeom>
        </p:spPr>
        <p:txBody>
          <a:bodyPr vert="horz" lIns="91440" tIns="45720" rIns="91440" bIns="45720" rtlCol="0" anchor="b">
            <a:normAutofit fontScale="97500"/>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b="1" dirty="0" smtClean="0">
                <a:solidFill>
                  <a:schemeClr val="bg1"/>
                </a:solidFill>
                <a:cs typeface="Arial" pitchFamily="34" charset="0"/>
              </a:rPr>
              <a:t>Successful Eradications </a:t>
            </a:r>
            <a:r>
              <a:rPr lang="en-US" sz="3200" b="1" dirty="0">
                <a:solidFill>
                  <a:schemeClr val="bg1"/>
                </a:solidFill>
                <a:cs typeface="Arial" pitchFamily="34" charset="0"/>
              </a:rPr>
              <a:t>W</a:t>
            </a:r>
            <a:r>
              <a:rPr lang="en-US" sz="3200" b="1" dirty="0" smtClean="0">
                <a:solidFill>
                  <a:schemeClr val="bg1"/>
                </a:solidFill>
                <a:cs typeface="Arial" pitchFamily="34" charset="0"/>
              </a:rPr>
              <a:t>orldwide</a:t>
            </a:r>
            <a:endParaRPr lang="en-US" sz="3200" b="1" dirty="0">
              <a:solidFill>
                <a:schemeClr val="bg1"/>
              </a:solidFill>
              <a:cs typeface="Arial" pitchFamily="34" charset="0"/>
            </a:endParaRPr>
          </a:p>
        </p:txBody>
      </p:sp>
    </p:spTree>
    <p:extLst>
      <p:ext uri="{BB962C8B-B14F-4D97-AF65-F5344CB8AC3E}">
        <p14:creationId xmlns:p14="http://schemas.microsoft.com/office/powerpoint/2010/main" val="23643637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228600"/>
            <a:ext cx="8229600" cy="990600"/>
          </a:xfrm>
          <a:prstGeom prst="rect">
            <a:avLst/>
          </a:prstGeom>
        </p:spPr>
        <p:txBody>
          <a:bodyPr vert="horz" lIns="91440" tIns="45720" rIns="91440" bIns="45720" rtlCol="0" anchor="b">
            <a:normAutofit fontScale="97500"/>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b="1" dirty="0" smtClean="0">
                <a:solidFill>
                  <a:schemeClr val="bg1"/>
                </a:solidFill>
                <a:cs typeface="Arial" pitchFamily="34" charset="0"/>
              </a:rPr>
              <a:t>Action Alternatives</a:t>
            </a:r>
            <a:endParaRPr lang="en-US" sz="3200" b="1" dirty="0">
              <a:solidFill>
                <a:schemeClr val="bg1"/>
              </a:solidFill>
              <a:cs typeface="Arial" pitchFamily="34" charset="0"/>
            </a:endParaRPr>
          </a:p>
        </p:txBody>
      </p:sp>
      <p:sp>
        <p:nvSpPr>
          <p:cNvPr id="5" name="Text Placeholder 7"/>
          <p:cNvSpPr txBox="1">
            <a:spLocks/>
          </p:cNvSpPr>
          <p:nvPr/>
        </p:nvSpPr>
        <p:spPr>
          <a:xfrm>
            <a:off x="35257" y="1191609"/>
            <a:ext cx="4289424" cy="639762"/>
          </a:xfrm>
          <a:prstGeom prst="rect">
            <a:avLst/>
          </a:prstGeom>
        </p:spPr>
        <p:txBody>
          <a:bodyPr vert="horz" lIns="91440" tIns="45720" rIns="91440" bIns="45720" rtlCol="0" anchor="ct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marL="18288" indent="0" algn="ctr">
              <a:buNone/>
            </a:pPr>
            <a:r>
              <a:rPr lang="en-US" sz="2600" b="1" dirty="0" err="1" smtClean="0">
                <a:solidFill>
                  <a:schemeClr val="bg1"/>
                </a:solidFill>
              </a:rPr>
              <a:t>Brodifacoum</a:t>
            </a:r>
            <a:r>
              <a:rPr lang="en-US" sz="2600" b="1" dirty="0" smtClean="0">
                <a:solidFill>
                  <a:schemeClr val="bg1"/>
                </a:solidFill>
              </a:rPr>
              <a:t> 25D </a:t>
            </a:r>
            <a:br>
              <a:rPr lang="en-US" sz="2600" b="1" dirty="0" smtClean="0">
                <a:solidFill>
                  <a:schemeClr val="bg1"/>
                </a:solidFill>
              </a:rPr>
            </a:br>
            <a:r>
              <a:rPr lang="en-US" sz="2600" b="1" dirty="0" smtClean="0">
                <a:solidFill>
                  <a:schemeClr val="bg1"/>
                </a:solidFill>
              </a:rPr>
              <a:t>Conservation</a:t>
            </a:r>
            <a:endParaRPr lang="en-US" sz="2600" b="1" dirty="0">
              <a:solidFill>
                <a:schemeClr val="bg1"/>
              </a:solidFill>
            </a:endParaRPr>
          </a:p>
        </p:txBody>
      </p:sp>
      <p:sp>
        <p:nvSpPr>
          <p:cNvPr id="6" name="Content Placeholder 8"/>
          <p:cNvSpPr>
            <a:spLocks noGrp="1"/>
          </p:cNvSpPr>
          <p:nvPr>
            <p:ph sz="half" idx="4294967295"/>
          </p:nvPr>
        </p:nvSpPr>
        <p:spPr>
          <a:xfrm>
            <a:off x="256674" y="2379846"/>
            <a:ext cx="4786965" cy="3182754"/>
          </a:xfrm>
          <a:prstGeom prst="rect">
            <a:avLst/>
          </a:prstGeom>
        </p:spPr>
        <p:txBody>
          <a:bodyPr>
            <a:normAutofit lnSpcReduction="10000"/>
          </a:bodyPr>
          <a:lstStyle/>
          <a:p>
            <a:pPr>
              <a:buFont typeface="Courier New" pitchFamily="49" charset="0"/>
              <a:buChar char="o"/>
            </a:pPr>
            <a:r>
              <a:rPr lang="en-US" sz="2400" b="1" dirty="0" smtClean="0">
                <a:solidFill>
                  <a:schemeClr val="bg1"/>
                </a:solidFill>
              </a:rPr>
              <a:t>Highly potent</a:t>
            </a:r>
          </a:p>
          <a:p>
            <a:pPr>
              <a:buFont typeface="Courier New" pitchFamily="49" charset="0"/>
              <a:buChar char="o"/>
            </a:pPr>
            <a:r>
              <a:rPr lang="en-US" sz="2400" b="1" dirty="0" smtClean="0">
                <a:solidFill>
                  <a:schemeClr val="bg1"/>
                </a:solidFill>
              </a:rPr>
              <a:t>2-3 Applications</a:t>
            </a:r>
          </a:p>
          <a:p>
            <a:pPr>
              <a:buFont typeface="Courier New" pitchFamily="49" charset="0"/>
              <a:buChar char="o"/>
            </a:pPr>
            <a:r>
              <a:rPr lang="en-US" sz="2400" b="1" dirty="0" smtClean="0">
                <a:solidFill>
                  <a:schemeClr val="bg1"/>
                </a:solidFill>
              </a:rPr>
              <a:t>10-21 days between applications</a:t>
            </a:r>
          </a:p>
          <a:p>
            <a:pPr>
              <a:buFont typeface="Courier New" pitchFamily="49" charset="0"/>
              <a:buChar char="o"/>
            </a:pPr>
            <a:r>
              <a:rPr lang="en-US" sz="2400" b="1" dirty="0" smtClean="0">
                <a:solidFill>
                  <a:schemeClr val="bg1"/>
                </a:solidFill>
              </a:rPr>
              <a:t>Single feeding</a:t>
            </a:r>
            <a:endParaRPr lang="en-US" sz="2400" b="1" dirty="0">
              <a:solidFill>
                <a:schemeClr val="bg1"/>
              </a:solidFill>
            </a:endParaRPr>
          </a:p>
          <a:p>
            <a:pPr>
              <a:buFont typeface="Courier New" pitchFamily="49" charset="0"/>
              <a:buChar char="o"/>
            </a:pPr>
            <a:r>
              <a:rPr lang="en-US" sz="2400" b="1" dirty="0">
                <a:solidFill>
                  <a:schemeClr val="bg1"/>
                </a:solidFill>
              </a:rPr>
              <a:t>T</a:t>
            </a:r>
            <a:r>
              <a:rPr lang="en-US" sz="2400" b="1" dirty="0" smtClean="0">
                <a:solidFill>
                  <a:schemeClr val="bg1"/>
                </a:solidFill>
              </a:rPr>
              <a:t>race amounts in soil after 6 months</a:t>
            </a:r>
          </a:p>
          <a:p>
            <a:pPr>
              <a:buFont typeface="Courier New" pitchFamily="49" charset="0"/>
              <a:buChar char="o"/>
            </a:pPr>
            <a:r>
              <a:rPr lang="en-US" sz="2400" b="1" dirty="0" smtClean="0">
                <a:solidFill>
                  <a:schemeClr val="bg1"/>
                </a:solidFill>
              </a:rPr>
              <a:t>Highly palatable to mice</a:t>
            </a:r>
          </a:p>
        </p:txBody>
      </p:sp>
      <p:sp>
        <p:nvSpPr>
          <p:cNvPr id="7" name="Text Placeholder 9"/>
          <p:cNvSpPr txBox="1">
            <a:spLocks/>
          </p:cNvSpPr>
          <p:nvPr/>
        </p:nvSpPr>
        <p:spPr>
          <a:xfrm>
            <a:off x="3886200" y="1112838"/>
            <a:ext cx="5181600" cy="639762"/>
          </a:xfrm>
          <a:prstGeom prst="rect">
            <a:avLst/>
          </a:prstGeom>
        </p:spPr>
        <p:txBody>
          <a:bodyP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marL="18288" indent="0" algn="ctr">
              <a:buNone/>
            </a:pPr>
            <a:r>
              <a:rPr lang="en-US" sz="2600" b="1" dirty="0" err="1" smtClean="0">
                <a:solidFill>
                  <a:schemeClr val="bg1"/>
                </a:solidFill>
              </a:rPr>
              <a:t>Diphacinone</a:t>
            </a:r>
            <a:r>
              <a:rPr lang="en-US" sz="2600" b="1" dirty="0" smtClean="0">
                <a:solidFill>
                  <a:schemeClr val="bg1"/>
                </a:solidFill>
              </a:rPr>
              <a:t> D50 </a:t>
            </a:r>
            <a:br>
              <a:rPr lang="en-US" sz="2600" b="1" dirty="0" smtClean="0">
                <a:solidFill>
                  <a:schemeClr val="bg1"/>
                </a:solidFill>
              </a:rPr>
            </a:br>
            <a:r>
              <a:rPr lang="en-US" sz="2600" b="1" dirty="0" smtClean="0">
                <a:solidFill>
                  <a:schemeClr val="bg1"/>
                </a:solidFill>
              </a:rPr>
              <a:t>Conservation</a:t>
            </a:r>
            <a:endParaRPr lang="en-US" sz="2600" b="1" dirty="0">
              <a:solidFill>
                <a:schemeClr val="bg1"/>
              </a:solidFill>
            </a:endParaRPr>
          </a:p>
        </p:txBody>
      </p:sp>
      <p:sp>
        <p:nvSpPr>
          <p:cNvPr id="8" name="Content Placeholder 10"/>
          <p:cNvSpPr>
            <a:spLocks noGrp="1"/>
          </p:cNvSpPr>
          <p:nvPr>
            <p:ph sz="quarter" idx="4294967295"/>
          </p:nvPr>
        </p:nvSpPr>
        <p:spPr>
          <a:xfrm>
            <a:off x="4953001" y="2895600"/>
            <a:ext cx="4191000" cy="3200400"/>
          </a:xfrm>
          <a:prstGeom prst="rect">
            <a:avLst/>
          </a:prstGeom>
        </p:spPr>
        <p:txBody>
          <a:bodyPr>
            <a:noAutofit/>
          </a:bodyPr>
          <a:lstStyle/>
          <a:p>
            <a:pPr>
              <a:buFont typeface="Courier New" pitchFamily="49" charset="0"/>
              <a:buChar char="o"/>
            </a:pPr>
            <a:r>
              <a:rPr lang="en-US" sz="2400" b="1" dirty="0" smtClean="0">
                <a:solidFill>
                  <a:schemeClr val="bg1"/>
                </a:solidFill>
              </a:rPr>
              <a:t>Low to moderately potent</a:t>
            </a:r>
          </a:p>
          <a:p>
            <a:pPr>
              <a:buFont typeface="Courier New" pitchFamily="49" charset="0"/>
              <a:buChar char="o"/>
            </a:pPr>
            <a:r>
              <a:rPr lang="en-US" sz="2400" b="1" dirty="0" smtClean="0">
                <a:solidFill>
                  <a:schemeClr val="bg1"/>
                </a:solidFill>
              </a:rPr>
              <a:t>3-4 </a:t>
            </a:r>
            <a:r>
              <a:rPr lang="en-US" sz="2400" b="1" dirty="0">
                <a:solidFill>
                  <a:schemeClr val="bg1"/>
                </a:solidFill>
              </a:rPr>
              <a:t>Applications </a:t>
            </a:r>
            <a:endParaRPr lang="en-US" sz="2400" b="1" dirty="0" smtClean="0">
              <a:solidFill>
                <a:schemeClr val="bg1"/>
              </a:solidFill>
            </a:endParaRPr>
          </a:p>
          <a:p>
            <a:pPr>
              <a:buFont typeface="Courier New" pitchFamily="49" charset="0"/>
              <a:buChar char="o"/>
            </a:pPr>
            <a:r>
              <a:rPr lang="en-US" sz="2400" b="1" dirty="0" smtClean="0">
                <a:solidFill>
                  <a:schemeClr val="bg1"/>
                </a:solidFill>
              </a:rPr>
              <a:t>7 </a:t>
            </a:r>
            <a:r>
              <a:rPr lang="en-US" sz="2400" b="1" dirty="0">
                <a:solidFill>
                  <a:schemeClr val="bg1"/>
                </a:solidFill>
              </a:rPr>
              <a:t>days between </a:t>
            </a:r>
            <a:r>
              <a:rPr lang="en-US" sz="2400" b="1" dirty="0" smtClean="0">
                <a:solidFill>
                  <a:schemeClr val="bg1"/>
                </a:solidFill>
              </a:rPr>
              <a:t>applications</a:t>
            </a:r>
            <a:endParaRPr lang="en-US" sz="2400" b="1" dirty="0">
              <a:solidFill>
                <a:schemeClr val="bg1"/>
              </a:solidFill>
            </a:endParaRPr>
          </a:p>
          <a:p>
            <a:pPr>
              <a:buFont typeface="Courier New" pitchFamily="49" charset="0"/>
              <a:buChar char="o"/>
            </a:pPr>
            <a:r>
              <a:rPr lang="en-US" sz="2400" b="1" dirty="0" smtClean="0">
                <a:solidFill>
                  <a:schemeClr val="bg1"/>
                </a:solidFill>
              </a:rPr>
              <a:t>Multiple, continuous feedings</a:t>
            </a:r>
          </a:p>
          <a:p>
            <a:pPr>
              <a:buFont typeface="Courier New" pitchFamily="49" charset="0"/>
              <a:buChar char="o"/>
            </a:pPr>
            <a:r>
              <a:rPr lang="en-US" sz="2400" b="1" dirty="0" smtClean="0">
                <a:solidFill>
                  <a:schemeClr val="bg1"/>
                </a:solidFill>
              </a:rPr>
              <a:t>Undetectable in soil after 2 months</a:t>
            </a:r>
          </a:p>
          <a:p>
            <a:pPr>
              <a:buFont typeface="Courier New" pitchFamily="49" charset="0"/>
              <a:buChar char="o"/>
            </a:pPr>
            <a:r>
              <a:rPr lang="en-US" sz="2400" b="1" dirty="0" smtClean="0">
                <a:solidFill>
                  <a:schemeClr val="bg1"/>
                </a:solidFill>
              </a:rPr>
              <a:t>Not highly palatable to mice</a:t>
            </a:r>
          </a:p>
        </p:txBody>
      </p:sp>
    </p:spTree>
    <p:extLst>
      <p:ext uri="{BB962C8B-B14F-4D97-AF65-F5344CB8AC3E}">
        <p14:creationId xmlns:p14="http://schemas.microsoft.com/office/powerpoint/2010/main" val="11840978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22-2282_IMG"/>
          <p:cNvPicPr>
            <a:picLocks noChangeAspect="1" noChangeArrowheads="1"/>
          </p:cNvPicPr>
          <p:nvPr/>
        </p:nvPicPr>
        <p:blipFill>
          <a:blip r:embed="rId2" cstate="screen"/>
          <a:srcRect/>
          <a:stretch>
            <a:fillRect/>
          </a:stretch>
        </p:blipFill>
        <p:spPr bwMode="auto">
          <a:xfrm>
            <a:off x="228600" y="3581400"/>
            <a:ext cx="3657600" cy="2743200"/>
          </a:xfrm>
          <a:prstGeom prst="rect">
            <a:avLst/>
          </a:prstGeom>
          <a:noFill/>
          <a:ln w="9525">
            <a:noFill/>
            <a:miter lim="800000"/>
            <a:headEnd/>
            <a:tailEnd/>
          </a:ln>
        </p:spPr>
      </p:pic>
      <p:sp>
        <p:nvSpPr>
          <p:cNvPr id="5" name="Text Box 3"/>
          <p:cNvSpPr txBox="1">
            <a:spLocks noChangeArrowheads="1"/>
          </p:cNvSpPr>
          <p:nvPr/>
        </p:nvSpPr>
        <p:spPr bwMode="auto">
          <a:xfrm>
            <a:off x="4038600" y="457200"/>
            <a:ext cx="5105400" cy="6901889"/>
          </a:xfrm>
          <a:prstGeom prst="rect">
            <a:avLst/>
          </a:prstGeom>
          <a:solidFill>
            <a:schemeClr val="bg1"/>
          </a:solidFill>
          <a:ln w="9525">
            <a:noFill/>
            <a:miter lim="800000"/>
            <a:headEnd/>
            <a:tailEnd/>
          </a:ln>
        </p:spPr>
        <p:txBody>
          <a:bodyPr wrap="square">
            <a:spAutoFit/>
          </a:bodyPr>
          <a:lstStyle/>
          <a:p>
            <a:pPr marL="292100" algn="ctr" eaLnBrk="0" hangingPunct="0">
              <a:spcBef>
                <a:spcPct val="50000"/>
              </a:spcBef>
            </a:pPr>
            <a:endParaRPr lang="en-US" sz="500" b="1" dirty="0">
              <a:latin typeface="Garamond" pitchFamily="18" charset="0"/>
              <a:cs typeface="Times New Roman" pitchFamily="18" charset="0"/>
            </a:endParaRPr>
          </a:p>
          <a:p>
            <a:pPr marL="292100" algn="ctr" eaLnBrk="0" hangingPunct="0">
              <a:spcBef>
                <a:spcPct val="50000"/>
              </a:spcBef>
            </a:pPr>
            <a:r>
              <a:rPr lang="en-US" sz="2400" b="1" dirty="0">
                <a:latin typeface="Garamond" pitchFamily="18" charset="0"/>
                <a:cs typeface="Times New Roman" pitchFamily="18" charset="0"/>
              </a:rPr>
              <a:t>CI-25</a:t>
            </a:r>
            <a:endParaRPr lang="en-US" sz="2400" b="1" dirty="0">
              <a:latin typeface="Times New Roman" pitchFamily="18" charset="0"/>
              <a:cs typeface="Times New Roman" pitchFamily="18" charset="0"/>
            </a:endParaRPr>
          </a:p>
          <a:p>
            <a:pPr marL="292100" algn="ctr" eaLnBrk="0" hangingPunct="0">
              <a:spcBef>
                <a:spcPct val="50000"/>
              </a:spcBef>
            </a:pPr>
            <a:r>
              <a:rPr lang="en-US" sz="1200" b="1" dirty="0">
                <a:latin typeface="Calibri" pitchFamily="34" charset="0"/>
              </a:rPr>
              <a:t> </a:t>
            </a:r>
            <a:r>
              <a:rPr lang="en-US" sz="1600" b="1" dirty="0">
                <a:latin typeface="Calibri" pitchFamily="34" charset="0"/>
              </a:rPr>
              <a:t>FOR CONTROL OF RODENTS FOR CONSERVATION PURPOSES</a:t>
            </a:r>
          </a:p>
          <a:p>
            <a:pPr marL="292100" algn="ctr" eaLnBrk="0" hangingPunct="0">
              <a:spcBef>
                <a:spcPct val="50000"/>
              </a:spcBef>
            </a:pPr>
            <a:r>
              <a:rPr lang="en-US" sz="1200" b="1" dirty="0">
                <a:latin typeface="Calibri" pitchFamily="34" charset="0"/>
              </a:rPr>
              <a:t>For use by or in cooperation with the </a:t>
            </a:r>
          </a:p>
          <a:p>
            <a:pPr marL="292100" algn="ctr" eaLnBrk="0" hangingPunct="0">
              <a:spcBef>
                <a:spcPct val="50000"/>
              </a:spcBef>
            </a:pPr>
            <a:r>
              <a:rPr lang="en-US" sz="1200" b="1" dirty="0">
                <a:latin typeface="Calibri" pitchFamily="34" charset="0"/>
              </a:rPr>
              <a:t>National Park Service.</a:t>
            </a:r>
          </a:p>
          <a:p>
            <a:pPr marL="292100" algn="ctr" eaLnBrk="0" hangingPunct="0">
              <a:spcBef>
                <a:spcPct val="50000"/>
              </a:spcBef>
            </a:pPr>
            <a:endParaRPr lang="en-US" sz="1200" b="1" dirty="0">
              <a:latin typeface="Calibri" pitchFamily="34" charset="0"/>
            </a:endParaRPr>
          </a:p>
          <a:p>
            <a:pPr marL="292100" algn="ctr" eaLnBrk="0" hangingPunct="0">
              <a:spcBef>
                <a:spcPct val="50000"/>
              </a:spcBef>
            </a:pPr>
            <a:r>
              <a:rPr lang="en-US" sz="1200" b="1" dirty="0">
                <a:latin typeface="Calibri" pitchFamily="34" charset="0"/>
              </a:rPr>
              <a:t>FOR DISTRIBUTION AND USE ONLY WITHIN THE </a:t>
            </a:r>
          </a:p>
          <a:p>
            <a:pPr marL="292100" algn="ctr" eaLnBrk="0" hangingPunct="0">
              <a:spcBef>
                <a:spcPct val="50000"/>
              </a:spcBef>
            </a:pPr>
            <a:r>
              <a:rPr lang="en-US" sz="1200" b="1" dirty="0">
                <a:latin typeface="Calibri" pitchFamily="34" charset="0"/>
              </a:rPr>
              <a:t>CHANNEL ISLANDS NATIONAL PARK</a:t>
            </a:r>
          </a:p>
          <a:p>
            <a:pPr marL="292100" algn="ctr" eaLnBrk="0" hangingPunct="0">
              <a:spcBef>
                <a:spcPct val="50000"/>
              </a:spcBef>
            </a:pPr>
            <a:endParaRPr lang="en-US" sz="1200" b="1" dirty="0">
              <a:latin typeface="Calibri" pitchFamily="34" charset="0"/>
            </a:endParaRPr>
          </a:p>
          <a:p>
            <a:pPr marL="292100" algn="ctr" eaLnBrk="0" hangingPunct="0">
              <a:spcBef>
                <a:spcPct val="50000"/>
              </a:spcBef>
            </a:pPr>
            <a:r>
              <a:rPr lang="en-US" sz="1200" b="1" dirty="0">
                <a:latin typeface="Calibri" pitchFamily="34" charset="0"/>
              </a:rPr>
              <a:t> </a:t>
            </a:r>
          </a:p>
          <a:p>
            <a:pPr marL="292100" eaLnBrk="0" hangingPunct="0">
              <a:spcBef>
                <a:spcPct val="50000"/>
              </a:spcBef>
            </a:pPr>
            <a:r>
              <a:rPr lang="en-US" sz="1200" b="1" dirty="0">
                <a:latin typeface="Calibri" pitchFamily="34" charset="0"/>
              </a:rPr>
              <a:t>ACTIVE INGREDIENT: </a:t>
            </a:r>
          </a:p>
          <a:p>
            <a:pPr marL="292100" algn="ctr" eaLnBrk="0" hangingPunct="0">
              <a:spcBef>
                <a:spcPct val="50000"/>
              </a:spcBef>
            </a:pPr>
            <a:endParaRPr lang="en-US" sz="500" b="1" dirty="0">
              <a:latin typeface="Calibri" pitchFamily="34" charset="0"/>
            </a:endParaRPr>
          </a:p>
          <a:p>
            <a:pPr marL="292100" eaLnBrk="0" hangingPunct="0">
              <a:spcBef>
                <a:spcPct val="50000"/>
              </a:spcBef>
            </a:pPr>
            <a:r>
              <a:rPr lang="en-US" sz="1200" b="1" dirty="0" err="1">
                <a:latin typeface="Calibri" pitchFamily="34" charset="0"/>
              </a:rPr>
              <a:t>Brodifacoum</a:t>
            </a:r>
            <a:r>
              <a:rPr lang="en-US" sz="1200" b="1" dirty="0">
                <a:latin typeface="Calibri" pitchFamily="34" charset="0"/>
              </a:rPr>
              <a:t> (3-[3-(4’-Bromo-[1,1’-biphenyl]-4-yl)-1,2,3,4-tetrahydro-1-napthalenyl] 4-hydroxy-2H-1-benzopyran-one)……………………………………………………..0.0025%</a:t>
            </a:r>
          </a:p>
          <a:p>
            <a:pPr marL="292100" eaLnBrk="0" hangingPunct="0">
              <a:spcBef>
                <a:spcPct val="50000"/>
              </a:spcBef>
            </a:pPr>
            <a:r>
              <a:rPr lang="en-US" sz="1200" b="1" dirty="0">
                <a:latin typeface="Calibri" pitchFamily="34" charset="0"/>
              </a:rPr>
              <a:t>INERT INGREDIENTS:……………………………...99.9975%</a:t>
            </a:r>
          </a:p>
          <a:p>
            <a:pPr marL="292100" eaLnBrk="0" hangingPunct="0">
              <a:spcBef>
                <a:spcPct val="50000"/>
              </a:spcBef>
            </a:pPr>
            <a:r>
              <a:rPr lang="en-US" sz="1200" b="1" dirty="0">
                <a:latin typeface="Calibri" pitchFamily="34" charset="0"/>
              </a:rPr>
              <a:t>                         TOTAL:……………………………..100.000%</a:t>
            </a:r>
          </a:p>
          <a:p>
            <a:pPr marL="292100" algn="ctr" eaLnBrk="0" hangingPunct="0">
              <a:spcBef>
                <a:spcPct val="50000"/>
              </a:spcBef>
            </a:pPr>
            <a:endParaRPr lang="en-US" sz="1200" b="1" dirty="0" smtClean="0">
              <a:latin typeface="Calibri" pitchFamily="34" charset="0"/>
            </a:endParaRPr>
          </a:p>
          <a:p>
            <a:pPr marL="292100" algn="ctr" eaLnBrk="0" hangingPunct="0">
              <a:spcBef>
                <a:spcPct val="50000"/>
              </a:spcBef>
            </a:pPr>
            <a:r>
              <a:rPr lang="en-US" sz="1200" b="1" dirty="0" smtClean="0">
                <a:latin typeface="Calibri" pitchFamily="34" charset="0"/>
              </a:rPr>
              <a:t>Manufactured </a:t>
            </a:r>
            <a:r>
              <a:rPr lang="en-US" sz="1200" b="1" dirty="0">
                <a:latin typeface="Calibri" pitchFamily="34" charset="0"/>
              </a:rPr>
              <a:t>By:</a:t>
            </a:r>
          </a:p>
          <a:p>
            <a:pPr marL="292100" algn="ctr" eaLnBrk="0" hangingPunct="0">
              <a:spcBef>
                <a:spcPct val="50000"/>
              </a:spcBef>
            </a:pPr>
            <a:r>
              <a:rPr lang="en-US" sz="1200" dirty="0">
                <a:latin typeface="Calibri" pitchFamily="34" charset="0"/>
              </a:rPr>
              <a:t>Bell Laboratories</a:t>
            </a:r>
          </a:p>
          <a:p>
            <a:pPr marL="292100" algn="ctr" eaLnBrk="0" hangingPunct="0">
              <a:spcBef>
                <a:spcPct val="50000"/>
              </a:spcBef>
            </a:pPr>
            <a:r>
              <a:rPr lang="en-US" sz="1200" dirty="0">
                <a:latin typeface="Calibri" pitchFamily="34" charset="0"/>
              </a:rPr>
              <a:t>Madison, Wisconsin</a:t>
            </a:r>
          </a:p>
          <a:p>
            <a:pPr marL="292100" algn="ctr" eaLnBrk="0" hangingPunct="0">
              <a:spcBef>
                <a:spcPct val="50000"/>
              </a:spcBef>
            </a:pPr>
            <a:endParaRPr lang="en-US" sz="1200" dirty="0">
              <a:latin typeface="Calibri" pitchFamily="34" charset="0"/>
            </a:endParaRPr>
          </a:p>
          <a:p>
            <a:pPr marL="292100" algn="ctr" eaLnBrk="0" hangingPunct="0">
              <a:spcBef>
                <a:spcPct val="50000"/>
              </a:spcBef>
            </a:pPr>
            <a:endParaRPr lang="en-US" sz="1400" dirty="0">
              <a:latin typeface="Calibri" pitchFamily="34" charset="0"/>
            </a:endParaRPr>
          </a:p>
          <a:p>
            <a:pPr marL="292100" algn="ctr" eaLnBrk="0" hangingPunct="0">
              <a:spcBef>
                <a:spcPct val="50000"/>
              </a:spcBef>
            </a:pPr>
            <a:endParaRPr lang="en-US" sz="1400" dirty="0">
              <a:latin typeface="Calibri" pitchFamily="34" charset="0"/>
            </a:endParaRPr>
          </a:p>
        </p:txBody>
      </p:sp>
      <p:pic>
        <p:nvPicPr>
          <p:cNvPr id="6" name="Picture 2" descr="E:\Galapagos\DSC_6330.JPG"/>
          <p:cNvPicPr>
            <a:picLocks noChangeAspect="1" noChangeArrowheads="1"/>
          </p:cNvPicPr>
          <p:nvPr/>
        </p:nvPicPr>
        <p:blipFill>
          <a:blip r:embed="rId3" cstate="screen"/>
          <a:srcRect/>
          <a:stretch>
            <a:fillRect/>
          </a:stretch>
        </p:blipFill>
        <p:spPr bwMode="auto">
          <a:xfrm>
            <a:off x="228600" y="381000"/>
            <a:ext cx="4086868" cy="2743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15658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352801" y="147145"/>
            <a:ext cx="5780690" cy="6406055"/>
            <a:chOff x="1617663" y="0"/>
            <a:chExt cx="5908675" cy="6858000"/>
          </a:xfrm>
        </p:grpSpPr>
        <p:pic>
          <p:nvPicPr>
            <p:cNvPr id="4098" name="Picture 1"/>
            <p:cNvPicPr>
              <a:picLocks noChangeAspect="1"/>
            </p:cNvPicPr>
            <p:nvPr/>
          </p:nvPicPr>
          <p:blipFill>
            <a:blip r:embed="rId3" cstate="screen"/>
            <a:srcRect/>
            <a:stretch>
              <a:fillRect/>
            </a:stretch>
          </p:blipFill>
          <p:spPr bwMode="auto">
            <a:xfrm>
              <a:off x="1617663" y="0"/>
              <a:ext cx="5908675" cy="6858000"/>
            </a:xfrm>
            <a:prstGeom prst="rect">
              <a:avLst/>
            </a:prstGeom>
            <a:noFill/>
            <a:ln w="9525">
              <a:noFill/>
              <a:miter lim="800000"/>
              <a:headEnd/>
              <a:tailEnd/>
            </a:ln>
          </p:spPr>
        </p:pic>
        <p:sp>
          <p:nvSpPr>
            <p:cNvPr id="3" name="Oval 2"/>
            <p:cNvSpPr/>
            <p:nvPr/>
          </p:nvSpPr>
          <p:spPr>
            <a:xfrm>
              <a:off x="3352800" y="2514600"/>
              <a:ext cx="228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5" name="TextBox 4"/>
          <p:cNvSpPr txBox="1"/>
          <p:nvPr/>
        </p:nvSpPr>
        <p:spPr>
          <a:xfrm>
            <a:off x="244370" y="2058412"/>
            <a:ext cx="3200400" cy="1477328"/>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latin typeface="+mj-lt"/>
              </a:rPr>
              <a:t>Location of the South </a:t>
            </a:r>
            <a:r>
              <a:rPr lang="en-US" b="1" dirty="0" err="1" smtClean="0">
                <a:solidFill>
                  <a:schemeClr val="bg1"/>
                </a:solidFill>
                <a:effectLst>
                  <a:outerShdw blurRad="38100" dist="38100" dir="2700000" algn="tl">
                    <a:srgbClr val="000000">
                      <a:alpha val="43137"/>
                    </a:srgbClr>
                  </a:outerShdw>
                </a:effectLst>
                <a:latin typeface="+mj-lt"/>
              </a:rPr>
              <a:t>Farallon</a:t>
            </a:r>
            <a:r>
              <a:rPr lang="en-US" b="1" dirty="0" smtClean="0">
                <a:solidFill>
                  <a:schemeClr val="bg1"/>
                </a:solidFill>
                <a:effectLst>
                  <a:outerShdw blurRad="38100" dist="38100" dir="2700000" algn="tl">
                    <a:srgbClr val="000000">
                      <a:alpha val="43137"/>
                    </a:srgbClr>
                  </a:outerShdw>
                </a:effectLst>
                <a:latin typeface="+mj-lt"/>
              </a:rPr>
              <a:t> Islands, California</a:t>
            </a:r>
          </a:p>
          <a:p>
            <a:endParaRPr lang="en-US" b="1" dirty="0" smtClean="0">
              <a:solidFill>
                <a:schemeClr val="bg1"/>
              </a:solidFill>
              <a:effectLst>
                <a:outerShdw blurRad="38100" dist="38100" dir="2700000" algn="tl">
                  <a:srgbClr val="000000">
                    <a:alpha val="43137"/>
                  </a:srgbClr>
                </a:outerShdw>
              </a:effectLst>
              <a:latin typeface="+mj-lt"/>
            </a:endParaRPr>
          </a:p>
          <a:p>
            <a:r>
              <a:rPr lang="en-US" b="1" dirty="0" smtClean="0">
                <a:solidFill>
                  <a:schemeClr val="bg1"/>
                </a:solidFill>
                <a:effectLst>
                  <a:outerShdw blurRad="38100" dist="38100" dir="2700000" algn="tl">
                    <a:srgbClr val="000000">
                      <a:alpha val="43137"/>
                    </a:srgbClr>
                  </a:outerShdw>
                </a:effectLst>
                <a:latin typeface="+mj-lt"/>
              </a:rPr>
              <a:t>Approx. 30 miles west of San Francisco</a:t>
            </a:r>
            <a:endParaRPr lang="en-US" b="1" dirty="0">
              <a:solidFill>
                <a:schemeClr val="bg1"/>
              </a:solidFill>
              <a:effectLst>
                <a:outerShdw blurRad="38100" dist="38100" dir="2700000" algn="tl">
                  <a:srgbClr val="000000">
                    <a:alpha val="43137"/>
                  </a:srgbClr>
                </a:outerShdw>
              </a:effectLst>
              <a:latin typeface="+mj-lt"/>
            </a:endParaRPr>
          </a:p>
        </p:txBody>
      </p:sp>
      <p:cxnSp>
        <p:nvCxnSpPr>
          <p:cNvPr id="7" name="Straight Arrow Connector 6"/>
          <p:cNvCxnSpPr/>
          <p:nvPr/>
        </p:nvCxnSpPr>
        <p:spPr>
          <a:xfrm rot="10800000">
            <a:off x="5453876" y="2601211"/>
            <a:ext cx="381000"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5644376" y="5410200"/>
            <a:ext cx="908824" cy="838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97185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6248400" y="4572000"/>
          <a:ext cx="1441373" cy="1424214"/>
        </p:xfrm>
        <a:graphic>
          <a:graphicData uri="http://schemas.openxmlformats.org/presentationml/2006/ole">
            <mc:AlternateContent xmlns:mc="http://schemas.openxmlformats.org/markup-compatibility/2006">
              <mc:Choice xmlns:v="urn:schemas-microsoft-com:vml" Requires="v">
                <p:oleObj spid="_x0000_s2079" name="Photo Editor Photo" r:id="rId3" imgW="1590897" imgH="1571844" progId="">
                  <p:embed/>
                </p:oleObj>
              </mc:Choice>
              <mc:Fallback>
                <p:oleObj name="Photo Editor Photo" r:id="rId3" imgW="1590897" imgH="1571844" progId="">
                  <p:embed/>
                  <p:pic>
                    <p:nvPicPr>
                      <p:cNvPr id="0" name=""/>
                      <p:cNvPicPr>
                        <a:picLocks noChangeAspect="1" noChangeArrowheads="1"/>
                      </p:cNvPicPr>
                      <p:nvPr/>
                    </p:nvPicPr>
                    <p:blipFill>
                      <a:blip r:embed="rId4">
                        <a:clrChange>
                          <a:clrFrom>
                            <a:srgbClr val="CDFEFF"/>
                          </a:clrFrom>
                          <a:clrTo>
                            <a:srgbClr val="CDFEFF">
                              <a:alpha val="0"/>
                            </a:srgbClr>
                          </a:clrTo>
                        </a:clrChange>
                        <a:extLst>
                          <a:ext uri="{28A0092B-C50C-407E-A947-70E740481C1C}">
                            <a14:useLocalDpi xmlns:a14="http://schemas.microsoft.com/office/drawing/2010/main" val="0"/>
                          </a:ext>
                        </a:extLst>
                      </a:blip>
                      <a:srcRect/>
                      <a:stretch>
                        <a:fillRect/>
                      </a:stretch>
                    </p:blipFill>
                    <p:spPr bwMode="auto">
                      <a:xfrm>
                        <a:off x="6248400" y="4572000"/>
                        <a:ext cx="1441373" cy="1424214"/>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7" name="Picture 7" descr="USFWSlogo"/>
          <p:cNvPicPr>
            <a:picLocks noChangeAspect="1" noChangeArrowheads="1"/>
          </p:cNvPicPr>
          <p:nvPr/>
        </p:nvPicPr>
        <p:blipFill>
          <a:blip r:embed="rId5" cstate="screen"/>
          <a:srcRect/>
          <a:stretch>
            <a:fillRect/>
          </a:stretch>
        </p:blipFill>
        <p:spPr bwMode="auto">
          <a:xfrm>
            <a:off x="1447800" y="1905000"/>
            <a:ext cx="908050" cy="1066800"/>
          </a:xfrm>
          <a:prstGeom prst="rect">
            <a:avLst/>
          </a:prstGeom>
          <a:noFill/>
          <a:ln w="9525">
            <a:noFill/>
            <a:miter lim="800000"/>
            <a:headEnd/>
            <a:tailEnd/>
          </a:ln>
        </p:spPr>
      </p:pic>
      <p:pic>
        <p:nvPicPr>
          <p:cNvPr id="8" name="Picture 8" descr="NOAALogo"/>
          <p:cNvPicPr>
            <a:picLocks noChangeAspect="1" noChangeArrowheads="1"/>
          </p:cNvPicPr>
          <p:nvPr/>
        </p:nvPicPr>
        <p:blipFill>
          <a:blip r:embed="rId6" cstate="screen"/>
          <a:srcRect l="-2680" t="-2681"/>
          <a:stretch>
            <a:fillRect/>
          </a:stretch>
        </p:blipFill>
        <p:spPr bwMode="auto">
          <a:xfrm>
            <a:off x="2438400" y="1905000"/>
            <a:ext cx="990600" cy="924560"/>
          </a:xfrm>
          <a:prstGeom prst="rect">
            <a:avLst/>
          </a:prstGeom>
          <a:noFill/>
          <a:ln w="9525">
            <a:noFill/>
            <a:miter lim="800000"/>
            <a:headEnd/>
            <a:tailEnd/>
          </a:ln>
        </p:spPr>
      </p:pic>
      <p:pic>
        <p:nvPicPr>
          <p:cNvPr id="9" name="Picture 9" descr="header3"/>
          <p:cNvPicPr>
            <a:picLocks noChangeAspect="1" noChangeArrowheads="1"/>
          </p:cNvPicPr>
          <p:nvPr/>
        </p:nvPicPr>
        <p:blipFill>
          <a:blip r:embed="rId7" cstate="screen"/>
          <a:srcRect/>
          <a:stretch>
            <a:fillRect/>
          </a:stretch>
        </p:blipFill>
        <p:spPr bwMode="auto">
          <a:xfrm>
            <a:off x="1295400" y="3200400"/>
            <a:ext cx="1247335" cy="533400"/>
          </a:xfrm>
          <a:prstGeom prst="rect">
            <a:avLst/>
          </a:prstGeom>
          <a:noFill/>
          <a:ln w="9525">
            <a:noFill/>
            <a:miter lim="800000"/>
            <a:headEnd/>
            <a:tailEnd/>
          </a:ln>
        </p:spPr>
      </p:pic>
      <p:pic>
        <p:nvPicPr>
          <p:cNvPr id="10" name="Picture 10" descr="DFGlogo"/>
          <p:cNvPicPr>
            <a:picLocks noChangeAspect="1" noChangeArrowheads="1"/>
          </p:cNvPicPr>
          <p:nvPr/>
        </p:nvPicPr>
        <p:blipFill>
          <a:blip r:embed="rId8" cstate="screen"/>
          <a:srcRect/>
          <a:stretch>
            <a:fillRect/>
          </a:stretch>
        </p:blipFill>
        <p:spPr bwMode="auto">
          <a:xfrm>
            <a:off x="2819400" y="3048000"/>
            <a:ext cx="627926" cy="914400"/>
          </a:xfrm>
          <a:prstGeom prst="rect">
            <a:avLst/>
          </a:prstGeom>
          <a:noFill/>
          <a:ln w="9525">
            <a:noFill/>
            <a:miter lim="800000"/>
            <a:headEnd/>
            <a:tailEnd/>
          </a:ln>
        </p:spPr>
      </p:pic>
      <p:sp>
        <p:nvSpPr>
          <p:cNvPr id="11" name="Text Box 11"/>
          <p:cNvSpPr txBox="1">
            <a:spLocks noChangeArrowheads="1"/>
          </p:cNvSpPr>
          <p:nvPr/>
        </p:nvSpPr>
        <p:spPr bwMode="auto">
          <a:xfrm>
            <a:off x="1295400" y="1219200"/>
            <a:ext cx="2286000" cy="584775"/>
          </a:xfrm>
          <a:prstGeom prst="rect">
            <a:avLst/>
          </a:prstGeom>
          <a:noFill/>
          <a:ln w="9525">
            <a:noFill/>
            <a:miter lim="800000"/>
            <a:headEnd/>
            <a:tailEnd/>
          </a:ln>
          <a:effectLst/>
        </p:spPr>
        <p:txBody>
          <a:bodyPr wrap="square">
            <a:spAutoFit/>
          </a:bodyPr>
          <a:lstStyle/>
          <a:p>
            <a:pPr eaLnBrk="0" hangingPunct="0">
              <a:spcBef>
                <a:spcPct val="50000"/>
              </a:spcBef>
              <a:defRPr/>
            </a:pPr>
            <a:r>
              <a:rPr lang="en-US" sz="3200" b="1" i="1" dirty="0">
                <a:solidFill>
                  <a:schemeClr val="bg1"/>
                </a:solidFill>
                <a:effectLst>
                  <a:outerShdw blurRad="38100" dist="38100" dir="2700000" algn="tl">
                    <a:srgbClr val="000000">
                      <a:alpha val="43137"/>
                    </a:srgbClr>
                  </a:outerShdw>
                </a:effectLst>
                <a:latin typeface="Calibri" pitchFamily="34" charset="0"/>
                <a:cs typeface="+mn-cs"/>
              </a:rPr>
              <a:t>Compliance</a:t>
            </a:r>
          </a:p>
        </p:txBody>
      </p:sp>
      <p:sp>
        <p:nvSpPr>
          <p:cNvPr id="12" name="Text Box 12"/>
          <p:cNvSpPr txBox="1">
            <a:spLocks noChangeArrowheads="1"/>
          </p:cNvSpPr>
          <p:nvPr/>
        </p:nvSpPr>
        <p:spPr bwMode="auto">
          <a:xfrm>
            <a:off x="609600" y="6044625"/>
            <a:ext cx="3505200" cy="523220"/>
          </a:xfrm>
          <a:prstGeom prst="rect">
            <a:avLst/>
          </a:prstGeom>
          <a:noFill/>
          <a:ln w="9525">
            <a:noFill/>
            <a:miter lim="800000"/>
            <a:headEnd/>
            <a:tailEnd/>
          </a:ln>
          <a:effectLst/>
        </p:spPr>
        <p:txBody>
          <a:bodyPr wrap="square">
            <a:spAutoFit/>
          </a:bodyPr>
          <a:lstStyle/>
          <a:p>
            <a:pPr algn="ctr" eaLnBrk="0" fontAlgn="auto" hangingPunct="0">
              <a:spcBef>
                <a:spcPct val="50000"/>
              </a:spcBef>
              <a:spcAft>
                <a:spcPts val="0"/>
              </a:spcAft>
              <a:defRPr/>
            </a:pPr>
            <a:r>
              <a:rPr lang="en-US" sz="2800" b="1" i="1" dirty="0">
                <a:solidFill>
                  <a:schemeClr val="bg1"/>
                </a:solidFill>
                <a:effectLst>
                  <a:outerShdw blurRad="38100" dist="38100" dir="2700000" algn="tl">
                    <a:srgbClr val="000000">
                      <a:alpha val="43137"/>
                    </a:srgbClr>
                  </a:outerShdw>
                </a:effectLst>
                <a:latin typeface="+mn-lt"/>
                <a:cs typeface="+mn-cs"/>
              </a:rPr>
              <a:t>Non-Target Species</a:t>
            </a:r>
          </a:p>
        </p:txBody>
      </p:sp>
      <p:sp>
        <p:nvSpPr>
          <p:cNvPr id="13" name="Text Box 13"/>
          <p:cNvSpPr txBox="1">
            <a:spLocks noChangeArrowheads="1"/>
          </p:cNvSpPr>
          <p:nvPr/>
        </p:nvSpPr>
        <p:spPr bwMode="auto">
          <a:xfrm>
            <a:off x="4876800" y="6044625"/>
            <a:ext cx="3962400" cy="523220"/>
          </a:xfrm>
          <a:prstGeom prst="rect">
            <a:avLst/>
          </a:prstGeom>
          <a:noFill/>
          <a:ln w="9525">
            <a:noFill/>
            <a:miter lim="800000"/>
            <a:headEnd/>
            <a:tailEnd/>
          </a:ln>
          <a:effectLst/>
        </p:spPr>
        <p:txBody>
          <a:bodyPr wrap="square">
            <a:spAutoFit/>
          </a:bodyPr>
          <a:lstStyle/>
          <a:p>
            <a:pPr algn="ctr" eaLnBrk="0" hangingPunct="0">
              <a:spcBef>
                <a:spcPct val="50000"/>
              </a:spcBef>
              <a:defRPr/>
            </a:pPr>
            <a:r>
              <a:rPr lang="en-US" sz="2800" b="1" i="1" dirty="0">
                <a:solidFill>
                  <a:schemeClr val="bg1"/>
                </a:solidFill>
                <a:effectLst>
                  <a:outerShdw blurRad="38100" dist="38100" dir="2700000" algn="tl">
                    <a:srgbClr val="000000">
                      <a:alpha val="43137"/>
                    </a:srgbClr>
                  </a:outerShdw>
                </a:effectLst>
                <a:latin typeface="Calibri" pitchFamily="34" charset="0"/>
                <a:cs typeface="+mn-cs"/>
              </a:rPr>
              <a:t>Animal Rights Activists</a:t>
            </a:r>
          </a:p>
        </p:txBody>
      </p:sp>
      <p:sp>
        <p:nvSpPr>
          <p:cNvPr id="14" name="Text Box 14"/>
          <p:cNvSpPr txBox="1">
            <a:spLocks noChangeArrowheads="1"/>
          </p:cNvSpPr>
          <p:nvPr/>
        </p:nvSpPr>
        <p:spPr bwMode="auto">
          <a:xfrm>
            <a:off x="5562600" y="1244025"/>
            <a:ext cx="2743200" cy="584775"/>
          </a:xfrm>
          <a:prstGeom prst="rect">
            <a:avLst/>
          </a:prstGeom>
          <a:noFill/>
          <a:ln w="9525">
            <a:noFill/>
            <a:miter lim="800000"/>
            <a:headEnd/>
            <a:tailEnd/>
          </a:ln>
          <a:effectLst/>
        </p:spPr>
        <p:txBody>
          <a:bodyPr wrap="square">
            <a:spAutoFit/>
          </a:bodyPr>
          <a:lstStyle/>
          <a:p>
            <a:pPr algn="ctr" eaLnBrk="0" fontAlgn="auto" hangingPunct="0">
              <a:spcBef>
                <a:spcPct val="50000"/>
              </a:spcBef>
              <a:spcAft>
                <a:spcPts val="0"/>
              </a:spcAft>
              <a:defRPr/>
            </a:pPr>
            <a:r>
              <a:rPr lang="en-US" sz="3200" b="1" i="1" dirty="0">
                <a:solidFill>
                  <a:schemeClr val="bg1"/>
                </a:solidFill>
                <a:effectLst>
                  <a:outerShdw blurRad="38100" dist="38100" dir="2700000" algn="tl">
                    <a:srgbClr val="000000">
                      <a:alpha val="43137"/>
                    </a:srgbClr>
                  </a:outerShdw>
                </a:effectLst>
                <a:latin typeface="+mn-lt"/>
                <a:cs typeface="+mn-cs"/>
              </a:rPr>
              <a:t>Bait Delivery</a:t>
            </a:r>
          </a:p>
        </p:txBody>
      </p:sp>
      <p:sp>
        <p:nvSpPr>
          <p:cNvPr id="15" name="Text Box 15"/>
          <p:cNvSpPr txBox="1">
            <a:spLocks noChangeArrowheads="1"/>
          </p:cNvSpPr>
          <p:nvPr/>
        </p:nvSpPr>
        <p:spPr bwMode="auto">
          <a:xfrm>
            <a:off x="3505200" y="381000"/>
            <a:ext cx="3276600" cy="584775"/>
          </a:xfrm>
          <a:prstGeom prst="rect">
            <a:avLst/>
          </a:prstGeom>
          <a:noFill/>
          <a:ln>
            <a:noFill/>
            <a:headEnd/>
            <a:tailEnd/>
          </a:ln>
        </p:spPr>
        <p:style>
          <a:lnRef idx="2">
            <a:schemeClr val="dk1"/>
          </a:lnRef>
          <a:fillRef idx="1">
            <a:schemeClr val="lt1"/>
          </a:fillRef>
          <a:effectRef idx="0">
            <a:schemeClr val="dk1"/>
          </a:effectRef>
          <a:fontRef idx="minor">
            <a:schemeClr val="dk1"/>
          </a:fontRef>
        </p:style>
        <p:txBody>
          <a:bodyPr wrap="square">
            <a:spAutoFit/>
          </a:bodyPr>
          <a:lstStyle/>
          <a:p>
            <a:pPr eaLnBrk="0" fontAlgn="auto" hangingPunct="0">
              <a:spcBef>
                <a:spcPct val="50000"/>
              </a:spcBef>
              <a:spcAft>
                <a:spcPts val="0"/>
              </a:spcAft>
              <a:defRPr/>
            </a:pPr>
            <a:r>
              <a:rPr lang="en-US" sz="3200" b="1" dirty="0">
                <a:solidFill>
                  <a:schemeClr val="bg1"/>
                </a:solidFill>
                <a:effectLst>
                  <a:outerShdw blurRad="38100" dist="38100" dir="2700000" algn="tl">
                    <a:srgbClr val="000000">
                      <a:alpha val="43137"/>
                    </a:srgbClr>
                  </a:outerShdw>
                </a:effectLst>
              </a:rPr>
              <a:t>Challenges</a:t>
            </a:r>
          </a:p>
        </p:txBody>
      </p:sp>
      <p:pic>
        <p:nvPicPr>
          <p:cNvPr id="17" name="Picture 8" descr="wegu copy"/>
          <p:cNvPicPr>
            <a:picLocks noChangeAspect="1" noChangeArrowheads="1"/>
          </p:cNvPicPr>
          <p:nvPr/>
        </p:nvPicPr>
        <p:blipFill>
          <a:blip r:embed="rId9" cstate="screen"/>
          <a:srcRect/>
          <a:stretch>
            <a:fillRect/>
          </a:stretch>
        </p:blipFill>
        <p:spPr bwMode="auto">
          <a:xfrm>
            <a:off x="1295400" y="4060616"/>
            <a:ext cx="1985914" cy="2035384"/>
          </a:xfrm>
          <a:prstGeom prst="rect">
            <a:avLst/>
          </a:prstGeom>
          <a:ln>
            <a:noFill/>
          </a:ln>
          <a:effectLst>
            <a:outerShdw blurRad="292100" dist="139700" dir="2700000" algn="tl" rotWithShape="0">
              <a:srgbClr val="333333">
                <a:alpha val="65000"/>
              </a:srgbClr>
            </a:outerShdw>
          </a:effectLst>
        </p:spPr>
      </p:pic>
      <p:pic>
        <p:nvPicPr>
          <p:cNvPr id="18" name="Picture 4" descr="122-2294_IMG"/>
          <p:cNvPicPr>
            <a:picLocks noChangeAspect="1" noChangeArrowheads="1"/>
          </p:cNvPicPr>
          <p:nvPr/>
        </p:nvPicPr>
        <p:blipFill>
          <a:blip r:embed="rId10" cstate="screen">
            <a:lum bright="18000" contrast="-54000"/>
          </a:blip>
          <a:srcRect/>
          <a:stretch>
            <a:fillRect/>
          </a:stretch>
        </p:blipFill>
        <p:spPr bwMode="auto">
          <a:xfrm>
            <a:off x="5715000" y="1850083"/>
            <a:ext cx="2286000" cy="241711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938234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2072" y="1053898"/>
            <a:ext cx="4650448" cy="5293757"/>
          </a:xfrm>
          <a:prstGeom prst="rect">
            <a:avLst/>
          </a:prstGeom>
          <a:noFill/>
          <a:ln>
            <a:noFill/>
          </a:ln>
        </p:spPr>
        <p:txBody>
          <a:bodyPr wrap="square" rtlCol="0">
            <a:spAutoFit/>
          </a:bodyPr>
          <a:lstStyle/>
          <a:p>
            <a:pPr marL="457200" indent="-457200">
              <a:buFont typeface="Arial" pitchFamily="34" charset="0"/>
              <a:buChar char="•"/>
            </a:pPr>
            <a:endParaRPr lang="en-US" sz="2600" b="1" dirty="0" smtClean="0">
              <a:solidFill>
                <a:schemeClr val="bg1"/>
              </a:solidFill>
              <a:effectLst>
                <a:outerShdw blurRad="38100" dist="38100" dir="2700000" algn="tl">
                  <a:srgbClr val="000000">
                    <a:alpha val="43137"/>
                  </a:srgbClr>
                </a:outerShdw>
              </a:effectLst>
              <a:cs typeface="Calibri" pitchFamily="34" charset="0"/>
            </a:endParaRPr>
          </a:p>
          <a:p>
            <a:pPr marL="457200" indent="-457200">
              <a:buFont typeface="Arial" pitchFamily="34" charset="0"/>
              <a:buChar char="•"/>
            </a:pPr>
            <a:r>
              <a:rPr lang="en-US" sz="2600" b="1" dirty="0" smtClean="0">
                <a:solidFill>
                  <a:schemeClr val="bg1"/>
                </a:solidFill>
                <a:effectLst>
                  <a:outerShdw blurRad="38100" dist="38100" dir="2700000" algn="tl">
                    <a:srgbClr val="000000">
                      <a:alpha val="43137"/>
                    </a:srgbClr>
                  </a:outerShdw>
                </a:effectLst>
                <a:cs typeface="Calibri" pitchFamily="34" charset="0"/>
              </a:rPr>
              <a:t>Gulls</a:t>
            </a:r>
            <a:endParaRPr lang="en-US" sz="2600" b="1" dirty="0">
              <a:solidFill>
                <a:schemeClr val="bg1"/>
              </a:solidFill>
              <a:effectLst>
                <a:outerShdw blurRad="38100" dist="38100" dir="2700000" algn="tl">
                  <a:srgbClr val="000000">
                    <a:alpha val="43137"/>
                  </a:srgbClr>
                </a:outerShdw>
              </a:effectLst>
              <a:cs typeface="Calibri" pitchFamily="34" charset="0"/>
            </a:endParaRPr>
          </a:p>
          <a:p>
            <a:pPr marL="457200" indent="-457200">
              <a:buFont typeface="Arial" pitchFamily="34" charset="0"/>
              <a:buChar char="•"/>
            </a:pPr>
            <a:r>
              <a:rPr lang="en-US" sz="2600" b="1" dirty="0" smtClean="0">
                <a:solidFill>
                  <a:schemeClr val="bg1"/>
                </a:solidFill>
                <a:effectLst>
                  <a:outerShdw blurRad="38100" dist="38100" dir="2700000" algn="tl">
                    <a:srgbClr val="000000">
                      <a:alpha val="43137"/>
                    </a:srgbClr>
                  </a:outerShdw>
                </a:effectLst>
                <a:cs typeface="Calibri" pitchFamily="34" charset="0"/>
              </a:rPr>
              <a:t>Raptors</a:t>
            </a:r>
          </a:p>
          <a:p>
            <a:pPr marL="457200" indent="-457200">
              <a:buFont typeface="Arial" pitchFamily="34" charset="0"/>
              <a:buChar char="•"/>
            </a:pPr>
            <a:r>
              <a:rPr lang="en-US" sz="2600" b="1" dirty="0" smtClean="0">
                <a:solidFill>
                  <a:schemeClr val="bg1"/>
                </a:solidFill>
                <a:effectLst>
                  <a:outerShdw blurRad="38100" dist="38100" dir="2700000" algn="tl">
                    <a:srgbClr val="000000">
                      <a:alpha val="43137"/>
                    </a:srgbClr>
                  </a:outerShdw>
                </a:effectLst>
                <a:cs typeface="Calibri" pitchFamily="34" charset="0"/>
              </a:rPr>
              <a:t>Salamanders </a:t>
            </a:r>
            <a:endParaRPr lang="en-US" sz="2600" b="1" dirty="0">
              <a:solidFill>
                <a:schemeClr val="bg1"/>
              </a:solidFill>
              <a:effectLst>
                <a:outerShdw blurRad="38100" dist="38100" dir="2700000" algn="tl">
                  <a:srgbClr val="000000">
                    <a:alpha val="43137"/>
                  </a:srgbClr>
                </a:outerShdw>
              </a:effectLst>
              <a:cs typeface="Calibri" pitchFamily="34" charset="0"/>
            </a:endParaRPr>
          </a:p>
          <a:p>
            <a:pPr marL="457200" indent="-457200">
              <a:buFont typeface="Arial" pitchFamily="34" charset="0"/>
              <a:buChar char="•"/>
            </a:pPr>
            <a:r>
              <a:rPr lang="en-US" sz="2600" b="1" dirty="0" smtClean="0">
                <a:solidFill>
                  <a:schemeClr val="bg1"/>
                </a:solidFill>
                <a:effectLst>
                  <a:outerShdw blurRad="38100" dist="38100" dir="2700000" algn="tl">
                    <a:srgbClr val="000000">
                      <a:alpha val="43137"/>
                    </a:srgbClr>
                  </a:outerShdw>
                </a:effectLst>
                <a:cs typeface="Calibri" pitchFamily="34" charset="0"/>
              </a:rPr>
              <a:t>Invertebrates</a:t>
            </a:r>
          </a:p>
          <a:p>
            <a:pPr marL="457200" indent="-457200">
              <a:buFont typeface="Arial" pitchFamily="34" charset="0"/>
              <a:buChar char="•"/>
            </a:pPr>
            <a:r>
              <a:rPr lang="en-US" sz="2600" b="1" dirty="0" smtClean="0">
                <a:solidFill>
                  <a:schemeClr val="bg1"/>
                </a:solidFill>
                <a:effectLst>
                  <a:outerShdw blurRad="38100" dist="38100" dir="2700000" algn="tl">
                    <a:srgbClr val="000000">
                      <a:alpha val="43137"/>
                    </a:srgbClr>
                  </a:outerShdw>
                </a:effectLst>
                <a:cs typeface="Calibri" pitchFamily="34" charset="0"/>
              </a:rPr>
              <a:t>Fish </a:t>
            </a:r>
          </a:p>
          <a:p>
            <a:pPr marL="457200" indent="-457200">
              <a:buFont typeface="Arial" pitchFamily="34" charset="0"/>
              <a:buChar char="•"/>
            </a:pPr>
            <a:r>
              <a:rPr lang="en-US" sz="2600" b="1" dirty="0" smtClean="0">
                <a:solidFill>
                  <a:schemeClr val="bg1"/>
                </a:solidFill>
                <a:effectLst>
                  <a:outerShdw blurRad="38100" dist="38100" dir="2700000" algn="tl">
                    <a:srgbClr val="000000">
                      <a:alpha val="43137"/>
                    </a:srgbClr>
                  </a:outerShdw>
                </a:effectLst>
                <a:cs typeface="Calibri" pitchFamily="34" charset="0"/>
              </a:rPr>
              <a:t>Pinnipeds </a:t>
            </a:r>
          </a:p>
          <a:p>
            <a:pPr marL="457200" indent="-457200">
              <a:buFont typeface="Arial" pitchFamily="34" charset="0"/>
              <a:buChar char="•"/>
            </a:pPr>
            <a:r>
              <a:rPr lang="en-US" sz="2600" b="1" dirty="0" smtClean="0">
                <a:solidFill>
                  <a:schemeClr val="bg1"/>
                </a:solidFill>
                <a:effectLst>
                  <a:outerShdw blurRad="38100" dist="38100" dir="2700000" algn="tl">
                    <a:srgbClr val="000000">
                      <a:alpha val="43137"/>
                    </a:srgbClr>
                  </a:outerShdw>
                </a:effectLst>
                <a:cs typeface="Calibri" pitchFamily="34" charset="0"/>
              </a:rPr>
              <a:t>Habitats</a:t>
            </a:r>
          </a:p>
          <a:p>
            <a:pPr marL="457200" indent="-457200">
              <a:buFont typeface="Arial" pitchFamily="34" charset="0"/>
              <a:buChar char="•"/>
            </a:pPr>
            <a:r>
              <a:rPr lang="en-US" sz="2600" b="1" dirty="0" smtClean="0">
                <a:solidFill>
                  <a:schemeClr val="bg1"/>
                </a:solidFill>
                <a:effectLst>
                  <a:outerShdw blurRad="38100" dist="38100" dir="2700000" algn="tl">
                    <a:srgbClr val="000000">
                      <a:alpha val="43137"/>
                    </a:srgbClr>
                  </a:outerShdw>
                </a:effectLst>
                <a:cs typeface="Calibri" pitchFamily="34" charset="0"/>
              </a:rPr>
              <a:t>Water</a:t>
            </a:r>
          </a:p>
          <a:p>
            <a:pPr marL="457200" indent="-457200">
              <a:buFont typeface="Arial" pitchFamily="34" charset="0"/>
              <a:buChar char="•"/>
            </a:pPr>
            <a:r>
              <a:rPr lang="en-US" sz="2600" b="1" dirty="0" smtClean="0">
                <a:solidFill>
                  <a:schemeClr val="bg1"/>
                </a:solidFill>
                <a:effectLst>
                  <a:outerShdw blurRad="38100" dist="38100" dir="2700000" algn="tl">
                    <a:srgbClr val="000000">
                      <a:alpha val="43137"/>
                    </a:srgbClr>
                  </a:outerShdw>
                </a:effectLst>
                <a:cs typeface="Calibri" pitchFamily="34" charset="0"/>
              </a:rPr>
              <a:t>Soil</a:t>
            </a:r>
          </a:p>
          <a:p>
            <a:pPr marL="457200" indent="-457200">
              <a:buFont typeface="Arial" pitchFamily="34" charset="0"/>
              <a:buChar char="•"/>
            </a:pPr>
            <a:r>
              <a:rPr lang="en-US" sz="2600" b="1" dirty="0" smtClean="0">
                <a:solidFill>
                  <a:schemeClr val="bg1"/>
                </a:solidFill>
                <a:effectLst>
                  <a:outerShdw blurRad="38100" dist="38100" dir="2700000" algn="tl">
                    <a:srgbClr val="000000">
                      <a:alpha val="43137"/>
                    </a:srgbClr>
                  </a:outerShdw>
                </a:effectLst>
                <a:cs typeface="Calibri" pitchFamily="34" charset="0"/>
              </a:rPr>
              <a:t>Wilderness</a:t>
            </a:r>
          </a:p>
          <a:p>
            <a:pPr marL="457200" indent="-457200">
              <a:buFont typeface="Arial" pitchFamily="34" charset="0"/>
              <a:buChar char="•"/>
            </a:pPr>
            <a:r>
              <a:rPr lang="en-US" sz="2600" b="1" dirty="0" smtClean="0">
                <a:solidFill>
                  <a:schemeClr val="bg1"/>
                </a:solidFill>
                <a:effectLst>
                  <a:outerShdw blurRad="38100" dist="38100" dir="2700000" algn="tl">
                    <a:srgbClr val="000000">
                      <a:alpha val="43137"/>
                    </a:srgbClr>
                  </a:outerShdw>
                </a:effectLst>
                <a:cs typeface="Calibri" pitchFamily="34" charset="0"/>
              </a:rPr>
              <a:t>People</a:t>
            </a:r>
            <a:endParaRPr lang="en-US" sz="2600" b="1" dirty="0">
              <a:solidFill>
                <a:schemeClr val="bg1"/>
              </a:solidFill>
              <a:effectLst>
                <a:outerShdw blurRad="38100" dist="38100" dir="2700000" algn="tl">
                  <a:srgbClr val="000000">
                    <a:alpha val="43137"/>
                  </a:srgbClr>
                </a:outerShdw>
              </a:effectLst>
              <a:cs typeface="Calibri" pitchFamily="34" charset="0"/>
            </a:endParaRPr>
          </a:p>
          <a:p>
            <a:endParaRPr lang="en-US" sz="2600" b="1" dirty="0">
              <a:solidFill>
                <a:schemeClr val="bg1"/>
              </a:solidFill>
              <a:effectLst>
                <a:outerShdw blurRad="38100" dist="38100" dir="2700000" algn="tl">
                  <a:srgbClr val="000000">
                    <a:alpha val="43137"/>
                  </a:srgbClr>
                </a:outerShdw>
              </a:effectLst>
              <a:cs typeface="Calibri" pitchFamily="34" charset="0"/>
            </a:endParaRPr>
          </a:p>
        </p:txBody>
      </p:sp>
      <p:sp>
        <p:nvSpPr>
          <p:cNvPr id="3" name="Title 2"/>
          <p:cNvSpPr>
            <a:spLocks noGrp="1"/>
          </p:cNvSpPr>
          <p:nvPr>
            <p:ph type="title" idx="4294967295"/>
          </p:nvPr>
        </p:nvSpPr>
        <p:spPr>
          <a:xfrm>
            <a:off x="1603539" y="76200"/>
            <a:ext cx="6495421" cy="762000"/>
          </a:xfrm>
          <a:prstGeom prst="rect">
            <a:avLst/>
          </a:prstGeom>
        </p:spPr>
        <p:txBody>
          <a:bodyPr>
            <a:noAutofit/>
          </a:bodyPr>
          <a:lstStyle/>
          <a:p>
            <a:r>
              <a:rPr lang="en-US" sz="3100" b="1" dirty="0" smtClean="0">
                <a:solidFill>
                  <a:schemeClr val="bg1"/>
                </a:solidFill>
                <a:cs typeface="Calibri" pitchFamily="34" charset="0"/>
              </a:rPr>
              <a:t>Protecting </a:t>
            </a:r>
            <a:r>
              <a:rPr lang="en-US" sz="3100" b="1" dirty="0" smtClean="0">
                <a:solidFill>
                  <a:schemeClr val="bg1"/>
                </a:solidFill>
                <a:cs typeface="Calibri" pitchFamily="34" charset="0"/>
              </a:rPr>
              <a:t>Wildlife </a:t>
            </a:r>
            <a:r>
              <a:rPr lang="en-US" sz="3100" b="1" dirty="0" smtClean="0">
                <a:solidFill>
                  <a:schemeClr val="bg1"/>
                </a:solidFill>
                <a:cs typeface="Calibri" pitchFamily="34" charset="0"/>
              </a:rPr>
              <a:t>and </a:t>
            </a:r>
            <a:r>
              <a:rPr lang="en-US" sz="3100" b="1" dirty="0" smtClean="0">
                <a:solidFill>
                  <a:schemeClr val="bg1"/>
                </a:solidFill>
                <a:cs typeface="Calibri" pitchFamily="34" charset="0"/>
              </a:rPr>
              <a:t>Habitats</a:t>
            </a:r>
            <a:endParaRPr lang="en-US" sz="3100" b="1" dirty="0">
              <a:solidFill>
                <a:schemeClr val="bg1"/>
              </a:solidFill>
              <a:cs typeface="Calibri" pitchFamily="34" charset="0"/>
            </a:endParaRPr>
          </a:p>
        </p:txBody>
      </p:sp>
      <p:pic>
        <p:nvPicPr>
          <p:cNvPr id="5" name="Picture 8" descr="wegu copy"/>
          <p:cNvPicPr>
            <a:picLocks noChangeAspect="1" noChangeArrowheads="1"/>
          </p:cNvPicPr>
          <p:nvPr/>
        </p:nvPicPr>
        <p:blipFill>
          <a:blip r:embed="rId3" cstate="screen"/>
          <a:srcRect/>
          <a:stretch>
            <a:fillRect/>
          </a:stretch>
        </p:blipFill>
        <p:spPr bwMode="auto">
          <a:xfrm>
            <a:off x="3540693" y="1109590"/>
            <a:ext cx="1985914" cy="2035384"/>
          </a:xfrm>
          <a:prstGeom prst="rect">
            <a:avLst/>
          </a:prstGeom>
          <a:ln>
            <a:noFill/>
          </a:ln>
          <a:effectLst>
            <a:outerShdw blurRad="292100" dist="139700" dir="2700000" algn="tl" rotWithShape="0">
              <a:srgbClr val="333333">
                <a:alpha val="65000"/>
              </a:srgbClr>
            </a:outerShdw>
          </a:effectLst>
        </p:spPr>
      </p:pic>
      <p:pic>
        <p:nvPicPr>
          <p:cNvPr id="6" name="Picture 5" descr="DSCN2538"/>
          <p:cNvPicPr>
            <a:picLocks noChangeAspect="1" noChangeArrowheads="1"/>
          </p:cNvPicPr>
          <p:nvPr/>
        </p:nvPicPr>
        <p:blipFill>
          <a:blip r:embed="rId4" cstate="screen"/>
          <a:srcRect/>
          <a:stretch>
            <a:fillRect/>
          </a:stretch>
        </p:blipFill>
        <p:spPr>
          <a:xfrm>
            <a:off x="7146460" y="3144974"/>
            <a:ext cx="1905000" cy="2057400"/>
          </a:xfrm>
          <a:prstGeom prst="rect">
            <a:avLst/>
          </a:prstGeom>
          <a:ln>
            <a:noFill/>
          </a:ln>
          <a:effectLst>
            <a:outerShdw blurRad="292100" dist="139700" dir="2700000" algn="tl" rotWithShape="0">
              <a:srgbClr val="333333">
                <a:alpha val="65000"/>
              </a:srgbClr>
            </a:outerShdw>
          </a:effectLst>
        </p:spPr>
      </p:pic>
      <p:pic>
        <p:nvPicPr>
          <p:cNvPr id="7" name="Picture 6" descr="Steller's Sea Lion SE Farallon Island 06-27-08 020"/>
          <p:cNvPicPr>
            <a:picLocks noChangeAspect="1" noChangeArrowheads="1"/>
          </p:cNvPicPr>
          <p:nvPr/>
        </p:nvPicPr>
        <p:blipFill>
          <a:blip r:embed="rId5" cstate="screen"/>
          <a:srcRect/>
          <a:stretch>
            <a:fillRect/>
          </a:stretch>
        </p:blipFill>
        <p:spPr bwMode="auto">
          <a:xfrm>
            <a:off x="6048866" y="1053898"/>
            <a:ext cx="2743200" cy="1828800"/>
          </a:xfrm>
          <a:prstGeom prst="rect">
            <a:avLst/>
          </a:prstGeom>
          <a:ln>
            <a:noFill/>
          </a:ln>
          <a:effectLst>
            <a:outerShdw blurRad="292100" dist="139700" dir="2700000" algn="tl" rotWithShape="0">
              <a:srgbClr val="333333">
                <a:alpha val="65000"/>
              </a:srgbClr>
            </a:outerShdw>
          </a:effectLst>
        </p:spPr>
      </p:pic>
      <p:pic>
        <p:nvPicPr>
          <p:cNvPr id="8" name="Picture 4" descr="California Sea Lion SE Farallon Island 07-04-08 1795"/>
          <p:cNvPicPr>
            <a:picLocks noChangeAspect="1" noChangeArrowheads="1"/>
          </p:cNvPicPr>
          <p:nvPr/>
        </p:nvPicPr>
        <p:blipFill>
          <a:blip r:embed="rId6" cstate="screen"/>
          <a:srcRect/>
          <a:stretch>
            <a:fillRect/>
          </a:stretch>
        </p:blipFill>
        <p:spPr bwMode="auto">
          <a:xfrm>
            <a:off x="4308107" y="2992225"/>
            <a:ext cx="2635250" cy="1757285"/>
          </a:xfrm>
          <a:prstGeom prst="rect">
            <a:avLst/>
          </a:prstGeom>
          <a:ln>
            <a:noFill/>
          </a:ln>
          <a:effectLst>
            <a:outerShdw blurRad="292100" dist="139700" dir="2700000" algn="tl" rotWithShape="0">
              <a:srgbClr val="333333">
                <a:alpha val="65000"/>
              </a:srgbClr>
            </a:outerShdw>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2770551" y="4533499"/>
            <a:ext cx="3026416" cy="2249889"/>
          </a:xfrm>
          <a:prstGeom prst="rect">
            <a:avLst/>
          </a:prstGeom>
          <a:ln>
            <a:noFill/>
          </a:ln>
          <a:effectLst>
            <a:outerShdw blurRad="292100" dist="139700" dir="2700000" algn="tl" rotWithShape="0">
              <a:srgbClr val="333333">
                <a:alpha val="65000"/>
              </a:srgbClr>
            </a:outerShdw>
          </a:effectLst>
        </p:spPr>
      </p:pic>
      <p:pic>
        <p:nvPicPr>
          <p:cNvPr id="10" name="Picture 7" descr="24_cb222_2jan07_5"/>
          <p:cNvPicPr>
            <a:picLocks noChangeAspect="1" noChangeArrowheads="1"/>
          </p:cNvPicPr>
          <p:nvPr/>
        </p:nvPicPr>
        <p:blipFill>
          <a:blip r:embed="rId8" cstate="screen"/>
          <a:srcRect/>
          <a:stretch>
            <a:fillRect/>
          </a:stretch>
        </p:blipFill>
        <p:spPr bwMode="auto">
          <a:xfrm>
            <a:off x="6048866" y="4921927"/>
            <a:ext cx="2269862" cy="1810171"/>
          </a:xfrm>
          <a:prstGeom prst="rect">
            <a:avLst/>
          </a:prstGeom>
          <a:noFill/>
          <a:ln w="9525">
            <a:noFill/>
            <a:miter lim="800000"/>
            <a:headEnd/>
            <a:tailEnd/>
          </a:ln>
        </p:spPr>
      </p:pic>
    </p:spTree>
    <p:extLst>
      <p:ext uri="{BB962C8B-B14F-4D97-AF65-F5344CB8AC3E}">
        <p14:creationId xmlns:p14="http://schemas.microsoft.com/office/powerpoint/2010/main" val="33031577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11" name="TextBox 10"/>
          <p:cNvSpPr txBox="1"/>
          <p:nvPr/>
        </p:nvSpPr>
        <p:spPr>
          <a:xfrm>
            <a:off x="2667402" y="1794739"/>
            <a:ext cx="104400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Timing</a:t>
            </a:r>
            <a:endParaRPr lang="en-US" sz="2000"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357057" y="853808"/>
            <a:ext cx="6986423" cy="509370"/>
          </a:xfrm>
          <a:prstGeom prst="rect">
            <a:avLst/>
          </a:prstGeom>
          <a:noFill/>
        </p:spPr>
        <p:txBody>
          <a:bodyPr wrap="square" rtlCol="0">
            <a:spAutoFit/>
          </a:bodyPr>
          <a:lstStyle/>
          <a:p>
            <a:pPr>
              <a:lnSpc>
                <a:spcPts val="3200"/>
              </a:lnSpc>
            </a:pPr>
            <a:r>
              <a:rPr lang="en-US" sz="3200" b="1" dirty="0" smtClean="0">
                <a:solidFill>
                  <a:schemeClr val="bg1"/>
                </a:solidFill>
                <a:effectLst>
                  <a:outerShdw blurRad="38100" dist="38100" dir="2700000" algn="tl">
                    <a:srgbClr val="000000">
                      <a:alpha val="43137"/>
                    </a:srgbClr>
                  </a:outerShdw>
                </a:effectLst>
                <a:cs typeface="Arial" pitchFamily="34" charset="0"/>
              </a:rPr>
              <a:t>Protective Measures</a:t>
            </a:r>
            <a:endParaRPr lang="en-US" sz="3200" b="0"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00737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24112" y="2338318"/>
            <a:ext cx="158729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Gull hazing</a:t>
            </a:r>
            <a:endParaRPr lang="en-US" sz="2000" b="1" dirty="0">
              <a:solidFill>
                <a:schemeClr val="bg1"/>
              </a:solidFill>
              <a:effectLst>
                <a:outerShdw blurRad="38100" dist="38100" dir="2700000" algn="tl">
                  <a:srgbClr val="000000">
                    <a:alpha val="43137"/>
                  </a:srgbClr>
                </a:outerShdw>
              </a:effectLst>
            </a:endParaRPr>
          </a:p>
        </p:txBody>
      </p:sp>
      <p:sp>
        <p:nvSpPr>
          <p:cNvPr id="11" name="TextBox 10"/>
          <p:cNvSpPr txBox="1"/>
          <p:nvPr/>
        </p:nvSpPr>
        <p:spPr>
          <a:xfrm>
            <a:off x="2667402" y="1794739"/>
            <a:ext cx="104400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Timing</a:t>
            </a:r>
            <a:endParaRPr lang="en-US" sz="2000"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357057" y="853808"/>
            <a:ext cx="6986423" cy="509370"/>
          </a:xfrm>
          <a:prstGeom prst="rect">
            <a:avLst/>
          </a:prstGeom>
          <a:noFill/>
        </p:spPr>
        <p:txBody>
          <a:bodyPr wrap="square" rtlCol="0">
            <a:spAutoFit/>
          </a:bodyPr>
          <a:lstStyle/>
          <a:p>
            <a:pPr>
              <a:lnSpc>
                <a:spcPts val="3200"/>
              </a:lnSpc>
            </a:pPr>
            <a:r>
              <a:rPr lang="en-US" sz="3200" b="1" dirty="0" smtClean="0">
                <a:solidFill>
                  <a:schemeClr val="bg1"/>
                </a:solidFill>
                <a:effectLst>
                  <a:outerShdw blurRad="38100" dist="38100" dir="2700000" algn="tl">
                    <a:srgbClr val="000000">
                      <a:alpha val="43137"/>
                    </a:srgbClr>
                  </a:outerShdw>
                </a:effectLst>
                <a:cs typeface="Arial" pitchFamily="34" charset="0"/>
              </a:rPr>
              <a:t>Protective Measures</a:t>
            </a:r>
            <a:endParaRPr lang="en-US" sz="3200" b="0"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4929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24112" y="2338318"/>
            <a:ext cx="158729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Gull hazing</a:t>
            </a:r>
            <a:endParaRPr lang="en-US" sz="2000" b="1" dirty="0">
              <a:solidFill>
                <a:schemeClr val="bg1"/>
              </a:solidFill>
              <a:effectLst>
                <a:outerShdw blurRad="38100" dist="38100" dir="2700000" algn="tl">
                  <a:srgbClr val="000000">
                    <a:alpha val="43137"/>
                  </a:srgbClr>
                </a:outerShdw>
              </a:effectLst>
            </a:endParaRPr>
          </a:p>
        </p:txBody>
      </p:sp>
      <p:sp>
        <p:nvSpPr>
          <p:cNvPr id="11" name="TextBox 10"/>
          <p:cNvSpPr txBox="1"/>
          <p:nvPr/>
        </p:nvSpPr>
        <p:spPr>
          <a:xfrm>
            <a:off x="2667402" y="1794739"/>
            <a:ext cx="104400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Timing</a:t>
            </a:r>
            <a:endParaRPr lang="en-US" sz="2000" b="1"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1011628" y="2856597"/>
            <a:ext cx="2699778"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birds of prey</a:t>
            </a:r>
            <a:endParaRPr lang="en-US" sz="2000"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357057" y="853808"/>
            <a:ext cx="6986423" cy="509370"/>
          </a:xfrm>
          <a:prstGeom prst="rect">
            <a:avLst/>
          </a:prstGeom>
          <a:noFill/>
        </p:spPr>
        <p:txBody>
          <a:bodyPr wrap="square" rtlCol="0">
            <a:spAutoFit/>
          </a:bodyPr>
          <a:lstStyle/>
          <a:p>
            <a:pPr>
              <a:lnSpc>
                <a:spcPts val="3200"/>
              </a:lnSpc>
            </a:pPr>
            <a:r>
              <a:rPr lang="en-US" sz="3200" b="1" dirty="0" smtClean="0">
                <a:solidFill>
                  <a:schemeClr val="bg1"/>
                </a:solidFill>
                <a:effectLst>
                  <a:outerShdw blurRad="38100" dist="38100" dir="2700000" algn="tl">
                    <a:srgbClr val="000000">
                      <a:alpha val="43137"/>
                    </a:srgbClr>
                  </a:outerShdw>
                </a:effectLst>
                <a:cs typeface="Arial" pitchFamily="34" charset="0"/>
              </a:rPr>
              <a:t>Protective Measures</a:t>
            </a:r>
            <a:endParaRPr lang="en-US" sz="3200" b="0"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4929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24112" y="2338318"/>
            <a:ext cx="158729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Gull hazing</a:t>
            </a:r>
            <a:endParaRPr lang="en-US" sz="2000" b="1" dirty="0">
              <a:solidFill>
                <a:schemeClr val="bg1"/>
              </a:solidFill>
              <a:effectLst>
                <a:outerShdw blurRad="38100" dist="38100" dir="2700000" algn="tl">
                  <a:srgbClr val="000000">
                    <a:alpha val="43137"/>
                  </a:srgbClr>
                </a:outerShdw>
              </a:effectLst>
            </a:endParaRPr>
          </a:p>
        </p:txBody>
      </p:sp>
      <p:sp>
        <p:nvSpPr>
          <p:cNvPr id="11" name="TextBox 10"/>
          <p:cNvSpPr txBox="1"/>
          <p:nvPr/>
        </p:nvSpPr>
        <p:spPr>
          <a:xfrm>
            <a:off x="2667402" y="1794739"/>
            <a:ext cx="104400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Timing</a:t>
            </a:r>
            <a:endParaRPr lang="en-US" sz="2000" b="1"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1011628" y="2856597"/>
            <a:ext cx="2699778"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birds of prey</a:t>
            </a:r>
            <a:endParaRPr lang="en-US" sz="2000"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1028640" y="3440071"/>
            <a:ext cx="2656496"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salamanders</a:t>
            </a:r>
            <a:endParaRPr lang="en-US" sz="2000"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357057" y="853808"/>
            <a:ext cx="6986423" cy="509370"/>
          </a:xfrm>
          <a:prstGeom prst="rect">
            <a:avLst/>
          </a:prstGeom>
          <a:noFill/>
        </p:spPr>
        <p:txBody>
          <a:bodyPr wrap="square" rtlCol="0">
            <a:spAutoFit/>
          </a:bodyPr>
          <a:lstStyle/>
          <a:p>
            <a:pPr>
              <a:lnSpc>
                <a:spcPts val="3200"/>
              </a:lnSpc>
            </a:pPr>
            <a:r>
              <a:rPr lang="en-US" sz="3200" b="1" dirty="0" smtClean="0">
                <a:solidFill>
                  <a:schemeClr val="bg1"/>
                </a:solidFill>
                <a:effectLst>
                  <a:outerShdw blurRad="38100" dist="38100" dir="2700000" algn="tl">
                    <a:srgbClr val="000000">
                      <a:alpha val="43137"/>
                    </a:srgbClr>
                  </a:outerShdw>
                </a:effectLst>
                <a:cs typeface="Arial" pitchFamily="34" charset="0"/>
              </a:rPr>
              <a:t>Protective Measures</a:t>
            </a:r>
            <a:endParaRPr lang="en-US" sz="3200" b="0"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4929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24112" y="2338318"/>
            <a:ext cx="158729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Gull hazing</a:t>
            </a:r>
            <a:endParaRPr lang="en-US" sz="2000" b="1" dirty="0">
              <a:solidFill>
                <a:schemeClr val="bg1"/>
              </a:solidFill>
              <a:effectLst>
                <a:outerShdw blurRad="38100" dist="38100" dir="2700000" algn="tl">
                  <a:srgbClr val="000000">
                    <a:alpha val="43137"/>
                  </a:srgbClr>
                </a:outerShdw>
              </a:effectLst>
            </a:endParaRPr>
          </a:p>
        </p:txBody>
      </p:sp>
      <p:sp>
        <p:nvSpPr>
          <p:cNvPr id="11" name="TextBox 10"/>
          <p:cNvSpPr txBox="1"/>
          <p:nvPr/>
        </p:nvSpPr>
        <p:spPr>
          <a:xfrm>
            <a:off x="2667402" y="1794739"/>
            <a:ext cx="104400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Timing</a:t>
            </a:r>
            <a:endParaRPr lang="en-US" sz="2000" b="1"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1011628" y="2856597"/>
            <a:ext cx="2699778"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birds of prey</a:t>
            </a:r>
            <a:endParaRPr lang="en-US" sz="2000"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1028640" y="3440071"/>
            <a:ext cx="2656496"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salamanders</a:t>
            </a:r>
            <a:endParaRPr lang="en-US" sz="2000" b="1" dirty="0">
              <a:solidFill>
                <a:schemeClr val="bg1"/>
              </a:solidFill>
              <a:effectLst>
                <a:outerShdw blurRad="38100" dist="38100" dir="2700000" algn="tl">
                  <a:srgbClr val="000000">
                    <a:alpha val="43137"/>
                  </a:srgbClr>
                </a:outerShdw>
              </a:effectLst>
            </a:endParaRPr>
          </a:p>
        </p:txBody>
      </p:sp>
      <p:sp>
        <p:nvSpPr>
          <p:cNvPr id="13" name="TextBox 12"/>
          <p:cNvSpPr txBox="1"/>
          <p:nvPr/>
        </p:nvSpPr>
        <p:spPr>
          <a:xfrm>
            <a:off x="1596961" y="4038600"/>
            <a:ext cx="2085827"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Carcass removal</a:t>
            </a:r>
            <a:endParaRPr lang="en-US" sz="2000"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357057" y="853808"/>
            <a:ext cx="6986423" cy="509370"/>
          </a:xfrm>
          <a:prstGeom prst="rect">
            <a:avLst/>
          </a:prstGeom>
          <a:noFill/>
        </p:spPr>
        <p:txBody>
          <a:bodyPr wrap="square" rtlCol="0">
            <a:spAutoFit/>
          </a:bodyPr>
          <a:lstStyle/>
          <a:p>
            <a:pPr>
              <a:lnSpc>
                <a:spcPts val="3200"/>
              </a:lnSpc>
            </a:pPr>
            <a:r>
              <a:rPr lang="en-US" sz="3200" b="1" dirty="0" smtClean="0">
                <a:solidFill>
                  <a:schemeClr val="bg1"/>
                </a:solidFill>
                <a:effectLst>
                  <a:outerShdw blurRad="38100" dist="38100" dir="2700000" algn="tl">
                    <a:srgbClr val="000000">
                      <a:alpha val="43137"/>
                    </a:srgbClr>
                  </a:outerShdw>
                </a:effectLst>
                <a:cs typeface="Arial" pitchFamily="34" charset="0"/>
              </a:rPr>
              <a:t>Protective Measures</a:t>
            </a:r>
            <a:endParaRPr lang="en-US" sz="3200" b="0"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4929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8"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24112" y="2338318"/>
            <a:ext cx="158729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Gull hazing</a:t>
            </a:r>
            <a:endParaRPr lang="en-US" sz="2000" b="1" dirty="0">
              <a:solidFill>
                <a:schemeClr val="bg1"/>
              </a:solidFill>
              <a:effectLst>
                <a:outerShdw blurRad="38100" dist="38100" dir="2700000" algn="tl">
                  <a:srgbClr val="000000">
                    <a:alpha val="43137"/>
                  </a:srgbClr>
                </a:outerShdw>
              </a:effectLst>
            </a:endParaRPr>
          </a:p>
        </p:txBody>
      </p:sp>
      <p:sp>
        <p:nvSpPr>
          <p:cNvPr id="11" name="TextBox 10"/>
          <p:cNvSpPr txBox="1"/>
          <p:nvPr/>
        </p:nvSpPr>
        <p:spPr>
          <a:xfrm>
            <a:off x="2667402" y="1794739"/>
            <a:ext cx="104400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Timing</a:t>
            </a:r>
            <a:endParaRPr lang="en-US" sz="2000" b="1"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1011628" y="2856597"/>
            <a:ext cx="2699778"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birds of prey</a:t>
            </a:r>
            <a:endParaRPr lang="en-US" sz="2000"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1028640" y="3440071"/>
            <a:ext cx="2656496"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salamanders</a:t>
            </a:r>
            <a:endParaRPr lang="en-US" sz="2000" b="1" dirty="0">
              <a:solidFill>
                <a:schemeClr val="bg1"/>
              </a:solidFill>
              <a:effectLst>
                <a:outerShdw blurRad="38100" dist="38100" dir="2700000" algn="tl">
                  <a:srgbClr val="000000">
                    <a:alpha val="43137"/>
                  </a:srgbClr>
                </a:outerShdw>
              </a:effectLst>
            </a:endParaRPr>
          </a:p>
        </p:txBody>
      </p:sp>
      <p:sp>
        <p:nvSpPr>
          <p:cNvPr id="13" name="TextBox 12"/>
          <p:cNvSpPr txBox="1"/>
          <p:nvPr/>
        </p:nvSpPr>
        <p:spPr>
          <a:xfrm>
            <a:off x="1596961" y="4038600"/>
            <a:ext cx="2085827"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Carcass removal</a:t>
            </a:r>
            <a:endParaRPr lang="en-US" sz="2000"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357057" y="853808"/>
            <a:ext cx="6986423" cy="509370"/>
          </a:xfrm>
          <a:prstGeom prst="rect">
            <a:avLst/>
          </a:prstGeom>
          <a:noFill/>
        </p:spPr>
        <p:txBody>
          <a:bodyPr wrap="square" rtlCol="0">
            <a:spAutoFit/>
          </a:bodyPr>
          <a:lstStyle/>
          <a:p>
            <a:pPr>
              <a:lnSpc>
                <a:spcPts val="3200"/>
              </a:lnSpc>
            </a:pPr>
            <a:r>
              <a:rPr lang="en-US" sz="3200" b="1" dirty="0" smtClean="0">
                <a:solidFill>
                  <a:schemeClr val="bg1"/>
                </a:solidFill>
                <a:effectLst>
                  <a:outerShdw blurRad="38100" dist="38100" dir="2700000" algn="tl">
                    <a:srgbClr val="000000">
                      <a:alpha val="43137"/>
                    </a:srgbClr>
                  </a:outerShdw>
                </a:effectLst>
                <a:cs typeface="Arial" pitchFamily="34" charset="0"/>
              </a:rPr>
              <a:t>Protective Measures</a:t>
            </a:r>
            <a:endParaRPr lang="en-US" sz="3200" b="0"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
        <p:nvSpPr>
          <p:cNvPr id="14" name="TextBox 13"/>
          <p:cNvSpPr txBox="1"/>
          <p:nvPr/>
        </p:nvSpPr>
        <p:spPr>
          <a:xfrm>
            <a:off x="1169534" y="4572000"/>
            <a:ext cx="2640466"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Marine Environment</a:t>
            </a:r>
            <a:endParaRPr lang="en-US" sz="2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4929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8" grpId="0"/>
      <p:bldP spid="13"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122-2294_IMG"/>
          <p:cNvPicPr>
            <a:picLocks noChangeAspect="1" noChangeArrowheads="1"/>
          </p:cNvPicPr>
          <p:nvPr/>
        </p:nvPicPr>
        <p:blipFill>
          <a:blip r:embed="rId2" cstate="screen">
            <a:lum bright="18000" contrast="-54000"/>
          </a:blip>
          <a:srcRect/>
          <a:stretch>
            <a:fillRect/>
          </a:stretch>
        </p:blipFill>
        <p:spPr bwMode="auto">
          <a:xfrm>
            <a:off x="4876800" y="2133600"/>
            <a:ext cx="3819525" cy="4038600"/>
          </a:xfrm>
          <a:prstGeom prst="rect">
            <a:avLst/>
          </a:prstGeom>
          <a:ln>
            <a:noFill/>
          </a:ln>
          <a:effectLst>
            <a:outerShdw blurRad="292100" dist="139700" dir="2700000" algn="tl" rotWithShape="0">
              <a:srgbClr val="333333">
                <a:alpha val="65000"/>
              </a:srgbClr>
            </a:outerShdw>
          </a:effectLst>
        </p:spPr>
      </p:pic>
      <p:sp>
        <p:nvSpPr>
          <p:cNvPr id="5" name="Rectangle 2"/>
          <p:cNvSpPr>
            <a:spLocks noGrp="1" noChangeArrowheads="1"/>
          </p:cNvSpPr>
          <p:nvPr>
            <p:ph type="title"/>
          </p:nvPr>
        </p:nvSpPr>
        <p:spPr>
          <a:xfrm>
            <a:off x="609600" y="381000"/>
            <a:ext cx="8229600" cy="780288"/>
          </a:xfrm>
        </p:spPr>
        <p:txBody>
          <a:bodyPr>
            <a:normAutofit/>
          </a:bodyPr>
          <a:lstStyle/>
          <a:p>
            <a:pPr algn="ctr" eaLnBrk="1" hangingPunct="1"/>
            <a:r>
              <a:rPr lang="en-US" sz="3200" b="1" dirty="0" smtClean="0">
                <a:solidFill>
                  <a:schemeClr val="bg1"/>
                </a:solidFill>
              </a:rPr>
              <a:t>Protection of Marine Environment</a:t>
            </a:r>
          </a:p>
        </p:txBody>
      </p:sp>
      <p:sp>
        <p:nvSpPr>
          <p:cNvPr id="6" name="Rectangle 3"/>
          <p:cNvSpPr>
            <a:spLocks noGrp="1" noChangeArrowheads="1"/>
          </p:cNvSpPr>
          <p:nvPr>
            <p:ph idx="1"/>
          </p:nvPr>
        </p:nvSpPr>
        <p:spPr>
          <a:xfrm>
            <a:off x="457200" y="1524000"/>
            <a:ext cx="4191000" cy="4267200"/>
          </a:xfrm>
        </p:spPr>
        <p:txBody>
          <a:bodyPr>
            <a:normAutofit fontScale="85000" lnSpcReduction="20000"/>
          </a:bodyPr>
          <a:lstStyle/>
          <a:p>
            <a:pPr marL="609600" indent="-609600" eaLnBrk="1" hangingPunct="1">
              <a:lnSpc>
                <a:spcPct val="110000"/>
              </a:lnSpc>
              <a:spcBef>
                <a:spcPts val="1200"/>
              </a:spcBef>
              <a:buSzPct val="100000"/>
              <a:buFont typeface="Arial" panose="020B0604020202020204" pitchFamily="34" charset="0"/>
              <a:buChar char="•"/>
              <a:defRPr/>
            </a:pPr>
            <a:r>
              <a:rPr lang="en-US" sz="2400" b="1" dirty="0" smtClean="0">
                <a:solidFill>
                  <a:schemeClr val="bg1"/>
                </a:solidFill>
              </a:rPr>
              <a:t>Precision bait placement (use deflector &amp; skirt)</a:t>
            </a:r>
          </a:p>
          <a:p>
            <a:pPr marL="609600" indent="-609600" eaLnBrk="1" hangingPunct="1">
              <a:lnSpc>
                <a:spcPct val="110000"/>
              </a:lnSpc>
              <a:spcBef>
                <a:spcPts val="1200"/>
              </a:spcBef>
              <a:buSzPct val="100000"/>
              <a:buFont typeface="Arial" panose="020B0604020202020204" pitchFamily="34" charset="0"/>
              <a:buChar char="•"/>
              <a:defRPr/>
            </a:pPr>
            <a:r>
              <a:rPr lang="en-US" sz="2400" b="1" dirty="0" smtClean="0">
                <a:solidFill>
                  <a:schemeClr val="bg1"/>
                </a:solidFill>
              </a:rPr>
              <a:t>Bait pellets disintegrate quickly in water</a:t>
            </a:r>
          </a:p>
          <a:p>
            <a:pPr marL="609600" indent="-609600" eaLnBrk="1" hangingPunct="1">
              <a:lnSpc>
                <a:spcPct val="110000"/>
              </a:lnSpc>
              <a:spcBef>
                <a:spcPts val="1200"/>
              </a:spcBef>
              <a:buSzPct val="100000"/>
              <a:buFont typeface="Arial" panose="020B0604020202020204" pitchFamily="34" charset="0"/>
              <a:buChar char="•"/>
              <a:defRPr/>
            </a:pPr>
            <a:r>
              <a:rPr lang="en-US" sz="2400" b="1" dirty="0" smtClean="0">
                <a:solidFill>
                  <a:schemeClr val="bg1"/>
                </a:solidFill>
              </a:rPr>
              <a:t>Conducted in low winds</a:t>
            </a:r>
          </a:p>
          <a:p>
            <a:pPr marL="609600" indent="-609600" eaLnBrk="1" hangingPunct="1">
              <a:lnSpc>
                <a:spcPct val="110000"/>
              </a:lnSpc>
              <a:spcBef>
                <a:spcPts val="1200"/>
              </a:spcBef>
              <a:buSzPct val="100000"/>
              <a:buFont typeface="Arial" panose="020B0604020202020204" pitchFamily="34" charset="0"/>
              <a:buChar char="•"/>
              <a:defRPr/>
            </a:pPr>
            <a:r>
              <a:rPr lang="en-US" sz="2400" b="1" dirty="0" smtClean="0">
                <a:solidFill>
                  <a:schemeClr val="bg1"/>
                </a:solidFill>
              </a:rPr>
              <a:t>Low rodenticide concentration (25 ppm)</a:t>
            </a:r>
          </a:p>
          <a:p>
            <a:pPr marL="1371600" lvl="2" indent="-457200" eaLnBrk="1" hangingPunct="1">
              <a:lnSpc>
                <a:spcPct val="110000"/>
              </a:lnSpc>
              <a:spcBef>
                <a:spcPts val="1200"/>
              </a:spcBef>
              <a:buSzPct val="100000"/>
              <a:buFont typeface="Arial" panose="020B0604020202020204" pitchFamily="34" charset="0"/>
              <a:buChar char="•"/>
              <a:defRPr/>
            </a:pPr>
            <a:r>
              <a:rPr lang="en-US" sz="2200" b="1" dirty="0" smtClean="0">
                <a:solidFill>
                  <a:schemeClr val="bg1"/>
                </a:solidFill>
              </a:rPr>
              <a:t>Rapid dilution to below measurable levels</a:t>
            </a:r>
          </a:p>
          <a:p>
            <a:pPr marL="1371600" lvl="2" indent="-457200" eaLnBrk="1" hangingPunct="1">
              <a:lnSpc>
                <a:spcPct val="110000"/>
              </a:lnSpc>
              <a:spcBef>
                <a:spcPts val="1200"/>
              </a:spcBef>
              <a:buSzPct val="100000"/>
              <a:buFont typeface="Arial" panose="020B0604020202020204" pitchFamily="34" charset="0"/>
              <a:buChar char="•"/>
              <a:defRPr/>
            </a:pPr>
            <a:r>
              <a:rPr lang="en-US" sz="2200" b="1" dirty="0" smtClean="0">
                <a:solidFill>
                  <a:schemeClr val="bg1"/>
                </a:solidFill>
              </a:rPr>
              <a:t>Local fish community at low risk of exposure</a:t>
            </a:r>
          </a:p>
        </p:txBody>
      </p:sp>
      <p:sp>
        <p:nvSpPr>
          <p:cNvPr id="7" name="Oval 5"/>
          <p:cNvSpPr>
            <a:spLocks noChangeArrowheads="1"/>
          </p:cNvSpPr>
          <p:nvPr/>
        </p:nvSpPr>
        <p:spPr bwMode="auto">
          <a:xfrm>
            <a:off x="7772400" y="5334000"/>
            <a:ext cx="838200" cy="838200"/>
          </a:xfrm>
          <a:prstGeom prst="ellipse">
            <a:avLst/>
          </a:prstGeom>
          <a:noFill/>
          <a:ln w="9525">
            <a:solidFill>
              <a:schemeClr val="tx1"/>
            </a:solidFill>
            <a:round/>
            <a:headEnd/>
            <a:tailEnd/>
          </a:ln>
          <a:effectLst/>
        </p:spPr>
        <p:txBody>
          <a:bodyPr wrap="none" anchor="ctr"/>
          <a:lstStyle/>
          <a:p>
            <a:endParaRPr lang="en-US" dirty="0"/>
          </a:p>
        </p:txBody>
      </p:sp>
    </p:spTree>
    <p:extLst>
      <p:ext uri="{BB962C8B-B14F-4D97-AF65-F5344CB8AC3E}">
        <p14:creationId xmlns:p14="http://schemas.microsoft.com/office/powerpoint/2010/main" val="31486938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24112" y="2338318"/>
            <a:ext cx="158729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Gull hazing</a:t>
            </a:r>
            <a:endParaRPr lang="en-US" sz="2000" b="1" dirty="0">
              <a:solidFill>
                <a:schemeClr val="bg1"/>
              </a:solidFill>
              <a:effectLst>
                <a:outerShdw blurRad="38100" dist="38100" dir="2700000" algn="tl">
                  <a:srgbClr val="000000">
                    <a:alpha val="43137"/>
                  </a:srgbClr>
                </a:outerShdw>
              </a:effectLst>
            </a:endParaRPr>
          </a:p>
        </p:txBody>
      </p:sp>
      <p:sp>
        <p:nvSpPr>
          <p:cNvPr id="11" name="TextBox 10"/>
          <p:cNvSpPr txBox="1"/>
          <p:nvPr/>
        </p:nvSpPr>
        <p:spPr>
          <a:xfrm>
            <a:off x="2667402" y="1794739"/>
            <a:ext cx="104400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Timing</a:t>
            </a:r>
            <a:endParaRPr lang="en-US" sz="2000" b="1"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1011628" y="2856597"/>
            <a:ext cx="2699778"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birds of prey</a:t>
            </a:r>
            <a:endParaRPr lang="en-US" sz="2000"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1028640" y="3440071"/>
            <a:ext cx="2656496"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salamanders</a:t>
            </a:r>
            <a:endParaRPr lang="en-US" sz="2000" b="1" dirty="0">
              <a:solidFill>
                <a:schemeClr val="bg1"/>
              </a:solidFill>
              <a:effectLst>
                <a:outerShdw blurRad="38100" dist="38100" dir="2700000" algn="tl">
                  <a:srgbClr val="000000">
                    <a:alpha val="43137"/>
                  </a:srgbClr>
                </a:outerShdw>
              </a:effectLst>
            </a:endParaRPr>
          </a:p>
        </p:txBody>
      </p:sp>
      <p:sp>
        <p:nvSpPr>
          <p:cNvPr id="13" name="TextBox 12"/>
          <p:cNvSpPr txBox="1"/>
          <p:nvPr/>
        </p:nvSpPr>
        <p:spPr>
          <a:xfrm>
            <a:off x="1596961" y="4038600"/>
            <a:ext cx="2085827"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Carcass removal</a:t>
            </a:r>
            <a:endParaRPr lang="en-US" sz="2000"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357057" y="853808"/>
            <a:ext cx="6986423" cy="509370"/>
          </a:xfrm>
          <a:prstGeom prst="rect">
            <a:avLst/>
          </a:prstGeom>
          <a:noFill/>
        </p:spPr>
        <p:txBody>
          <a:bodyPr wrap="square" rtlCol="0">
            <a:spAutoFit/>
          </a:bodyPr>
          <a:lstStyle/>
          <a:p>
            <a:pPr>
              <a:lnSpc>
                <a:spcPts val="3200"/>
              </a:lnSpc>
            </a:pPr>
            <a:r>
              <a:rPr lang="en-US" sz="3200" b="1" dirty="0" smtClean="0">
                <a:solidFill>
                  <a:schemeClr val="bg1"/>
                </a:solidFill>
                <a:effectLst>
                  <a:outerShdw blurRad="38100" dist="38100" dir="2700000" algn="tl">
                    <a:srgbClr val="000000">
                      <a:alpha val="43137"/>
                    </a:srgbClr>
                  </a:outerShdw>
                </a:effectLst>
                <a:cs typeface="Arial" pitchFamily="34" charset="0"/>
              </a:rPr>
              <a:t>Protective Measures</a:t>
            </a:r>
            <a:endParaRPr lang="en-US" sz="3200" b="0"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
        <p:nvSpPr>
          <p:cNvPr id="14" name="TextBox 13"/>
          <p:cNvSpPr txBox="1"/>
          <p:nvPr/>
        </p:nvSpPr>
        <p:spPr>
          <a:xfrm>
            <a:off x="1169534" y="4572000"/>
            <a:ext cx="2640466"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Marine Environment</a:t>
            </a:r>
            <a:endParaRPr lang="en-US" sz="2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99811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8"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SCN0040"/>
          <p:cNvPicPr>
            <a:picLocks noChangeAspect="1" noChangeArrowheads="1"/>
          </p:cNvPicPr>
          <p:nvPr/>
        </p:nvPicPr>
        <p:blipFill>
          <a:blip r:embed="rId3" cstate="screen"/>
          <a:srcRect/>
          <a:stretch>
            <a:fillRect/>
          </a:stretch>
        </p:blipFill>
        <p:spPr bwMode="auto">
          <a:xfrm>
            <a:off x="188535" y="1512506"/>
            <a:ext cx="4802171" cy="3601628"/>
          </a:xfrm>
          <a:prstGeom prst="rect">
            <a:avLst/>
          </a:prstGeom>
          <a:ln>
            <a:noFill/>
          </a:ln>
          <a:effectLst>
            <a:outerShdw blurRad="292100" dist="139700" dir="2700000" algn="tl" rotWithShape="0">
              <a:srgbClr val="333333">
                <a:alpha val="65000"/>
              </a:srgbClr>
            </a:outerShdw>
          </a:effectLst>
        </p:spPr>
      </p:pic>
      <p:sp>
        <p:nvSpPr>
          <p:cNvPr id="5124" name="TextBox 6"/>
          <p:cNvSpPr txBox="1">
            <a:spLocks noChangeArrowheads="1"/>
          </p:cNvSpPr>
          <p:nvPr/>
        </p:nvSpPr>
        <p:spPr bwMode="auto">
          <a:xfrm>
            <a:off x="180436" y="5307498"/>
            <a:ext cx="6456817" cy="1446550"/>
          </a:xfrm>
          <a:prstGeom prst="rect">
            <a:avLst/>
          </a:prstGeom>
          <a:noFill/>
          <a:ln w="9525">
            <a:noFill/>
            <a:miter lim="800000"/>
            <a:headEnd/>
            <a:tailEnd/>
          </a:ln>
        </p:spPr>
        <p:txBody>
          <a:bodyPr wrap="square">
            <a:spAutoFit/>
          </a:bodyPr>
          <a:lstStyle/>
          <a:p>
            <a:pPr marL="342900" indent="-342900">
              <a:buFont typeface="Arial" pitchFamily="34" charset="0"/>
              <a:buChar char="•"/>
            </a:pPr>
            <a:r>
              <a:rPr lang="en-US" sz="2200" b="1" dirty="0">
                <a:solidFill>
                  <a:schemeClr val="bg1"/>
                </a:solidFill>
                <a:effectLst>
                  <a:outerShdw blurRad="38100" dist="38100" dir="2700000" algn="tl">
                    <a:srgbClr val="000000">
                      <a:alpha val="43137"/>
                    </a:srgbClr>
                  </a:outerShdw>
                </a:effectLst>
              </a:rPr>
              <a:t>120 acres (49 </a:t>
            </a:r>
            <a:r>
              <a:rPr lang="en-US" sz="2200" b="1" dirty="0" smtClean="0">
                <a:solidFill>
                  <a:schemeClr val="bg1"/>
                </a:solidFill>
                <a:effectLst>
                  <a:outerShdw blurRad="38100" dist="38100" dir="2700000" algn="tl">
                    <a:srgbClr val="000000">
                      <a:alpha val="43137"/>
                    </a:srgbClr>
                  </a:outerShdw>
                </a:effectLst>
              </a:rPr>
              <a:t>ha)</a:t>
            </a:r>
          </a:p>
          <a:p>
            <a:pPr marL="342900" indent="-342900">
              <a:buFont typeface="Arial" pitchFamily="34" charset="0"/>
              <a:buChar char="•"/>
            </a:pPr>
            <a:r>
              <a:rPr lang="en-US" sz="2200" b="1" dirty="0" smtClean="0">
                <a:solidFill>
                  <a:schemeClr val="bg1"/>
                </a:solidFill>
                <a:effectLst>
                  <a:outerShdw blurRad="38100" dist="38100" dir="2700000" algn="tl">
                    <a:srgbClr val="000000">
                      <a:alpha val="43137"/>
                    </a:srgbClr>
                  </a:outerShdw>
                </a:effectLst>
              </a:rPr>
              <a:t>350 </a:t>
            </a:r>
            <a:r>
              <a:rPr lang="en-US" sz="2200" b="1" dirty="0">
                <a:solidFill>
                  <a:schemeClr val="bg1"/>
                </a:solidFill>
                <a:effectLst>
                  <a:outerShdw blurRad="38100" dist="38100" dir="2700000" algn="tl">
                    <a:srgbClr val="000000">
                      <a:alpha val="43137"/>
                    </a:srgbClr>
                  </a:outerShdw>
                </a:effectLst>
              </a:rPr>
              <a:t>feet high (113 m</a:t>
            </a:r>
            <a:r>
              <a:rPr lang="en-US" sz="2200" b="1" dirty="0" smtClean="0">
                <a:solidFill>
                  <a:schemeClr val="bg1"/>
                </a:solidFill>
                <a:effectLst>
                  <a:outerShdw blurRad="38100" dist="38100" dir="2700000" algn="tl">
                    <a:srgbClr val="000000">
                      <a:alpha val="43137"/>
                    </a:srgbClr>
                  </a:outerShdw>
                </a:effectLst>
              </a:rPr>
              <a:t>)</a:t>
            </a:r>
          </a:p>
          <a:p>
            <a:pPr marL="342900" indent="-342900">
              <a:buFont typeface="Arial" pitchFamily="34" charset="0"/>
              <a:buChar char="•"/>
            </a:pPr>
            <a:r>
              <a:rPr lang="en-US" sz="2200" b="1" dirty="0" smtClean="0">
                <a:solidFill>
                  <a:schemeClr val="bg1"/>
                </a:solidFill>
                <a:effectLst>
                  <a:outerShdw blurRad="38100" dist="38100" dir="2700000" algn="tl">
                    <a:srgbClr val="000000">
                      <a:alpha val="43137"/>
                    </a:srgbClr>
                  </a:outerShdw>
                </a:effectLst>
              </a:rPr>
              <a:t>Rugged</a:t>
            </a:r>
          </a:p>
          <a:p>
            <a:pPr marL="342900" indent="-342900">
              <a:buFont typeface="Arial" pitchFamily="34" charset="0"/>
              <a:buChar char="•"/>
            </a:pPr>
            <a:r>
              <a:rPr lang="en-US" sz="2200" b="1" dirty="0" smtClean="0">
                <a:solidFill>
                  <a:schemeClr val="bg1"/>
                </a:solidFill>
                <a:effectLst>
                  <a:outerShdw blurRad="38100" dist="38100" dir="2700000" algn="tl">
                    <a:srgbClr val="000000">
                      <a:alpha val="43137"/>
                    </a:srgbClr>
                  </a:outerShdw>
                </a:effectLst>
              </a:rPr>
              <a:t>Some islands are designated wilderness</a:t>
            </a:r>
            <a:endParaRPr lang="en-US" sz="2200" b="1" dirty="0">
              <a:solidFill>
                <a:schemeClr val="bg1"/>
              </a:solidFill>
              <a:effectLst>
                <a:outerShdw blurRad="38100" dist="38100" dir="2700000" algn="tl">
                  <a:srgbClr val="000000">
                    <a:alpha val="43137"/>
                  </a:srgbClr>
                </a:outerShdw>
              </a:effectLst>
            </a:endParaRPr>
          </a:p>
        </p:txBody>
      </p:sp>
      <p:pic>
        <p:nvPicPr>
          <p:cNvPr id="6" name="Picture 6" descr="DSCN2026"/>
          <p:cNvPicPr>
            <a:picLocks noChangeAspect="1" noChangeArrowheads="1"/>
          </p:cNvPicPr>
          <p:nvPr/>
        </p:nvPicPr>
        <p:blipFill>
          <a:blip r:embed="rId4" cstate="screen">
            <a:lum contrast="2000"/>
          </a:blip>
          <a:srcRect/>
          <a:stretch>
            <a:fillRect/>
          </a:stretch>
        </p:blipFill>
        <p:spPr bwMode="auto">
          <a:xfrm>
            <a:off x="4281339" y="2635640"/>
            <a:ext cx="4711831" cy="3502855"/>
          </a:xfrm>
          <a:prstGeom prst="rect">
            <a:avLst/>
          </a:prstGeom>
          <a:ln>
            <a:noFill/>
          </a:ln>
          <a:effectLst>
            <a:outerShdw blurRad="292100" dist="139700" dir="2700000" algn="tl" rotWithShape="0">
              <a:srgbClr val="333333">
                <a:alpha val="65000"/>
              </a:srgbClr>
            </a:outerShdw>
          </a:effectLst>
        </p:spPr>
      </p:pic>
      <p:sp>
        <p:nvSpPr>
          <p:cNvPr id="7" name="TextBox 5"/>
          <p:cNvSpPr txBox="1">
            <a:spLocks noChangeArrowheads="1"/>
          </p:cNvSpPr>
          <p:nvPr/>
        </p:nvSpPr>
        <p:spPr bwMode="auto">
          <a:xfrm>
            <a:off x="1321081" y="89350"/>
            <a:ext cx="6756120" cy="954107"/>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a:p>
            <a:pPr algn="ctr"/>
            <a:r>
              <a:rPr lang="en-US" sz="2800" b="1" dirty="0" smtClean="0">
                <a:solidFill>
                  <a:schemeClr val="bg1"/>
                </a:solidFill>
                <a:effectLst>
                  <a:outerShdw blurRad="38100" dist="38100" dir="2700000" algn="tl">
                    <a:srgbClr val="000000">
                      <a:alpha val="43137"/>
                    </a:srgbClr>
                  </a:outerShdw>
                </a:effectLst>
              </a:rPr>
              <a:t>(</a:t>
            </a:r>
            <a:r>
              <a:rPr lang="en-US" sz="2800" b="1" dirty="0" err="1" smtClean="0">
                <a:solidFill>
                  <a:schemeClr val="bg1"/>
                </a:solidFill>
                <a:effectLst>
                  <a:outerShdw blurRad="38100" dist="38100" dir="2700000" algn="tl">
                    <a:srgbClr val="000000">
                      <a:alpha val="43137"/>
                    </a:srgbClr>
                  </a:outerShdw>
                </a:effectLst>
              </a:rPr>
              <a:t>Farallon</a:t>
            </a:r>
            <a:r>
              <a:rPr lang="en-US" sz="2800" b="1" dirty="0" smtClean="0">
                <a:solidFill>
                  <a:schemeClr val="bg1"/>
                </a:solidFill>
                <a:effectLst>
                  <a:outerShdw blurRad="38100" dist="38100" dir="2700000" algn="tl">
                    <a:srgbClr val="000000">
                      <a:alpha val="43137"/>
                    </a:srgbClr>
                  </a:outerShdw>
                </a:effectLst>
              </a:rPr>
              <a:t> National Wildlife Refuge)</a:t>
            </a:r>
            <a:endParaRPr lang="en-US" sz="2800" b="1" dirty="0">
              <a:solidFill>
                <a:schemeClr val="bg1"/>
              </a:solidFill>
              <a:effectLst>
                <a:outerShdw blurRad="38100" dist="38100" dir="2700000" algn="tl">
                  <a:srgbClr val="000000">
                    <a:alpha val="43137"/>
                  </a:srgbClr>
                </a:outerShdw>
              </a:effectLst>
            </a:endParaRPr>
          </a:p>
        </p:txBody>
      </p:sp>
      <p:pic>
        <p:nvPicPr>
          <p:cNvPr id="8" name="Picture 3" descr="M:\STAFF FOLDER\Moore\NWRS_Brand_ID_color copy.jpg"/>
          <p:cNvPicPr>
            <a:picLocks noChangeAspect="1" noChangeArrowheads="1"/>
          </p:cNvPicPr>
          <p:nvPr/>
        </p:nvPicPr>
        <p:blipFill rotWithShape="1">
          <a:blip r:embed="rId5">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M:\STAFF FOLDER\Moore\NWRS_Brand_ID_color copy.jpg"/>
          <p:cNvPicPr>
            <a:picLocks noChangeAspect="1" noChangeArrowheads="1"/>
          </p:cNvPicPr>
          <p:nvPr/>
        </p:nvPicPr>
        <p:blipFill rotWithShape="1">
          <a:blip r:embed="rId5">
            <a:extLst>
              <a:ext uri="{28A0092B-C50C-407E-A947-70E740481C1C}">
                <a14:useLocalDpi xmlns:a14="http://schemas.microsoft.com/office/drawing/2010/main" val="0"/>
              </a:ext>
            </a:extLst>
          </a:blip>
          <a:srcRect l="58046"/>
          <a:stretch/>
        </p:blipFill>
        <p:spPr bwMode="auto">
          <a:xfrm>
            <a:off x="8153400" y="-1178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29069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24112" y="2338318"/>
            <a:ext cx="158729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Gull hazing</a:t>
            </a:r>
            <a:endParaRPr lang="en-US" sz="2000" b="1" dirty="0">
              <a:solidFill>
                <a:schemeClr val="bg1"/>
              </a:solidFill>
              <a:effectLst>
                <a:outerShdw blurRad="38100" dist="38100" dir="2700000" algn="tl">
                  <a:srgbClr val="000000">
                    <a:alpha val="43137"/>
                  </a:srgbClr>
                </a:outerShdw>
              </a:effectLst>
            </a:endParaRPr>
          </a:p>
        </p:txBody>
      </p:sp>
      <p:sp>
        <p:nvSpPr>
          <p:cNvPr id="11" name="TextBox 10"/>
          <p:cNvSpPr txBox="1"/>
          <p:nvPr/>
        </p:nvSpPr>
        <p:spPr>
          <a:xfrm>
            <a:off x="2667402" y="1794739"/>
            <a:ext cx="104400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Timing</a:t>
            </a:r>
            <a:endParaRPr lang="en-US" sz="2000" b="1"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1011628" y="2856597"/>
            <a:ext cx="2699778"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birds of prey</a:t>
            </a:r>
            <a:endParaRPr lang="en-US" sz="2000"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1028640" y="3440071"/>
            <a:ext cx="2656496"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salamanders</a:t>
            </a:r>
            <a:endParaRPr lang="en-US" sz="2000" b="1" dirty="0">
              <a:solidFill>
                <a:schemeClr val="bg1"/>
              </a:solidFill>
              <a:effectLst>
                <a:outerShdw blurRad="38100" dist="38100" dir="2700000" algn="tl">
                  <a:srgbClr val="000000">
                    <a:alpha val="43137"/>
                  </a:srgbClr>
                </a:outerShdw>
              </a:effectLst>
            </a:endParaRPr>
          </a:p>
        </p:txBody>
      </p:sp>
      <p:sp>
        <p:nvSpPr>
          <p:cNvPr id="13" name="TextBox 12"/>
          <p:cNvSpPr txBox="1"/>
          <p:nvPr/>
        </p:nvSpPr>
        <p:spPr>
          <a:xfrm>
            <a:off x="1596961" y="4038600"/>
            <a:ext cx="2085827"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Carcass removal</a:t>
            </a:r>
            <a:endParaRPr lang="en-US" sz="2000"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357057" y="853808"/>
            <a:ext cx="6986423" cy="509370"/>
          </a:xfrm>
          <a:prstGeom prst="rect">
            <a:avLst/>
          </a:prstGeom>
          <a:noFill/>
        </p:spPr>
        <p:txBody>
          <a:bodyPr wrap="square" rtlCol="0">
            <a:spAutoFit/>
          </a:bodyPr>
          <a:lstStyle/>
          <a:p>
            <a:pPr>
              <a:lnSpc>
                <a:spcPts val="3200"/>
              </a:lnSpc>
            </a:pPr>
            <a:r>
              <a:rPr lang="en-US" sz="3200" b="1" dirty="0" smtClean="0">
                <a:solidFill>
                  <a:schemeClr val="bg1"/>
                </a:solidFill>
                <a:effectLst>
                  <a:outerShdw blurRad="38100" dist="38100" dir="2700000" algn="tl">
                    <a:srgbClr val="000000">
                      <a:alpha val="43137"/>
                    </a:srgbClr>
                  </a:outerShdw>
                </a:effectLst>
                <a:cs typeface="Arial" pitchFamily="34" charset="0"/>
              </a:rPr>
              <a:t>Protective Measures</a:t>
            </a:r>
            <a:endParaRPr lang="en-US" sz="3200" b="0" dirty="0">
              <a:ln w="3175">
                <a:solidFill>
                  <a:schemeClr val="tx1">
                    <a:lumMod val="95000"/>
                  </a:schemeClr>
                </a:solidFill>
                <a:prstDash val="solid"/>
              </a:ln>
              <a:solidFill>
                <a:schemeClr val="bg1"/>
              </a:solidFill>
              <a:effectLst>
                <a:outerShdw blurRad="38100" dist="38100" dir="2700000" algn="tl">
                  <a:srgbClr val="000000">
                    <a:alpha val="43137"/>
                  </a:srgbClr>
                </a:outerShdw>
              </a:effectLst>
            </a:endParaRPr>
          </a:p>
        </p:txBody>
      </p:sp>
      <p:sp>
        <p:nvSpPr>
          <p:cNvPr id="14" name="TextBox 13"/>
          <p:cNvSpPr txBox="1"/>
          <p:nvPr/>
        </p:nvSpPr>
        <p:spPr>
          <a:xfrm>
            <a:off x="1169534" y="4572000"/>
            <a:ext cx="2640466"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Marine Environment</a:t>
            </a:r>
            <a:endParaRPr lang="en-US" sz="2000" b="1" dirty="0">
              <a:solidFill>
                <a:schemeClr val="bg1"/>
              </a:solidFill>
              <a:effectLst>
                <a:outerShdw blurRad="38100" dist="38100" dir="2700000" algn="tl">
                  <a:srgbClr val="000000">
                    <a:alpha val="43137"/>
                  </a:srgbClr>
                </a:outerShdw>
              </a:effectLst>
            </a:endParaRPr>
          </a:p>
        </p:txBody>
      </p:sp>
      <p:sp>
        <p:nvSpPr>
          <p:cNvPr id="16" name="TextBox 15"/>
          <p:cNvSpPr txBox="1"/>
          <p:nvPr/>
        </p:nvSpPr>
        <p:spPr>
          <a:xfrm>
            <a:off x="267406" y="5105400"/>
            <a:ext cx="3533340" cy="60946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Monitoring and contingency</a:t>
            </a:r>
          </a:p>
          <a:p>
            <a:pPr algn="r">
              <a:lnSpc>
                <a:spcPts val="2000"/>
              </a:lnSpc>
            </a:pPr>
            <a:r>
              <a:rPr lang="en-US" sz="2000" b="1" dirty="0" smtClean="0">
                <a:solidFill>
                  <a:schemeClr val="bg1"/>
                </a:solidFill>
                <a:effectLst>
                  <a:outerShdw blurRad="38100" dist="38100" dir="2700000" algn="tl">
                    <a:srgbClr val="000000">
                      <a:alpha val="43137"/>
                    </a:srgbClr>
                  </a:outerShdw>
                </a:effectLst>
              </a:rPr>
              <a:t>plans</a:t>
            </a:r>
            <a:endParaRPr lang="en-US" sz="2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58942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8" grpId="0"/>
      <p:bldP spid="13" grpId="0"/>
      <p:bldP spid="14"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23220"/>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rPr>
              <a:t>Monitoring</a:t>
            </a:r>
            <a:endParaRPr lang="en-US" sz="28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914400" y="1697610"/>
            <a:ext cx="4240263" cy="830997"/>
          </a:xfrm>
          <a:prstGeom prst="rect">
            <a:avLst/>
          </a:prstGeom>
          <a:noFill/>
        </p:spPr>
        <p:txBody>
          <a:bodyPr wrap="none" rtlCol="0">
            <a:spAutoFit/>
          </a:bodyPr>
          <a:lstStyle/>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Birds </a:t>
            </a:r>
            <a:r>
              <a:rPr lang="en-US" sz="2400" b="1" dirty="0" smtClean="0">
                <a:solidFill>
                  <a:schemeClr val="bg1"/>
                </a:solidFill>
                <a:effectLst>
                  <a:outerShdw blurRad="38100" dist="38100" dir="2700000" algn="tl">
                    <a:srgbClr val="000000">
                      <a:alpha val="43137"/>
                    </a:srgbClr>
                  </a:outerShdw>
                </a:effectLst>
              </a:rPr>
              <a:t>numbers on </a:t>
            </a:r>
            <a:r>
              <a:rPr lang="en-US" sz="2400" b="1" dirty="0" smtClean="0">
                <a:solidFill>
                  <a:schemeClr val="bg1"/>
                </a:solidFill>
                <a:effectLst>
                  <a:outerShdw blurRad="38100" dist="38100" dir="2700000" algn="tl">
                    <a:srgbClr val="000000">
                      <a:alpha val="43137"/>
                    </a:srgbClr>
                  </a:outerShdw>
                </a:effectLst>
              </a:rPr>
              <a:t>islands</a:t>
            </a:r>
          </a:p>
        </p:txBody>
      </p:sp>
      <p:sp>
        <p:nvSpPr>
          <p:cNvPr id="4" name="TextBox 3"/>
          <p:cNvSpPr txBox="1"/>
          <p:nvPr/>
        </p:nvSpPr>
        <p:spPr>
          <a:xfrm>
            <a:off x="914400" y="2286000"/>
            <a:ext cx="3876382" cy="728276"/>
          </a:xfrm>
          <a:prstGeom prst="rect">
            <a:avLst/>
          </a:prstGeom>
          <a:noFill/>
        </p:spPr>
        <p:txBody>
          <a:bodyPr wrap="none" rtlCol="0">
            <a:spAutoFit/>
          </a:bodyPr>
          <a:lstStyle/>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Uptake of bait by gulls</a:t>
            </a:r>
          </a:p>
        </p:txBody>
      </p:sp>
      <p:sp>
        <p:nvSpPr>
          <p:cNvPr id="5" name="TextBox 4"/>
          <p:cNvSpPr txBox="1"/>
          <p:nvPr/>
        </p:nvSpPr>
        <p:spPr>
          <a:xfrm>
            <a:off x="914400" y="2895600"/>
            <a:ext cx="3903633" cy="728276"/>
          </a:xfrm>
          <a:prstGeom prst="rect">
            <a:avLst/>
          </a:prstGeom>
          <a:noFill/>
        </p:spPr>
        <p:txBody>
          <a:bodyPr wrap="none" rtlCol="0">
            <a:spAutoFit/>
          </a:bodyPr>
          <a:lstStyle/>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Intertidal invertebrates</a:t>
            </a:r>
          </a:p>
        </p:txBody>
      </p:sp>
      <p:sp>
        <p:nvSpPr>
          <p:cNvPr id="6" name="TextBox 5"/>
          <p:cNvSpPr txBox="1"/>
          <p:nvPr/>
        </p:nvSpPr>
        <p:spPr>
          <a:xfrm>
            <a:off x="922959" y="3505200"/>
            <a:ext cx="7539243" cy="830997"/>
          </a:xfrm>
          <a:prstGeom prst="rect">
            <a:avLst/>
          </a:prstGeom>
          <a:noFill/>
        </p:spPr>
        <p:txBody>
          <a:bodyPr wrap="none" rtlCol="0">
            <a:spAutoFit/>
          </a:bodyPr>
          <a:lstStyle/>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Birds on coastal beaches &amp; popular tourist spots  </a:t>
            </a:r>
          </a:p>
        </p:txBody>
      </p:sp>
      <p:sp>
        <p:nvSpPr>
          <p:cNvPr id="7" name="TextBox 6"/>
          <p:cNvSpPr txBox="1"/>
          <p:nvPr/>
        </p:nvSpPr>
        <p:spPr>
          <a:xfrm>
            <a:off x="914400" y="4095560"/>
            <a:ext cx="5354351" cy="728276"/>
          </a:xfrm>
          <a:prstGeom prst="rect">
            <a:avLst/>
          </a:prstGeom>
          <a:noFill/>
        </p:spPr>
        <p:txBody>
          <a:bodyPr wrap="none" rtlCol="0">
            <a:spAutoFit/>
          </a:bodyPr>
          <a:lstStyle/>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Exposure/mortality to non-targets</a:t>
            </a:r>
          </a:p>
        </p:txBody>
      </p:sp>
      <p:sp>
        <p:nvSpPr>
          <p:cNvPr id="8" name="TextBox 7"/>
          <p:cNvSpPr txBox="1"/>
          <p:nvPr/>
        </p:nvSpPr>
        <p:spPr>
          <a:xfrm>
            <a:off x="914400" y="4705160"/>
            <a:ext cx="1210588" cy="830997"/>
          </a:xfrm>
          <a:prstGeom prst="rect">
            <a:avLst/>
          </a:prstGeom>
          <a:noFill/>
        </p:spPr>
        <p:txBody>
          <a:bodyPr wrap="none" rtlCol="0">
            <a:spAutoFit/>
          </a:bodyPr>
          <a:lstStyle/>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Soil</a:t>
            </a:r>
          </a:p>
        </p:txBody>
      </p:sp>
      <p:sp>
        <p:nvSpPr>
          <p:cNvPr id="9" name="TextBox 8"/>
          <p:cNvSpPr txBox="1"/>
          <p:nvPr/>
        </p:nvSpPr>
        <p:spPr>
          <a:xfrm>
            <a:off x="914400" y="5314760"/>
            <a:ext cx="1461875" cy="728276"/>
          </a:xfrm>
          <a:prstGeom prst="rect">
            <a:avLst/>
          </a:prstGeom>
          <a:noFill/>
        </p:spPr>
        <p:txBody>
          <a:bodyPr wrap="none" rtlCol="0">
            <a:spAutoFit/>
          </a:bodyPr>
          <a:lstStyle/>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Water</a:t>
            </a:r>
          </a:p>
        </p:txBody>
      </p:sp>
      <p:sp>
        <p:nvSpPr>
          <p:cNvPr id="11" name="TextBox 10"/>
          <p:cNvSpPr txBox="1"/>
          <p:nvPr/>
        </p:nvSpPr>
        <p:spPr>
          <a:xfrm>
            <a:off x="914400" y="1066800"/>
            <a:ext cx="3350597" cy="728276"/>
          </a:xfrm>
          <a:prstGeom prst="rect">
            <a:avLst/>
          </a:prstGeom>
          <a:noFill/>
        </p:spPr>
        <p:txBody>
          <a:bodyPr wrap="none" rtlCol="0">
            <a:spAutoFit/>
          </a:bodyPr>
          <a:lstStyle/>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Eradication success</a:t>
            </a:r>
          </a:p>
        </p:txBody>
      </p:sp>
      <p:sp>
        <p:nvSpPr>
          <p:cNvPr id="12" name="TextBox 11"/>
          <p:cNvSpPr txBox="1"/>
          <p:nvPr/>
        </p:nvSpPr>
        <p:spPr>
          <a:xfrm>
            <a:off x="914400" y="5848160"/>
            <a:ext cx="5051383" cy="781240"/>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Marine mammal disturbance</a:t>
            </a:r>
          </a:p>
        </p:txBody>
      </p:sp>
    </p:spTree>
    <p:extLst>
      <p:ext uri="{BB962C8B-B14F-4D97-AF65-F5344CB8AC3E}">
        <p14:creationId xmlns:p14="http://schemas.microsoft.com/office/powerpoint/2010/main" val="54777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P spid="7" grpId="0" build="p"/>
      <p:bldP spid="8" grpId="0" build="p"/>
      <p:bldP spid="9" grpId="0" build="p"/>
      <p:bldP spid="11" grpId="0" build="p"/>
      <p:bldP spid="12"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23220"/>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rPr>
              <a:t>Contingency Plans</a:t>
            </a:r>
            <a:endParaRPr lang="en-US" sz="28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914400" y="3352800"/>
            <a:ext cx="5253361" cy="781240"/>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Significant non-target impacts</a:t>
            </a:r>
          </a:p>
        </p:txBody>
      </p:sp>
      <p:sp>
        <p:nvSpPr>
          <p:cNvPr id="4" name="TextBox 3"/>
          <p:cNvSpPr txBox="1"/>
          <p:nvPr/>
        </p:nvSpPr>
        <p:spPr>
          <a:xfrm>
            <a:off x="914400" y="2190560"/>
            <a:ext cx="2020105" cy="781240"/>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Bait spill</a:t>
            </a:r>
          </a:p>
        </p:txBody>
      </p:sp>
      <p:sp>
        <p:nvSpPr>
          <p:cNvPr id="5" name="TextBox 4"/>
          <p:cNvSpPr txBox="1"/>
          <p:nvPr/>
        </p:nvSpPr>
        <p:spPr>
          <a:xfrm>
            <a:off x="914400" y="2800160"/>
            <a:ext cx="4160113" cy="781240"/>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Rapid bait degradation</a:t>
            </a:r>
          </a:p>
        </p:txBody>
      </p:sp>
      <p:sp>
        <p:nvSpPr>
          <p:cNvPr id="6" name="TextBox 5"/>
          <p:cNvSpPr txBox="1"/>
          <p:nvPr/>
        </p:nvSpPr>
        <p:spPr>
          <a:xfrm>
            <a:off x="914400" y="1545848"/>
            <a:ext cx="3217547" cy="781240"/>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Gull hazing fails</a:t>
            </a:r>
          </a:p>
        </p:txBody>
      </p:sp>
      <p:sp>
        <p:nvSpPr>
          <p:cNvPr id="7" name="TextBox 6"/>
          <p:cNvSpPr txBox="1"/>
          <p:nvPr/>
        </p:nvSpPr>
        <p:spPr>
          <a:xfrm>
            <a:off x="914400" y="3984248"/>
            <a:ext cx="6460423" cy="781240"/>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Marine mammal disturbance too great</a:t>
            </a:r>
          </a:p>
        </p:txBody>
      </p:sp>
      <p:sp>
        <p:nvSpPr>
          <p:cNvPr id="8" name="TextBox 7"/>
          <p:cNvSpPr txBox="1"/>
          <p:nvPr/>
        </p:nvSpPr>
        <p:spPr>
          <a:xfrm>
            <a:off x="914400" y="5238560"/>
            <a:ext cx="3469219" cy="781240"/>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Fisheries exposure</a:t>
            </a:r>
          </a:p>
        </p:txBody>
      </p:sp>
      <p:sp>
        <p:nvSpPr>
          <p:cNvPr id="9" name="TextBox 8"/>
          <p:cNvSpPr txBox="1"/>
          <p:nvPr/>
        </p:nvSpPr>
        <p:spPr>
          <a:xfrm>
            <a:off x="914400" y="4572000"/>
            <a:ext cx="4642618" cy="781240"/>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Dead gulls in tourist areas</a:t>
            </a:r>
          </a:p>
        </p:txBody>
      </p:sp>
    </p:spTree>
    <p:extLst>
      <p:ext uri="{BB962C8B-B14F-4D97-AF65-F5344CB8AC3E}">
        <p14:creationId xmlns:p14="http://schemas.microsoft.com/office/powerpoint/2010/main" val="2496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P spid="7" grpId="0" build="p"/>
      <p:bldP spid="8" grpId="0" build="p"/>
      <p:bldP spid="9"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23220"/>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rPr>
              <a:t>Summary of Public Comments</a:t>
            </a:r>
            <a:endParaRPr lang="en-US" sz="28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914400" y="1143000"/>
            <a:ext cx="6667210" cy="4893647"/>
          </a:xfrm>
          <a:prstGeom prst="rect">
            <a:avLst/>
          </a:prstGeom>
          <a:noFill/>
        </p:spPr>
        <p:txBody>
          <a:bodyPr wrap="none" rtlCol="0">
            <a:spAutoFit/>
          </a:bodyPr>
          <a:lstStyle/>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553 correspondences received</a:t>
            </a:r>
          </a:p>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198 support No Action (Alternative A)</a:t>
            </a:r>
          </a:p>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18  support </a:t>
            </a:r>
            <a:r>
              <a:rPr lang="en-US" sz="2600" b="1" dirty="0" err="1" smtClean="0">
                <a:solidFill>
                  <a:schemeClr val="bg1"/>
                </a:solidFill>
                <a:effectLst>
                  <a:outerShdw blurRad="38100" dist="38100" dir="2700000" algn="tl">
                    <a:srgbClr val="000000">
                      <a:alpha val="43137"/>
                    </a:srgbClr>
                  </a:outerShdw>
                </a:effectLst>
              </a:rPr>
              <a:t>Brodificoum</a:t>
            </a:r>
            <a:r>
              <a:rPr lang="en-US" sz="2600" b="1" dirty="0" smtClean="0">
                <a:solidFill>
                  <a:schemeClr val="bg1"/>
                </a:solidFill>
                <a:effectLst>
                  <a:outerShdw blurRad="38100" dist="38100" dir="2700000" algn="tl">
                    <a:srgbClr val="000000">
                      <a:alpha val="43137"/>
                    </a:srgbClr>
                  </a:outerShdw>
                </a:effectLst>
              </a:rPr>
              <a:t> (Alternative B)</a:t>
            </a:r>
          </a:p>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6 support </a:t>
            </a:r>
            <a:r>
              <a:rPr lang="en-US" sz="2600" b="1" dirty="0" err="1" smtClean="0">
                <a:solidFill>
                  <a:schemeClr val="bg1"/>
                </a:solidFill>
                <a:effectLst>
                  <a:outerShdw blurRad="38100" dist="38100" dir="2700000" algn="tl">
                    <a:srgbClr val="000000">
                      <a:alpha val="43137"/>
                    </a:srgbClr>
                  </a:outerShdw>
                </a:effectLst>
              </a:rPr>
              <a:t>Diphacinone</a:t>
            </a:r>
            <a:r>
              <a:rPr lang="en-US" sz="2600" b="1" dirty="0" smtClean="0">
                <a:solidFill>
                  <a:schemeClr val="bg1"/>
                </a:solidFill>
                <a:effectLst>
                  <a:outerShdw blurRad="38100" dist="38100" dir="2700000" algn="tl">
                    <a:srgbClr val="000000">
                      <a:alpha val="43137"/>
                    </a:srgbClr>
                  </a:outerShdw>
                </a:effectLst>
              </a:rPr>
              <a:t> (Alternative C)</a:t>
            </a:r>
          </a:p>
          <a:p>
            <a:pPr marL="457200" indent="-457200">
              <a:lnSpc>
                <a:spcPct val="200000"/>
              </a:lnSpc>
              <a:buFont typeface="Arial" pitchFamily="34" charset="0"/>
              <a:buChar char="•"/>
            </a:pPr>
            <a:r>
              <a:rPr lang="en-US" sz="2600" b="1" dirty="0">
                <a:solidFill>
                  <a:schemeClr val="bg1"/>
                </a:solidFill>
                <a:effectLst>
                  <a:outerShdw blurRad="38100" dist="38100" dir="2700000" algn="tl">
                    <a:srgbClr val="000000">
                      <a:alpha val="43137"/>
                    </a:srgbClr>
                  </a:outerShdw>
                </a:effectLst>
              </a:rPr>
              <a:t>1  support </a:t>
            </a:r>
            <a:r>
              <a:rPr lang="en-US" sz="2600" b="1" dirty="0" smtClean="0">
                <a:solidFill>
                  <a:schemeClr val="bg1"/>
                </a:solidFill>
                <a:effectLst>
                  <a:outerShdw blurRad="38100" dist="38100" dir="2700000" algn="tl">
                    <a:srgbClr val="000000">
                      <a:alpha val="43137"/>
                    </a:srgbClr>
                  </a:outerShdw>
                </a:effectLst>
              </a:rPr>
              <a:t>A or C</a:t>
            </a:r>
          </a:p>
          <a:p>
            <a:pPr marL="457200" indent="-457200">
              <a:lnSpc>
                <a:spcPct val="200000"/>
              </a:lnSpc>
              <a:buFont typeface="Arial" pitchFamily="34" charset="0"/>
              <a:buChar char="•"/>
            </a:pPr>
            <a:r>
              <a:rPr lang="en-US" sz="2600" b="1" dirty="0" smtClean="0">
                <a:solidFill>
                  <a:schemeClr val="bg1"/>
                </a:solidFill>
                <a:effectLst>
                  <a:outerShdw blurRad="38100" dist="38100" dir="2700000" algn="tl">
                    <a:srgbClr val="000000">
                      <a:alpha val="43137"/>
                    </a:srgbClr>
                  </a:outerShdw>
                </a:effectLst>
              </a:rPr>
              <a:t>109  </a:t>
            </a:r>
            <a:r>
              <a:rPr lang="en-US" sz="2600" b="1" dirty="0">
                <a:solidFill>
                  <a:schemeClr val="bg1"/>
                </a:solidFill>
                <a:effectLst>
                  <a:outerShdw blurRad="38100" dist="38100" dir="2700000" algn="tl">
                    <a:srgbClr val="000000">
                      <a:alpha val="43137"/>
                    </a:srgbClr>
                  </a:outerShdw>
                </a:effectLst>
              </a:rPr>
              <a:t>support </a:t>
            </a:r>
            <a:r>
              <a:rPr lang="en-US" sz="2600" b="1" dirty="0" smtClean="0">
                <a:solidFill>
                  <a:schemeClr val="bg1"/>
                </a:solidFill>
                <a:effectLst>
                  <a:outerShdw blurRad="38100" dist="38100" dir="2700000" algn="tl">
                    <a:srgbClr val="000000">
                      <a:alpha val="43137"/>
                    </a:srgbClr>
                  </a:outerShdw>
                </a:effectLst>
              </a:rPr>
              <a:t>B </a:t>
            </a:r>
            <a:r>
              <a:rPr lang="en-US" sz="2600" b="1" dirty="0">
                <a:solidFill>
                  <a:schemeClr val="bg1"/>
                </a:solidFill>
                <a:effectLst>
                  <a:outerShdw blurRad="38100" dist="38100" dir="2700000" algn="tl">
                    <a:srgbClr val="000000">
                      <a:alpha val="43137"/>
                    </a:srgbClr>
                  </a:outerShdw>
                </a:effectLst>
              </a:rPr>
              <a:t>or </a:t>
            </a:r>
            <a:r>
              <a:rPr lang="en-US" sz="2600" b="1" dirty="0" smtClean="0">
                <a:solidFill>
                  <a:schemeClr val="bg1"/>
                </a:solidFill>
                <a:effectLst>
                  <a:outerShdw blurRad="38100" dist="38100" dir="2700000" algn="tl">
                    <a:srgbClr val="000000">
                      <a:alpha val="43137"/>
                    </a:srgbClr>
                  </a:outerShdw>
                </a:effectLst>
              </a:rPr>
              <a:t>C</a:t>
            </a:r>
            <a:endParaRPr lang="en-US" sz="26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3276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23220"/>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rPr>
              <a:t>Summary of Public Comments (</a:t>
            </a:r>
            <a:r>
              <a:rPr lang="en-US" sz="2800" b="1" dirty="0" err="1" smtClean="0">
                <a:solidFill>
                  <a:schemeClr val="bg1"/>
                </a:solidFill>
                <a:effectLst>
                  <a:outerShdw blurRad="38100" dist="38100" dir="2700000" algn="tl">
                    <a:srgbClr val="000000">
                      <a:alpha val="43137"/>
                    </a:srgbClr>
                  </a:outerShdw>
                </a:effectLst>
              </a:rPr>
              <a:t>con’t</a:t>
            </a:r>
            <a:r>
              <a:rPr lang="en-US" sz="2800" b="1" dirty="0" smtClean="0">
                <a:solidFill>
                  <a:schemeClr val="bg1"/>
                </a:solidFill>
                <a:effectLst>
                  <a:outerShdw blurRad="38100" dist="38100" dir="2700000" algn="tl">
                    <a:srgbClr val="000000">
                      <a:alpha val="43137"/>
                    </a:srgbClr>
                  </a:outerShdw>
                </a:effectLst>
              </a:rPr>
              <a:t>)</a:t>
            </a:r>
            <a:endParaRPr lang="en-US" sz="28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914401" y="1143000"/>
            <a:ext cx="7551970" cy="3175228"/>
          </a:xfrm>
          <a:prstGeom prst="rect">
            <a:avLst/>
          </a:prstGeom>
          <a:noFill/>
        </p:spPr>
        <p:txBody>
          <a:bodyPr wrap="square" rtlCol="0">
            <a:spAutoFit/>
          </a:bodyPr>
          <a:lstStyle/>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No Action:</a:t>
            </a:r>
          </a:p>
          <a:p>
            <a:pPr marL="914400" lvl="1" indent="-457200">
              <a:lnSpc>
                <a:spcPct val="200000"/>
              </a:lnSpc>
              <a:buSzPct val="80000"/>
              <a:buFont typeface="Courier New" panose="02070309020205020404" pitchFamily="49" charset="0"/>
              <a:buChar char="o"/>
            </a:pPr>
            <a:r>
              <a:rPr lang="en-US" sz="2400" b="1" dirty="0" smtClean="0">
                <a:solidFill>
                  <a:schemeClr val="bg1"/>
                </a:solidFill>
                <a:effectLst>
                  <a:outerShdw blurRad="38100" dist="38100" dir="2700000" algn="tl">
                    <a:srgbClr val="000000">
                      <a:alpha val="43137"/>
                    </a:srgbClr>
                  </a:outerShdw>
                </a:effectLst>
              </a:rPr>
              <a:t>212 PETA call to action letters (duplicated)</a:t>
            </a:r>
          </a:p>
          <a:p>
            <a:pPr marL="914400" lvl="1" indent="-457200">
              <a:lnSpc>
                <a:spcPct val="200000"/>
              </a:lnSpc>
              <a:buSzPct val="80000"/>
              <a:buFont typeface="Courier New" panose="02070309020205020404" pitchFamily="49" charset="0"/>
              <a:buChar char="o"/>
            </a:pPr>
            <a:r>
              <a:rPr lang="en-US" sz="2400" b="1" dirty="0" err="1" smtClean="0">
                <a:solidFill>
                  <a:schemeClr val="bg1"/>
                </a:solidFill>
                <a:effectLst>
                  <a:outerShdw blurRad="38100" dist="38100" dir="2700000" algn="tl">
                    <a:srgbClr val="000000">
                      <a:alpha val="43137"/>
                    </a:srgbClr>
                  </a:outerShdw>
                </a:effectLst>
              </a:rPr>
              <a:t>Wildcare</a:t>
            </a:r>
            <a:r>
              <a:rPr lang="en-US" sz="2400" b="1" dirty="0" smtClean="0">
                <a:solidFill>
                  <a:schemeClr val="bg1"/>
                </a:solidFill>
                <a:effectLst>
                  <a:outerShdw blurRad="38100" dist="38100" dir="2700000" algn="tl">
                    <a:srgbClr val="000000">
                      <a:alpha val="43137"/>
                    </a:srgbClr>
                  </a:outerShdw>
                </a:effectLst>
              </a:rPr>
              <a:t> petition – ca. 500 signatures</a:t>
            </a:r>
          </a:p>
          <a:p>
            <a:pPr marL="914400" lvl="1" indent="-457200">
              <a:spcBef>
                <a:spcPts val="1000"/>
              </a:spcBef>
              <a:buSzPct val="80000"/>
              <a:buFont typeface="Courier New" panose="02070309020205020404" pitchFamily="49" charset="0"/>
              <a:buChar char="o"/>
            </a:pPr>
            <a:r>
              <a:rPr lang="en-US" sz="2400" b="1" dirty="0" smtClean="0">
                <a:solidFill>
                  <a:schemeClr val="bg1"/>
                </a:solidFill>
                <a:effectLst>
                  <a:outerShdw blurRad="38100" dist="38100" dir="2700000" algn="tl">
                    <a:srgbClr val="000000">
                      <a:alpha val="43137"/>
                    </a:srgbClr>
                  </a:outerShdw>
                </a:effectLst>
              </a:rPr>
              <a:t>Change.org (Maggie Sergio) – 88 signatures (many more </a:t>
            </a:r>
            <a:r>
              <a:rPr lang="en-US" sz="2400" b="1" dirty="0" smtClean="0">
                <a:solidFill>
                  <a:schemeClr val="bg1"/>
                </a:solidFill>
                <a:effectLst>
                  <a:outerShdw blurRad="38100" dist="38100" dir="2700000" algn="tl">
                    <a:srgbClr val="000000">
                      <a:alpha val="43137"/>
                    </a:srgbClr>
                  </a:outerShdw>
                </a:effectLst>
              </a:rPr>
              <a:t>signatures since</a:t>
            </a:r>
            <a:r>
              <a:rPr lang="en-US" sz="2400" b="1" dirty="0" smtClean="0">
                <a:solidFill>
                  <a:schemeClr val="bg1"/>
                </a:solidFill>
                <a:effectLst>
                  <a:outerShdw blurRad="38100" dist="38100" dir="2700000" algn="tl">
                    <a:srgbClr val="000000">
                      <a:alpha val="43137"/>
                    </a:srgbClr>
                  </a:outerShdw>
                </a:effectLst>
              </a:rPr>
              <a:t>)</a:t>
            </a:r>
          </a:p>
        </p:txBody>
      </p:sp>
    </p:spTree>
    <p:extLst>
      <p:ext uri="{BB962C8B-B14F-4D97-AF65-F5344CB8AC3E}">
        <p14:creationId xmlns:p14="http://schemas.microsoft.com/office/powerpoint/2010/main" val="1038560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23220"/>
          </a:xfrm>
          <a:prstGeom prst="rect">
            <a:avLst/>
          </a:prstGeom>
          <a:noFill/>
        </p:spPr>
        <p:txBody>
          <a:bodyPr wrap="square" rtlCol="0">
            <a:spAutoFit/>
          </a:bodyPr>
          <a:lstStyle/>
          <a:p>
            <a:pPr algn="ctr"/>
            <a:r>
              <a:rPr lang="en-US" sz="2800" b="1" dirty="0" smtClean="0">
                <a:solidFill>
                  <a:schemeClr val="bg1"/>
                </a:solidFill>
              </a:rPr>
              <a:t>Summary of Public Comments (</a:t>
            </a:r>
            <a:r>
              <a:rPr lang="en-US" sz="2800" b="1" dirty="0" err="1" smtClean="0">
                <a:solidFill>
                  <a:schemeClr val="bg1"/>
                </a:solidFill>
              </a:rPr>
              <a:t>con’t</a:t>
            </a:r>
            <a:r>
              <a:rPr lang="en-US" sz="2800" b="1" dirty="0" smtClean="0">
                <a:solidFill>
                  <a:schemeClr val="bg1"/>
                </a:solidFill>
              </a:rPr>
              <a:t>)</a:t>
            </a:r>
            <a:endParaRPr lang="en-US" sz="2800" b="1" dirty="0">
              <a:solidFill>
                <a:schemeClr val="bg1"/>
              </a:solidFill>
            </a:endParaRPr>
          </a:p>
        </p:txBody>
      </p:sp>
      <p:sp>
        <p:nvSpPr>
          <p:cNvPr id="4" name="Content Placeholder 4"/>
          <p:cNvSpPr txBox="1">
            <a:spLocks/>
          </p:cNvSpPr>
          <p:nvPr/>
        </p:nvSpPr>
        <p:spPr>
          <a:xfrm>
            <a:off x="304800" y="1219200"/>
            <a:ext cx="8686800" cy="5638800"/>
          </a:xfrm>
          <a:prstGeom prst="rect">
            <a:avLst/>
          </a:prstGeom>
        </p:spPr>
        <p:txBody>
          <a:bodyPr>
            <a:norm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200000"/>
              </a:lnSpc>
              <a:spcBef>
                <a:spcPts val="0"/>
              </a:spcBef>
              <a:buSzPct val="100000"/>
              <a:buFont typeface="Arial" panose="020B0604020202020204" pitchFamily="34" charset="0"/>
              <a:buChar char="•"/>
            </a:pPr>
            <a:r>
              <a:rPr lang="en-US" b="1" dirty="0" smtClean="0">
                <a:solidFill>
                  <a:schemeClr val="bg1"/>
                </a:solidFill>
              </a:rPr>
              <a:t>DEIS </a:t>
            </a:r>
            <a:r>
              <a:rPr lang="en-US" b="1" dirty="0" smtClean="0">
                <a:solidFill>
                  <a:schemeClr val="bg1"/>
                </a:solidFill>
              </a:rPr>
              <a:t>lacks </a:t>
            </a:r>
            <a:r>
              <a:rPr lang="en-US" b="1" dirty="0" smtClean="0">
                <a:solidFill>
                  <a:schemeClr val="bg1"/>
                </a:solidFill>
              </a:rPr>
              <a:t>objectivity  (contractor is biased)</a:t>
            </a:r>
            <a:endParaRPr lang="en-US" b="1" dirty="0" smtClean="0">
              <a:solidFill>
                <a:schemeClr val="bg1"/>
              </a:solidFill>
            </a:endParaRPr>
          </a:p>
          <a:p>
            <a:pPr>
              <a:lnSpc>
                <a:spcPct val="200000"/>
              </a:lnSpc>
              <a:spcBef>
                <a:spcPts val="0"/>
              </a:spcBef>
              <a:buSzPct val="100000"/>
              <a:buFont typeface="Arial" panose="020B0604020202020204" pitchFamily="34" charset="0"/>
              <a:buChar char="•"/>
            </a:pPr>
            <a:r>
              <a:rPr lang="en-US" b="1" dirty="0" smtClean="0">
                <a:solidFill>
                  <a:schemeClr val="bg1"/>
                </a:solidFill>
              </a:rPr>
              <a:t>DEIS does not describe lessons learned from previous projects</a:t>
            </a:r>
          </a:p>
          <a:p>
            <a:pPr>
              <a:spcBef>
                <a:spcPts val="1200"/>
              </a:spcBef>
              <a:buSzPct val="100000"/>
              <a:buFont typeface="Arial" panose="020B0604020202020204" pitchFamily="34" charset="0"/>
              <a:buChar char="•"/>
            </a:pPr>
            <a:r>
              <a:rPr lang="en-US" b="1" dirty="0" smtClean="0">
                <a:solidFill>
                  <a:schemeClr val="bg1"/>
                </a:solidFill>
              </a:rPr>
              <a:t>Rodenticide could persist in the </a:t>
            </a:r>
            <a:r>
              <a:rPr lang="en-US" b="1" dirty="0" smtClean="0">
                <a:solidFill>
                  <a:schemeClr val="bg1"/>
                </a:solidFill>
              </a:rPr>
              <a:t>island </a:t>
            </a:r>
            <a:r>
              <a:rPr lang="en-US" b="1" dirty="0" smtClean="0">
                <a:solidFill>
                  <a:schemeClr val="bg1"/>
                </a:solidFill>
              </a:rPr>
              <a:t>ecosystem </a:t>
            </a:r>
            <a:r>
              <a:rPr lang="en-US" b="1" dirty="0" smtClean="0">
                <a:solidFill>
                  <a:schemeClr val="bg1"/>
                </a:solidFill>
              </a:rPr>
              <a:t>for long-term</a:t>
            </a:r>
            <a:endParaRPr lang="en-US" b="1" dirty="0" smtClean="0">
              <a:solidFill>
                <a:schemeClr val="bg1"/>
              </a:solidFill>
            </a:endParaRPr>
          </a:p>
          <a:p>
            <a:pPr>
              <a:lnSpc>
                <a:spcPct val="200000"/>
              </a:lnSpc>
              <a:spcBef>
                <a:spcPts val="0"/>
              </a:spcBef>
              <a:buSzPct val="100000"/>
              <a:buFont typeface="Arial" panose="020B0604020202020204" pitchFamily="34" charset="0"/>
              <a:buChar char="•"/>
            </a:pPr>
            <a:r>
              <a:rPr lang="en-US" b="1" dirty="0" smtClean="0">
                <a:solidFill>
                  <a:schemeClr val="bg1"/>
                </a:solidFill>
              </a:rPr>
              <a:t>The risk to the environment was not properly evaluated</a:t>
            </a:r>
          </a:p>
          <a:p>
            <a:pPr>
              <a:lnSpc>
                <a:spcPct val="200000"/>
              </a:lnSpc>
              <a:spcBef>
                <a:spcPts val="0"/>
              </a:spcBef>
              <a:buSzPct val="100000"/>
              <a:buFont typeface="Arial" panose="020B0604020202020204" pitchFamily="34" charset="0"/>
              <a:buChar char="•"/>
            </a:pPr>
            <a:r>
              <a:rPr lang="en-US" b="1" dirty="0" smtClean="0">
                <a:solidFill>
                  <a:schemeClr val="bg1"/>
                </a:solidFill>
              </a:rPr>
              <a:t>Threats to gulls have not been properly evaluated</a:t>
            </a:r>
          </a:p>
          <a:p>
            <a:pPr>
              <a:lnSpc>
                <a:spcPct val="200000"/>
              </a:lnSpc>
              <a:spcBef>
                <a:spcPts val="0"/>
              </a:spcBef>
              <a:buSzPct val="100000"/>
              <a:buFont typeface="Arial" panose="020B0604020202020204" pitchFamily="34" charset="0"/>
              <a:buChar char="•"/>
            </a:pPr>
            <a:r>
              <a:rPr lang="en-US" b="1" dirty="0" smtClean="0">
                <a:solidFill>
                  <a:schemeClr val="bg1"/>
                </a:solidFill>
              </a:rPr>
              <a:t>Hazing effectiveness is overestimated</a:t>
            </a:r>
          </a:p>
          <a:p>
            <a:pPr>
              <a:lnSpc>
                <a:spcPct val="200000"/>
              </a:lnSpc>
              <a:spcBef>
                <a:spcPts val="0"/>
              </a:spcBef>
              <a:buSzPct val="100000"/>
              <a:buFont typeface="Arial" panose="020B0604020202020204" pitchFamily="34" charset="0"/>
              <a:buChar char="•"/>
            </a:pPr>
            <a:r>
              <a:rPr lang="en-US" b="1" dirty="0" smtClean="0">
                <a:solidFill>
                  <a:schemeClr val="bg1"/>
                </a:solidFill>
              </a:rPr>
              <a:t>Economic impacts were not properly evaluated</a:t>
            </a:r>
          </a:p>
          <a:p>
            <a:pPr>
              <a:lnSpc>
                <a:spcPct val="200000"/>
              </a:lnSpc>
              <a:spcBef>
                <a:spcPts val="0"/>
              </a:spcBef>
            </a:pPr>
            <a:endParaRPr lang="en-US" b="1" dirty="0" smtClean="0">
              <a:solidFill>
                <a:schemeClr val="bg1"/>
              </a:solidFill>
            </a:endParaRPr>
          </a:p>
          <a:p>
            <a:pPr>
              <a:lnSpc>
                <a:spcPct val="200000"/>
              </a:lnSpc>
              <a:spcBef>
                <a:spcPts val="0"/>
              </a:spcBef>
            </a:pPr>
            <a:endParaRPr lang="en-US" b="1" dirty="0">
              <a:solidFill>
                <a:schemeClr val="bg1"/>
              </a:solidFill>
            </a:endParaRPr>
          </a:p>
        </p:txBody>
      </p:sp>
    </p:spTree>
    <p:extLst>
      <p:ext uri="{BB962C8B-B14F-4D97-AF65-F5344CB8AC3E}">
        <p14:creationId xmlns:p14="http://schemas.microsoft.com/office/powerpoint/2010/main" val="203892395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23220"/>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rPr>
              <a:t>Summary of Public Comments (</a:t>
            </a:r>
            <a:r>
              <a:rPr lang="en-US" sz="2800" b="1" dirty="0" err="1" smtClean="0">
                <a:solidFill>
                  <a:schemeClr val="bg1"/>
                </a:solidFill>
                <a:effectLst>
                  <a:outerShdw blurRad="38100" dist="38100" dir="2700000" algn="tl">
                    <a:srgbClr val="000000">
                      <a:alpha val="43137"/>
                    </a:srgbClr>
                  </a:outerShdw>
                </a:effectLst>
              </a:rPr>
              <a:t>con’t</a:t>
            </a:r>
            <a:r>
              <a:rPr lang="en-US" sz="2800" b="1" dirty="0" smtClean="0">
                <a:solidFill>
                  <a:schemeClr val="bg1"/>
                </a:solidFill>
                <a:effectLst>
                  <a:outerShdw blurRad="38100" dist="38100" dir="2700000" algn="tl">
                    <a:srgbClr val="000000">
                      <a:alpha val="43137"/>
                    </a:srgbClr>
                  </a:outerShdw>
                </a:effectLst>
              </a:rPr>
              <a:t>)</a:t>
            </a:r>
            <a:endParaRPr lang="en-US" sz="2800" b="1" dirty="0">
              <a:solidFill>
                <a:schemeClr val="bg1"/>
              </a:solidFill>
              <a:effectLst>
                <a:outerShdw blurRad="38100" dist="38100" dir="2700000" algn="tl">
                  <a:srgbClr val="000000">
                    <a:alpha val="43137"/>
                  </a:srgbClr>
                </a:outerShdw>
              </a:effectLst>
            </a:endParaRPr>
          </a:p>
        </p:txBody>
      </p:sp>
      <p:sp>
        <p:nvSpPr>
          <p:cNvPr id="4" name="Content Placeholder 4"/>
          <p:cNvSpPr txBox="1">
            <a:spLocks/>
          </p:cNvSpPr>
          <p:nvPr/>
        </p:nvSpPr>
        <p:spPr>
          <a:xfrm>
            <a:off x="304800" y="1219200"/>
            <a:ext cx="8686800" cy="5638800"/>
          </a:xfrm>
          <a:prstGeom prst="rect">
            <a:avLst/>
          </a:prstGeom>
        </p:spPr>
        <p:txBody>
          <a:bodyPr>
            <a:norm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spcBef>
                <a:spcPts val="1200"/>
              </a:spcBef>
              <a:buSzPct val="100000"/>
              <a:buFont typeface="Arial" panose="020B0604020202020204" pitchFamily="34" charset="0"/>
              <a:buChar char="•"/>
            </a:pPr>
            <a:r>
              <a:rPr lang="en-US" b="1" dirty="0" smtClean="0">
                <a:solidFill>
                  <a:schemeClr val="bg1"/>
                </a:solidFill>
              </a:rPr>
              <a:t>The </a:t>
            </a:r>
            <a:r>
              <a:rPr lang="en-US" b="1" dirty="0" smtClean="0">
                <a:solidFill>
                  <a:schemeClr val="bg1"/>
                </a:solidFill>
              </a:rPr>
              <a:t>bait application plan is not </a:t>
            </a:r>
            <a:r>
              <a:rPr lang="en-US" b="1" dirty="0" smtClean="0">
                <a:solidFill>
                  <a:schemeClr val="bg1"/>
                </a:solidFill>
              </a:rPr>
              <a:t>appropriate (supplemental label needed)</a:t>
            </a:r>
            <a:endParaRPr lang="en-US" b="1" dirty="0" smtClean="0">
              <a:solidFill>
                <a:schemeClr val="bg1"/>
              </a:solidFill>
            </a:endParaRPr>
          </a:p>
          <a:p>
            <a:pPr>
              <a:lnSpc>
                <a:spcPct val="200000"/>
              </a:lnSpc>
              <a:spcBef>
                <a:spcPts val="0"/>
              </a:spcBef>
              <a:buSzPct val="100000"/>
              <a:buFont typeface="Arial" panose="020B0604020202020204" pitchFamily="34" charset="0"/>
              <a:buChar char="•"/>
            </a:pPr>
            <a:r>
              <a:rPr lang="en-US" b="1" dirty="0" smtClean="0">
                <a:solidFill>
                  <a:schemeClr val="bg1"/>
                </a:solidFill>
              </a:rPr>
              <a:t>DEIS </a:t>
            </a:r>
            <a:r>
              <a:rPr lang="en-US" b="1" dirty="0" smtClean="0">
                <a:solidFill>
                  <a:schemeClr val="bg1"/>
                </a:solidFill>
              </a:rPr>
              <a:t>needs detailed monitoring and mitigation plans</a:t>
            </a:r>
          </a:p>
          <a:p>
            <a:pPr>
              <a:lnSpc>
                <a:spcPct val="200000"/>
              </a:lnSpc>
              <a:spcBef>
                <a:spcPts val="0"/>
              </a:spcBef>
              <a:buSzPct val="100000"/>
              <a:buFont typeface="Arial" panose="020B0604020202020204" pitchFamily="34" charset="0"/>
              <a:buChar char="•"/>
            </a:pPr>
            <a:r>
              <a:rPr lang="en-US" b="1" dirty="0" smtClean="0">
                <a:solidFill>
                  <a:schemeClr val="bg1"/>
                </a:solidFill>
              </a:rPr>
              <a:t>Anticipated effects rely on predicted outcomes</a:t>
            </a:r>
          </a:p>
          <a:p>
            <a:pPr>
              <a:lnSpc>
                <a:spcPct val="200000"/>
              </a:lnSpc>
              <a:spcBef>
                <a:spcPts val="0"/>
              </a:spcBef>
              <a:buSzPct val="100000"/>
              <a:buFont typeface="Arial" panose="020B0604020202020204" pitchFamily="34" charset="0"/>
              <a:buChar char="•"/>
            </a:pPr>
            <a:r>
              <a:rPr lang="en-US" b="1" dirty="0" err="1" smtClean="0">
                <a:solidFill>
                  <a:schemeClr val="bg1"/>
                </a:solidFill>
              </a:rPr>
              <a:t>Sublethal</a:t>
            </a:r>
            <a:r>
              <a:rPr lang="en-US" b="1" dirty="0" smtClean="0">
                <a:solidFill>
                  <a:schemeClr val="bg1"/>
                </a:solidFill>
              </a:rPr>
              <a:t> effects </a:t>
            </a:r>
            <a:r>
              <a:rPr lang="en-US" b="1" dirty="0" smtClean="0">
                <a:solidFill>
                  <a:schemeClr val="bg1"/>
                </a:solidFill>
              </a:rPr>
              <a:t>were </a:t>
            </a:r>
            <a:r>
              <a:rPr lang="en-US" b="1" dirty="0" smtClean="0">
                <a:solidFill>
                  <a:schemeClr val="bg1"/>
                </a:solidFill>
              </a:rPr>
              <a:t>not properly evaluated</a:t>
            </a:r>
          </a:p>
          <a:p>
            <a:pPr>
              <a:spcBef>
                <a:spcPts val="1200"/>
              </a:spcBef>
              <a:buSzPct val="100000"/>
              <a:buFont typeface="Arial" panose="020B0604020202020204" pitchFamily="34" charset="0"/>
              <a:buChar char="•"/>
            </a:pPr>
            <a:r>
              <a:rPr lang="en-US" b="1" dirty="0" smtClean="0">
                <a:solidFill>
                  <a:schemeClr val="bg1"/>
                </a:solidFill>
              </a:rPr>
              <a:t>Mouse removal is not a guarantee that impacts to petrels will decrease</a:t>
            </a:r>
          </a:p>
          <a:p>
            <a:pPr>
              <a:lnSpc>
                <a:spcPct val="200000"/>
              </a:lnSpc>
              <a:spcBef>
                <a:spcPts val="0"/>
              </a:spcBef>
              <a:buSzPct val="100000"/>
              <a:buFont typeface="Arial" panose="020B0604020202020204" pitchFamily="34" charset="0"/>
              <a:buChar char="•"/>
            </a:pPr>
            <a:r>
              <a:rPr lang="en-US" b="1" dirty="0" smtClean="0">
                <a:solidFill>
                  <a:schemeClr val="bg1"/>
                </a:solidFill>
              </a:rPr>
              <a:t>Do not use rodenticide to remove invasive mice</a:t>
            </a:r>
          </a:p>
          <a:p>
            <a:pPr>
              <a:lnSpc>
                <a:spcPct val="200000"/>
              </a:lnSpc>
              <a:spcBef>
                <a:spcPts val="0"/>
              </a:spcBef>
            </a:pPr>
            <a:endParaRPr lang="en-US" b="1" dirty="0" smtClean="0">
              <a:solidFill>
                <a:schemeClr val="bg1"/>
              </a:solidFill>
            </a:endParaRPr>
          </a:p>
          <a:p>
            <a:pPr>
              <a:lnSpc>
                <a:spcPct val="200000"/>
              </a:lnSpc>
              <a:spcBef>
                <a:spcPts val="0"/>
              </a:spcBef>
            </a:pPr>
            <a:endParaRPr lang="en-US" b="1" dirty="0">
              <a:solidFill>
                <a:schemeClr val="bg1"/>
              </a:solidFill>
            </a:endParaRPr>
          </a:p>
        </p:txBody>
      </p:sp>
    </p:spTree>
    <p:extLst>
      <p:ext uri="{BB962C8B-B14F-4D97-AF65-F5344CB8AC3E}">
        <p14:creationId xmlns:p14="http://schemas.microsoft.com/office/powerpoint/2010/main" val="294639376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23220"/>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rPr>
              <a:t>Permits</a:t>
            </a:r>
            <a:endParaRPr lang="en-US" sz="2800" b="1" dirty="0">
              <a:solidFill>
                <a:schemeClr val="bg1"/>
              </a:solidFill>
              <a:effectLst>
                <a:outerShdw blurRad="38100" dist="38100" dir="2700000" algn="tl">
                  <a:srgbClr val="000000">
                    <a:alpha val="43137"/>
                  </a:srgbClr>
                </a:outerShdw>
              </a:effectLst>
            </a:endParaRPr>
          </a:p>
        </p:txBody>
      </p:sp>
      <p:sp>
        <p:nvSpPr>
          <p:cNvPr id="4" name="Rectangle 3"/>
          <p:cNvSpPr txBox="1">
            <a:spLocks noChangeArrowheads="1"/>
          </p:cNvSpPr>
          <p:nvPr/>
        </p:nvSpPr>
        <p:spPr>
          <a:xfrm>
            <a:off x="482221" y="1219200"/>
            <a:ext cx="8229600" cy="5105400"/>
          </a:xfrm>
          <a:prstGeom prst="rect">
            <a:avLst/>
          </a:prstGeom>
        </p:spPr>
        <p:txBody>
          <a:bodyP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150000"/>
              </a:lnSpc>
              <a:buSzPct val="100000"/>
              <a:buFont typeface="Arial" panose="020B0604020202020204" pitchFamily="34" charset="0"/>
              <a:buChar char="•"/>
            </a:pPr>
            <a:r>
              <a:rPr lang="en-US" sz="2200" b="1" dirty="0" smtClean="0">
                <a:solidFill>
                  <a:schemeClr val="bg1"/>
                </a:solidFill>
              </a:rPr>
              <a:t>Marine Mammal Protection Act (MMPA) - IHA</a:t>
            </a:r>
          </a:p>
          <a:p>
            <a:pPr>
              <a:lnSpc>
                <a:spcPct val="150000"/>
              </a:lnSpc>
              <a:buSzPct val="100000"/>
              <a:buFont typeface="Arial" panose="020B0604020202020204" pitchFamily="34" charset="0"/>
              <a:buChar char="•"/>
            </a:pPr>
            <a:r>
              <a:rPr lang="en-US" sz="2200" b="1" dirty="0" smtClean="0">
                <a:solidFill>
                  <a:schemeClr val="bg1"/>
                </a:solidFill>
              </a:rPr>
              <a:t>Clean Water Act (CWA)  - NPDES for Aerial Applications</a:t>
            </a:r>
          </a:p>
          <a:p>
            <a:pPr>
              <a:lnSpc>
                <a:spcPct val="150000"/>
              </a:lnSpc>
              <a:buSzPct val="100000"/>
              <a:buFont typeface="Arial" panose="020B0604020202020204" pitchFamily="34" charset="0"/>
              <a:buChar char="•"/>
            </a:pPr>
            <a:r>
              <a:rPr lang="en-US" sz="2200" b="1" dirty="0" smtClean="0">
                <a:solidFill>
                  <a:schemeClr val="bg1"/>
                </a:solidFill>
              </a:rPr>
              <a:t>Wilderness Act (WA) – Minimum Requirements</a:t>
            </a:r>
          </a:p>
          <a:p>
            <a:pPr>
              <a:lnSpc>
                <a:spcPct val="150000"/>
              </a:lnSpc>
              <a:buSzPct val="100000"/>
              <a:buFont typeface="Arial" panose="020B0604020202020204" pitchFamily="34" charset="0"/>
              <a:buChar char="•"/>
            </a:pPr>
            <a:r>
              <a:rPr lang="en-US" sz="2200" b="1" dirty="0" smtClean="0">
                <a:solidFill>
                  <a:schemeClr val="bg1"/>
                </a:solidFill>
              </a:rPr>
              <a:t>Migratory Bird Treaty Act (MBTA) – Special Purpose</a:t>
            </a:r>
          </a:p>
          <a:p>
            <a:pPr>
              <a:lnSpc>
                <a:spcPct val="150000"/>
              </a:lnSpc>
              <a:buSzPct val="100000"/>
              <a:buFont typeface="Arial" panose="020B0604020202020204" pitchFamily="34" charset="0"/>
              <a:buChar char="•"/>
            </a:pPr>
            <a:r>
              <a:rPr lang="en-US" sz="2200" b="1" dirty="0" smtClean="0">
                <a:solidFill>
                  <a:schemeClr val="bg1"/>
                </a:solidFill>
              </a:rPr>
              <a:t>Endangered Species Act (ESA) – Section 7 black abalone</a:t>
            </a:r>
          </a:p>
          <a:p>
            <a:pPr>
              <a:lnSpc>
                <a:spcPct val="150000"/>
              </a:lnSpc>
              <a:buSzPct val="100000"/>
              <a:buFont typeface="Arial" panose="020B0604020202020204" pitchFamily="34" charset="0"/>
              <a:buChar char="•"/>
            </a:pPr>
            <a:r>
              <a:rPr lang="en-US" sz="2200" b="1" dirty="0" smtClean="0">
                <a:solidFill>
                  <a:schemeClr val="bg1"/>
                </a:solidFill>
              </a:rPr>
              <a:t>National Historic Preservation Act (NHPA) – Section 106</a:t>
            </a:r>
          </a:p>
          <a:p>
            <a:pPr>
              <a:lnSpc>
                <a:spcPct val="150000"/>
              </a:lnSpc>
              <a:buSzPct val="100000"/>
              <a:buFont typeface="Arial" panose="020B0604020202020204" pitchFamily="34" charset="0"/>
              <a:buChar char="•"/>
            </a:pPr>
            <a:r>
              <a:rPr lang="en-US" sz="2200" b="1" dirty="0" smtClean="0">
                <a:solidFill>
                  <a:schemeClr val="bg1"/>
                </a:solidFill>
              </a:rPr>
              <a:t>Coastal Zone Management Act (CZMA) - Consistency</a:t>
            </a:r>
          </a:p>
          <a:p>
            <a:pPr>
              <a:lnSpc>
                <a:spcPct val="150000"/>
              </a:lnSpc>
              <a:buSzPct val="100000"/>
              <a:buFont typeface="Arial" panose="020B0604020202020204" pitchFamily="34" charset="0"/>
              <a:buChar char="•"/>
            </a:pPr>
            <a:r>
              <a:rPr lang="en-US" sz="2200" b="1" dirty="0" smtClean="0">
                <a:solidFill>
                  <a:schemeClr val="bg1"/>
                </a:solidFill>
              </a:rPr>
              <a:t>Federal Insecticide Fungicide and Rodenticide Act (FIFRA)</a:t>
            </a:r>
          </a:p>
          <a:p>
            <a:pPr>
              <a:lnSpc>
                <a:spcPct val="150000"/>
              </a:lnSpc>
              <a:buSzPct val="100000"/>
              <a:buFont typeface="Arial" panose="020B0604020202020204" pitchFamily="34" charset="0"/>
              <a:buChar char="•"/>
            </a:pPr>
            <a:r>
              <a:rPr lang="en-US" sz="2200" b="1" dirty="0" smtClean="0">
                <a:solidFill>
                  <a:schemeClr val="bg1"/>
                </a:solidFill>
              </a:rPr>
              <a:t>National Marine Sanctuary – Manager’s Permit</a:t>
            </a:r>
          </a:p>
          <a:p>
            <a:pPr>
              <a:lnSpc>
                <a:spcPct val="150000"/>
              </a:lnSpc>
              <a:buSzPct val="100000"/>
              <a:buFont typeface="Arial" panose="020B0604020202020204" pitchFamily="34" charset="0"/>
              <a:buChar char="•"/>
            </a:pPr>
            <a:endParaRPr lang="en-US" sz="2200" b="1" dirty="0" smtClean="0">
              <a:solidFill>
                <a:schemeClr val="bg1"/>
              </a:solidFill>
            </a:endParaRPr>
          </a:p>
        </p:txBody>
      </p:sp>
    </p:spTree>
    <p:extLst>
      <p:ext uri="{BB962C8B-B14F-4D97-AF65-F5344CB8AC3E}">
        <p14:creationId xmlns:p14="http://schemas.microsoft.com/office/powerpoint/2010/main" val="38314223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930" y="399225"/>
            <a:ext cx="8092440"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rPr>
              <a:t>N</a:t>
            </a:r>
            <a:r>
              <a:rPr lang="en-US" sz="2800" b="1" dirty="0" smtClean="0">
                <a:solidFill>
                  <a:schemeClr val="bg1"/>
                </a:solidFill>
                <a:effectLst>
                  <a:outerShdw blurRad="38100" dist="38100" dir="2700000" algn="tl">
                    <a:srgbClr val="000000">
                      <a:alpha val="43137"/>
                    </a:srgbClr>
                  </a:outerShdw>
                </a:effectLst>
              </a:rPr>
              <a:t>ext Steps</a:t>
            </a:r>
            <a:endParaRPr lang="en-US" sz="28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914400" y="762000"/>
            <a:ext cx="6668685" cy="5816977"/>
          </a:xfrm>
          <a:prstGeom prst="rect">
            <a:avLst/>
          </a:prstGeom>
          <a:noFill/>
        </p:spPr>
        <p:txBody>
          <a:bodyPr wrap="none" rtlCol="0">
            <a:spAutoFit/>
          </a:bodyPr>
          <a:lstStyle/>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Select Preferred Alternative</a:t>
            </a:r>
          </a:p>
          <a:p>
            <a:pPr marL="914400" lvl="1" indent="-457200">
              <a:lnSpc>
                <a:spcPct val="200000"/>
              </a:lnSpc>
              <a:buFont typeface="Courier New" panose="02070309020205020404" pitchFamily="49" charset="0"/>
              <a:buChar char="o"/>
            </a:pPr>
            <a:r>
              <a:rPr lang="en-US" sz="2200" b="1" dirty="0" smtClean="0">
                <a:solidFill>
                  <a:schemeClr val="bg1"/>
                </a:solidFill>
                <a:effectLst>
                  <a:outerShdw blurRad="38100" dist="38100" dir="2700000" algn="tl">
                    <a:srgbClr val="000000">
                      <a:alpha val="43137"/>
                    </a:srgbClr>
                  </a:outerShdw>
                </a:effectLst>
              </a:rPr>
              <a:t>Briefing to RD?</a:t>
            </a:r>
          </a:p>
          <a:p>
            <a:pPr marL="914400" lvl="1" indent="-457200">
              <a:lnSpc>
                <a:spcPct val="200000"/>
              </a:lnSpc>
              <a:buFont typeface="Courier New" panose="02070309020205020404" pitchFamily="49" charset="0"/>
              <a:buChar char="o"/>
            </a:pPr>
            <a:r>
              <a:rPr lang="en-US" sz="2200" b="1" dirty="0" smtClean="0">
                <a:solidFill>
                  <a:schemeClr val="bg1"/>
                </a:solidFill>
                <a:effectLst>
                  <a:outerShdw blurRad="38100" dist="38100" dir="2700000" algn="tl">
                    <a:srgbClr val="000000">
                      <a:alpha val="43137"/>
                    </a:srgbClr>
                  </a:outerShdw>
                </a:effectLst>
              </a:rPr>
              <a:t>Briefing to Headquarters?</a:t>
            </a:r>
          </a:p>
          <a:p>
            <a:pPr marL="914400" lvl="1" indent="-457200">
              <a:lnSpc>
                <a:spcPct val="200000"/>
              </a:lnSpc>
              <a:buFont typeface="Courier New" panose="02070309020205020404" pitchFamily="49" charset="0"/>
              <a:buChar char="o"/>
            </a:pPr>
            <a:r>
              <a:rPr lang="en-US" sz="2200" b="1" dirty="0" smtClean="0">
                <a:solidFill>
                  <a:schemeClr val="bg1"/>
                </a:solidFill>
                <a:effectLst>
                  <a:outerShdw blurRad="38100" dist="38100" dir="2700000" algn="tl">
                    <a:srgbClr val="000000">
                      <a:alpha val="43137"/>
                    </a:srgbClr>
                  </a:outerShdw>
                </a:effectLst>
              </a:rPr>
              <a:t>Obtain additional funds to complete NEPA</a:t>
            </a:r>
          </a:p>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Finalize Environmental </a:t>
            </a:r>
            <a:r>
              <a:rPr lang="en-US" sz="2400" b="1" dirty="0">
                <a:solidFill>
                  <a:schemeClr val="bg1"/>
                </a:solidFill>
                <a:effectLst>
                  <a:outerShdw blurRad="38100" dist="38100" dir="2700000" algn="tl">
                    <a:srgbClr val="000000">
                      <a:alpha val="43137"/>
                    </a:srgbClr>
                  </a:outerShdw>
                </a:effectLst>
              </a:rPr>
              <a:t>Impact </a:t>
            </a:r>
            <a:r>
              <a:rPr lang="en-US" sz="2400" b="1" dirty="0" smtClean="0">
                <a:solidFill>
                  <a:schemeClr val="bg1"/>
                </a:solidFill>
                <a:effectLst>
                  <a:outerShdw blurRad="38100" dist="38100" dir="2700000" algn="tl">
                    <a:srgbClr val="000000">
                      <a:alpha val="43137"/>
                    </a:srgbClr>
                  </a:outerShdw>
                </a:effectLst>
              </a:rPr>
              <a:t>Statement</a:t>
            </a:r>
          </a:p>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Acquire Necessary Permits</a:t>
            </a:r>
          </a:p>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Issue Record of Decision</a:t>
            </a:r>
          </a:p>
          <a:p>
            <a:pPr marL="457200" indent="-457200">
              <a:lnSpc>
                <a:spcPct val="200000"/>
              </a:lnSpc>
              <a:buFont typeface="Arial" pitchFamily="34" charset="0"/>
              <a:buChar char="•"/>
            </a:pPr>
            <a:r>
              <a:rPr lang="en-US" sz="2400" b="1" dirty="0" smtClean="0">
                <a:solidFill>
                  <a:schemeClr val="bg1"/>
                </a:solidFill>
                <a:effectLst>
                  <a:outerShdw blurRad="38100" dist="38100" dir="2700000" algn="tl">
                    <a:srgbClr val="000000">
                      <a:alpha val="43137"/>
                    </a:srgbClr>
                  </a:outerShdw>
                </a:effectLst>
              </a:rPr>
              <a:t>Acquire Funding for implementation</a:t>
            </a:r>
            <a:endParaRPr lang="en-US"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4347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40" name="Picture 8" descr="wegu copy"/>
          <p:cNvPicPr>
            <a:picLocks noChangeAspect="1" noChangeArrowheads="1"/>
          </p:cNvPicPr>
          <p:nvPr/>
        </p:nvPicPr>
        <p:blipFill>
          <a:blip r:embed="rId3" cstate="screen"/>
          <a:srcRect/>
          <a:stretch>
            <a:fillRect/>
          </a:stretch>
        </p:blipFill>
        <p:spPr bwMode="auto">
          <a:xfrm>
            <a:off x="4876800" y="2209800"/>
            <a:ext cx="1784351" cy="1828800"/>
          </a:xfrm>
          <a:prstGeom prst="rect">
            <a:avLst/>
          </a:prstGeom>
          <a:ln>
            <a:noFill/>
          </a:ln>
          <a:effectLst>
            <a:outerShdw blurRad="292100" dist="139700" dir="2700000" algn="tl" rotWithShape="0">
              <a:srgbClr val="333333">
                <a:alpha val="65000"/>
              </a:srgbClr>
            </a:outerShdw>
          </a:effectLst>
        </p:spPr>
      </p:pic>
      <p:pic>
        <p:nvPicPr>
          <p:cNvPr id="44037" name="Picture 5" descr="PIGU "/>
          <p:cNvPicPr>
            <a:picLocks noChangeAspect="1" noChangeArrowheads="1"/>
          </p:cNvPicPr>
          <p:nvPr/>
        </p:nvPicPr>
        <p:blipFill>
          <a:blip r:embed="rId4" cstate="screen"/>
          <a:srcRect/>
          <a:stretch>
            <a:fillRect/>
          </a:stretch>
        </p:blipFill>
        <p:spPr bwMode="auto">
          <a:xfrm>
            <a:off x="2665412" y="4191000"/>
            <a:ext cx="1677988" cy="2057400"/>
          </a:xfrm>
          <a:prstGeom prst="rect">
            <a:avLst/>
          </a:prstGeom>
          <a:ln>
            <a:noFill/>
          </a:ln>
          <a:effectLst>
            <a:outerShdw blurRad="292100" dist="139700" dir="2700000" algn="tl" rotWithShape="0">
              <a:srgbClr val="333333">
                <a:alpha val="65000"/>
              </a:srgbClr>
            </a:outerShdw>
          </a:effectLst>
        </p:spPr>
      </p:pic>
      <p:sp>
        <p:nvSpPr>
          <p:cNvPr id="6148" name="TextBox 3"/>
          <p:cNvSpPr txBox="1">
            <a:spLocks noChangeArrowheads="1"/>
          </p:cNvSpPr>
          <p:nvPr/>
        </p:nvSpPr>
        <p:spPr bwMode="auto">
          <a:xfrm>
            <a:off x="3371414" y="860048"/>
            <a:ext cx="2933815" cy="646331"/>
          </a:xfrm>
          <a:prstGeom prst="rect">
            <a:avLst/>
          </a:prstGeom>
          <a:noFill/>
          <a:ln w="9525">
            <a:noFill/>
            <a:miter lim="800000"/>
            <a:headEnd/>
            <a:tailEnd/>
          </a:ln>
        </p:spPr>
        <p:txBody>
          <a:bodyPr wrap="none">
            <a:spAutoFit/>
          </a:bodyPr>
          <a:lstStyle/>
          <a:p>
            <a:pPr algn="ctr"/>
            <a:r>
              <a:rPr lang="en-US" b="1" dirty="0" smtClean="0">
                <a:solidFill>
                  <a:schemeClr val="bg1"/>
                </a:solidFill>
                <a:effectLst>
                  <a:outerShdw blurRad="38100" dist="38100" dir="2700000" algn="tl">
                    <a:srgbClr val="000000">
                      <a:alpha val="43137"/>
                    </a:srgbClr>
                  </a:outerShdw>
                </a:effectLst>
                <a:latin typeface="+mj-lt"/>
              </a:rPr>
              <a:t>300,000 </a:t>
            </a:r>
            <a:r>
              <a:rPr lang="en-US" b="1" dirty="0">
                <a:solidFill>
                  <a:schemeClr val="bg1"/>
                </a:solidFill>
                <a:effectLst>
                  <a:outerShdw blurRad="38100" dist="38100" dir="2700000" algn="tl">
                    <a:srgbClr val="000000">
                      <a:alpha val="43137"/>
                    </a:srgbClr>
                  </a:outerShdw>
                </a:effectLst>
                <a:latin typeface="+mj-lt"/>
              </a:rPr>
              <a:t>Breeding Seabirds</a:t>
            </a:r>
          </a:p>
          <a:p>
            <a:pPr algn="ctr"/>
            <a:r>
              <a:rPr lang="en-US" b="1" dirty="0">
                <a:solidFill>
                  <a:schemeClr val="bg1"/>
                </a:solidFill>
                <a:effectLst>
                  <a:outerShdw blurRad="38100" dist="38100" dir="2700000" algn="tl">
                    <a:srgbClr val="000000">
                      <a:alpha val="43137"/>
                    </a:srgbClr>
                  </a:outerShdw>
                </a:effectLst>
                <a:latin typeface="+mj-lt"/>
              </a:rPr>
              <a:t>13 Species</a:t>
            </a:r>
          </a:p>
        </p:txBody>
      </p:sp>
      <p:pic>
        <p:nvPicPr>
          <p:cNvPr id="6149" name="Picture 5" descr="Rhinoceros Auklet SE Farallon Island 06-30-08 780"/>
          <p:cNvPicPr>
            <a:picLocks noChangeAspect="1" noChangeArrowheads="1"/>
          </p:cNvPicPr>
          <p:nvPr/>
        </p:nvPicPr>
        <p:blipFill>
          <a:blip r:embed="rId5" cstate="screen"/>
          <a:srcRect/>
          <a:stretch>
            <a:fillRect/>
          </a:stretch>
        </p:blipFill>
        <p:spPr bwMode="auto">
          <a:xfrm>
            <a:off x="4724400" y="4495800"/>
            <a:ext cx="1971675" cy="1752600"/>
          </a:xfrm>
          <a:prstGeom prst="rect">
            <a:avLst/>
          </a:prstGeom>
          <a:ln>
            <a:noFill/>
          </a:ln>
          <a:effectLst>
            <a:outerShdw blurRad="292100" dist="139700" dir="2700000" algn="tl" rotWithShape="0">
              <a:srgbClr val="333333">
                <a:alpha val="65000"/>
              </a:srgbClr>
            </a:outerShdw>
          </a:effectLst>
        </p:spPr>
      </p:pic>
      <p:pic>
        <p:nvPicPr>
          <p:cNvPr id="6150" name="Picture 4" descr="Cassin's Auklet SE Farallon Island 06-30-08 765"/>
          <p:cNvPicPr>
            <a:picLocks noChangeAspect="1" noChangeArrowheads="1"/>
          </p:cNvPicPr>
          <p:nvPr/>
        </p:nvPicPr>
        <p:blipFill>
          <a:blip r:embed="rId6" cstate="screen"/>
          <a:srcRect/>
          <a:stretch>
            <a:fillRect/>
          </a:stretch>
        </p:blipFill>
        <p:spPr bwMode="auto">
          <a:xfrm>
            <a:off x="6934200" y="4495800"/>
            <a:ext cx="1967956" cy="1752600"/>
          </a:xfrm>
          <a:prstGeom prst="rect">
            <a:avLst/>
          </a:prstGeom>
          <a:ln>
            <a:noFill/>
          </a:ln>
          <a:effectLst>
            <a:outerShdw blurRad="292100" dist="139700" dir="2700000" algn="tl" rotWithShape="0">
              <a:srgbClr val="333333">
                <a:alpha val="65000"/>
              </a:srgbClr>
            </a:outerShdw>
          </a:effectLst>
        </p:spPr>
      </p:pic>
      <p:pic>
        <p:nvPicPr>
          <p:cNvPr id="6151" name="Picture 5" descr="DSCN2538"/>
          <p:cNvPicPr>
            <a:picLocks noGrp="1" noChangeAspect="1" noChangeArrowheads="1"/>
          </p:cNvPicPr>
          <p:nvPr>
            <p:ph idx="4294967295"/>
          </p:nvPr>
        </p:nvPicPr>
        <p:blipFill>
          <a:blip r:embed="rId7" cstate="screen"/>
          <a:srcRect/>
          <a:stretch>
            <a:fillRect/>
          </a:stretch>
        </p:blipFill>
        <p:spPr>
          <a:xfrm>
            <a:off x="0" y="4191000"/>
            <a:ext cx="1905000" cy="2057400"/>
          </a:xfrm>
          <a:prstGeom prst="rect">
            <a:avLst/>
          </a:prstGeom>
          <a:ln>
            <a:noFill/>
          </a:ln>
          <a:effectLst>
            <a:outerShdw blurRad="292100" dist="139700" dir="2700000" algn="tl" rotWithShape="0">
              <a:srgbClr val="333333">
                <a:alpha val="65000"/>
              </a:srgbClr>
            </a:outerShdw>
          </a:effectLst>
        </p:spPr>
      </p:pic>
      <p:pic>
        <p:nvPicPr>
          <p:cNvPr id="6152" name="Picture 4" descr="Brandt's Cormorant SE Farallon Island 06-22-08 159"/>
          <p:cNvPicPr>
            <a:picLocks noChangeAspect="1" noChangeArrowheads="1"/>
          </p:cNvPicPr>
          <p:nvPr/>
        </p:nvPicPr>
        <p:blipFill>
          <a:blip r:embed="rId8" cstate="screen"/>
          <a:srcRect/>
          <a:stretch>
            <a:fillRect/>
          </a:stretch>
        </p:blipFill>
        <p:spPr bwMode="auto">
          <a:xfrm>
            <a:off x="304800" y="2209800"/>
            <a:ext cx="2067983" cy="1550987"/>
          </a:xfrm>
          <a:prstGeom prst="rect">
            <a:avLst/>
          </a:prstGeom>
          <a:ln>
            <a:noFill/>
          </a:ln>
          <a:effectLst>
            <a:outerShdw blurRad="292100" dist="139700" dir="2700000" algn="tl" rotWithShape="0">
              <a:srgbClr val="333333">
                <a:alpha val="65000"/>
              </a:srgbClr>
            </a:outerShdw>
          </a:effectLst>
        </p:spPr>
      </p:pic>
      <p:pic>
        <p:nvPicPr>
          <p:cNvPr id="6153" name="Picture 4" descr="IMG_3267"/>
          <p:cNvPicPr>
            <a:picLocks noChangeAspect="1" noChangeArrowheads="1"/>
          </p:cNvPicPr>
          <p:nvPr/>
        </p:nvPicPr>
        <p:blipFill>
          <a:blip r:embed="rId9" cstate="screen"/>
          <a:srcRect/>
          <a:stretch>
            <a:fillRect/>
          </a:stretch>
        </p:blipFill>
        <p:spPr bwMode="auto">
          <a:xfrm>
            <a:off x="6934200" y="2209800"/>
            <a:ext cx="1992804" cy="1752600"/>
          </a:xfrm>
          <a:prstGeom prst="rect">
            <a:avLst/>
          </a:prstGeom>
          <a:ln>
            <a:noFill/>
          </a:ln>
          <a:effectLst>
            <a:outerShdw blurRad="292100" dist="139700" dir="2700000" algn="tl" rotWithShape="0">
              <a:srgbClr val="333333">
                <a:alpha val="65000"/>
              </a:srgbClr>
            </a:outerShdw>
          </a:effectLst>
        </p:spPr>
      </p:pic>
      <p:pic>
        <p:nvPicPr>
          <p:cNvPr id="6154" name="Picture 5" descr="IMG_7809"/>
          <p:cNvPicPr>
            <a:picLocks noChangeAspect="1" noChangeArrowheads="1"/>
          </p:cNvPicPr>
          <p:nvPr/>
        </p:nvPicPr>
        <p:blipFill>
          <a:blip r:embed="rId10" cstate="screen"/>
          <a:srcRect/>
          <a:stretch>
            <a:fillRect/>
          </a:stretch>
        </p:blipFill>
        <p:spPr bwMode="auto">
          <a:xfrm>
            <a:off x="2667000" y="2209800"/>
            <a:ext cx="1828800" cy="1756833"/>
          </a:xfrm>
          <a:prstGeom prst="rect">
            <a:avLst/>
          </a:prstGeom>
          <a:ln>
            <a:noFill/>
          </a:ln>
          <a:effectLst>
            <a:outerShdw blurRad="292100" dist="139700" dir="2700000" algn="tl" rotWithShape="0">
              <a:srgbClr val="333333">
                <a:alpha val="65000"/>
              </a:srgbClr>
            </a:outerShdw>
          </a:effectLst>
        </p:spPr>
      </p:pic>
      <p:sp>
        <p:nvSpPr>
          <p:cNvPr id="6155" name="TextBox 4"/>
          <p:cNvSpPr txBox="1">
            <a:spLocks noChangeArrowheads="1"/>
          </p:cNvSpPr>
          <p:nvPr/>
        </p:nvSpPr>
        <p:spPr bwMode="auto">
          <a:xfrm>
            <a:off x="261150" y="1752600"/>
            <a:ext cx="2254207" cy="369332"/>
          </a:xfrm>
          <a:prstGeom prst="rect">
            <a:avLst/>
          </a:prstGeom>
          <a:noFill/>
          <a:ln w="9525">
            <a:noFill/>
            <a:miter lim="800000"/>
            <a:headEnd/>
            <a:tailEnd/>
          </a:ln>
        </p:spPr>
        <p:txBody>
          <a:bodyPr wrap="none">
            <a:spAutoFit/>
          </a:bodyPr>
          <a:lstStyle/>
          <a:p>
            <a:r>
              <a:rPr lang="en-US" sz="1800" b="1" dirty="0">
                <a:solidFill>
                  <a:schemeClr val="bg1"/>
                </a:solidFill>
                <a:effectLst>
                  <a:outerShdw blurRad="38100" dist="38100" dir="2700000" algn="tl">
                    <a:srgbClr val="000000">
                      <a:alpha val="43137"/>
                    </a:srgbClr>
                  </a:outerShdw>
                </a:effectLst>
                <a:latin typeface="+mn-lt"/>
              </a:rPr>
              <a:t>Brandt’s Cormorant</a:t>
            </a:r>
          </a:p>
        </p:txBody>
      </p:sp>
      <p:sp>
        <p:nvSpPr>
          <p:cNvPr id="6156" name="TextBox 22"/>
          <p:cNvSpPr txBox="1">
            <a:spLocks noChangeArrowheads="1"/>
          </p:cNvSpPr>
          <p:nvPr/>
        </p:nvSpPr>
        <p:spPr bwMode="auto">
          <a:xfrm>
            <a:off x="2625736" y="1752600"/>
            <a:ext cx="2127505" cy="369332"/>
          </a:xfrm>
          <a:prstGeom prst="rect">
            <a:avLst/>
          </a:prstGeom>
          <a:noFill/>
          <a:ln w="9525">
            <a:noFill/>
            <a:miter lim="800000"/>
            <a:headEnd/>
            <a:tailEnd/>
          </a:ln>
        </p:spPr>
        <p:txBody>
          <a:bodyPr wrap="none">
            <a:spAutoFit/>
          </a:bodyPr>
          <a:lstStyle/>
          <a:p>
            <a:r>
              <a:rPr lang="en-US" sz="1800" b="1" dirty="0">
                <a:solidFill>
                  <a:schemeClr val="bg1"/>
                </a:solidFill>
                <a:effectLst>
                  <a:outerShdw blurRad="38100" dist="38100" dir="2700000" algn="tl">
                    <a:srgbClr val="000000">
                      <a:alpha val="43137"/>
                    </a:srgbClr>
                  </a:outerShdw>
                </a:effectLst>
                <a:latin typeface="+mn-lt"/>
              </a:rPr>
              <a:t>Ashy Storm-Petrel</a:t>
            </a:r>
          </a:p>
        </p:txBody>
      </p:sp>
      <p:sp>
        <p:nvSpPr>
          <p:cNvPr id="6157" name="TextBox 23"/>
          <p:cNvSpPr txBox="1">
            <a:spLocks noChangeArrowheads="1"/>
          </p:cNvSpPr>
          <p:nvPr/>
        </p:nvSpPr>
        <p:spPr bwMode="auto">
          <a:xfrm>
            <a:off x="5074757" y="1752600"/>
            <a:ext cx="1584601" cy="369332"/>
          </a:xfrm>
          <a:prstGeom prst="rect">
            <a:avLst/>
          </a:prstGeom>
          <a:noFill/>
          <a:ln w="9525">
            <a:noFill/>
            <a:miter lim="800000"/>
            <a:headEnd/>
            <a:tailEnd/>
          </a:ln>
        </p:spPr>
        <p:txBody>
          <a:bodyPr wrap="none">
            <a:spAutoFit/>
          </a:bodyPr>
          <a:lstStyle/>
          <a:p>
            <a:r>
              <a:rPr lang="en-US" sz="1800" b="1" dirty="0">
                <a:solidFill>
                  <a:schemeClr val="bg1"/>
                </a:solidFill>
                <a:effectLst>
                  <a:outerShdw blurRad="38100" dist="38100" dir="2700000" algn="tl">
                    <a:srgbClr val="000000">
                      <a:alpha val="43137"/>
                    </a:srgbClr>
                  </a:outerShdw>
                </a:effectLst>
                <a:latin typeface="+mn-lt"/>
              </a:rPr>
              <a:t>Western Gull</a:t>
            </a:r>
          </a:p>
        </p:txBody>
      </p:sp>
      <p:sp>
        <p:nvSpPr>
          <p:cNvPr id="6158" name="TextBox 24"/>
          <p:cNvSpPr txBox="1">
            <a:spLocks noChangeArrowheads="1"/>
          </p:cNvSpPr>
          <p:nvPr/>
        </p:nvSpPr>
        <p:spPr bwMode="auto">
          <a:xfrm>
            <a:off x="304800" y="6336268"/>
            <a:ext cx="1883849" cy="369332"/>
          </a:xfrm>
          <a:prstGeom prst="rect">
            <a:avLst/>
          </a:prstGeom>
          <a:noFill/>
          <a:ln w="9525">
            <a:noFill/>
            <a:miter lim="800000"/>
            <a:headEnd/>
            <a:tailEnd/>
          </a:ln>
        </p:spPr>
        <p:txBody>
          <a:bodyPr wrap="none">
            <a:spAutoFit/>
          </a:bodyPr>
          <a:lstStyle/>
          <a:p>
            <a:r>
              <a:rPr lang="en-US" sz="1800" b="1" dirty="0">
                <a:solidFill>
                  <a:schemeClr val="bg1"/>
                </a:solidFill>
                <a:effectLst>
                  <a:outerShdw blurRad="38100" dist="38100" dir="2700000" algn="tl">
                    <a:srgbClr val="000000">
                      <a:alpha val="43137"/>
                    </a:srgbClr>
                  </a:outerShdw>
                </a:effectLst>
                <a:latin typeface="+mn-lt"/>
              </a:rPr>
              <a:t>Common Murre</a:t>
            </a:r>
          </a:p>
        </p:txBody>
      </p:sp>
      <p:sp>
        <p:nvSpPr>
          <p:cNvPr id="6159" name="TextBox 25"/>
          <p:cNvSpPr txBox="1">
            <a:spLocks noChangeArrowheads="1"/>
          </p:cNvSpPr>
          <p:nvPr/>
        </p:nvSpPr>
        <p:spPr bwMode="auto">
          <a:xfrm>
            <a:off x="2619427" y="6324600"/>
            <a:ext cx="2063385" cy="369332"/>
          </a:xfrm>
          <a:prstGeom prst="rect">
            <a:avLst/>
          </a:prstGeom>
          <a:noFill/>
          <a:ln w="9525">
            <a:noFill/>
            <a:miter lim="800000"/>
            <a:headEnd/>
            <a:tailEnd/>
          </a:ln>
        </p:spPr>
        <p:txBody>
          <a:bodyPr wrap="none">
            <a:spAutoFit/>
          </a:bodyPr>
          <a:lstStyle/>
          <a:p>
            <a:r>
              <a:rPr lang="en-US" sz="1800" b="1" dirty="0">
                <a:solidFill>
                  <a:schemeClr val="bg1"/>
                </a:solidFill>
                <a:effectLst>
                  <a:outerShdw blurRad="38100" dist="38100" dir="2700000" algn="tl">
                    <a:srgbClr val="000000">
                      <a:alpha val="43137"/>
                    </a:srgbClr>
                  </a:outerShdw>
                </a:effectLst>
                <a:latin typeface="+mn-lt"/>
              </a:rPr>
              <a:t>Pigeon Guillemot</a:t>
            </a:r>
          </a:p>
        </p:txBody>
      </p:sp>
      <p:sp>
        <p:nvSpPr>
          <p:cNvPr id="6160" name="TextBox 26"/>
          <p:cNvSpPr txBox="1">
            <a:spLocks noChangeArrowheads="1"/>
          </p:cNvSpPr>
          <p:nvPr/>
        </p:nvSpPr>
        <p:spPr bwMode="auto">
          <a:xfrm>
            <a:off x="7239000" y="1752600"/>
            <a:ext cx="1752600" cy="369332"/>
          </a:xfrm>
          <a:prstGeom prst="rect">
            <a:avLst/>
          </a:prstGeom>
          <a:noFill/>
          <a:ln w="9525">
            <a:noFill/>
            <a:miter lim="800000"/>
            <a:headEnd/>
            <a:tailEnd/>
          </a:ln>
        </p:spPr>
        <p:txBody>
          <a:bodyPr wrap="square">
            <a:spAutoFit/>
          </a:bodyPr>
          <a:lstStyle/>
          <a:p>
            <a:r>
              <a:rPr lang="en-US" sz="1800" b="1" dirty="0" smtClean="0">
                <a:solidFill>
                  <a:schemeClr val="bg1"/>
                </a:solidFill>
                <a:effectLst>
                  <a:outerShdw blurRad="38100" dist="38100" dir="2700000" algn="tl">
                    <a:srgbClr val="000000">
                      <a:alpha val="43137"/>
                    </a:srgbClr>
                  </a:outerShdw>
                </a:effectLst>
                <a:latin typeface="+mn-lt"/>
              </a:rPr>
              <a:t>Tufted Puffin</a:t>
            </a:r>
            <a:endParaRPr lang="en-US" sz="1800" b="1" dirty="0">
              <a:solidFill>
                <a:schemeClr val="bg1"/>
              </a:solidFill>
              <a:effectLst>
                <a:outerShdw blurRad="38100" dist="38100" dir="2700000" algn="tl">
                  <a:srgbClr val="000000">
                    <a:alpha val="43137"/>
                  </a:srgbClr>
                </a:outerShdw>
              </a:effectLst>
              <a:latin typeface="+mn-lt"/>
            </a:endParaRPr>
          </a:p>
        </p:txBody>
      </p:sp>
      <p:sp>
        <p:nvSpPr>
          <p:cNvPr id="6161" name="TextBox 27"/>
          <p:cNvSpPr txBox="1">
            <a:spLocks noChangeArrowheads="1"/>
          </p:cNvSpPr>
          <p:nvPr/>
        </p:nvSpPr>
        <p:spPr bwMode="auto">
          <a:xfrm>
            <a:off x="7124449" y="6324600"/>
            <a:ext cx="1832618" cy="369332"/>
          </a:xfrm>
          <a:prstGeom prst="rect">
            <a:avLst/>
          </a:prstGeom>
          <a:noFill/>
          <a:ln w="9525">
            <a:noFill/>
            <a:miter lim="800000"/>
            <a:headEnd/>
            <a:tailEnd/>
          </a:ln>
        </p:spPr>
        <p:txBody>
          <a:bodyPr wrap="none">
            <a:spAutoFit/>
          </a:bodyPr>
          <a:lstStyle/>
          <a:p>
            <a:r>
              <a:rPr lang="en-US" sz="1800" b="1" dirty="0">
                <a:solidFill>
                  <a:schemeClr val="bg1"/>
                </a:solidFill>
                <a:effectLst>
                  <a:outerShdw blurRad="38100" dist="38100" dir="2700000" algn="tl">
                    <a:srgbClr val="000000">
                      <a:alpha val="43137"/>
                    </a:srgbClr>
                  </a:outerShdw>
                </a:effectLst>
                <a:latin typeface="+mn-lt"/>
              </a:rPr>
              <a:t>Cassin’s Auklet</a:t>
            </a:r>
          </a:p>
        </p:txBody>
      </p:sp>
      <p:sp>
        <p:nvSpPr>
          <p:cNvPr id="6162" name="TextBox 28"/>
          <p:cNvSpPr txBox="1">
            <a:spLocks noChangeArrowheads="1"/>
          </p:cNvSpPr>
          <p:nvPr/>
        </p:nvSpPr>
        <p:spPr bwMode="auto">
          <a:xfrm>
            <a:off x="4800599" y="6324600"/>
            <a:ext cx="2323849" cy="369332"/>
          </a:xfrm>
          <a:prstGeom prst="rect">
            <a:avLst/>
          </a:prstGeom>
          <a:noFill/>
          <a:ln w="9525">
            <a:noFill/>
            <a:miter lim="800000"/>
            <a:headEnd/>
            <a:tailEnd/>
          </a:ln>
        </p:spPr>
        <p:txBody>
          <a:bodyPr wrap="square">
            <a:spAutoFit/>
          </a:bodyPr>
          <a:lstStyle/>
          <a:p>
            <a:r>
              <a:rPr lang="en-US" sz="1800" b="1" dirty="0" smtClean="0">
                <a:solidFill>
                  <a:schemeClr val="bg1"/>
                </a:solidFill>
                <a:effectLst>
                  <a:outerShdw blurRad="38100" dist="38100" dir="2700000" algn="tl">
                    <a:srgbClr val="000000">
                      <a:alpha val="43137"/>
                    </a:srgbClr>
                  </a:outerShdw>
                </a:effectLst>
                <a:latin typeface="+mn-lt"/>
              </a:rPr>
              <a:t>Rhinoceros Auklet</a:t>
            </a:r>
            <a:endParaRPr lang="en-US" sz="1800" b="1" dirty="0">
              <a:solidFill>
                <a:schemeClr val="bg1"/>
              </a:solidFill>
              <a:effectLst>
                <a:outerShdw blurRad="38100" dist="38100" dir="2700000" algn="tl">
                  <a:srgbClr val="000000">
                    <a:alpha val="43137"/>
                  </a:srgbClr>
                </a:outerShdw>
              </a:effectLst>
              <a:latin typeface="+mn-lt"/>
            </a:endParaRPr>
          </a:p>
        </p:txBody>
      </p:sp>
      <p:sp>
        <p:nvSpPr>
          <p:cNvPr id="19"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p:txBody>
      </p:sp>
      <p:pic>
        <p:nvPicPr>
          <p:cNvPr id="21" name="Picture 3" descr="M:\STAFF FOLDER\Moore\NWRS_Brand_ID_color copy.jpg"/>
          <p:cNvPicPr>
            <a:picLocks noChangeAspect="1" noChangeArrowheads="1"/>
          </p:cNvPicPr>
          <p:nvPr/>
        </p:nvPicPr>
        <p:blipFill rotWithShape="1">
          <a:blip r:embed="rId11">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M:\STAFF FOLDER\Moore\NWRS_Brand_ID_color copy.jpg"/>
          <p:cNvPicPr>
            <a:picLocks noChangeAspect="1" noChangeArrowheads="1"/>
          </p:cNvPicPr>
          <p:nvPr/>
        </p:nvPicPr>
        <p:blipFill rotWithShape="1">
          <a:blip r:embed="rId11">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8990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descr="300 ANL 954"/>
          <p:cNvPicPr>
            <a:picLocks noChangeAspect="1" noChangeArrowheads="1"/>
          </p:cNvPicPr>
          <p:nvPr/>
        </p:nvPicPr>
        <p:blipFill>
          <a:blip r:embed="rId3" cstate="screen"/>
          <a:srcRect/>
          <a:stretch>
            <a:fillRect/>
          </a:stretch>
        </p:blipFill>
        <p:spPr bwMode="auto">
          <a:xfrm>
            <a:off x="304800" y="4343400"/>
            <a:ext cx="2808287" cy="1836816"/>
          </a:xfrm>
          <a:prstGeom prst="rect">
            <a:avLst/>
          </a:prstGeom>
          <a:ln>
            <a:noFill/>
          </a:ln>
          <a:effectLst>
            <a:outerShdw blurRad="292100" dist="139700" dir="2700000" algn="tl" rotWithShape="0">
              <a:srgbClr val="333333">
                <a:alpha val="65000"/>
              </a:srgbClr>
            </a:outerShdw>
          </a:effectLst>
        </p:spPr>
      </p:pic>
      <p:pic>
        <p:nvPicPr>
          <p:cNvPr id="5" name="Picture 16" descr="phoca 2"/>
          <p:cNvPicPr>
            <a:picLocks noChangeAspect="1" noChangeArrowheads="1"/>
          </p:cNvPicPr>
          <p:nvPr/>
        </p:nvPicPr>
        <p:blipFill>
          <a:blip r:embed="rId4" cstate="screen"/>
          <a:srcRect/>
          <a:stretch>
            <a:fillRect/>
          </a:stretch>
        </p:blipFill>
        <p:spPr bwMode="auto">
          <a:xfrm>
            <a:off x="3352800" y="2743200"/>
            <a:ext cx="2293938" cy="2743200"/>
          </a:xfrm>
          <a:prstGeom prst="rect">
            <a:avLst/>
          </a:prstGeom>
          <a:ln>
            <a:noFill/>
          </a:ln>
          <a:effectLst>
            <a:outerShdw blurRad="292100" dist="139700" dir="2700000" algn="tl" rotWithShape="0">
              <a:srgbClr val="333333">
                <a:alpha val="65000"/>
              </a:srgbClr>
            </a:outerShdw>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81000" y="2286000"/>
            <a:ext cx="2635250" cy="1757285"/>
          </a:xfrm>
          <a:prstGeom prst="rect">
            <a:avLst/>
          </a:prstGeom>
          <a:ln>
            <a:noFill/>
          </a:ln>
          <a:effectLst>
            <a:outerShdw blurRad="292100" dist="139700" dir="2700000" algn="tl" rotWithShape="0">
              <a:srgbClr val="333333">
                <a:alpha val="65000"/>
              </a:srgbClr>
            </a:outerShdw>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6019800" y="2286000"/>
            <a:ext cx="2743200" cy="1828800"/>
          </a:xfrm>
          <a:prstGeom prst="rect">
            <a:avLst/>
          </a:prstGeom>
          <a:ln>
            <a:noFill/>
          </a:ln>
          <a:effectLst>
            <a:outerShdw blurRad="292100" dist="139700" dir="2700000" algn="tl" rotWithShape="0">
              <a:srgbClr val="333333">
                <a:alpha val="65000"/>
              </a:srgbClr>
            </a:outerShdw>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6019800" y="4343400"/>
            <a:ext cx="2743200" cy="1828800"/>
          </a:xfrm>
          <a:prstGeom prst="rect">
            <a:avLst/>
          </a:prstGeom>
          <a:ln>
            <a:noFill/>
          </a:ln>
          <a:effectLst>
            <a:outerShdw blurRad="292100" dist="139700" dir="2700000" algn="tl" rotWithShape="0">
              <a:srgbClr val="333333">
                <a:alpha val="65000"/>
              </a:srgbClr>
            </a:outerShdw>
          </a:effectLst>
        </p:spPr>
      </p:pic>
      <p:sp>
        <p:nvSpPr>
          <p:cNvPr id="7175" name="TextBox 8"/>
          <p:cNvSpPr txBox="1">
            <a:spLocks noChangeArrowheads="1"/>
          </p:cNvSpPr>
          <p:nvPr/>
        </p:nvSpPr>
        <p:spPr bwMode="auto">
          <a:xfrm>
            <a:off x="3282951" y="932790"/>
            <a:ext cx="2896947" cy="646331"/>
          </a:xfrm>
          <a:prstGeom prst="rect">
            <a:avLst/>
          </a:prstGeom>
          <a:noFill/>
          <a:ln w="9525">
            <a:noFill/>
            <a:miter lim="800000"/>
            <a:headEnd/>
            <a:tailEnd/>
          </a:ln>
        </p:spPr>
        <p:txBody>
          <a:bodyPr wrap="none">
            <a:spAutoFit/>
          </a:bodyPr>
          <a:lstStyle/>
          <a:p>
            <a:pPr algn="ctr"/>
            <a:r>
              <a:rPr lang="en-US" b="1" dirty="0" smtClean="0">
                <a:solidFill>
                  <a:schemeClr val="bg1"/>
                </a:solidFill>
                <a:effectLst>
                  <a:outerShdw blurRad="38100" dist="38100" dir="2700000" algn="tl">
                    <a:srgbClr val="000000">
                      <a:alpha val="43137"/>
                    </a:srgbClr>
                  </a:outerShdw>
                </a:effectLst>
                <a:latin typeface="+mj-lt"/>
              </a:rPr>
              <a:t>Five Species </a:t>
            </a:r>
            <a:r>
              <a:rPr lang="en-US" b="1" dirty="0">
                <a:solidFill>
                  <a:schemeClr val="bg1"/>
                </a:solidFill>
                <a:effectLst>
                  <a:outerShdw blurRad="38100" dist="38100" dir="2700000" algn="tl">
                    <a:srgbClr val="000000">
                      <a:alpha val="43137"/>
                    </a:srgbClr>
                  </a:outerShdw>
                </a:effectLst>
                <a:latin typeface="+mj-lt"/>
              </a:rPr>
              <a:t>of </a:t>
            </a:r>
            <a:r>
              <a:rPr lang="en-US" b="1" dirty="0" smtClean="0">
                <a:solidFill>
                  <a:schemeClr val="bg1"/>
                </a:solidFill>
                <a:effectLst>
                  <a:outerShdw blurRad="38100" dist="38100" dir="2700000" algn="tl">
                    <a:srgbClr val="000000">
                      <a:alpha val="43137"/>
                    </a:srgbClr>
                  </a:outerShdw>
                </a:effectLst>
                <a:latin typeface="+mj-lt"/>
              </a:rPr>
              <a:t>Pinnipeds</a:t>
            </a:r>
            <a:endParaRPr lang="en-US" b="1" dirty="0">
              <a:solidFill>
                <a:schemeClr val="bg1"/>
              </a:solidFill>
              <a:effectLst>
                <a:outerShdw blurRad="38100" dist="38100" dir="2700000" algn="tl">
                  <a:srgbClr val="000000">
                    <a:alpha val="43137"/>
                  </a:srgbClr>
                </a:outerShdw>
              </a:effectLst>
              <a:latin typeface="+mj-lt"/>
            </a:endParaRPr>
          </a:p>
          <a:p>
            <a:pPr algn="ctr"/>
            <a:r>
              <a:rPr lang="en-US" b="1" dirty="0" smtClean="0">
                <a:solidFill>
                  <a:schemeClr val="bg1"/>
                </a:solidFill>
                <a:effectLst>
                  <a:outerShdw blurRad="38100" dist="38100" dir="2700000" algn="tl">
                    <a:srgbClr val="000000">
                      <a:alpha val="43137"/>
                    </a:srgbClr>
                  </a:outerShdw>
                </a:effectLst>
                <a:latin typeface="+mj-lt"/>
              </a:rPr>
              <a:t>3,000 </a:t>
            </a:r>
            <a:r>
              <a:rPr lang="en-US" b="1" dirty="0">
                <a:solidFill>
                  <a:schemeClr val="bg1"/>
                </a:solidFill>
                <a:effectLst>
                  <a:outerShdw blurRad="38100" dist="38100" dir="2700000" algn="tl">
                    <a:srgbClr val="000000">
                      <a:alpha val="43137"/>
                    </a:srgbClr>
                  </a:outerShdw>
                </a:effectLst>
                <a:latin typeface="+mj-lt"/>
              </a:rPr>
              <a:t>– 6,000 </a:t>
            </a:r>
            <a:r>
              <a:rPr lang="en-US" b="1" dirty="0" smtClean="0">
                <a:solidFill>
                  <a:schemeClr val="bg1"/>
                </a:solidFill>
                <a:effectLst>
                  <a:outerShdw blurRad="38100" dist="38100" dir="2700000" algn="tl">
                    <a:srgbClr val="000000">
                      <a:alpha val="43137"/>
                    </a:srgbClr>
                  </a:outerShdw>
                </a:effectLst>
                <a:latin typeface="+mj-lt"/>
              </a:rPr>
              <a:t>Animals</a:t>
            </a:r>
            <a:endParaRPr lang="en-US" b="1" dirty="0">
              <a:solidFill>
                <a:schemeClr val="bg1"/>
              </a:solidFill>
              <a:effectLst>
                <a:outerShdw blurRad="38100" dist="38100" dir="2700000" algn="tl">
                  <a:srgbClr val="000000">
                    <a:alpha val="43137"/>
                  </a:srgbClr>
                </a:outerShdw>
              </a:effectLst>
              <a:latin typeface="+mj-lt"/>
            </a:endParaRPr>
          </a:p>
        </p:txBody>
      </p:sp>
      <p:sp>
        <p:nvSpPr>
          <p:cNvPr id="7176" name="TextBox 9"/>
          <p:cNvSpPr txBox="1">
            <a:spLocks noChangeArrowheads="1"/>
          </p:cNvSpPr>
          <p:nvPr/>
        </p:nvSpPr>
        <p:spPr bwMode="auto">
          <a:xfrm>
            <a:off x="681367" y="1840468"/>
            <a:ext cx="2234907" cy="369332"/>
          </a:xfrm>
          <a:prstGeom prst="rect">
            <a:avLst/>
          </a:prstGeom>
          <a:noFill/>
          <a:ln w="9525">
            <a:noFill/>
            <a:miter lim="800000"/>
            <a:headEnd/>
            <a:tailEnd/>
          </a:ln>
        </p:spPr>
        <p:txBody>
          <a:bodyPr wrap="none">
            <a:spAutoFit/>
          </a:bodyPr>
          <a:lstStyle/>
          <a:p>
            <a:r>
              <a:rPr lang="en-US" sz="1800" b="1" dirty="0">
                <a:solidFill>
                  <a:schemeClr val="bg1"/>
                </a:solidFill>
                <a:effectLst>
                  <a:outerShdw blurRad="38100" dist="38100" dir="2700000" algn="tl">
                    <a:srgbClr val="000000">
                      <a:alpha val="43137"/>
                    </a:srgbClr>
                  </a:outerShdw>
                </a:effectLst>
                <a:latin typeface="+mn-lt"/>
              </a:rPr>
              <a:t>California Sea Lion</a:t>
            </a:r>
          </a:p>
        </p:txBody>
      </p:sp>
      <p:sp>
        <p:nvSpPr>
          <p:cNvPr id="7177" name="TextBox 10"/>
          <p:cNvSpPr txBox="1">
            <a:spLocks noChangeArrowheads="1"/>
          </p:cNvSpPr>
          <p:nvPr/>
        </p:nvSpPr>
        <p:spPr bwMode="auto">
          <a:xfrm>
            <a:off x="6510389" y="1828800"/>
            <a:ext cx="1850186" cy="369332"/>
          </a:xfrm>
          <a:prstGeom prst="rect">
            <a:avLst/>
          </a:prstGeom>
          <a:noFill/>
          <a:ln w="9525">
            <a:noFill/>
            <a:miter lim="800000"/>
            <a:headEnd/>
            <a:tailEnd/>
          </a:ln>
        </p:spPr>
        <p:txBody>
          <a:bodyPr wrap="none">
            <a:spAutoFit/>
          </a:bodyPr>
          <a:lstStyle/>
          <a:p>
            <a:r>
              <a:rPr lang="en-US" sz="1800" b="1" dirty="0">
                <a:solidFill>
                  <a:schemeClr val="bg1"/>
                </a:solidFill>
                <a:effectLst>
                  <a:outerShdw blurRad="38100" dist="38100" dir="2700000" algn="tl">
                    <a:srgbClr val="000000">
                      <a:alpha val="43137"/>
                    </a:srgbClr>
                  </a:outerShdw>
                </a:effectLst>
                <a:latin typeface="+mn-lt"/>
              </a:rPr>
              <a:t>Steller Sea </a:t>
            </a:r>
            <a:r>
              <a:rPr lang="en-US" sz="1800" b="1" dirty="0" smtClean="0">
                <a:solidFill>
                  <a:schemeClr val="bg1"/>
                </a:solidFill>
                <a:effectLst>
                  <a:outerShdw blurRad="38100" dist="38100" dir="2700000" algn="tl">
                    <a:srgbClr val="000000">
                      <a:alpha val="43137"/>
                    </a:srgbClr>
                  </a:outerShdw>
                </a:effectLst>
                <a:latin typeface="+mn-lt"/>
              </a:rPr>
              <a:t>Lion</a:t>
            </a:r>
            <a:endParaRPr lang="en-US" sz="1800" b="1" dirty="0">
              <a:solidFill>
                <a:schemeClr val="bg1"/>
              </a:solidFill>
              <a:effectLst>
                <a:outerShdw blurRad="38100" dist="38100" dir="2700000" algn="tl">
                  <a:srgbClr val="000000">
                    <a:alpha val="43137"/>
                  </a:srgbClr>
                </a:outerShdw>
              </a:effectLst>
              <a:latin typeface="+mn-lt"/>
            </a:endParaRPr>
          </a:p>
        </p:txBody>
      </p:sp>
      <p:sp>
        <p:nvSpPr>
          <p:cNvPr id="7178" name="TextBox 11"/>
          <p:cNvSpPr txBox="1">
            <a:spLocks noChangeArrowheads="1"/>
          </p:cNvSpPr>
          <p:nvPr/>
        </p:nvSpPr>
        <p:spPr bwMode="auto">
          <a:xfrm>
            <a:off x="381000" y="6259512"/>
            <a:ext cx="2670924" cy="369332"/>
          </a:xfrm>
          <a:prstGeom prst="rect">
            <a:avLst/>
          </a:prstGeom>
          <a:noFill/>
          <a:ln w="9525">
            <a:noFill/>
            <a:miter lim="800000"/>
            <a:headEnd/>
            <a:tailEnd/>
          </a:ln>
        </p:spPr>
        <p:txBody>
          <a:bodyPr wrap="none">
            <a:spAutoFit/>
          </a:bodyPr>
          <a:lstStyle/>
          <a:p>
            <a:r>
              <a:rPr lang="en-US" sz="1800" b="1" dirty="0">
                <a:solidFill>
                  <a:schemeClr val="bg1"/>
                </a:solidFill>
                <a:effectLst>
                  <a:outerShdw blurRad="38100" dist="38100" dir="2700000" algn="tl">
                    <a:srgbClr val="000000">
                      <a:alpha val="43137"/>
                    </a:srgbClr>
                  </a:outerShdw>
                </a:effectLst>
                <a:latin typeface="+mn-lt"/>
              </a:rPr>
              <a:t>Northern Elephant Seal</a:t>
            </a:r>
          </a:p>
        </p:txBody>
      </p:sp>
      <p:sp>
        <p:nvSpPr>
          <p:cNvPr id="7179" name="TextBox 12"/>
          <p:cNvSpPr txBox="1">
            <a:spLocks noChangeArrowheads="1"/>
          </p:cNvSpPr>
          <p:nvPr/>
        </p:nvSpPr>
        <p:spPr bwMode="auto">
          <a:xfrm>
            <a:off x="3900480" y="2373868"/>
            <a:ext cx="1447832" cy="369332"/>
          </a:xfrm>
          <a:prstGeom prst="rect">
            <a:avLst/>
          </a:prstGeom>
          <a:noFill/>
          <a:ln w="9525">
            <a:noFill/>
            <a:miter lim="800000"/>
            <a:headEnd/>
            <a:tailEnd/>
          </a:ln>
        </p:spPr>
        <p:txBody>
          <a:bodyPr wrap="none">
            <a:spAutoFit/>
          </a:bodyPr>
          <a:lstStyle/>
          <a:p>
            <a:r>
              <a:rPr lang="en-US" sz="1800" b="1" dirty="0">
                <a:solidFill>
                  <a:schemeClr val="bg1"/>
                </a:solidFill>
                <a:effectLst>
                  <a:outerShdw blurRad="38100" dist="38100" dir="2700000" algn="tl">
                    <a:srgbClr val="000000">
                      <a:alpha val="43137"/>
                    </a:srgbClr>
                  </a:outerShdw>
                </a:effectLst>
                <a:latin typeface="+mn-lt"/>
              </a:rPr>
              <a:t>Harbor Seal</a:t>
            </a:r>
          </a:p>
        </p:txBody>
      </p:sp>
      <p:sp>
        <p:nvSpPr>
          <p:cNvPr id="7180" name="TextBox 13"/>
          <p:cNvSpPr txBox="1">
            <a:spLocks noChangeArrowheads="1"/>
          </p:cNvSpPr>
          <p:nvPr/>
        </p:nvSpPr>
        <p:spPr bwMode="auto">
          <a:xfrm>
            <a:off x="6477000" y="6260068"/>
            <a:ext cx="2082621" cy="369332"/>
          </a:xfrm>
          <a:prstGeom prst="rect">
            <a:avLst/>
          </a:prstGeom>
          <a:noFill/>
          <a:ln w="9525">
            <a:noFill/>
            <a:miter lim="800000"/>
            <a:headEnd/>
            <a:tailEnd/>
          </a:ln>
        </p:spPr>
        <p:txBody>
          <a:bodyPr wrap="none">
            <a:spAutoFit/>
          </a:bodyPr>
          <a:lstStyle/>
          <a:p>
            <a:r>
              <a:rPr lang="en-US" sz="1800" b="1" dirty="0">
                <a:solidFill>
                  <a:schemeClr val="bg1"/>
                </a:solidFill>
                <a:effectLst>
                  <a:outerShdw blurRad="38100" dist="38100" dir="2700000" algn="tl">
                    <a:srgbClr val="000000">
                      <a:alpha val="43137"/>
                    </a:srgbClr>
                  </a:outerShdw>
                </a:effectLst>
                <a:latin typeface="+mn-lt"/>
              </a:rPr>
              <a:t>Northern Fur Seal</a:t>
            </a:r>
          </a:p>
        </p:txBody>
      </p:sp>
      <p:sp>
        <p:nvSpPr>
          <p:cNvPr id="13"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p:txBody>
      </p:sp>
      <p:pic>
        <p:nvPicPr>
          <p:cNvPr id="15" name="Picture 3" descr="M:\STAFF FOLDER\Moore\NWRS_Brand_ID_color copy.jpg"/>
          <p:cNvPicPr>
            <a:picLocks noChangeAspect="1" noChangeArrowheads="1"/>
          </p:cNvPicPr>
          <p:nvPr/>
        </p:nvPicPr>
        <p:blipFill rotWithShape="1">
          <a:blip r:embed="rId8">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M:\STAFF FOLDER\Moore\NWRS_Brand_ID_color copy.jpg"/>
          <p:cNvPicPr>
            <a:picLocks noChangeAspect="1" noChangeArrowheads="1"/>
          </p:cNvPicPr>
          <p:nvPr/>
        </p:nvPicPr>
        <p:blipFill rotWithShape="1">
          <a:blip r:embed="rId8">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98902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1143000"/>
            <a:ext cx="7315200" cy="588963"/>
          </a:xfrm>
          <a:prstGeom prst="rect">
            <a:avLst/>
          </a:prstGeom>
        </p:spPr>
        <p:txBody>
          <a:bodyPr>
            <a:normAutofit/>
          </a:bodyPr>
          <a:lstStyle/>
          <a:p>
            <a:pPr algn="ctr"/>
            <a:r>
              <a:rPr lang="en-US" sz="2800" b="1" dirty="0" smtClean="0">
                <a:solidFill>
                  <a:schemeClr val="bg1"/>
                </a:solidFill>
              </a:rPr>
              <a:t>Endemic Species and Subspecies</a:t>
            </a:r>
            <a:endParaRPr lang="en-US" sz="2800" b="1" dirty="0">
              <a:solidFill>
                <a:schemeClr val="bg1"/>
              </a:solidFill>
            </a:endParaRPr>
          </a:p>
        </p:txBody>
      </p:sp>
      <p:pic>
        <p:nvPicPr>
          <p:cNvPr id="5" name="Picture 7" descr="24_cb222_2jan07_5"/>
          <p:cNvPicPr>
            <a:picLocks noChangeAspect="1" noChangeArrowheads="1"/>
          </p:cNvPicPr>
          <p:nvPr/>
        </p:nvPicPr>
        <p:blipFill>
          <a:blip r:embed="rId3" cstate="screen"/>
          <a:srcRect/>
          <a:stretch>
            <a:fillRect/>
          </a:stretch>
        </p:blipFill>
        <p:spPr bwMode="auto">
          <a:xfrm>
            <a:off x="304800" y="3124200"/>
            <a:ext cx="3726485" cy="2971800"/>
          </a:xfrm>
          <a:prstGeom prst="rect">
            <a:avLst/>
          </a:prstGeom>
          <a:noFill/>
          <a:ln w="9525">
            <a:noFill/>
            <a:miter lim="800000"/>
            <a:headEnd/>
            <a:tailEnd/>
          </a:ln>
        </p:spPr>
      </p:pic>
      <p:sp>
        <p:nvSpPr>
          <p:cNvPr id="6" name="TextBox 9"/>
          <p:cNvSpPr txBox="1">
            <a:spLocks noChangeArrowheads="1"/>
          </p:cNvSpPr>
          <p:nvPr/>
        </p:nvSpPr>
        <p:spPr bwMode="auto">
          <a:xfrm>
            <a:off x="381000" y="2590800"/>
            <a:ext cx="3716082" cy="400110"/>
          </a:xfrm>
          <a:prstGeom prst="rect">
            <a:avLst/>
          </a:prstGeom>
          <a:noFill/>
          <a:ln w="9525">
            <a:noFill/>
            <a:miter lim="800000"/>
            <a:headEnd/>
            <a:tailEnd/>
          </a:ln>
        </p:spPr>
        <p:txBody>
          <a:bodyPr wrap="none">
            <a:spAutoFit/>
          </a:bodyPr>
          <a:lstStyle/>
          <a:p>
            <a:r>
              <a:rPr lang="en-US" sz="2000" b="1" dirty="0" err="1" smtClean="0">
                <a:solidFill>
                  <a:schemeClr val="bg1"/>
                </a:solidFill>
                <a:effectLst>
                  <a:outerShdw blurRad="38100" dist="38100" dir="2700000" algn="tl">
                    <a:srgbClr val="000000">
                      <a:alpha val="43137"/>
                    </a:srgbClr>
                  </a:outerShdw>
                </a:effectLst>
                <a:latin typeface="+mn-lt"/>
              </a:rPr>
              <a:t>Farallon</a:t>
            </a:r>
            <a:r>
              <a:rPr lang="en-US" sz="2000" b="1" dirty="0" smtClean="0">
                <a:solidFill>
                  <a:schemeClr val="bg1"/>
                </a:solidFill>
                <a:effectLst>
                  <a:outerShdw blurRad="38100" dist="38100" dir="2700000" algn="tl">
                    <a:srgbClr val="000000">
                      <a:alpha val="43137"/>
                    </a:srgbClr>
                  </a:outerShdw>
                </a:effectLst>
                <a:latin typeface="+mn-lt"/>
              </a:rPr>
              <a:t> Arboreal Salamander</a:t>
            </a:r>
            <a:endParaRPr lang="en-US" sz="2000" b="1" dirty="0">
              <a:solidFill>
                <a:schemeClr val="bg1"/>
              </a:solidFill>
              <a:effectLst>
                <a:outerShdw blurRad="38100" dist="38100" dir="2700000" algn="tl">
                  <a:srgbClr val="000000">
                    <a:alpha val="43137"/>
                  </a:srgbClr>
                </a:outerShdw>
              </a:effectLst>
              <a:latin typeface="+mn-lt"/>
            </a:endParaRPr>
          </a:p>
        </p:txBody>
      </p:sp>
      <p:sp>
        <p:nvSpPr>
          <p:cNvPr id="7" name="TextBox 9"/>
          <p:cNvSpPr txBox="1">
            <a:spLocks noChangeArrowheads="1"/>
          </p:cNvSpPr>
          <p:nvPr/>
        </p:nvSpPr>
        <p:spPr bwMode="auto">
          <a:xfrm>
            <a:off x="4419600" y="2602468"/>
            <a:ext cx="2890535" cy="400110"/>
          </a:xfrm>
          <a:prstGeom prst="rect">
            <a:avLst/>
          </a:prstGeom>
          <a:noFill/>
          <a:ln w="9525">
            <a:noFill/>
            <a:miter lim="800000"/>
            <a:headEnd/>
            <a:tailEnd/>
          </a:ln>
        </p:spPr>
        <p:txBody>
          <a:bodyPr wrap="none">
            <a:spAutoFit/>
          </a:bodyPr>
          <a:lstStyle/>
          <a:p>
            <a:r>
              <a:rPr lang="en-US" sz="2000" b="1" dirty="0" err="1" smtClean="0">
                <a:solidFill>
                  <a:schemeClr val="bg1"/>
                </a:solidFill>
                <a:effectLst>
                  <a:outerShdw blurRad="38100" dist="38100" dir="2700000" algn="tl">
                    <a:srgbClr val="000000">
                      <a:alpha val="43137"/>
                    </a:srgbClr>
                  </a:outerShdw>
                </a:effectLst>
                <a:latin typeface="+mn-lt"/>
              </a:rPr>
              <a:t>Farallon</a:t>
            </a:r>
            <a:r>
              <a:rPr lang="en-US" sz="2000" b="1" dirty="0" smtClean="0">
                <a:solidFill>
                  <a:schemeClr val="bg1"/>
                </a:solidFill>
                <a:effectLst>
                  <a:outerShdw blurRad="38100" dist="38100" dir="2700000" algn="tl">
                    <a:srgbClr val="000000">
                      <a:alpha val="43137"/>
                    </a:srgbClr>
                  </a:outerShdw>
                </a:effectLst>
                <a:latin typeface="+mn-lt"/>
              </a:rPr>
              <a:t> Camel Cricket</a:t>
            </a:r>
            <a:endParaRPr lang="en-US" sz="2000" b="1" dirty="0">
              <a:solidFill>
                <a:schemeClr val="bg1"/>
              </a:solidFill>
              <a:effectLst>
                <a:outerShdw blurRad="38100" dist="38100" dir="2700000" algn="tl">
                  <a:srgbClr val="000000">
                    <a:alpha val="43137"/>
                  </a:srgbClr>
                </a:outerShdw>
              </a:effectLst>
              <a:latin typeface="+mn-lt"/>
            </a:endParaRPr>
          </a:p>
        </p:txBody>
      </p:sp>
      <p:sp>
        <p:nvSpPr>
          <p:cNvPr id="8"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p:txBody>
      </p:sp>
      <p:pic>
        <p:nvPicPr>
          <p:cNvPr id="10"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Nick\Pictures\Farallon Crickets w Scale\Juv. Mal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77731" y="3150385"/>
            <a:ext cx="4495013" cy="299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31766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1143000"/>
            <a:ext cx="7315200" cy="588963"/>
          </a:xfrm>
          <a:prstGeom prst="rect">
            <a:avLst/>
          </a:prstGeom>
        </p:spPr>
        <p:txBody>
          <a:bodyPr>
            <a:normAutofit/>
          </a:bodyPr>
          <a:lstStyle/>
          <a:p>
            <a:pPr algn="ctr"/>
            <a:r>
              <a:rPr lang="en-US" sz="2800" b="1" dirty="0" smtClean="0">
                <a:solidFill>
                  <a:schemeClr val="bg1"/>
                </a:solidFill>
              </a:rPr>
              <a:t>Unique Plant Community</a:t>
            </a:r>
            <a:endParaRPr lang="en-US" sz="2800" b="1" dirty="0">
              <a:solidFill>
                <a:schemeClr val="bg1"/>
              </a:solidFill>
            </a:endParaRPr>
          </a:p>
        </p:txBody>
      </p:sp>
      <p:sp>
        <p:nvSpPr>
          <p:cNvPr id="6" name="TextBox 9"/>
          <p:cNvSpPr txBox="1">
            <a:spLocks noChangeArrowheads="1"/>
          </p:cNvSpPr>
          <p:nvPr/>
        </p:nvSpPr>
        <p:spPr bwMode="auto">
          <a:xfrm>
            <a:off x="381000" y="2590800"/>
            <a:ext cx="2539478" cy="400110"/>
          </a:xfrm>
          <a:prstGeom prst="rect">
            <a:avLst/>
          </a:prstGeom>
          <a:noFill/>
          <a:ln w="9525">
            <a:noFill/>
            <a:miter lim="800000"/>
            <a:headEnd/>
            <a:tailEnd/>
          </a:ln>
        </p:spPr>
        <p:txBody>
          <a:bodyPr wrap="none">
            <a:spAutoFit/>
          </a:bodyPr>
          <a:lstStyle/>
          <a:p>
            <a:r>
              <a:rPr lang="en-US" sz="2000" b="1" dirty="0" smtClean="0">
                <a:solidFill>
                  <a:schemeClr val="bg1"/>
                </a:solidFill>
                <a:effectLst>
                  <a:outerShdw blurRad="38100" dist="38100" dir="2700000" algn="tl">
                    <a:srgbClr val="000000">
                      <a:alpha val="43137"/>
                    </a:srgbClr>
                  </a:outerShdw>
                </a:effectLst>
                <a:latin typeface="+mn-lt"/>
              </a:rPr>
              <a:t>Maritime goldfields</a:t>
            </a:r>
            <a:endParaRPr lang="en-US" sz="2000" b="1" dirty="0">
              <a:solidFill>
                <a:schemeClr val="bg1"/>
              </a:solidFill>
              <a:effectLst>
                <a:outerShdw blurRad="38100" dist="38100" dir="2700000" algn="tl">
                  <a:srgbClr val="000000">
                    <a:alpha val="43137"/>
                  </a:srgbClr>
                </a:outerShdw>
              </a:effectLst>
              <a:latin typeface="+mn-lt"/>
            </a:endParaRPr>
          </a:p>
        </p:txBody>
      </p:sp>
      <p:sp>
        <p:nvSpPr>
          <p:cNvPr id="8" name="TextBox 5"/>
          <p:cNvSpPr txBox="1">
            <a:spLocks noChangeArrowheads="1"/>
          </p:cNvSpPr>
          <p:nvPr/>
        </p:nvSpPr>
        <p:spPr bwMode="auto">
          <a:xfrm>
            <a:off x="1321081" y="236490"/>
            <a:ext cx="6756120" cy="523220"/>
          </a:xfrm>
          <a:prstGeom prst="rect">
            <a:avLst/>
          </a:prstGeom>
          <a:noFill/>
          <a:ln w="9525">
            <a:noFill/>
            <a:miter lim="800000"/>
            <a:headEnd/>
            <a:tailEnd/>
          </a:ln>
        </p:spPr>
        <p:txBody>
          <a:bodyPr wrap="square">
            <a:spAutoFit/>
          </a:bodyPr>
          <a:lstStyle/>
          <a:p>
            <a:pPr algn="ctr"/>
            <a:r>
              <a:rPr lang="en-US" sz="2800" b="1" dirty="0">
                <a:solidFill>
                  <a:schemeClr val="bg1"/>
                </a:solidFill>
                <a:effectLst>
                  <a:outerShdw blurRad="38100" dist="38100" dir="2700000" algn="tl">
                    <a:srgbClr val="000000">
                      <a:alpha val="43137"/>
                    </a:srgbClr>
                  </a:outerShdw>
                </a:effectLst>
              </a:rPr>
              <a:t>South </a:t>
            </a:r>
            <a:r>
              <a:rPr lang="en-US" sz="2800" b="1" dirty="0" err="1">
                <a:solidFill>
                  <a:schemeClr val="bg1"/>
                </a:solidFill>
                <a:effectLst>
                  <a:outerShdw blurRad="38100" dist="38100" dir="2700000" algn="tl">
                    <a:srgbClr val="000000">
                      <a:alpha val="43137"/>
                    </a:srgbClr>
                  </a:outerShdw>
                </a:effectLst>
              </a:rPr>
              <a:t>Farallon</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Islands</a:t>
            </a:r>
          </a:p>
        </p:txBody>
      </p:sp>
      <p:pic>
        <p:nvPicPr>
          <p:cNvPr id="10" name="Picture 3"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Lasthenia_DSC_0244_2.JPG"/>
          <p:cNvPicPr>
            <a:picLocks noChangeAspect="1"/>
          </p:cNvPicPr>
          <p:nvPr/>
        </p:nvPicPr>
        <p:blipFill>
          <a:blip r:embed="rId4" cstate="print"/>
          <a:stretch>
            <a:fillRect/>
          </a:stretch>
        </p:blipFill>
        <p:spPr>
          <a:xfrm>
            <a:off x="627841" y="3247458"/>
            <a:ext cx="3563159" cy="2543742"/>
          </a:xfrm>
          <a:prstGeom prst="ellipse">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6800" y="3146580"/>
            <a:ext cx="3810000" cy="2850839"/>
          </a:xfrm>
          <a:prstGeom prst="ellipse">
            <a:avLst/>
          </a:prstGeom>
          <a:ln>
            <a:noFill/>
          </a:ln>
          <a:effectLst>
            <a:softEdge rad="112500"/>
          </a:effectLst>
        </p:spPr>
      </p:pic>
    </p:spTree>
    <p:extLst>
      <p:ext uri="{BB962C8B-B14F-4D97-AF65-F5344CB8AC3E}">
        <p14:creationId xmlns:p14="http://schemas.microsoft.com/office/powerpoint/2010/main" val="36969066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33053"/>
            <a:ext cx="9144000" cy="523220"/>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rPr>
              <a:t>Extensive</a:t>
            </a:r>
            <a:r>
              <a:rPr lang="en-US" sz="2800" b="1" dirty="0" smtClean="0">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Human</a:t>
            </a:r>
            <a:r>
              <a:rPr lang="en-US" sz="2800" b="1" dirty="0" smtClean="0">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History</a:t>
            </a:r>
            <a:endParaRPr lang="en-US" sz="1600" b="1" dirty="0">
              <a:solidFill>
                <a:schemeClr val="bg1"/>
              </a:solidFill>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022" y="783591"/>
            <a:ext cx="3379509" cy="273064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2074" y="745125"/>
            <a:ext cx="2407791" cy="3006744"/>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3464198"/>
            <a:ext cx="4150936" cy="3113202"/>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24400" y="3822632"/>
            <a:ext cx="3759519" cy="2217529"/>
          </a:xfrm>
          <a:prstGeom prst="rect">
            <a:avLst/>
          </a:prstGeom>
        </p:spPr>
      </p:pic>
    </p:spTree>
    <p:extLst>
      <p:ext uri="{BB962C8B-B14F-4D97-AF65-F5344CB8AC3E}">
        <p14:creationId xmlns:p14="http://schemas.microsoft.com/office/powerpoint/2010/main" val="395281025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l">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Pelz, Mark</DisplayName>
        <AccountId>7</AccountId>
        <AccountType/>
      </UserInfo>
    </Reviewed_x0020_By_x003f_>
    <Reviewed_x003f_ xmlns="b8c791ff-8839-41d3-a5c3-dadefa89be97">Yes</Reviewed_x003f_>
    <Notes xmlns="b8c791ff-8839-41d3-a5c3-dadefa89be97" xsi:nil="true"/>
    <SenttoFOIACoordinator_x003f_ xmlns="b8c791ff-8839-41d3-a5c3-dadefa89be97">false</SenttoFOIACoordinator_x003f_>
    <PotentialExemption_x003f_ xmlns="b8c791ff-8839-41d3-a5c3-dadefa89be97">No</PotentialExemption_x003f_>
  </documentManagement>
</p:properties>
</file>

<file path=customXml/itemProps1.xml><?xml version="1.0" encoding="utf-8"?>
<ds:datastoreItem xmlns:ds="http://schemas.openxmlformats.org/officeDocument/2006/customXml" ds:itemID="{DB9E0E9F-E4DD-467E-B1CF-39945353E0FF}"/>
</file>

<file path=customXml/itemProps2.xml><?xml version="1.0" encoding="utf-8"?>
<ds:datastoreItem xmlns:ds="http://schemas.openxmlformats.org/officeDocument/2006/customXml" ds:itemID="{69B3CBA4-EC35-427E-B4CA-B65B11EE6F5A}"/>
</file>

<file path=customXml/itemProps3.xml><?xml version="1.0" encoding="utf-8"?>
<ds:datastoreItem xmlns:ds="http://schemas.openxmlformats.org/officeDocument/2006/customXml" ds:itemID="{15ED31AA-4424-4792-9DA3-3C7CCE23657E}"/>
</file>

<file path=docProps/app.xml><?xml version="1.0" encoding="utf-8"?>
<Properties xmlns="http://schemas.openxmlformats.org/officeDocument/2006/extended-properties" xmlns:vt="http://schemas.openxmlformats.org/officeDocument/2006/docPropsVTypes">
  <Template>Elemental</Template>
  <TotalTime>733</TotalTime>
  <Words>2621</Words>
  <Application>Microsoft Office PowerPoint</Application>
  <PresentationFormat>On-screen Show (4:3)</PresentationFormat>
  <Paragraphs>440</Paragraphs>
  <Slides>48</Slides>
  <Notes>26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0" baseType="lpstr">
      <vt:lpstr>Elemental</vt:lpstr>
      <vt:lpstr>Photo Editor Photo</vt:lpstr>
      <vt:lpstr>PowerPoint Presentation</vt:lpstr>
      <vt:lpstr>PowerPoint Presentation</vt:lpstr>
      <vt:lpstr>PowerPoint Presentation</vt:lpstr>
      <vt:lpstr>PowerPoint Presentation</vt:lpstr>
      <vt:lpstr>PowerPoint Presentation</vt:lpstr>
      <vt:lpstr>PowerPoint Presentation</vt:lpstr>
      <vt:lpstr>Endemic Species and Subspecies</vt:lpstr>
      <vt:lpstr>Unique Plant Community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All reasonable potential alternatives were considered in initial process.</vt:lpstr>
      <vt:lpstr>Non-Rodenticide Methods Considered</vt:lpstr>
      <vt:lpstr>Minimum Operational Criteria</vt:lpstr>
      <vt:lpstr>Alternatives in Draft Environmental  Impact Statement</vt:lpstr>
      <vt:lpstr>Decision Support Tools</vt:lpstr>
      <vt:lpstr>PowerPoint Presentation</vt:lpstr>
      <vt:lpstr>PowerPoint Presentation</vt:lpstr>
      <vt:lpstr>PowerPoint Presentation</vt:lpstr>
      <vt:lpstr>PowerPoint Presentation</vt:lpstr>
      <vt:lpstr>Protecting Wildlife and Habitats</vt:lpstr>
      <vt:lpstr>PowerPoint Presentation</vt:lpstr>
      <vt:lpstr>PowerPoint Presentation</vt:lpstr>
      <vt:lpstr>PowerPoint Presentation</vt:lpstr>
      <vt:lpstr>PowerPoint Presentation</vt:lpstr>
      <vt:lpstr>PowerPoint Presentation</vt:lpstr>
      <vt:lpstr>PowerPoint Presentation</vt:lpstr>
      <vt:lpstr>Protection of Marine Environment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Landres, Nyssa R</dc:creator>
  <cp:lastModifiedBy>Gerry McChesney</cp:lastModifiedBy>
  <cp:revision>72</cp:revision>
  <dcterms:created xsi:type="dcterms:W3CDTF">2013-08-29T14:20:40Z</dcterms:created>
  <dcterms:modified xsi:type="dcterms:W3CDTF">2014-04-24T16:17:07Z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0x010100AE725DA223521E4F8FF3AAF8EF66E35D</vt:lpwstr>
  </property>
  <property fmtid="{D5CDD505-2E9C-101B-9397-08002B2CF9AE}" pid="3" name="Order">
    <vt:r8>576700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ies>
</file>