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7.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6.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notesSlides/notesSlide7.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slideMasters/slideMaster1.xml" ContentType="application/vnd.openxmlformats-officedocument.presentationml.slideMaster+xml"/>
  <Override PartName="/ppt/notesSlides/notesSlide6.xml" ContentType="application/vnd.openxmlformats-officedocument.presentationml.notesSlide+xml"/>
  <Override PartName="/ppt/notesSlides/notesSlide4.xml" ContentType="application/vnd.openxmlformats-officedocument.presentationml.notesSlid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1.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7"/>
  </p:notesMasterIdLst>
  <p:sldIdLst>
    <p:sldId id="293" r:id="rId2"/>
    <p:sldId id="258" r:id="rId3"/>
    <p:sldId id="264" r:id="rId4"/>
    <p:sldId id="273" r:id="rId5"/>
    <p:sldId id="297" r:id="rId6"/>
    <p:sldId id="294" r:id="rId7"/>
    <p:sldId id="278" r:id="rId8"/>
    <p:sldId id="319" r:id="rId9"/>
    <p:sldId id="303" r:id="rId10"/>
    <p:sldId id="313" r:id="rId11"/>
    <p:sldId id="288" r:id="rId12"/>
    <p:sldId id="321" r:id="rId13"/>
    <p:sldId id="325" r:id="rId14"/>
    <p:sldId id="326" r:id="rId15"/>
    <p:sldId id="324"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7691" autoAdjust="0"/>
  </p:normalViewPr>
  <p:slideViewPr>
    <p:cSldViewPr>
      <p:cViewPr>
        <p:scale>
          <a:sx n="66" d="100"/>
          <a:sy n="66" d="100"/>
        </p:scale>
        <p:origin x="-636" y="-23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B576ED-3FE9-436B-B926-6547F09249D5}" type="datetimeFigureOut">
              <a:rPr lang="en-US" smtClean="0"/>
              <a:t>6/22/2017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B92C6D-DF17-431C-82CF-76FF20370E8A}" type="slidenum">
              <a:rPr lang="en-US" smtClean="0"/>
              <a:t>‹#›</a:t>
            </a:fld>
            <a:endParaRPr lang="en-US"/>
          </a:p>
        </p:txBody>
      </p:sp>
    </p:spTree>
    <p:extLst>
      <p:ext uri="{BB962C8B-B14F-4D97-AF65-F5344CB8AC3E}">
        <p14:creationId xmlns:p14="http://schemas.microsoft.com/office/powerpoint/2010/main" val="3672662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Brief explanation of partner</a:t>
            </a:r>
            <a:r>
              <a:rPr lang="en-US" baseline="0" dirty="0" smtClean="0"/>
              <a:t> roles.</a:t>
            </a:r>
          </a:p>
          <a:p>
            <a:r>
              <a:rPr lang="en-US" baseline="0" dirty="0" smtClean="0"/>
              <a:t>Island Conservation prevents extinctions by removing invasive species from islands.</a:t>
            </a:r>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2</a:t>
            </a:fld>
            <a:endParaRPr lang="en-US" dirty="0"/>
          </a:p>
        </p:txBody>
      </p:sp>
    </p:spTree>
    <p:extLst>
      <p:ext uri="{BB962C8B-B14F-4D97-AF65-F5344CB8AC3E}">
        <p14:creationId xmlns:p14="http://schemas.microsoft.com/office/powerpoint/2010/main" val="1173955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3</a:t>
            </a:fld>
            <a:endParaRPr lang="en-US" dirty="0"/>
          </a:p>
        </p:txBody>
      </p:sp>
    </p:spTree>
    <p:extLst>
      <p:ext uri="{BB962C8B-B14F-4D97-AF65-F5344CB8AC3E}">
        <p14:creationId xmlns:p14="http://schemas.microsoft.com/office/powerpoint/2010/main" val="3074422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Background on the process</a:t>
            </a:r>
            <a:r>
              <a:rPr lang="en-US" baseline="0" dirty="0" smtClean="0"/>
              <a:t> that has been followed to date</a:t>
            </a:r>
          </a:p>
          <a:p>
            <a:pPr lvl="0"/>
            <a:endParaRPr lang="en-US" baseline="0" dirty="0" smtClean="0"/>
          </a:p>
          <a:p>
            <a:pPr lvl="0"/>
            <a:r>
              <a:rPr lang="en-US" baseline="0" dirty="0" smtClean="0"/>
              <a:t>Scoping phase – April to June 2011</a:t>
            </a:r>
          </a:p>
          <a:p>
            <a:pPr lvl="0"/>
            <a:endParaRPr lang="en-US" baseline="0" dirty="0" smtClean="0"/>
          </a:p>
          <a:p>
            <a:pPr lvl="0"/>
            <a:r>
              <a:rPr lang="en-US" baseline="0" dirty="0" smtClean="0"/>
              <a:t>More recently Alternative Selection process used to develop alternatives. Input from other agencies and the public taken into account during this process</a:t>
            </a:r>
          </a:p>
          <a:p>
            <a:pPr lvl="0"/>
            <a:endParaRPr lang="en-US" baseline="0" dirty="0" smtClean="0"/>
          </a:p>
          <a:p>
            <a:pPr lvl="0"/>
            <a:r>
              <a:rPr lang="en-US" baseline="0" dirty="0" smtClean="0"/>
              <a:t>Now in the last stages of preparing an EIS which we hope will be released in August</a:t>
            </a:r>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4</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Background on the process</a:t>
            </a:r>
            <a:r>
              <a:rPr lang="en-US" baseline="0" dirty="0" smtClean="0"/>
              <a:t> that has been followed to date</a:t>
            </a:r>
          </a:p>
          <a:p>
            <a:pPr lvl="0"/>
            <a:endParaRPr lang="en-US" baseline="0" dirty="0" smtClean="0"/>
          </a:p>
          <a:p>
            <a:pPr lvl="0"/>
            <a:r>
              <a:rPr lang="en-US" baseline="0" dirty="0" smtClean="0"/>
              <a:t>Scoping phase – April to June 2011</a:t>
            </a:r>
          </a:p>
          <a:p>
            <a:pPr lvl="0"/>
            <a:endParaRPr lang="en-US" baseline="0" dirty="0" smtClean="0"/>
          </a:p>
          <a:p>
            <a:pPr lvl="0"/>
            <a:r>
              <a:rPr lang="en-US" baseline="0" dirty="0" smtClean="0"/>
              <a:t>More recently Alternative Selection process used to develop alternatives. Input from other agencies and the public taken into account during this process</a:t>
            </a:r>
          </a:p>
          <a:p>
            <a:pPr lvl="0"/>
            <a:endParaRPr lang="en-US" baseline="0" dirty="0" smtClean="0"/>
          </a:p>
          <a:p>
            <a:pPr lvl="0"/>
            <a:r>
              <a:rPr lang="en-US" baseline="0" dirty="0" smtClean="0"/>
              <a:t>Now in the last stages of preparing an EIS which we hope will be released in August</a:t>
            </a:r>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5</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effectLst>
                  <a:outerShdw blurRad="38100" dist="38100" dir="2700000" algn="tl">
                    <a:srgbClr val="000000">
                      <a:alpha val="43137"/>
                    </a:srgbClr>
                  </a:outerShdw>
                </a:effectLst>
                <a:latin typeface="+mn-lt"/>
              </a:rPr>
              <a:t>Ashy Storm-Petrel: 50% of world population at </a:t>
            </a:r>
            <a:r>
              <a:rPr lang="en-US" sz="1200" b="1" dirty="0" err="1" smtClean="0">
                <a:solidFill>
                  <a:schemeClr val="bg1"/>
                </a:solidFill>
                <a:effectLst>
                  <a:outerShdw blurRad="38100" dist="38100" dir="2700000" algn="tl">
                    <a:srgbClr val="000000">
                      <a:alpha val="43137"/>
                    </a:srgbClr>
                  </a:outerShdw>
                </a:effectLst>
                <a:latin typeface="+mn-lt"/>
              </a:rPr>
              <a:t>Farallones</a:t>
            </a:r>
            <a:r>
              <a:rPr lang="en-US" sz="1200" b="1" dirty="0" smtClean="0">
                <a:solidFill>
                  <a:schemeClr val="bg1"/>
                </a:solidFill>
                <a:effectLst>
                  <a:outerShdw blurRad="38100" dist="38100" dir="2700000" algn="tl">
                    <a:srgbClr val="000000">
                      <a:alpha val="43137"/>
                    </a:srgbClr>
                  </a:outerShdw>
                </a:effectLst>
                <a:latin typeface="+mn-lt"/>
              </a:rPr>
              <a:t>. Species of FWS Management</a:t>
            </a:r>
            <a:r>
              <a:rPr lang="en-US" sz="1200" b="1" baseline="0" dirty="0" smtClean="0">
                <a:solidFill>
                  <a:schemeClr val="bg1"/>
                </a:solidFill>
                <a:effectLst>
                  <a:outerShdw blurRad="38100" dist="38100" dir="2700000" algn="tl">
                    <a:srgbClr val="000000">
                      <a:alpha val="43137"/>
                    </a:srgbClr>
                  </a:outerShdw>
                </a:effectLst>
                <a:latin typeface="+mn-lt"/>
              </a:rPr>
              <a:t> concern, CA Species of Special Concern.</a:t>
            </a:r>
            <a:endParaRPr lang="en-US" sz="1200" b="1" dirty="0" smtClean="0">
              <a:solidFill>
                <a:schemeClr val="bg1"/>
              </a:solidFill>
              <a:effectLst>
                <a:outerShdw blurRad="38100" dist="38100" dir="2700000" algn="tl">
                  <a:srgbClr val="000000">
                    <a:alpha val="43137"/>
                  </a:srgbClr>
                </a:outerShdw>
              </a:effectLst>
              <a:latin typeface="+mn-lt"/>
            </a:endParaRPr>
          </a:p>
          <a:p>
            <a:endParaRPr lang="en-US" dirty="0"/>
          </a:p>
        </p:txBody>
      </p:sp>
      <p:sp>
        <p:nvSpPr>
          <p:cNvPr id="4" name="Slide Number Placeholder 3"/>
          <p:cNvSpPr>
            <a:spLocks noGrp="1"/>
          </p:cNvSpPr>
          <p:nvPr>
            <p:ph type="sldNum" sz="quarter" idx="10"/>
          </p:nvPr>
        </p:nvSpPr>
        <p:spPr/>
        <p:txBody>
          <a:bodyPr/>
          <a:lstStyle/>
          <a:p>
            <a:fld id="{04B92C6D-DF17-431C-82CF-76FF20370E8A}" type="slidenum">
              <a:rPr lang="en-US" smtClean="0"/>
              <a:t>6</a:t>
            </a:fld>
            <a:endParaRPr lang="en-US"/>
          </a:p>
        </p:txBody>
      </p:sp>
    </p:spTree>
    <p:extLst>
      <p:ext uri="{BB962C8B-B14F-4D97-AF65-F5344CB8AC3E}">
        <p14:creationId xmlns:p14="http://schemas.microsoft.com/office/powerpoint/2010/main" val="933940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Eradication proposed to be undertaken in the fall when most seabird species not present,</a:t>
            </a:r>
            <a:r>
              <a:rPr lang="en-US" baseline="0" dirty="0" smtClean="0"/>
              <a:t> </a:t>
            </a:r>
            <a:r>
              <a:rPr lang="en-US" baseline="0" dirty="0" err="1" smtClean="0"/>
              <a:t>pinnipeds</a:t>
            </a:r>
            <a:r>
              <a:rPr lang="en-US" baseline="0" dirty="0" smtClean="0"/>
              <a:t> not breeding and mice are hungry.</a:t>
            </a:r>
            <a:endParaRPr lang="en-US" dirty="0" smtClean="0"/>
          </a:p>
          <a:p>
            <a:endParaRPr lang="en-US" dirty="0" smtClean="0"/>
          </a:p>
          <a:p>
            <a:r>
              <a:rPr lang="en-US" dirty="0" smtClean="0"/>
              <a:t>A number of western gulls will still be present on the islands.</a:t>
            </a:r>
          </a:p>
          <a:p>
            <a:endParaRPr lang="en-US" dirty="0" smtClean="0"/>
          </a:p>
          <a:p>
            <a:r>
              <a:rPr lang="en-US" dirty="0" smtClean="0"/>
              <a:t>A lot of time and energy invested in quantifying</a:t>
            </a:r>
            <a:r>
              <a:rPr lang="en-US" baseline="0" dirty="0" smtClean="0"/>
              <a:t> the risk to Western gulls and potential means for mitigating this risk. Comprehensive hazing trial undertaken in 2012 provides confidence that the risk to western gulls can be effectively mitigated. Some gulls still likely to be killed but numbers below the threshold that might have any long term impact on the population.</a:t>
            </a:r>
          </a:p>
          <a:p>
            <a:endParaRPr lang="en-US" baseline="0" dirty="0" smtClean="0"/>
          </a:p>
          <a:p>
            <a:r>
              <a:rPr lang="en-US" baseline="0" dirty="0" smtClean="0"/>
              <a:t>Translocation – burrowing owls, hawks, </a:t>
            </a:r>
            <a:r>
              <a:rPr lang="en-US" baseline="0" dirty="0" err="1" smtClean="0"/>
              <a:t>corvids</a:t>
            </a:r>
            <a:endParaRPr lang="en-US" baseline="0" dirty="0" smtClean="0"/>
          </a:p>
          <a:p>
            <a:endParaRPr lang="en-US" baseline="0" dirty="0" smtClean="0"/>
          </a:p>
          <a:p>
            <a:r>
              <a:rPr lang="en-US" baseline="0" dirty="0" smtClean="0"/>
              <a:t>Captive management – Falcon, salamanders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6A40EE8-D138-48B7-BA16-6D2A12701143}" type="slidenum">
              <a:rPr lang="en-US" smtClean="0"/>
              <a:pPr>
                <a:defRPr/>
              </a:pPr>
              <a:t>10</a:t>
            </a:fld>
            <a:endParaRPr lang="en-US" dirty="0"/>
          </a:p>
        </p:txBody>
      </p:sp>
    </p:spTree>
    <p:extLst>
      <p:ext uri="{BB962C8B-B14F-4D97-AF65-F5344CB8AC3E}">
        <p14:creationId xmlns:p14="http://schemas.microsoft.com/office/powerpoint/2010/main" val="3822064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Acknowledge</a:t>
            </a:r>
            <a:r>
              <a:rPr lang="en-US" baseline="0" dirty="0" smtClean="0"/>
              <a:t> those in U.S. and on NWRs: e.g., </a:t>
            </a:r>
            <a:r>
              <a:rPr lang="en-US" baseline="0" dirty="0" err="1" smtClean="0"/>
              <a:t>Anacapa</a:t>
            </a:r>
            <a:r>
              <a:rPr lang="en-US" baseline="0" dirty="0" smtClean="0"/>
              <a:t> I. (NPS), Rat I. (Alaska), Palmyra Atoll, </a:t>
            </a:r>
            <a:r>
              <a:rPr lang="en-US" baseline="0" dirty="0" err="1" smtClean="0"/>
              <a:t>Desecheo</a:t>
            </a:r>
            <a:r>
              <a:rPr lang="en-US" baseline="0" dirty="0" smtClean="0"/>
              <a:t> Island (Puerto Rico – still waiting for confirmation of success)</a:t>
            </a:r>
            <a:endParaRPr lang="en-US" dirty="0"/>
          </a:p>
        </p:txBody>
      </p:sp>
      <p:sp>
        <p:nvSpPr>
          <p:cNvPr id="4" name="Slide Number Placeholder 3"/>
          <p:cNvSpPr>
            <a:spLocks noGrp="1"/>
          </p:cNvSpPr>
          <p:nvPr>
            <p:ph type="sldNum" sz="quarter" idx="10"/>
          </p:nvPr>
        </p:nvSpPr>
        <p:spPr/>
        <p:txBody>
          <a:bodyPr/>
          <a:lstStyle/>
          <a:p>
            <a:fld id="{04B92C6D-DF17-431C-82CF-76FF20370E8A}" type="slidenum">
              <a:rPr lang="en-US" smtClean="0"/>
              <a:t>14</a:t>
            </a:fld>
            <a:endParaRPr lang="en-US"/>
          </a:p>
        </p:txBody>
      </p:sp>
    </p:spTree>
    <p:extLst>
      <p:ext uri="{BB962C8B-B14F-4D97-AF65-F5344CB8AC3E}">
        <p14:creationId xmlns:p14="http://schemas.microsoft.com/office/powerpoint/2010/main" val="20721286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Acknowledge</a:t>
            </a:r>
            <a:r>
              <a:rPr lang="en-US" baseline="0" dirty="0" smtClean="0"/>
              <a:t> those in U.S. and on NWRs: e.g., </a:t>
            </a:r>
            <a:r>
              <a:rPr lang="en-US" baseline="0" dirty="0" err="1" smtClean="0"/>
              <a:t>Anacapa</a:t>
            </a:r>
            <a:r>
              <a:rPr lang="en-US" baseline="0" dirty="0" smtClean="0"/>
              <a:t> I. (NPS), Rat I. (Alaska), Palmyra Atoll, </a:t>
            </a:r>
            <a:r>
              <a:rPr lang="en-US" baseline="0" dirty="0" err="1" smtClean="0"/>
              <a:t>Desecheo</a:t>
            </a:r>
            <a:r>
              <a:rPr lang="en-US" baseline="0" dirty="0" smtClean="0"/>
              <a:t> Island (Puerto Rico – still waiting for confirmation of success)</a:t>
            </a:r>
            <a:endParaRPr lang="en-US" dirty="0"/>
          </a:p>
        </p:txBody>
      </p:sp>
      <p:sp>
        <p:nvSpPr>
          <p:cNvPr id="4" name="Slide Number Placeholder 3"/>
          <p:cNvSpPr>
            <a:spLocks noGrp="1"/>
          </p:cNvSpPr>
          <p:nvPr>
            <p:ph type="sldNum" sz="quarter" idx="10"/>
          </p:nvPr>
        </p:nvSpPr>
        <p:spPr/>
        <p:txBody>
          <a:bodyPr/>
          <a:lstStyle/>
          <a:p>
            <a:fld id="{04B92C6D-DF17-431C-82CF-76FF20370E8A}" type="slidenum">
              <a:rPr lang="en-US" smtClean="0"/>
              <a:t>15</a:t>
            </a:fld>
            <a:endParaRPr lang="en-US"/>
          </a:p>
        </p:txBody>
      </p:sp>
    </p:spTree>
    <p:extLst>
      <p:ext uri="{BB962C8B-B14F-4D97-AF65-F5344CB8AC3E}">
        <p14:creationId xmlns:p14="http://schemas.microsoft.com/office/powerpoint/2010/main" val="2072128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5" name="Date Placeholder 14"/>
          <p:cNvSpPr>
            <a:spLocks noGrp="1"/>
          </p:cNvSpPr>
          <p:nvPr>
            <p:ph type="dt" sz="half" idx="10"/>
          </p:nvPr>
        </p:nvSpPr>
        <p:spPr/>
        <p:txBody>
          <a:bodyPr/>
          <a:lstStyle/>
          <a:p>
            <a:fld id="{4707E8A1-A1AA-4984-A96B-6EA821E8A159}" type="datetimeFigureOut">
              <a:rPr lang="en-US" smtClean="0"/>
              <a:t>6/22/2017</a:t>
            </a:fld>
            <a:endParaRPr lang="en-US"/>
          </a:p>
        </p:txBody>
      </p:sp>
      <p:sp>
        <p:nvSpPr>
          <p:cNvPr id="16" name="Slide Number Placeholder 15"/>
          <p:cNvSpPr>
            <a:spLocks noGrp="1"/>
          </p:cNvSpPr>
          <p:nvPr>
            <p:ph type="sldNum" sz="quarter" idx="11"/>
          </p:nvPr>
        </p:nvSpPr>
        <p:spPr/>
        <p:txBody>
          <a:bodyPr/>
          <a:lstStyle/>
          <a:p>
            <a:fld id="{8368D631-19C1-4798-9650-DF50483012E0}" type="slidenum">
              <a:rPr lang="en-US" smtClean="0"/>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07E8A1-A1AA-4984-A96B-6EA821E8A159}"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68D631-19C1-4798-9650-DF50483012E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707E8A1-A1AA-4984-A96B-6EA821E8A159}" type="datetimeFigureOut">
              <a:rPr lang="en-US" smtClean="0"/>
              <a:t>6/22/2017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68D631-19C1-4798-9650-DF50483012E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4" name="Date Placeholder 13"/>
          <p:cNvSpPr>
            <a:spLocks noGrp="1"/>
          </p:cNvSpPr>
          <p:nvPr>
            <p:ph type="dt" sz="half" idx="10"/>
          </p:nvPr>
        </p:nvSpPr>
        <p:spPr/>
        <p:txBody>
          <a:bodyPr/>
          <a:lstStyle/>
          <a:p>
            <a:fld id="{4707E8A1-A1AA-4984-A96B-6EA821E8A159}" type="datetimeFigureOut">
              <a:rPr lang="en-US" smtClean="0"/>
              <a:t>6/22/2017</a:t>
            </a:fld>
            <a:endParaRPr lang="en-US"/>
          </a:p>
        </p:txBody>
      </p:sp>
      <p:sp>
        <p:nvSpPr>
          <p:cNvPr id="15" name="Slide Number Placeholder 14"/>
          <p:cNvSpPr>
            <a:spLocks noGrp="1"/>
          </p:cNvSpPr>
          <p:nvPr>
            <p:ph type="sldNum" sz="quarter" idx="11"/>
          </p:nvPr>
        </p:nvSpPr>
        <p:spPr/>
        <p:txBody>
          <a:bodyPr/>
          <a:lstStyle/>
          <a:p>
            <a:fld id="{8368D631-19C1-4798-9650-DF50483012E0}" type="slidenum">
              <a:rPr lang="en-US" smtClean="0"/>
              <a:t>‹#›</a:t>
            </a:fld>
            <a:endParaRPr lang="en-US"/>
          </a:p>
        </p:txBody>
      </p:sp>
      <p:sp>
        <p:nvSpPr>
          <p:cNvPr id="16" name="Footer Placeholder 15"/>
          <p:cNvSpPr>
            <a:spLocks noGrp="1"/>
          </p:cNvSpPr>
          <p:nvPr>
            <p:ph type="ftr" sz="quarter" idx="12"/>
          </p:nvPr>
        </p:nvSpPr>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Date Placeholder 11"/>
          <p:cNvSpPr>
            <a:spLocks noGrp="1"/>
          </p:cNvSpPr>
          <p:nvPr>
            <p:ph type="dt" sz="half" idx="10"/>
          </p:nvPr>
        </p:nvSpPr>
        <p:spPr/>
        <p:txBody>
          <a:bodyPr/>
          <a:lstStyle/>
          <a:p>
            <a:fld id="{4707E8A1-A1AA-4984-A96B-6EA821E8A159}" type="datetimeFigureOut">
              <a:rPr lang="en-US" smtClean="0"/>
              <a:t>6/22/2017</a:t>
            </a:fld>
            <a:endParaRPr lang="en-US"/>
          </a:p>
        </p:txBody>
      </p:sp>
      <p:sp>
        <p:nvSpPr>
          <p:cNvPr id="13" name="Slide Number Placeholder 12"/>
          <p:cNvSpPr>
            <a:spLocks noGrp="1"/>
          </p:cNvSpPr>
          <p:nvPr>
            <p:ph type="sldNum" sz="quarter" idx="11"/>
          </p:nvPr>
        </p:nvSpPr>
        <p:spPr/>
        <p:txBody>
          <a:bodyPr/>
          <a:lstStyle/>
          <a:p>
            <a:fld id="{8368D631-19C1-4798-9650-DF50483012E0}"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4707E8A1-A1AA-4984-A96B-6EA821E8A159}" type="datetimeFigureOut">
              <a:rPr lang="en-US" smtClean="0"/>
              <a:t>6/22/2017</a:t>
            </a:fld>
            <a:endParaRPr lang="en-US"/>
          </a:p>
        </p:txBody>
      </p:sp>
      <p:sp>
        <p:nvSpPr>
          <p:cNvPr id="9" name="Slide Number Placeholder 8"/>
          <p:cNvSpPr>
            <a:spLocks noGrp="1"/>
          </p:cNvSpPr>
          <p:nvPr>
            <p:ph type="sldNum" sz="quarter" idx="11"/>
          </p:nvPr>
        </p:nvSpPr>
        <p:spPr/>
        <p:txBody>
          <a:bodyPr/>
          <a:lstStyle/>
          <a:p>
            <a:fld id="{8368D631-19C1-4798-9650-DF50483012E0}"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
        <p:nvSpPr>
          <p:cNvPr id="11" name="Title 10"/>
          <p:cNvSpPr>
            <a:spLocks noGrp="1"/>
          </p:cNvSpPr>
          <p:nvPr>
            <p:ph type="title"/>
          </p:nvPr>
        </p:nvSpPr>
        <p:spPr/>
        <p:txBody>
          <a:bodyPr/>
          <a:lstStyle/>
          <a:p>
            <a:r>
              <a:rPr lang="en-US" smtClean="0"/>
              <a:t>Click to edit Master title style</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en-US" smtClean="0"/>
              <a:t>Click to edit Master title style</a:t>
            </a:r>
            <a:endParaRPr lang="en-US" dirty="0"/>
          </a:p>
        </p:txBody>
      </p:sp>
      <p:sp>
        <p:nvSpPr>
          <p:cNvPr id="14" name="Date Placeholder 13"/>
          <p:cNvSpPr>
            <a:spLocks noGrp="1"/>
          </p:cNvSpPr>
          <p:nvPr>
            <p:ph type="dt" sz="half" idx="10"/>
          </p:nvPr>
        </p:nvSpPr>
        <p:spPr/>
        <p:txBody>
          <a:bodyPr/>
          <a:lstStyle/>
          <a:p>
            <a:fld id="{4707E8A1-A1AA-4984-A96B-6EA821E8A159}" type="datetimeFigureOut">
              <a:rPr lang="en-US" smtClean="0"/>
              <a:t>6/22/2017</a:t>
            </a:fld>
            <a:endParaRPr lang="en-US"/>
          </a:p>
        </p:txBody>
      </p:sp>
      <p:sp>
        <p:nvSpPr>
          <p:cNvPr id="15" name="Slide Number Placeholder 14"/>
          <p:cNvSpPr>
            <a:spLocks noGrp="1"/>
          </p:cNvSpPr>
          <p:nvPr>
            <p:ph type="sldNum" sz="quarter" idx="11"/>
          </p:nvPr>
        </p:nvSpPr>
        <p:spPr/>
        <p:txBody>
          <a:bodyPr/>
          <a:lstStyle/>
          <a:p>
            <a:fld id="{8368D631-19C1-4798-9650-DF50483012E0}" type="slidenum">
              <a:rPr lang="en-US" smtClean="0"/>
              <a:t>‹#›</a:t>
            </a:fld>
            <a:endParaRPr lang="en-US"/>
          </a:p>
        </p:txBody>
      </p:sp>
      <p:sp>
        <p:nvSpPr>
          <p:cNvPr id="16" name="Footer Placeholder 15"/>
          <p:cNvSpPr>
            <a:spLocks noGrp="1"/>
          </p:cNvSpPr>
          <p:nvPr>
            <p:ph type="ftr" sz="quarter" idx="12"/>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Date Placeholder 6"/>
          <p:cNvSpPr>
            <a:spLocks noGrp="1"/>
          </p:cNvSpPr>
          <p:nvPr>
            <p:ph type="dt" sz="half" idx="10"/>
          </p:nvPr>
        </p:nvSpPr>
        <p:spPr/>
        <p:txBody>
          <a:bodyPr/>
          <a:lstStyle/>
          <a:p>
            <a:fld id="{4707E8A1-A1AA-4984-A96B-6EA821E8A159}" type="datetimeFigureOut">
              <a:rPr lang="en-US" smtClean="0"/>
              <a:t>6/22/2017</a:t>
            </a:fld>
            <a:endParaRPr lang="en-US"/>
          </a:p>
        </p:txBody>
      </p:sp>
      <p:sp>
        <p:nvSpPr>
          <p:cNvPr id="8" name="Slide Number Placeholder 7"/>
          <p:cNvSpPr>
            <a:spLocks noGrp="1"/>
          </p:cNvSpPr>
          <p:nvPr>
            <p:ph type="sldNum" sz="quarter" idx="11"/>
          </p:nvPr>
        </p:nvSpPr>
        <p:spPr/>
        <p:txBody>
          <a:bodyPr/>
          <a:lstStyle/>
          <a:p>
            <a:fld id="{8368D631-19C1-4798-9650-DF50483012E0}"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707E8A1-A1AA-4984-A96B-6EA821E8A159}" type="datetimeFigureOut">
              <a:rPr lang="en-US" smtClean="0"/>
              <a:t>6/22/2017</a:t>
            </a:fld>
            <a:endParaRPr lang="en-US"/>
          </a:p>
        </p:txBody>
      </p:sp>
      <p:sp>
        <p:nvSpPr>
          <p:cNvPr id="6" name="Slide Number Placeholder 5"/>
          <p:cNvSpPr>
            <a:spLocks noGrp="1"/>
          </p:cNvSpPr>
          <p:nvPr>
            <p:ph type="sldNum" sz="quarter" idx="11"/>
          </p:nvPr>
        </p:nvSpPr>
        <p:spPr/>
        <p:txBody>
          <a:bodyPr/>
          <a:lstStyle/>
          <a:p>
            <a:fld id="{8368D631-19C1-4798-9650-DF50483012E0}" type="slidenum">
              <a:rPr lang="en-US" smtClean="0"/>
              <a:t>‹#›</a:t>
            </a:fld>
            <a:endParaRPr lang="en-US"/>
          </a:p>
        </p:txBody>
      </p:sp>
      <p:sp>
        <p:nvSpPr>
          <p:cNvPr id="7" name="Footer Placeholder 6"/>
          <p:cNvSpPr>
            <a:spLocks noGrp="1"/>
          </p:cNvSpPr>
          <p:nvPr>
            <p:ph type="ftr" sz="quarter" idx="12"/>
          </p:nvPr>
        </p:nvSpPr>
        <p:spPr/>
        <p:txBody>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5" name="Date Placeholder 14"/>
          <p:cNvSpPr>
            <a:spLocks noGrp="1"/>
          </p:cNvSpPr>
          <p:nvPr>
            <p:ph type="dt" sz="half" idx="10"/>
          </p:nvPr>
        </p:nvSpPr>
        <p:spPr/>
        <p:txBody>
          <a:bodyPr/>
          <a:lstStyle/>
          <a:p>
            <a:fld id="{4707E8A1-A1AA-4984-A96B-6EA821E8A159}" type="datetimeFigureOut">
              <a:rPr lang="en-US" smtClean="0"/>
              <a:t>6/22/2017</a:t>
            </a:fld>
            <a:endParaRPr lang="en-US"/>
          </a:p>
        </p:txBody>
      </p:sp>
      <p:sp>
        <p:nvSpPr>
          <p:cNvPr id="16" name="Slide Number Placeholder 15"/>
          <p:cNvSpPr>
            <a:spLocks noGrp="1"/>
          </p:cNvSpPr>
          <p:nvPr>
            <p:ph type="sldNum" sz="quarter" idx="11"/>
          </p:nvPr>
        </p:nvSpPr>
        <p:spPr/>
        <p:txBody>
          <a:bodyPr/>
          <a:lstStyle/>
          <a:p>
            <a:fld id="{8368D631-19C1-4798-9650-DF50483012E0}" type="slidenum">
              <a:rPr lang="en-US" smtClean="0"/>
              <a:t>‹#›</a:t>
            </a:fld>
            <a:endParaRPr lang="en-US"/>
          </a:p>
        </p:txBody>
      </p:sp>
      <p:sp>
        <p:nvSpPr>
          <p:cNvPr id="17" name="Footer Placeholder 16"/>
          <p:cNvSpPr>
            <a:spLocks noGrp="1"/>
          </p:cNvSpPr>
          <p:nvPr>
            <p:ph type="ftr" sz="quarter" idx="12"/>
          </p:nvPr>
        </p:nvSpPr>
        <p:spPr/>
        <p:txBody>
          <a:bodyPr/>
          <a:lstStyle/>
          <a:p>
            <a:endParaRPr lang="en-US"/>
          </a:p>
        </p:txBody>
      </p:sp>
      <p:sp>
        <p:nvSpPr>
          <p:cNvPr id="18" name="Title 17"/>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en-US" smtClean="0"/>
              <a:t>Click to edit Master title style</a:t>
            </a:r>
            <a:endParaRPr lang="en-US"/>
          </a:p>
        </p:txBody>
      </p:sp>
      <p:sp>
        <p:nvSpPr>
          <p:cNvPr id="13" name="Date Placeholder 12"/>
          <p:cNvSpPr>
            <a:spLocks noGrp="1"/>
          </p:cNvSpPr>
          <p:nvPr>
            <p:ph type="dt" sz="half" idx="10"/>
          </p:nvPr>
        </p:nvSpPr>
        <p:spPr/>
        <p:txBody>
          <a:bodyPr/>
          <a:lstStyle/>
          <a:p>
            <a:fld id="{4707E8A1-A1AA-4984-A96B-6EA821E8A159}" type="datetimeFigureOut">
              <a:rPr lang="en-US" smtClean="0"/>
              <a:t>6/22/2017</a:t>
            </a:fld>
            <a:endParaRPr lang="en-US"/>
          </a:p>
        </p:txBody>
      </p:sp>
      <p:sp>
        <p:nvSpPr>
          <p:cNvPr id="14" name="Slide Number Placeholder 13"/>
          <p:cNvSpPr>
            <a:spLocks noGrp="1"/>
          </p:cNvSpPr>
          <p:nvPr>
            <p:ph type="sldNum" sz="quarter" idx="11"/>
          </p:nvPr>
        </p:nvSpPr>
        <p:spPr/>
        <p:txBody>
          <a:bodyPr/>
          <a:lstStyle/>
          <a:p>
            <a:fld id="{8368D631-19C1-4798-9650-DF50483012E0}" type="slidenum">
              <a:rPr lang="en-US" smtClean="0"/>
              <a:t>‹#›</a:t>
            </a:fld>
            <a:endParaRPr lang="en-US"/>
          </a:p>
        </p:txBody>
      </p:sp>
      <p:sp>
        <p:nvSpPr>
          <p:cNvPr id="15" name="Footer Placeholder 14"/>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4707E8A1-A1AA-4984-A96B-6EA821E8A159}" type="datetimeFigureOut">
              <a:rPr lang="en-US" smtClean="0"/>
              <a:t>6/22/2017</a:t>
            </a:fld>
            <a:endParaRPr lang="en-US"/>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en-US"/>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8368D631-19C1-4798-9650-DF50483012E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tiff"/><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jpg"/><Relationship Id="rId5" Type="http://schemas.openxmlformats.org/officeDocument/2006/relationships/image" Target="../media/image9.jpeg"/><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jpeg"/><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22318" y="0"/>
            <a:ext cx="5299364" cy="6858000"/>
          </a:xfrm>
          <a:prstGeom prst="rect">
            <a:avLst/>
          </a:prstGeom>
        </p:spPr>
      </p:pic>
      <p:pic>
        <p:nvPicPr>
          <p:cNvPr id="3" name="Picture 3" descr="M:\STAFF FOLDER\Moore\NWRS_Brand_ID_color copy.jpg"/>
          <p:cNvPicPr>
            <a:picLocks noChangeAspect="1" noChangeArrowheads="1"/>
          </p:cNvPicPr>
          <p:nvPr/>
        </p:nvPicPr>
        <p:blipFill rotWithShape="1">
          <a:blip r:embed="rId3">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M:\STAFF FOLDER\Moore\NWRS_Brand_ID_color copy.jpg"/>
          <p:cNvPicPr>
            <a:picLocks noChangeAspect="1" noChangeArrowheads="1"/>
          </p:cNvPicPr>
          <p:nvPr/>
        </p:nvPicPr>
        <p:blipFill rotWithShape="1">
          <a:blip r:embed="rId3">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92249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
            <a:ext cx="4572000" cy="6858000"/>
          </a:xfrm>
          <a:prstGeom prst="rect">
            <a:avLst/>
          </a:prstGeom>
          <a:noFill/>
          <a:ln w="9525">
            <a:noFill/>
            <a:miter lim="800000"/>
            <a:headEnd/>
            <a:tailEnd/>
          </a:ln>
        </p:spPr>
      </p:pic>
      <p:sp>
        <p:nvSpPr>
          <p:cNvPr id="9" name="TextBox 8"/>
          <p:cNvSpPr txBox="1"/>
          <p:nvPr/>
        </p:nvSpPr>
        <p:spPr>
          <a:xfrm>
            <a:off x="2124112" y="2719318"/>
            <a:ext cx="1587294"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Gull hazing</a:t>
            </a:r>
            <a:endParaRPr lang="en-US" sz="2000" b="1" dirty="0">
              <a:solidFill>
                <a:schemeClr val="bg1"/>
              </a:solidFill>
              <a:effectLst>
                <a:outerShdw blurRad="38100" dist="38100" dir="2700000" algn="tl">
                  <a:srgbClr val="000000">
                    <a:alpha val="43137"/>
                  </a:srgbClr>
                </a:outerShdw>
              </a:effectLst>
            </a:endParaRPr>
          </a:p>
        </p:txBody>
      </p:sp>
      <p:sp>
        <p:nvSpPr>
          <p:cNvPr id="11" name="TextBox 10"/>
          <p:cNvSpPr txBox="1"/>
          <p:nvPr/>
        </p:nvSpPr>
        <p:spPr>
          <a:xfrm>
            <a:off x="1640005" y="2175739"/>
            <a:ext cx="2071401"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Seasonal timing</a:t>
            </a:r>
            <a:endParaRPr lang="en-US" sz="2000" b="1" dirty="0">
              <a:solidFill>
                <a:schemeClr val="bg1"/>
              </a:solidFill>
              <a:effectLst>
                <a:outerShdw blurRad="38100" dist="38100" dir="2700000" algn="tl">
                  <a:srgbClr val="000000">
                    <a:alpha val="43137"/>
                  </a:srgbClr>
                </a:outerShdw>
              </a:effectLst>
            </a:endParaRPr>
          </a:p>
        </p:txBody>
      </p:sp>
      <p:sp>
        <p:nvSpPr>
          <p:cNvPr id="12" name="TextBox 11"/>
          <p:cNvSpPr txBox="1"/>
          <p:nvPr/>
        </p:nvSpPr>
        <p:spPr>
          <a:xfrm>
            <a:off x="1011628" y="3237597"/>
            <a:ext cx="2699778"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Capture birds of prey</a:t>
            </a:r>
            <a:endParaRPr lang="en-US" sz="2000" b="1" dirty="0">
              <a:solidFill>
                <a:schemeClr val="bg1"/>
              </a:solidFill>
              <a:effectLst>
                <a:outerShdw blurRad="38100" dist="38100" dir="2700000" algn="tl">
                  <a:srgbClr val="000000">
                    <a:alpha val="43137"/>
                  </a:srgbClr>
                </a:outerShdw>
              </a:effectLst>
            </a:endParaRPr>
          </a:p>
        </p:txBody>
      </p:sp>
      <p:sp>
        <p:nvSpPr>
          <p:cNvPr id="8" name="TextBox 7"/>
          <p:cNvSpPr txBox="1"/>
          <p:nvPr/>
        </p:nvSpPr>
        <p:spPr>
          <a:xfrm>
            <a:off x="1028640" y="3821071"/>
            <a:ext cx="2656496"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Capture salamanders</a:t>
            </a:r>
            <a:endParaRPr lang="en-US" sz="2000" b="1" dirty="0">
              <a:solidFill>
                <a:schemeClr val="bg1"/>
              </a:solidFill>
              <a:effectLst>
                <a:outerShdw blurRad="38100" dist="38100" dir="2700000" algn="tl">
                  <a:srgbClr val="000000">
                    <a:alpha val="43137"/>
                  </a:srgbClr>
                </a:outerShdw>
              </a:effectLst>
            </a:endParaRPr>
          </a:p>
        </p:txBody>
      </p:sp>
      <p:sp>
        <p:nvSpPr>
          <p:cNvPr id="13" name="TextBox 12"/>
          <p:cNvSpPr txBox="1"/>
          <p:nvPr/>
        </p:nvSpPr>
        <p:spPr>
          <a:xfrm>
            <a:off x="1596961" y="4419600"/>
            <a:ext cx="2085827" cy="35298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Carcass removal</a:t>
            </a:r>
            <a:endParaRPr lang="en-US" sz="2000" b="1" dirty="0">
              <a:solidFill>
                <a:schemeClr val="bg1"/>
              </a:solidFill>
              <a:effectLst>
                <a:outerShdw blurRad="38100" dist="38100" dir="2700000" algn="tl">
                  <a:srgbClr val="000000">
                    <a:alpha val="43137"/>
                  </a:srgbClr>
                </a:outerShdw>
              </a:effectLst>
            </a:endParaRPr>
          </a:p>
        </p:txBody>
      </p:sp>
      <p:sp>
        <p:nvSpPr>
          <p:cNvPr id="15" name="TextBox 14"/>
          <p:cNvSpPr txBox="1"/>
          <p:nvPr/>
        </p:nvSpPr>
        <p:spPr>
          <a:xfrm>
            <a:off x="357057" y="1234808"/>
            <a:ext cx="6986423" cy="509370"/>
          </a:xfrm>
          <a:prstGeom prst="rect">
            <a:avLst/>
          </a:prstGeom>
          <a:noFill/>
        </p:spPr>
        <p:txBody>
          <a:bodyPr wrap="square" rtlCol="0">
            <a:spAutoFit/>
          </a:bodyPr>
          <a:lstStyle/>
          <a:p>
            <a:pPr>
              <a:lnSpc>
                <a:spcPts val="3200"/>
              </a:lnSpc>
            </a:pPr>
            <a:r>
              <a:rPr lang="en-US" sz="3200" b="1" dirty="0" smtClean="0">
                <a:solidFill>
                  <a:srgbClr val="FFFF00"/>
                </a:solidFill>
                <a:effectLst>
                  <a:outerShdw blurRad="38100" dist="38100" dir="2700000" algn="tl">
                    <a:srgbClr val="000000">
                      <a:alpha val="43137"/>
                    </a:srgbClr>
                  </a:outerShdw>
                </a:effectLst>
                <a:cs typeface="Arial" pitchFamily="34" charset="0"/>
              </a:rPr>
              <a:t>Protective Measures</a:t>
            </a:r>
            <a:endParaRPr lang="en-US" sz="3200" b="0" dirty="0">
              <a:ln w="3175">
                <a:solidFill>
                  <a:schemeClr val="tx1">
                    <a:lumMod val="95000"/>
                  </a:schemeClr>
                </a:solidFill>
                <a:prstDash val="solid"/>
              </a:ln>
              <a:solidFill>
                <a:srgbClr val="FFFF00"/>
              </a:solidFill>
              <a:effectLst>
                <a:outerShdw blurRad="38100" dist="38100" dir="2700000" algn="tl">
                  <a:srgbClr val="000000">
                    <a:alpha val="43137"/>
                  </a:srgbClr>
                </a:outerShdw>
              </a:effectLst>
            </a:endParaRPr>
          </a:p>
        </p:txBody>
      </p:sp>
      <p:sp>
        <p:nvSpPr>
          <p:cNvPr id="14" name="TextBox 13"/>
          <p:cNvSpPr txBox="1"/>
          <p:nvPr/>
        </p:nvSpPr>
        <p:spPr>
          <a:xfrm>
            <a:off x="571614" y="4953000"/>
            <a:ext cx="3238386" cy="60946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Precision bait application </a:t>
            </a:r>
          </a:p>
          <a:p>
            <a:pPr algn="r">
              <a:lnSpc>
                <a:spcPts val="2000"/>
              </a:lnSpc>
            </a:pPr>
            <a:r>
              <a:rPr lang="en-US" sz="2000" b="1" dirty="0" smtClean="0">
                <a:solidFill>
                  <a:schemeClr val="bg1"/>
                </a:solidFill>
                <a:effectLst>
                  <a:outerShdw blurRad="38100" dist="38100" dir="2700000" algn="tl">
                    <a:srgbClr val="000000">
                      <a:alpha val="43137"/>
                    </a:srgbClr>
                  </a:outerShdw>
                </a:effectLst>
              </a:rPr>
              <a:t>(marine environment)</a:t>
            </a:r>
            <a:endParaRPr lang="en-US" sz="2000" b="1" dirty="0">
              <a:solidFill>
                <a:schemeClr val="bg1"/>
              </a:solidFill>
              <a:effectLst>
                <a:outerShdw blurRad="38100" dist="38100" dir="2700000" algn="tl">
                  <a:srgbClr val="000000">
                    <a:alpha val="43137"/>
                  </a:srgbClr>
                </a:outerShdw>
              </a:effectLst>
            </a:endParaRPr>
          </a:p>
        </p:txBody>
      </p:sp>
      <p:sp>
        <p:nvSpPr>
          <p:cNvPr id="10" name="TextBox 9"/>
          <p:cNvSpPr txBox="1"/>
          <p:nvPr/>
        </p:nvSpPr>
        <p:spPr>
          <a:xfrm>
            <a:off x="267406" y="5791338"/>
            <a:ext cx="3533340" cy="609462"/>
          </a:xfrm>
          <a:prstGeom prst="rect">
            <a:avLst/>
          </a:prstGeom>
          <a:noFill/>
        </p:spPr>
        <p:txBody>
          <a:bodyPr wrap="none" rtlCol="0">
            <a:spAutoFit/>
          </a:bodyPr>
          <a:lstStyle/>
          <a:p>
            <a:pPr algn="r">
              <a:lnSpc>
                <a:spcPts val="2000"/>
              </a:lnSpc>
            </a:pPr>
            <a:r>
              <a:rPr lang="en-US" sz="2000" b="1" dirty="0" smtClean="0">
                <a:solidFill>
                  <a:schemeClr val="bg1"/>
                </a:solidFill>
                <a:effectLst>
                  <a:outerShdw blurRad="38100" dist="38100" dir="2700000" algn="tl">
                    <a:srgbClr val="000000">
                      <a:alpha val="43137"/>
                    </a:srgbClr>
                  </a:outerShdw>
                </a:effectLst>
              </a:rPr>
              <a:t>Monitoring and contingency</a:t>
            </a:r>
          </a:p>
          <a:p>
            <a:pPr algn="r">
              <a:lnSpc>
                <a:spcPts val="2000"/>
              </a:lnSpc>
            </a:pPr>
            <a:r>
              <a:rPr lang="en-US" sz="2000" b="1" dirty="0" smtClean="0">
                <a:solidFill>
                  <a:schemeClr val="bg1"/>
                </a:solidFill>
                <a:effectLst>
                  <a:outerShdw blurRad="38100" dist="38100" dir="2700000" algn="tl">
                    <a:srgbClr val="000000">
                      <a:alpha val="43137"/>
                    </a:srgbClr>
                  </a:outerShdw>
                </a:effectLst>
              </a:rPr>
              <a:t>plans</a:t>
            </a:r>
            <a:endParaRPr lang="en-US" sz="2000" b="1" dirty="0">
              <a:solidFill>
                <a:schemeClr val="bg1"/>
              </a:solidFill>
              <a:effectLst>
                <a:outerShdw blurRad="38100" dist="38100" dir="2700000" algn="tl">
                  <a:srgbClr val="000000">
                    <a:alpha val="43137"/>
                  </a:srgbClr>
                </a:outerShdw>
              </a:effectLst>
            </a:endParaRPr>
          </a:p>
        </p:txBody>
      </p:sp>
      <p:pic>
        <p:nvPicPr>
          <p:cNvPr id="16" name="Picture 3"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981174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3" descr="assp annie.jpg"/>
          <p:cNvPicPr>
            <a:picLocks noChangeAspect="1"/>
          </p:cNvPicPr>
          <p:nvPr/>
        </p:nvPicPr>
        <p:blipFill>
          <a:blip r:embed="rId2" cstate="print"/>
          <a:stretch>
            <a:fillRect/>
          </a:stretch>
        </p:blipFill>
        <p:spPr>
          <a:xfrm>
            <a:off x="-76200" y="-374326"/>
            <a:ext cx="10972800" cy="7308526"/>
          </a:xfrm>
          <a:prstGeom prst="rect">
            <a:avLst/>
          </a:prstGeom>
        </p:spPr>
      </p:pic>
      <p:sp>
        <p:nvSpPr>
          <p:cNvPr id="2" name="TextBox 1"/>
          <p:cNvSpPr txBox="1"/>
          <p:nvPr/>
        </p:nvSpPr>
        <p:spPr>
          <a:xfrm>
            <a:off x="373930" y="751710"/>
            <a:ext cx="8092440" cy="523220"/>
          </a:xfrm>
          <a:prstGeom prst="rect">
            <a:avLst/>
          </a:prstGeom>
          <a:noFill/>
        </p:spPr>
        <p:txBody>
          <a:bodyPr wrap="square" rtlCol="0">
            <a:spAutoFit/>
          </a:bodyPr>
          <a:lstStyle/>
          <a:p>
            <a:pPr algn="ctr"/>
            <a:r>
              <a:rPr lang="en-US" sz="2800" b="1" dirty="0">
                <a:solidFill>
                  <a:srgbClr val="FFFF00"/>
                </a:solidFill>
                <a:effectLst>
                  <a:outerShdw blurRad="38100" dist="38100" dir="2700000" algn="tl">
                    <a:srgbClr val="000000">
                      <a:alpha val="43137"/>
                    </a:srgbClr>
                  </a:outerShdw>
                </a:effectLst>
              </a:rPr>
              <a:t>N</a:t>
            </a:r>
            <a:r>
              <a:rPr lang="en-US" sz="2800" b="1" dirty="0" smtClean="0">
                <a:solidFill>
                  <a:srgbClr val="FFFF00"/>
                </a:solidFill>
                <a:effectLst>
                  <a:outerShdw blurRad="38100" dist="38100" dir="2700000" algn="tl">
                    <a:srgbClr val="000000">
                      <a:alpha val="43137"/>
                    </a:srgbClr>
                  </a:outerShdw>
                </a:effectLst>
              </a:rPr>
              <a:t>ext Steps</a:t>
            </a:r>
            <a:endParaRPr lang="en-US" sz="2800" b="1" dirty="0">
              <a:solidFill>
                <a:srgbClr val="FFFF00"/>
              </a:solidFill>
              <a:effectLst>
                <a:outerShdw blurRad="38100" dist="38100" dir="2700000" algn="tl">
                  <a:srgbClr val="000000">
                    <a:alpha val="43137"/>
                  </a:srgbClr>
                </a:outerShdw>
              </a:effectLst>
            </a:endParaRPr>
          </a:p>
        </p:txBody>
      </p:sp>
      <p:sp>
        <p:nvSpPr>
          <p:cNvPr id="3" name="TextBox 2"/>
          <p:cNvSpPr txBox="1"/>
          <p:nvPr/>
        </p:nvSpPr>
        <p:spPr>
          <a:xfrm>
            <a:off x="914400" y="1470660"/>
            <a:ext cx="6934200" cy="4462760"/>
          </a:xfrm>
          <a:prstGeom prst="rect">
            <a:avLst/>
          </a:prstGeom>
          <a:noFill/>
        </p:spPr>
        <p:txBody>
          <a:bodyPr wrap="square" rtlCol="0">
            <a:spAutoFit/>
          </a:bodyPr>
          <a:lstStyle/>
          <a:p>
            <a:pPr marL="457200" indent="-457200">
              <a:lnSpc>
                <a:spcPct val="200000"/>
              </a:lnSpc>
              <a:buFont typeface="Arial" pitchFamily="34" charset="0"/>
              <a:buChar char="•"/>
            </a:pPr>
            <a:r>
              <a:rPr lang="en-US" sz="2400" b="1" dirty="0" smtClean="0">
                <a:solidFill>
                  <a:schemeClr val="bg1"/>
                </a:solidFill>
              </a:rPr>
              <a:t>Select Preferred Alternative  (by Fall 2017)</a:t>
            </a:r>
          </a:p>
          <a:p>
            <a:pPr marL="457200" indent="-457200">
              <a:lnSpc>
                <a:spcPct val="200000"/>
              </a:lnSpc>
              <a:buFont typeface="Arial" pitchFamily="34" charset="0"/>
              <a:buChar char="•"/>
            </a:pPr>
            <a:r>
              <a:rPr lang="en-US" sz="2400" b="1" dirty="0" smtClean="0">
                <a:solidFill>
                  <a:schemeClr val="bg1"/>
                </a:solidFill>
              </a:rPr>
              <a:t>Finalize EIS (by early 2018)</a:t>
            </a:r>
          </a:p>
          <a:p>
            <a:pPr marL="457200" indent="-457200">
              <a:lnSpc>
                <a:spcPct val="200000"/>
              </a:lnSpc>
              <a:buFont typeface="Arial" pitchFamily="34" charset="0"/>
              <a:buChar char="•"/>
            </a:pPr>
            <a:r>
              <a:rPr lang="en-US" sz="2400" b="1" dirty="0">
                <a:solidFill>
                  <a:schemeClr val="bg1"/>
                </a:solidFill>
              </a:rPr>
              <a:t>Issue Record of </a:t>
            </a:r>
            <a:r>
              <a:rPr lang="en-US" sz="2400" b="1" dirty="0" smtClean="0">
                <a:solidFill>
                  <a:schemeClr val="bg1"/>
                </a:solidFill>
              </a:rPr>
              <a:t>Decision (early 2018)</a:t>
            </a:r>
            <a:endParaRPr lang="en-US" sz="2400" b="1" dirty="0">
              <a:solidFill>
                <a:schemeClr val="bg1"/>
              </a:solidFill>
            </a:endParaRPr>
          </a:p>
          <a:p>
            <a:pPr marL="457200" indent="-457200">
              <a:lnSpc>
                <a:spcPct val="200000"/>
              </a:lnSpc>
              <a:buFont typeface="Arial" pitchFamily="34" charset="0"/>
              <a:buChar char="•"/>
            </a:pPr>
            <a:r>
              <a:rPr lang="en-US" sz="2400" b="1" dirty="0" smtClean="0">
                <a:solidFill>
                  <a:schemeClr val="bg1"/>
                </a:solidFill>
              </a:rPr>
              <a:t>Acquire Necessary Permits (late 2017-2019)</a:t>
            </a:r>
          </a:p>
          <a:p>
            <a:pPr marL="457200" indent="-457200">
              <a:spcBef>
                <a:spcPts val="1200"/>
              </a:spcBef>
              <a:buFont typeface="Arial" pitchFamily="34" charset="0"/>
              <a:buChar char="•"/>
            </a:pPr>
            <a:r>
              <a:rPr lang="en-US" sz="2400" b="1" dirty="0" smtClean="0">
                <a:solidFill>
                  <a:schemeClr val="bg1"/>
                </a:solidFill>
              </a:rPr>
              <a:t>Acquire Funding for implementation (if action alternative selected; 2018-2019</a:t>
            </a:r>
            <a:r>
              <a:rPr lang="en-US" sz="2400" b="1" dirty="0" smtClean="0">
                <a:solidFill>
                  <a:schemeClr val="bg1"/>
                </a:solidFill>
              </a:rPr>
              <a:t>)</a:t>
            </a:r>
          </a:p>
          <a:p>
            <a:pPr marL="457200" indent="-457200">
              <a:spcBef>
                <a:spcPts val="1200"/>
              </a:spcBef>
              <a:buFont typeface="Arial" pitchFamily="34" charset="0"/>
              <a:buChar char="•"/>
            </a:pPr>
            <a:r>
              <a:rPr lang="en-US" sz="2400" b="1" dirty="0" smtClean="0">
                <a:solidFill>
                  <a:schemeClr val="bg1"/>
                </a:solidFill>
              </a:rPr>
              <a:t>Communications (public support)</a:t>
            </a:r>
            <a:endParaRPr lang="en-US" sz="2400" b="1" dirty="0">
              <a:solidFill>
                <a:schemeClr val="bg1"/>
              </a:solidFill>
            </a:endParaRPr>
          </a:p>
        </p:txBody>
      </p:sp>
      <p:pic>
        <p:nvPicPr>
          <p:cNvPr id="4" name="Picture 3" descr="M:\STAFF FOLDER\Moore\NWRS_Brand_ID_color copy.jpg"/>
          <p:cNvPicPr>
            <a:picLocks noChangeAspect="1" noChangeArrowheads="1"/>
          </p:cNvPicPr>
          <p:nvPr/>
        </p:nvPicPr>
        <p:blipFill rotWithShape="1">
          <a:blip r:embed="rId3">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M:\STAFF FOLDER\Moore\NWRS_Brand_ID_color copy.jpg"/>
          <p:cNvPicPr>
            <a:picLocks noChangeAspect="1" noChangeArrowheads="1"/>
          </p:cNvPicPr>
          <p:nvPr/>
        </p:nvPicPr>
        <p:blipFill rotWithShape="1">
          <a:blip r:embed="rId3">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3473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Box 1"/>
          <p:cNvSpPr txBox="1"/>
          <p:nvPr/>
        </p:nvSpPr>
        <p:spPr>
          <a:xfrm>
            <a:off x="373930" y="838200"/>
            <a:ext cx="8092440" cy="523220"/>
          </a:xfrm>
          <a:prstGeom prst="rect">
            <a:avLst/>
          </a:prstGeom>
          <a:noFill/>
        </p:spPr>
        <p:txBody>
          <a:bodyPr wrap="square" rtlCol="0">
            <a:spAutoFit/>
          </a:bodyPr>
          <a:lstStyle/>
          <a:p>
            <a:pPr algn="ctr"/>
            <a:r>
              <a:rPr lang="en-US" sz="2800" b="1" dirty="0" smtClean="0">
                <a:solidFill>
                  <a:srgbClr val="FFFF00"/>
                </a:solidFill>
                <a:effectLst>
                  <a:outerShdw blurRad="38100" dist="38100" dir="2700000" algn="tl">
                    <a:srgbClr val="000000">
                      <a:alpha val="43137"/>
                    </a:srgbClr>
                  </a:outerShdw>
                </a:effectLst>
              </a:rPr>
              <a:t>Funding: Planning</a:t>
            </a:r>
            <a:endParaRPr lang="en-US" sz="2800" b="1" dirty="0">
              <a:solidFill>
                <a:srgbClr val="FFFF00"/>
              </a:solidFill>
              <a:effectLst>
                <a:outerShdw blurRad="38100" dist="38100" dir="2700000" algn="tl">
                  <a:srgbClr val="000000">
                    <a:alpha val="43137"/>
                  </a:srgbClr>
                </a:outerShdw>
              </a:effectLst>
            </a:endParaRPr>
          </a:p>
        </p:txBody>
      </p:sp>
      <p:sp>
        <p:nvSpPr>
          <p:cNvPr id="3" name="TextBox 2"/>
          <p:cNvSpPr txBox="1"/>
          <p:nvPr/>
        </p:nvSpPr>
        <p:spPr>
          <a:xfrm>
            <a:off x="914400" y="1981200"/>
            <a:ext cx="6934200" cy="3139321"/>
          </a:xfrm>
          <a:prstGeom prst="rect">
            <a:avLst/>
          </a:prstGeom>
          <a:noFill/>
        </p:spPr>
        <p:txBody>
          <a:bodyPr wrap="square" rtlCol="0">
            <a:spAutoFit/>
          </a:bodyPr>
          <a:lstStyle/>
          <a:p>
            <a:pPr marL="457200" indent="-457200">
              <a:spcAft>
                <a:spcPts val="600"/>
              </a:spcAft>
              <a:buFont typeface="Arial" pitchFamily="34" charset="0"/>
              <a:buChar char="•"/>
            </a:pPr>
            <a:r>
              <a:rPr lang="en-US" sz="2400" b="1" dirty="0" smtClean="0">
                <a:effectLst>
                  <a:outerShdw blurRad="38100" dist="38100" dir="2700000" algn="tl">
                    <a:srgbClr val="000000">
                      <a:alpha val="43137"/>
                    </a:srgbClr>
                  </a:outerShdw>
                </a:effectLst>
              </a:rPr>
              <a:t>~$</a:t>
            </a:r>
            <a:r>
              <a:rPr lang="en-US" sz="2400" b="1" dirty="0" smtClean="0">
                <a:effectLst>
                  <a:outerShdw blurRad="38100" dist="38100" dir="2700000" algn="tl">
                    <a:srgbClr val="000000">
                      <a:alpha val="43137"/>
                    </a:srgbClr>
                  </a:outerShdw>
                </a:effectLst>
              </a:rPr>
              <a:t>2.5 </a:t>
            </a:r>
            <a:r>
              <a:rPr lang="en-US" sz="2400" b="1" dirty="0" smtClean="0">
                <a:effectLst>
                  <a:outerShdw blurRad="38100" dist="38100" dir="2700000" algn="tl">
                    <a:srgbClr val="000000">
                      <a:alpha val="43137"/>
                    </a:srgbClr>
                  </a:outerShdw>
                </a:effectLst>
              </a:rPr>
              <a:t>million since 2006</a:t>
            </a:r>
            <a:endParaRPr lang="en-US" sz="2400" b="1" dirty="0" smtClean="0">
              <a:effectLst>
                <a:outerShdw blurRad="38100" dist="38100" dir="2700000" algn="tl">
                  <a:srgbClr val="000000">
                    <a:alpha val="43137"/>
                  </a:srgbClr>
                </a:outerShdw>
              </a:effectLst>
            </a:endParaRPr>
          </a:p>
          <a:p>
            <a:pPr marL="914400" lvl="1" indent="-457200">
              <a:spcBef>
                <a:spcPts val="600"/>
              </a:spcBef>
              <a:buFont typeface="Courier New" panose="02070309020205020404" pitchFamily="49" charset="0"/>
              <a:buChar char="o"/>
            </a:pPr>
            <a:r>
              <a:rPr lang="en-US" sz="2400" b="1" dirty="0" smtClean="0">
                <a:effectLst>
                  <a:outerShdw blurRad="38100" dist="38100" dir="2700000" algn="tl">
                    <a:srgbClr val="000000">
                      <a:alpha val="43137"/>
                    </a:srgbClr>
                  </a:outerShdw>
                </a:effectLst>
              </a:rPr>
              <a:t>NFWF</a:t>
            </a:r>
          </a:p>
          <a:p>
            <a:pPr marL="914400" lvl="1" indent="-457200">
              <a:spcBef>
                <a:spcPts val="600"/>
              </a:spcBef>
              <a:buFont typeface="Courier New" panose="02070309020205020404" pitchFamily="49" charset="0"/>
              <a:buChar char="o"/>
            </a:pPr>
            <a:r>
              <a:rPr lang="en-US" sz="2400" b="1" dirty="0" smtClean="0">
                <a:effectLst>
                  <a:outerShdw blurRad="38100" dist="38100" dir="2700000" algn="tl">
                    <a:srgbClr val="000000">
                      <a:alpha val="43137"/>
                    </a:srgbClr>
                  </a:outerShdw>
                </a:effectLst>
              </a:rPr>
              <a:t>Luckenbach Oil Spill Restoration Plan (NRDAR)</a:t>
            </a:r>
          </a:p>
          <a:p>
            <a:pPr marL="914400" lvl="1" indent="-457200">
              <a:spcBef>
                <a:spcPts val="600"/>
              </a:spcBef>
              <a:buFont typeface="Courier New" panose="02070309020205020404" pitchFamily="49" charset="0"/>
              <a:buChar char="o"/>
            </a:pPr>
            <a:r>
              <a:rPr lang="en-US" sz="2400" b="1" dirty="0" smtClean="0">
                <a:effectLst>
                  <a:outerShdw blurRad="38100" dist="38100" dir="2700000" algn="tl">
                    <a:srgbClr val="000000">
                      <a:alpha val="43137"/>
                    </a:srgbClr>
                  </a:outerShdw>
                </a:effectLst>
              </a:rPr>
              <a:t>DOI NRDAR Restoration Catalyst Fund</a:t>
            </a:r>
          </a:p>
          <a:p>
            <a:pPr marL="914400" lvl="1" indent="-457200">
              <a:spcBef>
                <a:spcPts val="600"/>
              </a:spcBef>
              <a:buFont typeface="Courier New" panose="02070309020205020404" pitchFamily="49" charset="0"/>
              <a:buChar char="o"/>
            </a:pPr>
            <a:r>
              <a:rPr lang="en-US" sz="2400" b="1" dirty="0" smtClean="0">
                <a:effectLst>
                  <a:outerShdw blurRad="38100" dist="38100" dir="2700000" algn="tl">
                    <a:srgbClr val="000000">
                      <a:alpha val="43137"/>
                    </a:srgbClr>
                  </a:outerShdw>
                </a:effectLst>
              </a:rPr>
              <a:t>California Coastal Conservancy </a:t>
            </a:r>
          </a:p>
          <a:p>
            <a:pPr marL="914400" lvl="1" indent="-457200">
              <a:spcBef>
                <a:spcPts val="600"/>
              </a:spcBef>
              <a:buFont typeface="Courier New" panose="02070309020205020404" pitchFamily="49" charset="0"/>
              <a:buChar char="o"/>
            </a:pPr>
            <a:r>
              <a:rPr lang="en-US" sz="2400" b="1" dirty="0" smtClean="0">
                <a:effectLst>
                  <a:outerShdw blurRad="38100" dist="38100" dir="2700000" algn="tl">
                    <a:srgbClr val="000000">
                      <a:alpha val="43137"/>
                    </a:srgbClr>
                  </a:outerShdw>
                </a:effectLst>
              </a:rPr>
              <a:t>Island Conservation</a:t>
            </a:r>
            <a:endParaRPr lang="en-US" sz="2400" b="1" dirty="0">
              <a:effectLst>
                <a:outerShdw blurRad="38100" dist="38100" dir="2700000" algn="tl">
                  <a:srgbClr val="000000">
                    <a:alpha val="43137"/>
                  </a:srgbClr>
                </a:outerShdw>
              </a:effectLst>
            </a:endParaRPr>
          </a:p>
        </p:txBody>
      </p:sp>
      <p:pic>
        <p:nvPicPr>
          <p:cNvPr id="4" name="Picture 3" descr="M:\STAFF FOLDER\Moore\NWRS_Brand_ID_color copy.jpg"/>
          <p:cNvPicPr>
            <a:picLocks noChangeAspect="1" noChangeArrowheads="1"/>
          </p:cNvPicPr>
          <p:nvPr/>
        </p:nvPicPr>
        <p:blipFill rotWithShape="1">
          <a:blip r:embed="rId3">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M:\STAFF FOLDER\Moore\NWRS_Brand_ID_color copy.jpg"/>
          <p:cNvPicPr>
            <a:picLocks noChangeAspect="1" noChangeArrowheads="1"/>
          </p:cNvPicPr>
          <p:nvPr/>
        </p:nvPicPr>
        <p:blipFill rotWithShape="1">
          <a:blip r:embed="rId3">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68937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01" y="9286"/>
            <a:ext cx="10273071" cy="6848714"/>
          </a:xfrm>
          <a:prstGeom prst="rect">
            <a:avLst/>
          </a:prstGeom>
        </p:spPr>
      </p:pic>
      <p:sp>
        <p:nvSpPr>
          <p:cNvPr id="2" name="TextBox 1"/>
          <p:cNvSpPr txBox="1"/>
          <p:nvPr/>
        </p:nvSpPr>
        <p:spPr>
          <a:xfrm>
            <a:off x="373930" y="1238169"/>
            <a:ext cx="8092440" cy="523220"/>
          </a:xfrm>
          <a:prstGeom prst="rect">
            <a:avLst/>
          </a:prstGeom>
          <a:noFill/>
        </p:spPr>
        <p:txBody>
          <a:bodyPr wrap="square" rtlCol="0">
            <a:spAutoFit/>
          </a:bodyPr>
          <a:lstStyle/>
          <a:p>
            <a:pPr algn="ctr"/>
            <a:r>
              <a:rPr lang="en-US" sz="2800" b="1" dirty="0" smtClean="0">
                <a:solidFill>
                  <a:schemeClr val="bg1"/>
                </a:solidFill>
                <a:effectLst>
                  <a:outerShdw blurRad="38100" dist="38100" dir="2700000" algn="tl">
                    <a:srgbClr val="000000">
                      <a:alpha val="43137"/>
                    </a:srgbClr>
                  </a:outerShdw>
                </a:effectLst>
              </a:rPr>
              <a:t>Funding: Implementation &amp; Monitoring</a:t>
            </a:r>
            <a:endParaRPr lang="en-US" sz="2800" b="1" dirty="0">
              <a:solidFill>
                <a:schemeClr val="bg1"/>
              </a:solidFill>
              <a:effectLst>
                <a:outerShdw blurRad="38100" dist="38100" dir="2700000" algn="tl">
                  <a:srgbClr val="000000">
                    <a:alpha val="43137"/>
                  </a:srgbClr>
                </a:outerShdw>
              </a:effectLst>
            </a:endParaRPr>
          </a:p>
        </p:txBody>
      </p:sp>
      <p:sp>
        <p:nvSpPr>
          <p:cNvPr id="3" name="TextBox 2"/>
          <p:cNvSpPr txBox="1"/>
          <p:nvPr/>
        </p:nvSpPr>
        <p:spPr>
          <a:xfrm>
            <a:off x="762000" y="1905000"/>
            <a:ext cx="7848600" cy="3354765"/>
          </a:xfrm>
          <a:prstGeom prst="rect">
            <a:avLst/>
          </a:prstGeom>
          <a:noFill/>
        </p:spPr>
        <p:txBody>
          <a:bodyPr wrap="square" rtlCol="0">
            <a:spAutoFit/>
          </a:bodyPr>
          <a:lstStyle/>
          <a:p>
            <a:pPr marL="457200" indent="-457200">
              <a:lnSpc>
                <a:spcPct val="200000"/>
              </a:lnSpc>
              <a:buFont typeface="Wingdings" panose="05000000000000000000" pitchFamily="2" charset="2"/>
              <a:buChar char="q"/>
            </a:pPr>
            <a:r>
              <a:rPr lang="en-US" sz="2400" b="1" dirty="0" smtClean="0">
                <a:solidFill>
                  <a:srgbClr val="FFFF00"/>
                </a:solidFill>
              </a:rPr>
              <a:t>Implementation</a:t>
            </a:r>
            <a:r>
              <a:rPr lang="en-US" sz="2400" b="1" dirty="0" smtClean="0">
                <a:solidFill>
                  <a:srgbClr val="FFFF00"/>
                </a:solidFill>
              </a:rPr>
              <a:t>: ~$1.5 million</a:t>
            </a:r>
          </a:p>
          <a:p>
            <a:pPr marL="914400" lvl="1" indent="-457200">
              <a:spcBef>
                <a:spcPts val="600"/>
              </a:spcBef>
              <a:buFont typeface="Arial" pitchFamily="34" charset="0"/>
              <a:buChar char="•"/>
            </a:pPr>
            <a:r>
              <a:rPr lang="en-US" sz="2400" b="1" dirty="0" smtClean="0">
                <a:solidFill>
                  <a:srgbClr val="FFFF00"/>
                </a:solidFill>
              </a:rPr>
              <a:t>Possible sources</a:t>
            </a:r>
          </a:p>
          <a:p>
            <a:pPr marL="1371600" lvl="2" indent="-457200">
              <a:spcBef>
                <a:spcPts val="600"/>
              </a:spcBef>
              <a:buFont typeface="Courier New" panose="02070309020205020404" pitchFamily="49" charset="0"/>
              <a:buChar char="o"/>
            </a:pPr>
            <a:r>
              <a:rPr lang="en-US" sz="2400" b="1" dirty="0">
                <a:solidFill>
                  <a:srgbClr val="FFFF00"/>
                </a:solidFill>
              </a:rPr>
              <a:t>NRDAR </a:t>
            </a:r>
            <a:r>
              <a:rPr lang="en-US" sz="2400" b="1" dirty="0" smtClean="0">
                <a:solidFill>
                  <a:srgbClr val="FFFF00"/>
                </a:solidFill>
              </a:rPr>
              <a:t>funds: $173,000 </a:t>
            </a:r>
          </a:p>
          <a:p>
            <a:pPr marL="1371600" lvl="2" indent="-457200">
              <a:spcBef>
                <a:spcPts val="600"/>
              </a:spcBef>
              <a:buFont typeface="Courier New" panose="02070309020205020404" pitchFamily="49" charset="0"/>
              <a:buChar char="o"/>
            </a:pPr>
            <a:r>
              <a:rPr lang="en-US" sz="2400" b="1" dirty="0">
                <a:solidFill>
                  <a:srgbClr val="FFFF00"/>
                </a:solidFill>
              </a:rPr>
              <a:t>FWS Large </a:t>
            </a:r>
            <a:r>
              <a:rPr lang="en-US" sz="2400" b="1" dirty="0" err="1">
                <a:solidFill>
                  <a:srgbClr val="FFFF00"/>
                </a:solidFill>
              </a:rPr>
              <a:t>Invasives</a:t>
            </a:r>
            <a:r>
              <a:rPr lang="en-US" sz="2400" b="1" dirty="0">
                <a:solidFill>
                  <a:srgbClr val="FFFF00"/>
                </a:solidFill>
              </a:rPr>
              <a:t> </a:t>
            </a:r>
            <a:r>
              <a:rPr lang="en-US" sz="2400" b="1" dirty="0" smtClean="0">
                <a:solidFill>
                  <a:srgbClr val="FFFF00"/>
                </a:solidFill>
              </a:rPr>
              <a:t>Fund: </a:t>
            </a:r>
            <a:r>
              <a:rPr lang="en-US" sz="2400" b="1" dirty="0" smtClean="0">
                <a:solidFill>
                  <a:srgbClr val="FFFF00"/>
                </a:solidFill>
              </a:rPr>
              <a:t>$1 million</a:t>
            </a:r>
          </a:p>
          <a:p>
            <a:pPr marL="1371600" lvl="2" indent="-457200">
              <a:spcBef>
                <a:spcPts val="600"/>
              </a:spcBef>
              <a:buFont typeface="Courier New" panose="02070309020205020404" pitchFamily="49" charset="0"/>
              <a:buChar char="o"/>
            </a:pPr>
            <a:r>
              <a:rPr lang="en-US" sz="2400" b="1" dirty="0" smtClean="0">
                <a:solidFill>
                  <a:srgbClr val="FFFF00"/>
                </a:solidFill>
              </a:rPr>
              <a:t>????</a:t>
            </a:r>
            <a:r>
              <a:rPr lang="en-US" sz="2400" b="1" dirty="0" smtClean="0">
                <a:solidFill>
                  <a:srgbClr val="FFFF00"/>
                </a:solidFill>
              </a:rPr>
              <a:t>: ~$330,000</a:t>
            </a:r>
            <a:endParaRPr lang="en-US" sz="2400" b="1" dirty="0">
              <a:solidFill>
                <a:srgbClr val="FFFF00"/>
              </a:solidFill>
            </a:endParaRPr>
          </a:p>
          <a:p>
            <a:pPr marL="0" lvl="1" indent="-457200">
              <a:buFont typeface="Arial" panose="020B0604020202020204" pitchFamily="34" charset="0"/>
              <a:buChar char="•"/>
            </a:pPr>
            <a:endParaRPr lang="en-US" sz="2400" b="1" dirty="0" smtClean="0">
              <a:solidFill>
                <a:srgbClr val="FFFF00"/>
              </a:solidFill>
            </a:endParaRPr>
          </a:p>
          <a:p>
            <a:pPr marL="0" lvl="1" indent="-457200">
              <a:buFont typeface="Wingdings" panose="05000000000000000000" pitchFamily="2" charset="2"/>
              <a:buChar char="q"/>
            </a:pPr>
            <a:r>
              <a:rPr lang="en-US" sz="2400" b="1" dirty="0" smtClean="0">
                <a:solidFill>
                  <a:srgbClr val="FFFF00"/>
                </a:solidFill>
              </a:rPr>
              <a:t>Post-eradication </a:t>
            </a:r>
            <a:r>
              <a:rPr lang="en-US" sz="2400" b="1" dirty="0" smtClean="0">
                <a:solidFill>
                  <a:srgbClr val="FFFF00"/>
                </a:solidFill>
              </a:rPr>
              <a:t>monitoring: ~$340,000</a:t>
            </a:r>
            <a:endParaRPr lang="en-US" sz="2400" b="1" dirty="0">
              <a:solidFill>
                <a:srgbClr val="FFFF00"/>
              </a:solidFill>
            </a:endParaRPr>
          </a:p>
        </p:txBody>
      </p:sp>
      <p:pic>
        <p:nvPicPr>
          <p:cNvPr id="4" name="Picture 3" descr="M:\STAFF FOLDER\Moore\NWRS_Brand_ID_color copy.jpg"/>
          <p:cNvPicPr>
            <a:picLocks noChangeAspect="1" noChangeArrowheads="1"/>
          </p:cNvPicPr>
          <p:nvPr/>
        </p:nvPicPr>
        <p:blipFill rotWithShape="1">
          <a:blip r:embed="rId3">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M:\STAFF FOLDER\Moore\NWRS_Brand_ID_color copy.jpg"/>
          <p:cNvPicPr>
            <a:picLocks noChangeAspect="1" noChangeArrowheads="1"/>
          </p:cNvPicPr>
          <p:nvPr/>
        </p:nvPicPr>
        <p:blipFill rotWithShape="1">
          <a:blip r:embed="rId3">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55640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Content Placeholder 2"/>
          <p:cNvSpPr>
            <a:spLocks noGrp="1"/>
          </p:cNvSpPr>
          <p:nvPr>
            <p:ph idx="1"/>
          </p:nvPr>
        </p:nvSpPr>
        <p:spPr>
          <a:xfrm>
            <a:off x="1219200" y="3449434"/>
            <a:ext cx="7086600" cy="2265566"/>
          </a:xfrm>
        </p:spPr>
        <p:txBody>
          <a:bodyPr>
            <a:noAutofit/>
          </a:bodyPr>
          <a:lstStyle/>
          <a:p>
            <a:pPr lvl="1">
              <a:buFont typeface="Wingdings" panose="05000000000000000000" pitchFamily="2" charset="2"/>
              <a:buChar char="q"/>
            </a:pPr>
            <a:r>
              <a:rPr lang="en-US" sz="2800" b="1" dirty="0" smtClean="0">
                <a:solidFill>
                  <a:srgbClr val="FFFF00"/>
                </a:solidFill>
              </a:rPr>
              <a:t>About 500 </a:t>
            </a:r>
            <a:r>
              <a:rPr lang="en-US" sz="2800" b="1" dirty="0">
                <a:solidFill>
                  <a:srgbClr val="FFFF00"/>
                </a:solidFill>
              </a:rPr>
              <a:t>successful rodent </a:t>
            </a:r>
            <a:r>
              <a:rPr lang="en-US" sz="2800" b="1" dirty="0" smtClean="0">
                <a:solidFill>
                  <a:srgbClr val="FFFF00"/>
                </a:solidFill>
              </a:rPr>
              <a:t>eradications</a:t>
            </a:r>
          </a:p>
          <a:p>
            <a:pPr marL="914400" lvl="1" indent="-457200">
              <a:buFont typeface="Wingdings" panose="05000000000000000000" pitchFamily="2" charset="2"/>
              <a:buChar char="q"/>
            </a:pPr>
            <a:endParaRPr lang="en-US" sz="2800" b="1" dirty="0">
              <a:solidFill>
                <a:srgbClr val="FFFF00"/>
              </a:solidFill>
            </a:endParaRPr>
          </a:p>
          <a:p>
            <a:pPr lvl="1">
              <a:buFont typeface="Wingdings" panose="05000000000000000000" pitchFamily="2" charset="2"/>
              <a:buChar char="q"/>
            </a:pPr>
            <a:r>
              <a:rPr lang="en-US" sz="2800" b="1" dirty="0" smtClean="0">
                <a:solidFill>
                  <a:srgbClr val="FFFF00"/>
                </a:solidFill>
              </a:rPr>
              <a:t>Over 40 </a:t>
            </a:r>
            <a:r>
              <a:rPr lang="en-US" sz="2800" b="1" dirty="0">
                <a:solidFill>
                  <a:srgbClr val="FFFF00"/>
                </a:solidFill>
              </a:rPr>
              <a:t>successful mouse </a:t>
            </a:r>
            <a:r>
              <a:rPr lang="en-US" sz="2800" b="1" dirty="0" smtClean="0">
                <a:solidFill>
                  <a:srgbClr val="FFFF00"/>
                </a:solidFill>
              </a:rPr>
              <a:t>eradications </a:t>
            </a:r>
            <a:br>
              <a:rPr lang="en-US" sz="2800" b="1" dirty="0" smtClean="0">
                <a:solidFill>
                  <a:srgbClr val="FFFF00"/>
                </a:solidFill>
              </a:rPr>
            </a:br>
            <a:r>
              <a:rPr lang="en-US" sz="2800" b="1" dirty="0" smtClean="0">
                <a:solidFill>
                  <a:srgbClr val="FFFF00"/>
                </a:solidFill>
              </a:rPr>
              <a:t>(</a:t>
            </a:r>
            <a:r>
              <a:rPr lang="en-US" sz="2800" b="1" dirty="0" smtClean="0">
                <a:solidFill>
                  <a:srgbClr val="FFFF00"/>
                </a:solidFill>
                <a:cs typeface="Calibri" pitchFamily="34" charset="0"/>
              </a:rPr>
              <a:t>All used rodenticides)</a:t>
            </a:r>
          </a:p>
        </p:txBody>
      </p:sp>
      <p:sp>
        <p:nvSpPr>
          <p:cNvPr id="4" name="Title 1"/>
          <p:cNvSpPr txBox="1">
            <a:spLocks/>
          </p:cNvSpPr>
          <p:nvPr/>
        </p:nvSpPr>
        <p:spPr>
          <a:xfrm>
            <a:off x="457200" y="1143000"/>
            <a:ext cx="8229600" cy="990600"/>
          </a:xfrm>
          <a:prstGeom prst="rect">
            <a:avLst/>
          </a:prstGeom>
        </p:spPr>
        <p:txBody>
          <a:bodyPr vert="horz" lIns="91440" tIns="45720" rIns="91440" bIns="45720" rtlCol="0" anchor="b">
            <a:normAutofit fontScale="97500"/>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200" b="1" dirty="0" smtClean="0">
                <a:cs typeface="Arial" pitchFamily="34" charset="0"/>
              </a:rPr>
              <a:t>Successful Eradications </a:t>
            </a:r>
            <a:r>
              <a:rPr lang="en-US" sz="3200" b="1" dirty="0">
                <a:cs typeface="Arial" pitchFamily="34" charset="0"/>
              </a:rPr>
              <a:t>W</a:t>
            </a:r>
            <a:r>
              <a:rPr lang="en-US" sz="3200" b="1" dirty="0" smtClean="0">
                <a:cs typeface="Arial" pitchFamily="34" charset="0"/>
              </a:rPr>
              <a:t>orldwide</a:t>
            </a:r>
            <a:endParaRPr lang="en-US" sz="3200" b="1" dirty="0">
              <a:cs typeface="Arial" pitchFamily="34" charset="0"/>
            </a:endParaRPr>
          </a:p>
        </p:txBody>
      </p:sp>
      <p:pic>
        <p:nvPicPr>
          <p:cNvPr id="5" name="Picture 3"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9144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itle 1"/>
          <p:cNvSpPr txBox="1">
            <a:spLocks/>
          </p:cNvSpPr>
          <p:nvPr/>
        </p:nvSpPr>
        <p:spPr>
          <a:xfrm>
            <a:off x="457200" y="381000"/>
            <a:ext cx="8229600" cy="990600"/>
          </a:xfrm>
          <a:prstGeom prst="rect">
            <a:avLst/>
          </a:prstGeom>
        </p:spPr>
        <p:txBody>
          <a:bodyPr vert="horz" lIns="91440" tIns="45720" rIns="91440" bIns="45720" rtlCol="0" anchor="b">
            <a:normAutofit fontScale="97500"/>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200" b="1" dirty="0" smtClean="0">
                <a:effectLst/>
                <a:cs typeface="Arial" pitchFamily="34" charset="0"/>
              </a:rPr>
              <a:t>Thank you!</a:t>
            </a:r>
            <a:endParaRPr lang="en-US" sz="3200" b="1" dirty="0">
              <a:effectLst/>
              <a:cs typeface="Arial" pitchFamily="34" charset="0"/>
            </a:endParaRPr>
          </a:p>
        </p:txBody>
      </p:sp>
      <p:pic>
        <p:nvPicPr>
          <p:cNvPr id="5" name="Picture 3"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M:\STAFF FOLDER\Moore\NWRS_Brand_ID_color copy.jpg"/>
          <p:cNvPicPr>
            <a:picLocks noChangeAspect="1" noChangeArrowheads="1"/>
          </p:cNvPicPr>
          <p:nvPr/>
        </p:nvPicPr>
        <p:blipFill rotWithShape="1">
          <a:blip r:embed="rId4">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56594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a:spLocks noChangeArrowheads="1"/>
          </p:cNvSpPr>
          <p:nvPr/>
        </p:nvSpPr>
        <p:spPr bwMode="auto">
          <a:xfrm>
            <a:off x="1151399" y="372155"/>
            <a:ext cx="6756120" cy="523220"/>
          </a:xfrm>
          <a:prstGeom prst="rect">
            <a:avLst/>
          </a:prstGeom>
          <a:noFill/>
          <a:ln w="9525">
            <a:noFill/>
            <a:miter lim="800000"/>
            <a:headEnd/>
            <a:tailEnd/>
          </a:ln>
        </p:spPr>
        <p:txBody>
          <a:bodyPr wrap="square">
            <a:spAutoFit/>
          </a:bodyPr>
          <a:lstStyle/>
          <a:p>
            <a:pPr algn="ctr"/>
            <a:r>
              <a:rPr lang="en-US" sz="2800" b="1" dirty="0" smtClean="0">
                <a:solidFill>
                  <a:srgbClr val="FFFF00"/>
                </a:solidFill>
                <a:effectLst>
                  <a:outerShdw blurRad="38100" dist="38100" dir="2700000" algn="tl">
                    <a:srgbClr val="000000">
                      <a:alpha val="43137"/>
                    </a:srgbClr>
                  </a:outerShdw>
                </a:effectLst>
              </a:rPr>
              <a:t>Partnership Project</a:t>
            </a:r>
          </a:p>
        </p:txBody>
      </p:sp>
      <p:sp>
        <p:nvSpPr>
          <p:cNvPr id="6" name="TextBox 5"/>
          <p:cNvSpPr txBox="1"/>
          <p:nvPr/>
        </p:nvSpPr>
        <p:spPr>
          <a:xfrm>
            <a:off x="2562197" y="1591357"/>
            <a:ext cx="6317852" cy="1200329"/>
          </a:xfrm>
          <a:prstGeom prst="rect">
            <a:avLst/>
          </a:prstGeom>
          <a:noFill/>
        </p:spPr>
        <p:txBody>
          <a:bodyPr wrap="square" rtlCol="0">
            <a:spAutoFit/>
          </a:bodyPr>
          <a:lstStyle/>
          <a:p>
            <a:r>
              <a:rPr lang="en-US" b="1" dirty="0" smtClean="0">
                <a:solidFill>
                  <a:schemeClr val="bg1"/>
                </a:solidFill>
                <a:effectLst>
                  <a:outerShdw blurRad="38100" dist="38100" dir="2700000" algn="tl">
                    <a:srgbClr val="000000">
                      <a:alpha val="43137"/>
                    </a:srgbClr>
                  </a:outerShdw>
                </a:effectLst>
              </a:rPr>
              <a:t>U.S. Fish and Wildlife Service</a:t>
            </a:r>
            <a:r>
              <a:rPr lang="en-US" b="1" dirty="0">
                <a:solidFill>
                  <a:schemeClr val="bg1"/>
                </a:solidFill>
                <a:effectLst>
                  <a:outerShdw blurRad="38100" dist="38100" dir="2700000" algn="tl">
                    <a:srgbClr val="000000">
                      <a:alpha val="43137"/>
                    </a:srgbClr>
                  </a:outerShdw>
                </a:effectLst>
              </a:rPr>
              <a:t>, Pacific Southwest Region </a:t>
            </a:r>
            <a:endParaRPr lang="en-US" b="1" dirty="0" smtClean="0">
              <a:solidFill>
                <a:schemeClr val="bg1"/>
              </a:solidFill>
              <a:effectLst>
                <a:outerShdw blurRad="38100" dist="38100" dir="2700000" algn="tl">
                  <a:srgbClr val="000000">
                    <a:alpha val="43137"/>
                  </a:srgbClr>
                </a:outerShdw>
              </a:effectLst>
            </a:endParaRPr>
          </a:p>
          <a:p>
            <a:r>
              <a:rPr lang="en-US" b="1" dirty="0" smtClean="0">
                <a:solidFill>
                  <a:schemeClr val="bg1"/>
                </a:solidFill>
                <a:effectLst>
                  <a:outerShdw blurRad="38100" dist="38100" dir="2700000" algn="tl">
                    <a:srgbClr val="000000">
                      <a:alpha val="43137"/>
                    </a:srgbClr>
                  </a:outerShdw>
                </a:effectLst>
              </a:rPr>
              <a:t>   - San Francisco Bay National Wildlife Refuge Complex</a:t>
            </a:r>
          </a:p>
          <a:p>
            <a:r>
              <a:rPr lang="en-US" b="1" dirty="0" smtClean="0">
                <a:solidFill>
                  <a:schemeClr val="bg1"/>
                </a:solidFill>
                <a:effectLst>
                  <a:outerShdw blurRad="38100" dist="38100" dir="2700000" algn="tl">
                    <a:srgbClr val="000000">
                      <a:alpha val="43137"/>
                    </a:srgbClr>
                  </a:outerShdw>
                </a:effectLst>
              </a:rPr>
              <a:t>   - San </a:t>
            </a:r>
            <a:r>
              <a:rPr lang="en-US" b="1" dirty="0">
                <a:solidFill>
                  <a:schemeClr val="bg1"/>
                </a:solidFill>
                <a:effectLst>
                  <a:outerShdw blurRad="38100" dist="38100" dir="2700000" algn="tl">
                    <a:srgbClr val="000000">
                      <a:alpha val="43137"/>
                    </a:srgbClr>
                  </a:outerShdw>
                </a:effectLst>
              </a:rPr>
              <a:t>Francisco Bay-Delta Fish and </a:t>
            </a:r>
            <a:r>
              <a:rPr lang="en-US" b="1" dirty="0" smtClean="0">
                <a:solidFill>
                  <a:schemeClr val="bg1"/>
                </a:solidFill>
                <a:effectLst>
                  <a:outerShdw blurRad="38100" dist="38100" dir="2700000" algn="tl">
                    <a:srgbClr val="000000">
                      <a:alpha val="43137"/>
                    </a:srgbClr>
                  </a:outerShdw>
                </a:effectLst>
              </a:rPr>
              <a:t>Wildlife Office</a:t>
            </a:r>
          </a:p>
          <a:p>
            <a:r>
              <a:rPr lang="en-US" b="1" dirty="0" smtClean="0">
                <a:solidFill>
                  <a:schemeClr val="bg1"/>
                </a:solidFill>
                <a:effectLst>
                  <a:outerShdw blurRad="38100" dist="38100" dir="2700000" algn="tl">
                    <a:srgbClr val="000000">
                      <a:alpha val="43137"/>
                    </a:srgbClr>
                  </a:outerShdw>
                </a:effectLst>
              </a:rPr>
              <a:t>   - Planning</a:t>
            </a:r>
            <a:endParaRPr lang="en-US" b="1" dirty="0">
              <a:solidFill>
                <a:schemeClr val="bg1"/>
              </a:solidFill>
              <a:effectLst>
                <a:outerShdw blurRad="38100" dist="38100" dir="2700000" algn="tl">
                  <a:srgbClr val="000000">
                    <a:alpha val="43137"/>
                  </a:srgbClr>
                </a:outerShdw>
              </a:effectLst>
            </a:endParaRPr>
          </a:p>
        </p:txBody>
      </p:sp>
      <p:sp>
        <p:nvSpPr>
          <p:cNvPr id="7" name="TextBox 6"/>
          <p:cNvSpPr txBox="1"/>
          <p:nvPr/>
        </p:nvSpPr>
        <p:spPr>
          <a:xfrm>
            <a:off x="2563765" y="3231979"/>
            <a:ext cx="4294235" cy="369332"/>
          </a:xfrm>
          <a:prstGeom prst="rect">
            <a:avLst/>
          </a:prstGeom>
          <a:noFill/>
        </p:spPr>
        <p:txBody>
          <a:bodyPr wrap="square" rtlCol="0">
            <a:spAutoFit/>
          </a:bodyPr>
          <a:lstStyle/>
          <a:p>
            <a:r>
              <a:rPr lang="en-US" b="1" dirty="0" smtClean="0">
                <a:solidFill>
                  <a:schemeClr val="bg1"/>
                </a:solidFill>
                <a:effectLst>
                  <a:outerShdw blurRad="38100" dist="38100" dir="2700000" algn="tl">
                    <a:srgbClr val="000000">
                      <a:alpha val="43137"/>
                    </a:srgbClr>
                  </a:outerShdw>
                </a:effectLst>
              </a:rPr>
              <a:t>DOI NRDAR Restoration Support Unit</a:t>
            </a:r>
            <a:endParaRPr lang="en-US" b="1" dirty="0">
              <a:solidFill>
                <a:schemeClr val="bg1"/>
              </a:solidFill>
              <a:effectLst>
                <a:outerShdw blurRad="38100" dist="38100" dir="2700000" algn="tl">
                  <a:srgbClr val="000000">
                    <a:alpha val="43137"/>
                  </a:srgbClr>
                </a:outerShdw>
              </a:effectLst>
            </a:endParaRPr>
          </a:p>
        </p:txBody>
      </p:sp>
      <p:sp>
        <p:nvSpPr>
          <p:cNvPr id="8" name="TextBox 7"/>
          <p:cNvSpPr txBox="1"/>
          <p:nvPr/>
        </p:nvSpPr>
        <p:spPr>
          <a:xfrm>
            <a:off x="2562197" y="5412593"/>
            <a:ext cx="5486400" cy="369332"/>
          </a:xfrm>
          <a:prstGeom prst="rect">
            <a:avLst/>
          </a:prstGeom>
          <a:noFill/>
        </p:spPr>
        <p:txBody>
          <a:bodyPr wrap="square" rtlCol="0">
            <a:spAutoFit/>
          </a:bodyPr>
          <a:lstStyle/>
          <a:p>
            <a:r>
              <a:rPr lang="en-US" b="1" dirty="0" smtClean="0">
                <a:solidFill>
                  <a:schemeClr val="bg1"/>
                </a:solidFill>
                <a:effectLst>
                  <a:outerShdw blurRad="38100" dist="38100" dir="2700000" algn="tl">
                    <a:srgbClr val="000000">
                      <a:alpha val="43137"/>
                    </a:srgbClr>
                  </a:outerShdw>
                </a:effectLst>
              </a:rPr>
              <a:t>Point Blue Conservation Science</a:t>
            </a:r>
            <a:endParaRPr lang="en-US" b="1" dirty="0">
              <a:solidFill>
                <a:schemeClr val="bg1"/>
              </a:solidFill>
              <a:effectLst>
                <a:outerShdw blurRad="38100" dist="38100" dir="2700000" algn="tl">
                  <a:srgbClr val="000000">
                    <a:alpha val="43137"/>
                  </a:srgbClr>
                </a:outerShdw>
              </a:effectLst>
            </a:endParaRPr>
          </a:p>
        </p:txBody>
      </p:sp>
      <p:pic>
        <p:nvPicPr>
          <p:cNvPr id="9" name="Picture 3" descr="M:\STAFF FOLDER\Moore\NWRS_Brand_ID_color copy.jpg"/>
          <p:cNvPicPr>
            <a:picLocks noChangeAspect="1" noChangeArrowheads="1"/>
          </p:cNvPicPr>
          <p:nvPr/>
        </p:nvPicPr>
        <p:blipFill rotWithShape="1">
          <a:blip r:embed="rId3">
            <a:extLst>
              <a:ext uri="{28A0092B-C50C-407E-A947-70E740481C1C}">
                <a14:useLocalDpi xmlns:a14="http://schemas.microsoft.com/office/drawing/2010/main" val="0"/>
              </a:ext>
            </a:extLst>
          </a:blip>
          <a:srcRect r="53696"/>
          <a:stretch/>
        </p:blipFill>
        <p:spPr bwMode="auto">
          <a:xfrm>
            <a:off x="502184" y="1689033"/>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M:\STAFF FOLDER\Moore\NWRS_Brand_ID_color copy.jpg"/>
          <p:cNvPicPr>
            <a:picLocks noChangeAspect="1" noChangeArrowheads="1"/>
          </p:cNvPicPr>
          <p:nvPr/>
        </p:nvPicPr>
        <p:blipFill rotWithShape="1">
          <a:blip r:embed="rId3">
            <a:extLst>
              <a:ext uri="{28A0092B-C50C-407E-A947-70E740481C1C}">
                <a14:useLocalDpi xmlns:a14="http://schemas.microsoft.com/office/drawing/2010/main" val="0"/>
              </a:ext>
            </a:extLst>
          </a:blip>
          <a:srcRect l="58046"/>
          <a:stretch/>
        </p:blipFill>
        <p:spPr bwMode="auto">
          <a:xfrm>
            <a:off x="1359779" y="1666322"/>
            <a:ext cx="774571" cy="100067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2184" y="5382636"/>
            <a:ext cx="1539162" cy="560964"/>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8283" y="3124200"/>
            <a:ext cx="2020117" cy="646472"/>
          </a:xfrm>
          <a:prstGeom prst="rect">
            <a:avLst/>
          </a:prstGeom>
        </p:spPr>
      </p:pic>
      <p:sp>
        <p:nvSpPr>
          <p:cNvPr id="14" name="TextBox 13"/>
          <p:cNvSpPr txBox="1"/>
          <p:nvPr/>
        </p:nvSpPr>
        <p:spPr>
          <a:xfrm>
            <a:off x="2563765" y="4431268"/>
            <a:ext cx="5894435" cy="369332"/>
          </a:xfrm>
          <a:prstGeom prst="rect">
            <a:avLst/>
          </a:prstGeom>
          <a:noFill/>
        </p:spPr>
        <p:txBody>
          <a:bodyPr wrap="square" rtlCol="0">
            <a:spAutoFit/>
          </a:bodyPr>
          <a:lstStyle/>
          <a:p>
            <a:r>
              <a:rPr lang="en-US" b="1" dirty="0" smtClean="0">
                <a:solidFill>
                  <a:schemeClr val="bg1"/>
                </a:solidFill>
                <a:effectLst>
                  <a:outerShdw blurRad="38100" dist="38100" dir="2700000" algn="tl">
                    <a:srgbClr val="000000">
                      <a:alpha val="43137"/>
                    </a:srgbClr>
                  </a:outerShdw>
                </a:effectLst>
              </a:rPr>
              <a:t>DOI Office of the Solicitor (Pacific Southwest Region)</a:t>
            </a:r>
            <a:endParaRPr lang="en-US" b="1" dirty="0">
              <a:solidFill>
                <a:schemeClr val="bg1"/>
              </a:solidFill>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4565" y="4134429"/>
            <a:ext cx="914400" cy="914400"/>
          </a:xfrm>
          <a:prstGeom prst="rect">
            <a:avLst/>
          </a:prstGeom>
        </p:spPr>
      </p:pic>
    </p:spTree>
    <p:extLst>
      <p:ext uri="{BB962C8B-B14F-4D97-AF65-F5344CB8AC3E}">
        <p14:creationId xmlns:p14="http://schemas.microsoft.com/office/powerpoint/2010/main" val="23691195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33053"/>
            <a:ext cx="9144000" cy="523220"/>
          </a:xfrm>
          <a:prstGeom prst="rect">
            <a:avLst/>
          </a:prstGeom>
          <a:noFill/>
        </p:spPr>
        <p:txBody>
          <a:bodyPr wrap="square" rtlCol="0">
            <a:spAutoFit/>
          </a:bodyPr>
          <a:lstStyle/>
          <a:p>
            <a:pPr algn="ctr"/>
            <a:r>
              <a:rPr lang="en-US" sz="2800" b="1" dirty="0" smtClean="0">
                <a:solidFill>
                  <a:srgbClr val="FFFF00"/>
                </a:solidFill>
                <a:effectLst>
                  <a:outerShdw blurRad="38100" dist="38100" dir="2700000" algn="tl">
                    <a:srgbClr val="000000">
                      <a:alpha val="43137"/>
                    </a:srgbClr>
                  </a:outerShdw>
                </a:effectLst>
              </a:rPr>
              <a:t>Extensive Human History</a:t>
            </a:r>
            <a:endParaRPr lang="en-US" sz="1600" b="1" dirty="0">
              <a:solidFill>
                <a:srgbClr val="FFFF00"/>
              </a:solidFill>
              <a:effectLst>
                <a:outerShdw blurRad="38100" dist="38100" dir="2700000" algn="tl">
                  <a:srgbClr val="000000">
                    <a:alpha val="43137"/>
                  </a:srgbClr>
                </a:outerShdw>
              </a:effectLst>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022" y="783591"/>
            <a:ext cx="3379509" cy="273064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2074" y="745125"/>
            <a:ext cx="2407791" cy="3006744"/>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8200" y="3464198"/>
            <a:ext cx="4150936" cy="3113202"/>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24400" y="3822632"/>
            <a:ext cx="3759519" cy="2217529"/>
          </a:xfrm>
          <a:prstGeom prst="rect">
            <a:avLst/>
          </a:prstGeom>
        </p:spPr>
      </p:pic>
      <p:pic>
        <p:nvPicPr>
          <p:cNvPr id="10" name="Picture 3" descr="M:\STAFF FOLDER\Moore\NWRS_Brand_ID_color copy.jpg"/>
          <p:cNvPicPr>
            <a:picLocks noChangeAspect="1" noChangeArrowheads="1"/>
          </p:cNvPicPr>
          <p:nvPr/>
        </p:nvPicPr>
        <p:blipFill rotWithShape="1">
          <a:blip r:embed="rId7">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M:\STAFF FOLDER\Moore\NWRS_Brand_ID_color copy.jpg"/>
          <p:cNvPicPr>
            <a:picLocks noChangeAspect="1" noChangeArrowheads="1"/>
          </p:cNvPicPr>
          <p:nvPr/>
        </p:nvPicPr>
        <p:blipFill rotWithShape="1">
          <a:blip r:embed="rId7">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28102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txBox="1">
            <a:spLocks/>
          </p:cNvSpPr>
          <p:nvPr/>
        </p:nvSpPr>
        <p:spPr>
          <a:xfrm>
            <a:off x="457200" y="457200"/>
            <a:ext cx="8229600" cy="838200"/>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FFFF00"/>
                </a:solidFill>
                <a:effectLst>
                  <a:outerShdw blurRad="38100" dist="38100" dir="2700000" algn="tl">
                    <a:srgbClr val="000000">
                      <a:alpha val="43137"/>
                    </a:srgbClr>
                  </a:outerShdw>
                </a:effectLst>
                <a:cs typeface="Calibri" pitchFamily="34" charset="0"/>
              </a:rPr>
              <a:t>Project Purpose</a:t>
            </a:r>
            <a:endParaRPr lang="en-US" sz="3200" b="1" dirty="0">
              <a:solidFill>
                <a:srgbClr val="FFFF00"/>
              </a:solidFill>
              <a:effectLst>
                <a:outerShdw blurRad="38100" dist="38100" dir="2700000" algn="tl">
                  <a:srgbClr val="000000">
                    <a:alpha val="43137"/>
                  </a:srgbClr>
                </a:outerShdw>
              </a:effectLst>
              <a:cs typeface="Calibri" pitchFamily="34" charset="0"/>
            </a:endParaRPr>
          </a:p>
        </p:txBody>
      </p:sp>
      <p:sp>
        <p:nvSpPr>
          <p:cNvPr id="7" name="Content Placeholder 2"/>
          <p:cNvSpPr txBox="1">
            <a:spLocks/>
          </p:cNvSpPr>
          <p:nvPr/>
        </p:nvSpPr>
        <p:spPr>
          <a:xfrm>
            <a:off x="533400" y="1671696"/>
            <a:ext cx="8001000" cy="4652904"/>
          </a:xfrm>
          <a:prstGeom prst="rect">
            <a:avLst/>
          </a:prstGeom>
        </p:spPr>
        <p:txBody>
          <a:bodyPr>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charset="0"/>
              <a:buNone/>
            </a:pPr>
            <a:r>
              <a:rPr lang="en-US" sz="2800" b="1" dirty="0" smtClean="0">
                <a:solidFill>
                  <a:schemeClr val="bg1"/>
                </a:solidFill>
                <a:effectLst>
                  <a:outerShdw blurRad="38100" dist="38100" dir="2700000" algn="tl">
                    <a:srgbClr val="000000">
                      <a:alpha val="43137"/>
                    </a:srgbClr>
                  </a:outerShdw>
                </a:effectLst>
              </a:rPr>
              <a:t>To meet the Service’s management goal of protecting and restoring the ecosystem of the Farallon Islands by </a:t>
            </a:r>
            <a:r>
              <a:rPr lang="en-US" sz="2800" b="1" i="1" dirty="0" smtClean="0">
                <a:solidFill>
                  <a:schemeClr val="bg1"/>
                </a:solidFill>
                <a:effectLst>
                  <a:outerShdw blurRad="38100" dist="38100" dir="2700000" algn="tl">
                    <a:srgbClr val="000000">
                      <a:alpha val="43137"/>
                    </a:srgbClr>
                  </a:outerShdw>
                </a:effectLst>
              </a:rPr>
              <a:t>eradicating</a:t>
            </a:r>
            <a:r>
              <a:rPr lang="en-US" sz="2800" b="1" dirty="0" smtClean="0">
                <a:solidFill>
                  <a:schemeClr val="bg1"/>
                </a:solidFill>
                <a:effectLst>
                  <a:outerShdw blurRad="38100" dist="38100" dir="2700000" algn="tl">
                    <a:srgbClr val="000000">
                      <a:alpha val="43137"/>
                    </a:srgbClr>
                  </a:outerShdw>
                </a:effectLst>
              </a:rPr>
              <a:t> invasive house mice (</a:t>
            </a:r>
            <a:r>
              <a:rPr lang="en-US" sz="2800" b="1" i="1" dirty="0" smtClean="0">
                <a:solidFill>
                  <a:schemeClr val="bg1"/>
                </a:solidFill>
                <a:effectLst>
                  <a:outerShdw blurRad="38100" dist="38100" dir="2700000" algn="tl">
                    <a:srgbClr val="000000">
                      <a:alpha val="43137"/>
                    </a:srgbClr>
                  </a:outerShdw>
                </a:effectLst>
              </a:rPr>
              <a:t>Mus musculus</a:t>
            </a:r>
            <a:r>
              <a:rPr lang="en-US" sz="2800" b="1" dirty="0" smtClean="0">
                <a:solidFill>
                  <a:schemeClr val="bg1"/>
                </a:solidFill>
                <a:effectLst>
                  <a:outerShdw blurRad="38100" dist="38100" dir="2700000" algn="tl">
                    <a:srgbClr val="000000">
                      <a:alpha val="43137"/>
                    </a:srgbClr>
                  </a:outerShdw>
                </a:effectLst>
              </a:rPr>
              <a:t>), thereby eliminating their negative impacts on seabirds and other native species of the </a:t>
            </a:r>
            <a:r>
              <a:rPr lang="en-US" sz="2800" b="1" dirty="0" err="1" smtClean="0">
                <a:solidFill>
                  <a:schemeClr val="bg1"/>
                </a:solidFill>
                <a:effectLst>
                  <a:outerShdw blurRad="38100" dist="38100" dir="2700000" algn="tl">
                    <a:srgbClr val="000000">
                      <a:alpha val="43137"/>
                    </a:srgbClr>
                  </a:outerShdw>
                </a:effectLst>
              </a:rPr>
              <a:t>Farallon</a:t>
            </a:r>
            <a:r>
              <a:rPr lang="en-US" sz="2800" b="1" dirty="0" smtClean="0">
                <a:solidFill>
                  <a:schemeClr val="bg1"/>
                </a:solidFill>
                <a:effectLst>
                  <a:outerShdw blurRad="38100" dist="38100" dir="2700000" algn="tl">
                    <a:srgbClr val="000000">
                      <a:alpha val="43137"/>
                    </a:srgbClr>
                  </a:outerShdw>
                </a:effectLst>
              </a:rPr>
              <a:t> Islands National Wildlife Refuge. </a:t>
            </a:r>
          </a:p>
          <a:p>
            <a:pPr>
              <a:lnSpc>
                <a:spcPct val="150000"/>
              </a:lnSpc>
            </a:pPr>
            <a:endParaRPr lang="en-US" sz="2800" b="1" dirty="0" smtClean="0">
              <a:solidFill>
                <a:schemeClr val="bg1"/>
              </a:solidFill>
              <a:effectLst>
                <a:outerShdw blurRad="38100" dist="38100" dir="2700000" algn="tl">
                  <a:srgbClr val="000000">
                    <a:alpha val="43137"/>
                  </a:srgbClr>
                </a:outerShdw>
              </a:effectLst>
            </a:endParaRPr>
          </a:p>
          <a:p>
            <a:pPr marL="0" indent="0">
              <a:lnSpc>
                <a:spcPct val="150000"/>
              </a:lnSpc>
              <a:buFont typeface="Arial" charset="0"/>
              <a:buNone/>
            </a:pPr>
            <a:endParaRPr lang="en-US" sz="2800" b="1" dirty="0">
              <a:solidFill>
                <a:schemeClr val="bg1"/>
              </a:solidFill>
              <a:effectLst>
                <a:outerShdw blurRad="38100" dist="38100" dir="2700000" algn="tl">
                  <a:srgbClr val="000000">
                    <a:alpha val="43137"/>
                  </a:srgbClr>
                </a:outerShdw>
              </a:effectLst>
            </a:endParaRPr>
          </a:p>
        </p:txBody>
      </p:sp>
      <p:pic>
        <p:nvPicPr>
          <p:cNvPr id="4" name="Picture 3" descr="M:\STAFF FOLDER\Moore\NWRS_Brand_ID_color copy.jpg"/>
          <p:cNvPicPr>
            <a:picLocks noChangeAspect="1" noChangeArrowheads="1"/>
          </p:cNvPicPr>
          <p:nvPr/>
        </p:nvPicPr>
        <p:blipFill rotWithShape="1">
          <a:blip r:embed="rId3">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M:\STAFF FOLDER\Moore\NWRS_Brand_ID_color copy.jpg"/>
          <p:cNvPicPr>
            <a:picLocks noChangeAspect="1" noChangeArrowheads="1"/>
          </p:cNvPicPr>
          <p:nvPr/>
        </p:nvPicPr>
        <p:blipFill rotWithShape="1">
          <a:blip r:embed="rId3">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06724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txBox="1">
            <a:spLocks/>
          </p:cNvSpPr>
          <p:nvPr/>
        </p:nvSpPr>
        <p:spPr>
          <a:xfrm>
            <a:off x="457200" y="457200"/>
            <a:ext cx="8229600" cy="838200"/>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FFFF00"/>
                </a:solidFill>
                <a:effectLst>
                  <a:outerShdw blurRad="38100" dist="38100" dir="2700000" algn="tl">
                    <a:srgbClr val="000000">
                      <a:alpha val="43137"/>
                    </a:srgbClr>
                  </a:outerShdw>
                </a:effectLst>
                <a:cs typeface="Calibri" pitchFamily="34" charset="0"/>
              </a:rPr>
              <a:t>Project History</a:t>
            </a:r>
            <a:endParaRPr lang="en-US" sz="3200" b="1" dirty="0">
              <a:solidFill>
                <a:srgbClr val="FFFF00"/>
              </a:solidFill>
              <a:effectLst>
                <a:outerShdw blurRad="38100" dist="38100" dir="2700000" algn="tl">
                  <a:srgbClr val="000000">
                    <a:alpha val="43137"/>
                  </a:srgbClr>
                </a:outerShdw>
              </a:effectLst>
              <a:cs typeface="Calibri" pitchFamily="34" charset="0"/>
            </a:endParaRPr>
          </a:p>
        </p:txBody>
      </p:sp>
      <p:sp>
        <p:nvSpPr>
          <p:cNvPr id="7" name="Content Placeholder 2"/>
          <p:cNvSpPr txBox="1">
            <a:spLocks/>
          </p:cNvSpPr>
          <p:nvPr/>
        </p:nvSpPr>
        <p:spPr>
          <a:xfrm>
            <a:off x="533400" y="1671696"/>
            <a:ext cx="8001000" cy="4652904"/>
          </a:xfrm>
          <a:prstGeom prst="rect">
            <a:avLst/>
          </a:prstGeom>
        </p:spPr>
        <p:txBody>
          <a:bodyPr>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r>
              <a:rPr lang="en-US" sz="2800" b="1" dirty="0" smtClean="0">
                <a:solidFill>
                  <a:schemeClr val="bg1"/>
                </a:solidFill>
                <a:effectLst>
                  <a:outerShdw blurRad="38100" dist="38100" dir="2700000" algn="tl">
                    <a:srgbClr val="000000">
                      <a:alpha val="43137"/>
                    </a:srgbClr>
                  </a:outerShdw>
                </a:effectLst>
              </a:rPr>
              <a:t>2004: </a:t>
            </a:r>
            <a:r>
              <a:rPr lang="en-US" sz="2800" b="1" dirty="0" err="1" smtClean="0">
                <a:solidFill>
                  <a:schemeClr val="bg1"/>
                </a:solidFill>
                <a:effectLst>
                  <a:outerShdw blurRad="38100" dist="38100" dir="2700000" algn="tl">
                    <a:srgbClr val="000000">
                      <a:alpha val="43137"/>
                    </a:srgbClr>
                  </a:outerShdw>
                </a:effectLst>
              </a:rPr>
              <a:t>Feasability</a:t>
            </a:r>
            <a:r>
              <a:rPr lang="en-US" sz="2800" b="1" dirty="0" smtClean="0">
                <a:solidFill>
                  <a:schemeClr val="bg1"/>
                </a:solidFill>
                <a:effectLst>
                  <a:outerShdw blurRad="38100" dist="38100" dir="2700000" algn="tl">
                    <a:srgbClr val="000000">
                      <a:alpha val="43137"/>
                    </a:srgbClr>
                  </a:outerShdw>
                </a:effectLst>
              </a:rPr>
              <a:t> report</a:t>
            </a:r>
          </a:p>
          <a:p>
            <a:pPr>
              <a:lnSpc>
                <a:spcPct val="150000"/>
              </a:lnSpc>
            </a:pPr>
            <a:r>
              <a:rPr lang="en-US" sz="2800" b="1" dirty="0" smtClean="0">
                <a:solidFill>
                  <a:schemeClr val="bg1"/>
                </a:solidFill>
                <a:effectLst>
                  <a:outerShdw blurRad="38100" dist="38100" dir="2700000" algn="tl">
                    <a:srgbClr val="000000">
                      <a:alpha val="43137"/>
                    </a:srgbClr>
                  </a:outerShdw>
                </a:effectLst>
              </a:rPr>
              <a:t>2006</a:t>
            </a:r>
            <a:r>
              <a:rPr lang="en-US" sz="2800" b="1" dirty="0" smtClean="0">
                <a:solidFill>
                  <a:schemeClr val="bg1"/>
                </a:solidFill>
                <a:effectLst>
                  <a:outerShdw blurRad="38100" dist="38100" dir="2700000" algn="tl">
                    <a:srgbClr val="000000">
                      <a:alpha val="43137"/>
                    </a:srgbClr>
                  </a:outerShdw>
                </a:effectLst>
              </a:rPr>
              <a:t>: Began developing draft </a:t>
            </a:r>
            <a:r>
              <a:rPr lang="en-US" sz="2800" b="1" dirty="0" smtClean="0">
                <a:solidFill>
                  <a:schemeClr val="bg1"/>
                </a:solidFill>
                <a:effectLst>
                  <a:outerShdw blurRad="38100" dist="38100" dir="2700000" algn="tl">
                    <a:srgbClr val="000000">
                      <a:alpha val="43137"/>
                    </a:srgbClr>
                  </a:outerShdw>
                </a:effectLst>
              </a:rPr>
              <a:t>EA</a:t>
            </a:r>
            <a:endParaRPr lang="en-US" sz="2800" b="1" dirty="0" smtClean="0">
              <a:solidFill>
                <a:schemeClr val="bg1"/>
              </a:solidFill>
              <a:effectLst>
                <a:outerShdw blurRad="38100" dist="38100" dir="2700000" algn="tl">
                  <a:srgbClr val="000000">
                    <a:alpha val="43137"/>
                  </a:srgbClr>
                </a:outerShdw>
              </a:effectLst>
            </a:endParaRPr>
          </a:p>
          <a:p>
            <a:pPr>
              <a:lnSpc>
                <a:spcPct val="150000"/>
              </a:lnSpc>
            </a:pPr>
            <a:r>
              <a:rPr lang="en-US" sz="2800" b="1" dirty="0" smtClean="0">
                <a:solidFill>
                  <a:schemeClr val="bg1"/>
                </a:solidFill>
                <a:effectLst>
                  <a:outerShdw blurRad="38100" dist="38100" dir="2700000" algn="tl">
                    <a:srgbClr val="000000">
                      <a:alpha val="43137"/>
                    </a:srgbClr>
                  </a:outerShdw>
                </a:effectLst>
              </a:rPr>
              <a:t>2011: Decision to change from EA to </a:t>
            </a:r>
            <a:r>
              <a:rPr lang="en-US" sz="2800" b="1" dirty="0" smtClean="0">
                <a:solidFill>
                  <a:schemeClr val="bg1"/>
                </a:solidFill>
                <a:effectLst>
                  <a:outerShdw blurRad="38100" dist="38100" dir="2700000" algn="tl">
                    <a:srgbClr val="000000">
                      <a:alpha val="43137"/>
                    </a:srgbClr>
                  </a:outerShdw>
                </a:effectLst>
              </a:rPr>
              <a:t>EIS, EIS scoping</a:t>
            </a:r>
            <a:endParaRPr lang="en-US" sz="2800" b="1" dirty="0" smtClean="0">
              <a:solidFill>
                <a:schemeClr val="bg1"/>
              </a:solidFill>
              <a:effectLst>
                <a:outerShdw blurRad="38100" dist="38100" dir="2700000" algn="tl">
                  <a:srgbClr val="000000">
                    <a:alpha val="43137"/>
                  </a:srgbClr>
                </a:outerShdw>
              </a:effectLst>
            </a:endParaRPr>
          </a:p>
          <a:p>
            <a:pPr>
              <a:lnSpc>
                <a:spcPct val="150000"/>
              </a:lnSpc>
            </a:pPr>
            <a:r>
              <a:rPr lang="en-US" sz="2800" b="1" dirty="0" smtClean="0">
                <a:solidFill>
                  <a:schemeClr val="bg1"/>
                </a:solidFill>
                <a:effectLst>
                  <a:outerShdw blurRad="38100" dist="38100" dir="2700000" algn="tl">
                    <a:srgbClr val="000000">
                      <a:alpha val="43137"/>
                    </a:srgbClr>
                  </a:outerShdw>
                </a:effectLst>
              </a:rPr>
              <a:t>2011-12: Alternatives Selection Process</a:t>
            </a:r>
          </a:p>
          <a:p>
            <a:pPr>
              <a:lnSpc>
                <a:spcPct val="150000"/>
              </a:lnSpc>
            </a:pPr>
            <a:r>
              <a:rPr lang="en-US" sz="2800" b="1" dirty="0" smtClean="0">
                <a:solidFill>
                  <a:schemeClr val="bg1"/>
                </a:solidFill>
                <a:effectLst>
                  <a:outerShdw blurRad="38100" dist="38100" dir="2700000" algn="tl">
                    <a:srgbClr val="000000">
                      <a:alpha val="43137"/>
                    </a:srgbClr>
                  </a:outerShdw>
                </a:effectLst>
              </a:rPr>
              <a:t>2013: Draft EIS released for public comment</a:t>
            </a:r>
          </a:p>
        </p:txBody>
      </p:sp>
      <p:pic>
        <p:nvPicPr>
          <p:cNvPr id="4" name="Picture 3" descr="M:\STAFF FOLDER\Moore\NWRS_Brand_ID_color copy.jpg"/>
          <p:cNvPicPr>
            <a:picLocks noChangeAspect="1" noChangeArrowheads="1"/>
          </p:cNvPicPr>
          <p:nvPr/>
        </p:nvPicPr>
        <p:blipFill rotWithShape="1">
          <a:blip r:embed="rId3">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M:\STAFF FOLDER\Moore\NWRS_Brand_ID_color copy.jpg"/>
          <p:cNvPicPr>
            <a:picLocks noChangeAspect="1" noChangeArrowheads="1"/>
          </p:cNvPicPr>
          <p:nvPr/>
        </p:nvPicPr>
        <p:blipFill rotWithShape="1">
          <a:blip r:embed="rId3">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49133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22300" y="265093"/>
            <a:ext cx="6483970" cy="523220"/>
          </a:xfrm>
          <a:prstGeom prst="rect">
            <a:avLst/>
          </a:prstGeom>
          <a:noFill/>
        </p:spPr>
        <p:txBody>
          <a:bodyPr wrap="square" rtlCol="0">
            <a:spAutoFit/>
          </a:bodyPr>
          <a:lstStyle/>
          <a:p>
            <a:pPr algn="ctr"/>
            <a:r>
              <a:rPr lang="en-US" sz="2800" b="1" dirty="0" smtClean="0">
                <a:solidFill>
                  <a:srgbClr val="FFFF00"/>
                </a:solidFill>
                <a:effectLst>
                  <a:outerShdw blurRad="38100" dist="38100" dir="2700000" algn="tl">
                    <a:srgbClr val="000000">
                      <a:alpha val="43137"/>
                    </a:srgbClr>
                  </a:outerShdw>
                </a:effectLst>
              </a:rPr>
              <a:t>Benefits to Island Biodiversity</a:t>
            </a:r>
            <a:endParaRPr lang="en-US" sz="2800" b="1" dirty="0">
              <a:ln w="3175">
                <a:solidFill>
                  <a:schemeClr val="tx1">
                    <a:lumMod val="95000"/>
                  </a:schemeClr>
                </a:solidFill>
                <a:prstDash val="solid"/>
              </a:ln>
              <a:solidFill>
                <a:srgbClr val="FFFF00"/>
              </a:solidFill>
              <a:effectLst>
                <a:outerShdw blurRad="38100" dist="38100" dir="2700000" algn="tl">
                  <a:srgbClr val="000000">
                    <a:alpha val="43137"/>
                  </a:srgbClr>
                </a:outerShdw>
              </a:effectLst>
            </a:endParaRPr>
          </a:p>
        </p:txBody>
      </p:sp>
      <p:pic>
        <p:nvPicPr>
          <p:cNvPr id="3" name="Picture 7" descr="24_cb222_2jan07_5"/>
          <p:cNvPicPr>
            <a:picLocks noChangeAspect="1" noChangeArrowheads="1"/>
          </p:cNvPicPr>
          <p:nvPr/>
        </p:nvPicPr>
        <p:blipFill>
          <a:blip r:embed="rId3" cstate="screen"/>
          <a:srcRect/>
          <a:stretch>
            <a:fillRect/>
          </a:stretch>
        </p:blipFill>
        <p:spPr bwMode="auto">
          <a:xfrm>
            <a:off x="752010" y="3800901"/>
            <a:ext cx="3810000" cy="3038402"/>
          </a:xfrm>
          <a:prstGeom prst="ellipse">
            <a:avLst/>
          </a:prstGeom>
          <a:ln>
            <a:noFill/>
          </a:ln>
          <a:effectLst>
            <a:softEdge rad="112500"/>
          </a:effectLst>
        </p:spPr>
      </p:pic>
      <p:pic>
        <p:nvPicPr>
          <p:cNvPr id="5" name="Picture 2" descr="C:\Users\Nick\Pictures\Farallon Crickets w Scale\Juv. Mal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5725" y="3765643"/>
            <a:ext cx="4419296" cy="294619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Lasthenia_DSC_0244_2.JPG"/>
          <p:cNvPicPr>
            <a:picLocks noChangeAspect="1"/>
          </p:cNvPicPr>
          <p:nvPr/>
        </p:nvPicPr>
        <p:blipFill>
          <a:blip r:embed="rId5" cstate="print"/>
          <a:stretch>
            <a:fillRect/>
          </a:stretch>
        </p:blipFill>
        <p:spPr>
          <a:xfrm>
            <a:off x="4844098" y="1115102"/>
            <a:ext cx="3842550" cy="2743200"/>
          </a:xfrm>
          <a:prstGeom prst="ellipse">
            <a:avLst/>
          </a:prstGeom>
        </p:spPr>
      </p:pic>
      <p:pic>
        <p:nvPicPr>
          <p:cNvPr id="8" name="Picture 7" descr="M:\STAFF FOLDER\Moore\NWRS_Brand_ID_color copy.jpg"/>
          <p:cNvPicPr>
            <a:picLocks noChangeAspect="1" noChangeArrowheads="1"/>
          </p:cNvPicPr>
          <p:nvPr/>
        </p:nvPicPr>
        <p:blipFill rotWithShape="1">
          <a:blip r:embed="rId6">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M:\STAFF FOLDER\Moore\NWRS_Brand_ID_color copy.jpg"/>
          <p:cNvPicPr>
            <a:picLocks noChangeAspect="1" noChangeArrowheads="1"/>
          </p:cNvPicPr>
          <p:nvPr/>
        </p:nvPicPr>
        <p:blipFill rotWithShape="1">
          <a:blip r:embed="rId6">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pic>
        <p:nvPicPr>
          <p:cNvPr id="10" name="Content Placeholder 3" descr="assp annie.jpg"/>
          <p:cNvPicPr>
            <a:picLocks noChangeAspect="1"/>
          </p:cNvPicPr>
          <p:nvPr/>
        </p:nvPicPr>
        <p:blipFill rotWithShape="1">
          <a:blip r:embed="rId7" cstate="print"/>
          <a:srcRect l="32494" t="12400" r="8371" b="12920"/>
          <a:stretch/>
        </p:blipFill>
        <p:spPr>
          <a:xfrm>
            <a:off x="845368" y="922147"/>
            <a:ext cx="3720153" cy="3129110"/>
          </a:xfrm>
          <a:prstGeom prst="ellipse">
            <a:avLst/>
          </a:prstGeom>
          <a:ln>
            <a:noFill/>
          </a:ln>
          <a:effectLst>
            <a:softEdge rad="112500"/>
          </a:effectLst>
        </p:spPr>
      </p:pic>
    </p:spTree>
    <p:extLst>
      <p:ext uri="{BB962C8B-B14F-4D97-AF65-F5344CB8AC3E}">
        <p14:creationId xmlns:p14="http://schemas.microsoft.com/office/powerpoint/2010/main" val="32527383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21816"/>
            <a:ext cx="8229600" cy="4126584"/>
          </a:xfrm>
        </p:spPr>
        <p:txBody>
          <a:bodyPr>
            <a:normAutofit fontScale="92500"/>
          </a:bodyPr>
          <a:lstStyle/>
          <a:p>
            <a:pPr lvl="1">
              <a:buFont typeface="Wingdings" pitchFamily="2" charset="2"/>
              <a:buChar char="§"/>
            </a:pPr>
            <a:r>
              <a:rPr lang="en-US" sz="2400" b="1" u="sng" dirty="0" smtClean="0">
                <a:solidFill>
                  <a:schemeClr val="bg1"/>
                </a:solidFill>
                <a:effectLst/>
                <a:cs typeface="Calibri" pitchFamily="34" charset="0"/>
              </a:rPr>
              <a:t>Alternative A</a:t>
            </a:r>
            <a:r>
              <a:rPr lang="en-US" sz="2400" b="1" dirty="0" smtClean="0">
                <a:solidFill>
                  <a:schemeClr val="bg1"/>
                </a:solidFill>
                <a:effectLst/>
                <a:cs typeface="Calibri" pitchFamily="34" charset="0"/>
              </a:rPr>
              <a:t>: </a:t>
            </a:r>
          </a:p>
          <a:p>
            <a:pPr lvl="2">
              <a:buFont typeface="Courier New" pitchFamily="49" charset="0"/>
              <a:buChar char="o"/>
            </a:pPr>
            <a:r>
              <a:rPr lang="en-US" sz="2200" b="1" dirty="0">
                <a:solidFill>
                  <a:schemeClr val="bg1"/>
                </a:solidFill>
                <a:effectLst/>
                <a:cs typeface="Calibri" pitchFamily="34" charset="0"/>
              </a:rPr>
              <a:t>No </a:t>
            </a:r>
            <a:r>
              <a:rPr lang="en-US" sz="2200" b="1" dirty="0" smtClean="0">
                <a:solidFill>
                  <a:schemeClr val="bg1"/>
                </a:solidFill>
                <a:effectLst/>
                <a:cs typeface="Calibri" pitchFamily="34" charset="0"/>
              </a:rPr>
              <a:t>Action; allow </a:t>
            </a:r>
            <a:r>
              <a:rPr lang="en-US" sz="2200" b="1" dirty="0">
                <a:solidFill>
                  <a:schemeClr val="bg1"/>
                </a:solidFill>
                <a:effectLst/>
                <a:cs typeface="Calibri" pitchFamily="34" charset="0"/>
              </a:rPr>
              <a:t>mice to </a:t>
            </a:r>
            <a:r>
              <a:rPr lang="en-US" sz="2200" b="1" dirty="0" smtClean="0">
                <a:solidFill>
                  <a:schemeClr val="bg1"/>
                </a:solidFill>
                <a:effectLst/>
                <a:cs typeface="Calibri" pitchFamily="34" charset="0"/>
              </a:rPr>
              <a:t>remain.</a:t>
            </a:r>
            <a:endParaRPr lang="en-US" sz="2200" b="1" dirty="0">
              <a:solidFill>
                <a:schemeClr val="bg1"/>
              </a:solidFill>
              <a:effectLst/>
              <a:cs typeface="Calibri" pitchFamily="34" charset="0"/>
            </a:endParaRPr>
          </a:p>
          <a:p>
            <a:pPr lvl="1">
              <a:lnSpc>
                <a:spcPct val="200000"/>
              </a:lnSpc>
              <a:buFont typeface="Wingdings" pitchFamily="2" charset="2"/>
              <a:buChar char="§"/>
            </a:pPr>
            <a:r>
              <a:rPr lang="en-US" sz="2400" b="1" dirty="0" smtClean="0">
                <a:solidFill>
                  <a:schemeClr val="bg1"/>
                </a:solidFill>
                <a:effectLst/>
                <a:cs typeface="Calibri" pitchFamily="34" charset="0"/>
              </a:rPr>
              <a:t>Alternative B:</a:t>
            </a:r>
          </a:p>
          <a:p>
            <a:pPr lvl="2">
              <a:buFont typeface="Courier New" pitchFamily="49" charset="0"/>
              <a:buChar char="o"/>
            </a:pPr>
            <a:r>
              <a:rPr lang="en-US" sz="2200" b="1" dirty="0">
                <a:solidFill>
                  <a:schemeClr val="bg1"/>
                </a:solidFill>
                <a:effectLst/>
                <a:cs typeface="Calibri" pitchFamily="34" charset="0"/>
              </a:rPr>
              <a:t>A</a:t>
            </a:r>
            <a:r>
              <a:rPr lang="en-US" sz="2200" b="1" dirty="0" smtClean="0">
                <a:solidFill>
                  <a:schemeClr val="bg1"/>
                </a:solidFill>
                <a:effectLst/>
                <a:cs typeface="Calibri" pitchFamily="34" charset="0"/>
              </a:rPr>
              <a:t>erial </a:t>
            </a:r>
            <a:r>
              <a:rPr lang="en-US" sz="2200" b="1" dirty="0">
                <a:solidFill>
                  <a:schemeClr val="bg1"/>
                </a:solidFill>
                <a:effectLst/>
                <a:cs typeface="Calibri" pitchFamily="34" charset="0"/>
              </a:rPr>
              <a:t>broadcast of </a:t>
            </a:r>
            <a:r>
              <a:rPr lang="en-US" sz="2200" b="1" dirty="0" smtClean="0">
                <a:solidFill>
                  <a:schemeClr val="bg1"/>
                </a:solidFill>
                <a:effectLst/>
                <a:cs typeface="Calibri" pitchFamily="34" charset="0"/>
              </a:rPr>
              <a:t>Brodifacoum-25D Conservation.</a:t>
            </a:r>
          </a:p>
          <a:p>
            <a:pPr lvl="1">
              <a:lnSpc>
                <a:spcPct val="200000"/>
              </a:lnSpc>
              <a:buFont typeface="Wingdings" pitchFamily="2" charset="2"/>
              <a:buChar char="§"/>
            </a:pPr>
            <a:r>
              <a:rPr lang="en-US" sz="2400" b="1" dirty="0" smtClean="0">
                <a:solidFill>
                  <a:schemeClr val="bg1"/>
                </a:solidFill>
                <a:effectLst/>
                <a:cs typeface="Calibri" pitchFamily="34" charset="0"/>
              </a:rPr>
              <a:t>Alternative C: </a:t>
            </a:r>
          </a:p>
          <a:p>
            <a:pPr lvl="2">
              <a:buFont typeface="Courier New" pitchFamily="49" charset="0"/>
              <a:buChar char="o"/>
            </a:pPr>
            <a:r>
              <a:rPr lang="en-US" sz="2200" b="1" dirty="0">
                <a:solidFill>
                  <a:schemeClr val="bg1"/>
                </a:solidFill>
                <a:effectLst/>
                <a:cs typeface="Calibri" pitchFamily="34" charset="0"/>
              </a:rPr>
              <a:t>Aerial broadcast of </a:t>
            </a:r>
            <a:r>
              <a:rPr lang="en-US" sz="2200" b="1" dirty="0" smtClean="0">
                <a:solidFill>
                  <a:schemeClr val="bg1"/>
                </a:solidFill>
                <a:effectLst/>
                <a:cs typeface="Calibri" pitchFamily="34" charset="0"/>
              </a:rPr>
              <a:t>Diphacinone-50 Conservation</a:t>
            </a:r>
            <a:r>
              <a:rPr lang="en-US" sz="2200" b="1" dirty="0">
                <a:solidFill>
                  <a:schemeClr val="bg1"/>
                </a:solidFill>
                <a:effectLst/>
                <a:cs typeface="Calibri" pitchFamily="34" charset="0"/>
              </a:rPr>
              <a:t>. </a:t>
            </a:r>
            <a:endParaRPr lang="en-US" sz="2200" b="1" dirty="0" smtClean="0">
              <a:solidFill>
                <a:schemeClr val="bg1"/>
              </a:solidFill>
              <a:effectLst/>
              <a:cs typeface="Calibri" pitchFamily="34" charset="0"/>
            </a:endParaRPr>
          </a:p>
          <a:p>
            <a:pPr lvl="2">
              <a:buFont typeface="Courier New" pitchFamily="49" charset="0"/>
              <a:buChar char="o"/>
            </a:pPr>
            <a:endParaRPr lang="en-US" sz="2200" b="1" dirty="0">
              <a:solidFill>
                <a:schemeClr val="bg1"/>
              </a:solidFill>
              <a:effectLst/>
              <a:cs typeface="Calibri" pitchFamily="34" charset="0"/>
            </a:endParaRPr>
          </a:p>
          <a:p>
            <a:pPr lvl="2">
              <a:buFont typeface="Courier New" pitchFamily="49" charset="0"/>
              <a:buChar char="o"/>
            </a:pPr>
            <a:endParaRPr lang="en-US" sz="2200" b="1" dirty="0" smtClean="0">
              <a:solidFill>
                <a:schemeClr val="bg1"/>
              </a:solidFill>
              <a:effectLst/>
              <a:cs typeface="Calibri" pitchFamily="34" charset="0"/>
            </a:endParaRPr>
          </a:p>
          <a:p>
            <a:pPr marL="749808" lvl="2" indent="0">
              <a:buNone/>
            </a:pPr>
            <a:r>
              <a:rPr lang="en-US" sz="2200" b="1" dirty="0" smtClean="0">
                <a:solidFill>
                  <a:schemeClr val="bg1"/>
                </a:solidFill>
                <a:effectLst/>
                <a:cs typeface="Calibri" pitchFamily="34" charset="0"/>
              </a:rPr>
              <a:t>(No preferred alternative)</a:t>
            </a:r>
            <a:endParaRPr lang="en-US" sz="2200" b="1" dirty="0">
              <a:solidFill>
                <a:schemeClr val="bg1"/>
              </a:solidFill>
              <a:effectLst/>
              <a:cs typeface="Calibri" pitchFamily="34" charset="0"/>
            </a:endParaRPr>
          </a:p>
        </p:txBody>
      </p:sp>
      <p:sp>
        <p:nvSpPr>
          <p:cNvPr id="2" name="Title 1"/>
          <p:cNvSpPr>
            <a:spLocks noGrp="1"/>
          </p:cNvSpPr>
          <p:nvPr>
            <p:ph type="title"/>
          </p:nvPr>
        </p:nvSpPr>
        <p:spPr>
          <a:xfrm>
            <a:off x="506120" y="468717"/>
            <a:ext cx="8229600" cy="990600"/>
          </a:xfrm>
        </p:spPr>
        <p:txBody>
          <a:bodyPr>
            <a:normAutofit/>
          </a:bodyPr>
          <a:lstStyle/>
          <a:p>
            <a:pPr algn="ctr"/>
            <a:r>
              <a:rPr lang="en-US" sz="3200" b="1" dirty="0" smtClean="0">
                <a:solidFill>
                  <a:srgbClr val="FFFF00"/>
                </a:solidFill>
                <a:effectLst/>
                <a:latin typeface="+mn-lt"/>
                <a:cs typeface="Arial" pitchFamily="34" charset="0"/>
              </a:rPr>
              <a:t>Alternatives in Draft EIS</a:t>
            </a:r>
            <a:endParaRPr lang="en-US" sz="3200" b="1" dirty="0">
              <a:solidFill>
                <a:srgbClr val="FFFF00"/>
              </a:solidFill>
              <a:effectLst/>
              <a:latin typeface="+mn-lt"/>
              <a:cs typeface="Arial" pitchFamily="34" charset="0"/>
            </a:endParaRPr>
          </a:p>
        </p:txBody>
      </p:sp>
      <p:pic>
        <p:nvPicPr>
          <p:cNvPr id="4" name="Picture 3" descr="M:\STAFF FOLDER\Moore\NWRS_Brand_ID_color copy.jpg"/>
          <p:cNvPicPr>
            <a:picLocks noChangeAspect="1" noChangeArrowheads="1"/>
          </p:cNvPicPr>
          <p:nvPr/>
        </p:nvPicPr>
        <p:blipFill rotWithShape="1">
          <a:blip r:embed="rId2">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M:\STAFF FOLDER\Moore\NWRS_Brand_ID_color copy.jpg"/>
          <p:cNvPicPr>
            <a:picLocks noChangeAspect="1" noChangeArrowheads="1"/>
          </p:cNvPicPr>
          <p:nvPr/>
        </p:nvPicPr>
        <p:blipFill rotWithShape="1">
          <a:blip r:embed="rId2">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00746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2057400"/>
            <a:ext cx="6781800" cy="4267200"/>
          </a:xfrm>
        </p:spPr>
        <p:txBody>
          <a:bodyPr>
            <a:normAutofit fontScale="92500"/>
          </a:bodyPr>
          <a:lstStyle/>
          <a:p>
            <a:pPr>
              <a:buSzPct val="100000"/>
              <a:buFont typeface="Arial" pitchFamily="34" charset="0"/>
              <a:buChar char="•"/>
            </a:pPr>
            <a:r>
              <a:rPr lang="en-US" sz="2200" b="1" dirty="0" smtClean="0">
                <a:solidFill>
                  <a:schemeClr val="bg1"/>
                </a:solidFill>
              </a:rPr>
              <a:t>Project Feasibility and Non-target Risk Trial</a:t>
            </a:r>
          </a:p>
          <a:p>
            <a:pPr>
              <a:buSzPct val="100000"/>
              <a:buFont typeface="Arial" pitchFamily="34" charset="0"/>
              <a:buChar char="•"/>
            </a:pPr>
            <a:r>
              <a:rPr lang="en-US" sz="2200" b="1" dirty="0" smtClean="0">
                <a:solidFill>
                  <a:schemeClr val="bg1"/>
                </a:solidFill>
              </a:rPr>
              <a:t>Alternatives </a:t>
            </a:r>
            <a:r>
              <a:rPr lang="en-US" sz="2200" b="1" dirty="0" smtClean="0">
                <a:solidFill>
                  <a:schemeClr val="bg1"/>
                </a:solidFill>
              </a:rPr>
              <a:t>Selection Process</a:t>
            </a:r>
          </a:p>
          <a:p>
            <a:pPr>
              <a:buSzPct val="100000"/>
              <a:buFont typeface="Arial" pitchFamily="34" charset="0"/>
              <a:buChar char="•"/>
            </a:pPr>
            <a:r>
              <a:rPr lang="en-US" sz="2200" b="1" dirty="0" smtClean="0">
                <a:solidFill>
                  <a:schemeClr val="bg1"/>
                </a:solidFill>
              </a:rPr>
              <a:t>Bait Degradation Trial</a:t>
            </a:r>
          </a:p>
          <a:p>
            <a:pPr>
              <a:buSzPct val="100000"/>
              <a:buFont typeface="Arial" pitchFamily="34" charset="0"/>
              <a:buChar char="•"/>
            </a:pPr>
            <a:r>
              <a:rPr lang="en-US" sz="2200" b="1" dirty="0" smtClean="0">
                <a:solidFill>
                  <a:schemeClr val="bg1"/>
                </a:solidFill>
              </a:rPr>
              <a:t>Gull </a:t>
            </a:r>
            <a:r>
              <a:rPr lang="en-US" sz="2200" b="1" dirty="0">
                <a:solidFill>
                  <a:schemeClr val="bg1"/>
                </a:solidFill>
              </a:rPr>
              <a:t>H</a:t>
            </a:r>
            <a:r>
              <a:rPr lang="en-US" sz="2200" b="1" dirty="0" smtClean="0">
                <a:solidFill>
                  <a:schemeClr val="bg1"/>
                </a:solidFill>
              </a:rPr>
              <a:t>azing Trial</a:t>
            </a:r>
          </a:p>
          <a:p>
            <a:pPr>
              <a:buSzPct val="100000"/>
              <a:buFont typeface="Arial" pitchFamily="34" charset="0"/>
              <a:buChar char="•"/>
            </a:pPr>
            <a:r>
              <a:rPr lang="en-US" sz="2200" b="1" dirty="0" smtClean="0">
                <a:solidFill>
                  <a:schemeClr val="bg1"/>
                </a:solidFill>
              </a:rPr>
              <a:t>Western Gull Risk Assessment</a:t>
            </a:r>
          </a:p>
          <a:p>
            <a:pPr>
              <a:buSzPct val="100000"/>
              <a:buFont typeface="Arial" pitchFamily="34" charset="0"/>
              <a:buChar char="•"/>
            </a:pPr>
            <a:r>
              <a:rPr lang="en-US" sz="2200" b="1" dirty="0" smtClean="0">
                <a:solidFill>
                  <a:schemeClr val="bg1"/>
                </a:solidFill>
              </a:rPr>
              <a:t>Western Gull Population Viability Analysis</a:t>
            </a:r>
          </a:p>
          <a:p>
            <a:pPr>
              <a:buSzPct val="100000"/>
              <a:buFont typeface="Arial" pitchFamily="34" charset="0"/>
              <a:buChar char="•"/>
            </a:pPr>
            <a:r>
              <a:rPr lang="en-US" sz="2200" b="1" dirty="0" smtClean="0">
                <a:solidFill>
                  <a:schemeClr val="bg1"/>
                </a:solidFill>
              </a:rPr>
              <a:t>Impacts of Mice and Owls on Ashy Storm-Petrels</a:t>
            </a:r>
          </a:p>
          <a:p>
            <a:pPr>
              <a:buSzPct val="100000"/>
              <a:buFont typeface="Arial" pitchFamily="34" charset="0"/>
              <a:buChar char="•"/>
            </a:pPr>
            <a:r>
              <a:rPr lang="en-US" sz="2200" b="1" dirty="0" err="1" smtClean="0">
                <a:solidFill>
                  <a:schemeClr val="bg1"/>
                </a:solidFill>
              </a:rPr>
              <a:t>Farallon</a:t>
            </a:r>
            <a:r>
              <a:rPr lang="en-US" sz="2200" b="1" dirty="0" smtClean="0">
                <a:solidFill>
                  <a:schemeClr val="bg1"/>
                </a:solidFill>
              </a:rPr>
              <a:t> House Mouse Diet</a:t>
            </a:r>
          </a:p>
          <a:p>
            <a:pPr>
              <a:buSzPct val="100000"/>
              <a:buFont typeface="Arial" pitchFamily="34" charset="0"/>
              <a:buChar char="•"/>
            </a:pPr>
            <a:r>
              <a:rPr lang="en-US" sz="2200" b="1" dirty="0" smtClean="0">
                <a:solidFill>
                  <a:schemeClr val="bg1"/>
                </a:solidFill>
              </a:rPr>
              <a:t>Impacts of Rodenticides to Arboreal Salamanders (in progress)</a:t>
            </a:r>
          </a:p>
          <a:p>
            <a:pPr>
              <a:buSzPct val="100000"/>
              <a:buFont typeface="Arial" pitchFamily="34" charset="0"/>
              <a:buChar char="•"/>
            </a:pPr>
            <a:r>
              <a:rPr lang="en-US" sz="2200" b="1" dirty="0" smtClean="0">
                <a:solidFill>
                  <a:schemeClr val="bg1"/>
                </a:solidFill>
              </a:rPr>
              <a:t>Wilderness Act Minimum Requirements Analysis</a:t>
            </a:r>
            <a:endParaRPr lang="en-US" sz="2200" b="1" dirty="0">
              <a:solidFill>
                <a:schemeClr val="bg1"/>
              </a:solidFill>
            </a:endParaRPr>
          </a:p>
        </p:txBody>
      </p:sp>
      <p:sp>
        <p:nvSpPr>
          <p:cNvPr id="2" name="Title 1"/>
          <p:cNvSpPr>
            <a:spLocks noGrp="1"/>
          </p:cNvSpPr>
          <p:nvPr>
            <p:ph type="title"/>
          </p:nvPr>
        </p:nvSpPr>
        <p:spPr>
          <a:xfrm>
            <a:off x="1943100" y="533400"/>
            <a:ext cx="4686300" cy="794985"/>
          </a:xfrm>
        </p:spPr>
        <p:txBody>
          <a:bodyPr>
            <a:noAutofit/>
          </a:bodyPr>
          <a:lstStyle/>
          <a:p>
            <a:pPr algn="ctr"/>
            <a:r>
              <a:rPr lang="en-US" sz="3200" b="1" dirty="0" smtClean="0">
                <a:solidFill>
                  <a:srgbClr val="FFFF00"/>
                </a:solidFill>
                <a:effectLst/>
                <a:latin typeface="+mn-lt"/>
              </a:rPr>
              <a:t>Decision Support Tools</a:t>
            </a:r>
            <a:endParaRPr lang="en-US" sz="3200" b="1" dirty="0">
              <a:solidFill>
                <a:srgbClr val="FFFF00"/>
              </a:solidFill>
              <a:effectLst/>
              <a:latin typeface="+mn-lt"/>
            </a:endParaRPr>
          </a:p>
        </p:txBody>
      </p:sp>
      <p:pic>
        <p:nvPicPr>
          <p:cNvPr id="4" name="Picture 3" descr="M:\STAFF FOLDER\Moore\NWRS_Brand_ID_color copy.jpg"/>
          <p:cNvPicPr>
            <a:picLocks noChangeAspect="1" noChangeArrowheads="1"/>
          </p:cNvPicPr>
          <p:nvPr/>
        </p:nvPicPr>
        <p:blipFill rotWithShape="1">
          <a:blip r:embed="rId2">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M:\STAFF FOLDER\Moore\NWRS_Brand_ID_color copy.jpg"/>
          <p:cNvPicPr>
            <a:picLocks noChangeAspect="1" noChangeArrowheads="1"/>
          </p:cNvPicPr>
          <p:nvPr/>
        </p:nvPicPr>
        <p:blipFill rotWithShape="1">
          <a:blip r:embed="rId2">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55754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7" descr="USFWSlogo"/>
          <p:cNvPicPr>
            <a:picLocks noChangeAspect="1" noChangeArrowheads="1"/>
          </p:cNvPicPr>
          <p:nvPr/>
        </p:nvPicPr>
        <p:blipFill>
          <a:blip r:embed="rId2" cstate="screen"/>
          <a:srcRect/>
          <a:stretch>
            <a:fillRect/>
          </a:stretch>
        </p:blipFill>
        <p:spPr bwMode="auto">
          <a:xfrm>
            <a:off x="1447800" y="1905000"/>
            <a:ext cx="908050" cy="1066800"/>
          </a:xfrm>
          <a:prstGeom prst="rect">
            <a:avLst/>
          </a:prstGeom>
          <a:noFill/>
          <a:ln w="9525">
            <a:noFill/>
            <a:miter lim="800000"/>
            <a:headEnd/>
            <a:tailEnd/>
          </a:ln>
        </p:spPr>
      </p:pic>
      <p:pic>
        <p:nvPicPr>
          <p:cNvPr id="8" name="Picture 8" descr="NOAALogo"/>
          <p:cNvPicPr>
            <a:picLocks noChangeAspect="1" noChangeArrowheads="1"/>
          </p:cNvPicPr>
          <p:nvPr/>
        </p:nvPicPr>
        <p:blipFill>
          <a:blip r:embed="rId3" cstate="screen"/>
          <a:srcRect l="-2680" t="-2681"/>
          <a:stretch>
            <a:fillRect/>
          </a:stretch>
        </p:blipFill>
        <p:spPr bwMode="auto">
          <a:xfrm>
            <a:off x="2438400" y="1905000"/>
            <a:ext cx="990600" cy="924560"/>
          </a:xfrm>
          <a:prstGeom prst="rect">
            <a:avLst/>
          </a:prstGeom>
          <a:noFill/>
          <a:ln w="9525">
            <a:noFill/>
            <a:miter lim="800000"/>
            <a:headEnd/>
            <a:tailEnd/>
          </a:ln>
        </p:spPr>
      </p:pic>
      <p:pic>
        <p:nvPicPr>
          <p:cNvPr id="9" name="Picture 9" descr="header3"/>
          <p:cNvPicPr>
            <a:picLocks noChangeAspect="1" noChangeArrowheads="1"/>
          </p:cNvPicPr>
          <p:nvPr/>
        </p:nvPicPr>
        <p:blipFill>
          <a:blip r:embed="rId4" cstate="screen"/>
          <a:srcRect/>
          <a:stretch>
            <a:fillRect/>
          </a:stretch>
        </p:blipFill>
        <p:spPr bwMode="auto">
          <a:xfrm>
            <a:off x="1295400" y="3200400"/>
            <a:ext cx="1247335" cy="533400"/>
          </a:xfrm>
          <a:prstGeom prst="rect">
            <a:avLst/>
          </a:prstGeom>
          <a:noFill/>
          <a:ln w="9525">
            <a:noFill/>
            <a:miter lim="800000"/>
            <a:headEnd/>
            <a:tailEnd/>
          </a:ln>
        </p:spPr>
      </p:pic>
      <p:pic>
        <p:nvPicPr>
          <p:cNvPr id="10" name="Picture 10" descr="DFGlogo"/>
          <p:cNvPicPr>
            <a:picLocks noChangeAspect="1" noChangeArrowheads="1"/>
          </p:cNvPicPr>
          <p:nvPr/>
        </p:nvPicPr>
        <p:blipFill>
          <a:blip r:embed="rId5" cstate="screen"/>
          <a:srcRect/>
          <a:stretch>
            <a:fillRect/>
          </a:stretch>
        </p:blipFill>
        <p:spPr bwMode="auto">
          <a:xfrm>
            <a:off x="2819400" y="3048000"/>
            <a:ext cx="627926" cy="914400"/>
          </a:xfrm>
          <a:prstGeom prst="rect">
            <a:avLst/>
          </a:prstGeom>
          <a:noFill/>
          <a:ln w="9525">
            <a:noFill/>
            <a:miter lim="800000"/>
            <a:headEnd/>
            <a:tailEnd/>
          </a:ln>
        </p:spPr>
      </p:pic>
      <p:sp>
        <p:nvSpPr>
          <p:cNvPr id="11" name="Text Box 11"/>
          <p:cNvSpPr txBox="1">
            <a:spLocks noChangeArrowheads="1"/>
          </p:cNvSpPr>
          <p:nvPr/>
        </p:nvSpPr>
        <p:spPr bwMode="auto">
          <a:xfrm>
            <a:off x="1295400" y="1219200"/>
            <a:ext cx="2286000" cy="584775"/>
          </a:xfrm>
          <a:prstGeom prst="rect">
            <a:avLst/>
          </a:prstGeom>
          <a:noFill/>
          <a:ln w="9525">
            <a:noFill/>
            <a:miter lim="800000"/>
            <a:headEnd/>
            <a:tailEnd/>
          </a:ln>
          <a:effectLst/>
        </p:spPr>
        <p:txBody>
          <a:bodyPr wrap="square">
            <a:spAutoFit/>
          </a:bodyPr>
          <a:lstStyle/>
          <a:p>
            <a:pPr eaLnBrk="0" hangingPunct="0">
              <a:spcBef>
                <a:spcPct val="50000"/>
              </a:spcBef>
              <a:defRPr/>
            </a:pPr>
            <a:r>
              <a:rPr lang="en-US" sz="3200" b="1" i="1" dirty="0">
                <a:solidFill>
                  <a:schemeClr val="bg1"/>
                </a:solidFill>
                <a:effectLst>
                  <a:outerShdw blurRad="38100" dist="38100" dir="2700000" algn="tl">
                    <a:srgbClr val="000000">
                      <a:alpha val="43137"/>
                    </a:srgbClr>
                  </a:outerShdw>
                </a:effectLst>
                <a:latin typeface="Calibri" pitchFamily="34" charset="0"/>
                <a:cs typeface="+mn-cs"/>
              </a:rPr>
              <a:t>Compliance</a:t>
            </a:r>
          </a:p>
        </p:txBody>
      </p:sp>
      <p:sp>
        <p:nvSpPr>
          <p:cNvPr id="12" name="Text Box 12"/>
          <p:cNvSpPr txBox="1">
            <a:spLocks noChangeArrowheads="1"/>
          </p:cNvSpPr>
          <p:nvPr/>
        </p:nvSpPr>
        <p:spPr bwMode="auto">
          <a:xfrm>
            <a:off x="609600" y="6044625"/>
            <a:ext cx="3505200" cy="523220"/>
          </a:xfrm>
          <a:prstGeom prst="rect">
            <a:avLst/>
          </a:prstGeom>
          <a:noFill/>
          <a:ln w="9525">
            <a:noFill/>
            <a:miter lim="800000"/>
            <a:headEnd/>
            <a:tailEnd/>
          </a:ln>
          <a:effectLst/>
        </p:spPr>
        <p:txBody>
          <a:bodyPr wrap="square">
            <a:spAutoFit/>
          </a:bodyPr>
          <a:lstStyle/>
          <a:p>
            <a:pPr algn="ctr" eaLnBrk="0" fontAlgn="auto" hangingPunct="0">
              <a:spcBef>
                <a:spcPct val="50000"/>
              </a:spcBef>
              <a:spcAft>
                <a:spcPts val="0"/>
              </a:spcAft>
              <a:defRPr/>
            </a:pPr>
            <a:r>
              <a:rPr lang="en-US" sz="2800" b="1" i="1" dirty="0">
                <a:solidFill>
                  <a:schemeClr val="bg1"/>
                </a:solidFill>
                <a:effectLst>
                  <a:outerShdw blurRad="38100" dist="38100" dir="2700000" algn="tl">
                    <a:srgbClr val="000000">
                      <a:alpha val="43137"/>
                    </a:srgbClr>
                  </a:outerShdw>
                </a:effectLst>
                <a:latin typeface="+mn-lt"/>
                <a:cs typeface="+mn-cs"/>
              </a:rPr>
              <a:t>Non-Target Species</a:t>
            </a:r>
          </a:p>
        </p:txBody>
      </p:sp>
      <p:sp>
        <p:nvSpPr>
          <p:cNvPr id="13" name="Text Box 13"/>
          <p:cNvSpPr txBox="1">
            <a:spLocks noChangeArrowheads="1"/>
          </p:cNvSpPr>
          <p:nvPr/>
        </p:nvSpPr>
        <p:spPr bwMode="auto">
          <a:xfrm>
            <a:off x="4114800" y="4728079"/>
            <a:ext cx="4953000" cy="1384995"/>
          </a:xfrm>
          <a:prstGeom prst="rect">
            <a:avLst/>
          </a:prstGeom>
          <a:noFill/>
          <a:ln w="9525">
            <a:noFill/>
            <a:miter lim="800000"/>
            <a:headEnd/>
            <a:tailEnd/>
          </a:ln>
          <a:effectLst/>
        </p:spPr>
        <p:txBody>
          <a:bodyPr wrap="square">
            <a:spAutoFit/>
          </a:bodyPr>
          <a:lstStyle/>
          <a:p>
            <a:pPr eaLnBrk="0" hangingPunct="0">
              <a:defRPr/>
            </a:pPr>
            <a:r>
              <a:rPr lang="en-US" sz="2800" b="1" i="1" dirty="0">
                <a:solidFill>
                  <a:schemeClr val="bg1"/>
                </a:solidFill>
                <a:effectLst>
                  <a:outerShdw blurRad="38100" dist="38100" dir="2700000" algn="tl">
                    <a:srgbClr val="000000">
                      <a:alpha val="43137"/>
                    </a:srgbClr>
                  </a:outerShdw>
                </a:effectLst>
                <a:latin typeface="Calibri" pitchFamily="34" charset="0"/>
                <a:cs typeface="+mn-cs"/>
              </a:rPr>
              <a:t>Animal Rights </a:t>
            </a:r>
            <a:r>
              <a:rPr lang="en-US" sz="2800" b="1" i="1" dirty="0" smtClean="0">
                <a:solidFill>
                  <a:schemeClr val="bg1"/>
                </a:solidFill>
                <a:effectLst>
                  <a:outerShdw blurRad="38100" dist="38100" dir="2700000" algn="tl">
                    <a:srgbClr val="000000">
                      <a:alpha val="43137"/>
                    </a:srgbClr>
                  </a:outerShdw>
                </a:effectLst>
                <a:latin typeface="Calibri" pitchFamily="34" charset="0"/>
                <a:cs typeface="+mn-cs"/>
              </a:rPr>
              <a:t>Groups:</a:t>
            </a:r>
            <a:endParaRPr lang="en-US" sz="2800" b="1" i="1" dirty="0">
              <a:solidFill>
                <a:schemeClr val="bg1"/>
              </a:solidFill>
              <a:effectLst>
                <a:outerShdw blurRad="38100" dist="38100" dir="2700000" algn="tl">
                  <a:srgbClr val="000000">
                    <a:alpha val="43137"/>
                  </a:srgbClr>
                </a:outerShdw>
              </a:effectLst>
              <a:latin typeface="Calibri" pitchFamily="34" charset="0"/>
            </a:endParaRPr>
          </a:p>
          <a:p>
            <a:pPr marL="457200" indent="-457200" eaLnBrk="0" hangingPunct="0">
              <a:buFont typeface="Arial" panose="020B0604020202020204" pitchFamily="34" charset="0"/>
              <a:buChar char="•"/>
              <a:defRPr/>
            </a:pPr>
            <a:r>
              <a:rPr lang="en-US" sz="2800" b="1" i="1" dirty="0" err="1" smtClean="0">
                <a:solidFill>
                  <a:schemeClr val="bg1"/>
                </a:solidFill>
                <a:effectLst>
                  <a:outerShdw blurRad="38100" dist="38100" dir="2700000" algn="tl">
                    <a:srgbClr val="000000">
                      <a:alpha val="43137"/>
                    </a:srgbClr>
                  </a:outerShdw>
                </a:effectLst>
                <a:latin typeface="Calibri" pitchFamily="34" charset="0"/>
                <a:cs typeface="+mn-cs"/>
              </a:rPr>
              <a:t>Wildcare</a:t>
            </a:r>
            <a:endParaRPr lang="en-US" sz="2800" b="1" i="1" dirty="0" smtClean="0">
              <a:solidFill>
                <a:schemeClr val="bg1"/>
              </a:solidFill>
              <a:effectLst>
                <a:outerShdw blurRad="38100" dist="38100" dir="2700000" algn="tl">
                  <a:srgbClr val="000000">
                    <a:alpha val="43137"/>
                  </a:srgbClr>
                </a:outerShdw>
              </a:effectLst>
              <a:latin typeface="Calibri" pitchFamily="34" charset="0"/>
              <a:cs typeface="+mn-cs"/>
            </a:endParaRPr>
          </a:p>
          <a:p>
            <a:pPr marL="457200" indent="-457200" eaLnBrk="0" hangingPunct="0">
              <a:buFont typeface="Arial" panose="020B0604020202020204" pitchFamily="34" charset="0"/>
              <a:buChar char="•"/>
              <a:defRPr/>
            </a:pPr>
            <a:r>
              <a:rPr lang="en-US" sz="2800" b="1" i="1" dirty="0" smtClean="0">
                <a:solidFill>
                  <a:schemeClr val="bg1"/>
                </a:solidFill>
                <a:effectLst>
                  <a:outerShdw blurRad="38100" dist="38100" dir="2700000" algn="tl">
                    <a:srgbClr val="000000">
                      <a:alpha val="43137"/>
                    </a:srgbClr>
                  </a:outerShdw>
                </a:effectLst>
                <a:latin typeface="Calibri" pitchFamily="34" charset="0"/>
              </a:rPr>
              <a:t>Maggie </a:t>
            </a:r>
            <a:r>
              <a:rPr lang="en-US" sz="2800" b="1" i="1" dirty="0" smtClean="0">
                <a:solidFill>
                  <a:schemeClr val="bg1"/>
                </a:solidFill>
                <a:effectLst>
                  <a:outerShdw blurRad="38100" dist="38100" dir="2700000" algn="tl">
                    <a:srgbClr val="000000">
                      <a:alpha val="43137"/>
                    </a:srgbClr>
                  </a:outerShdw>
                </a:effectLst>
                <a:latin typeface="Calibri" pitchFamily="34" charset="0"/>
              </a:rPr>
              <a:t>Sergio (change.org)</a:t>
            </a:r>
            <a:endParaRPr lang="en-US" sz="2800" b="1" i="1" dirty="0" smtClean="0">
              <a:solidFill>
                <a:schemeClr val="bg1"/>
              </a:solidFill>
              <a:effectLst>
                <a:outerShdw blurRad="38100" dist="38100" dir="2700000" algn="tl">
                  <a:srgbClr val="000000">
                    <a:alpha val="43137"/>
                  </a:srgbClr>
                </a:outerShdw>
              </a:effectLst>
              <a:latin typeface="Calibri" pitchFamily="34" charset="0"/>
              <a:cs typeface="+mn-cs"/>
            </a:endParaRPr>
          </a:p>
        </p:txBody>
      </p:sp>
      <p:sp>
        <p:nvSpPr>
          <p:cNvPr id="14" name="Text Box 14"/>
          <p:cNvSpPr txBox="1">
            <a:spLocks noChangeArrowheads="1"/>
          </p:cNvSpPr>
          <p:nvPr/>
        </p:nvSpPr>
        <p:spPr bwMode="auto">
          <a:xfrm>
            <a:off x="4953000" y="1244025"/>
            <a:ext cx="2743200" cy="584775"/>
          </a:xfrm>
          <a:prstGeom prst="rect">
            <a:avLst/>
          </a:prstGeom>
          <a:noFill/>
          <a:ln w="9525">
            <a:noFill/>
            <a:miter lim="800000"/>
            <a:headEnd/>
            <a:tailEnd/>
          </a:ln>
          <a:effectLst/>
        </p:spPr>
        <p:txBody>
          <a:bodyPr wrap="square">
            <a:spAutoFit/>
          </a:bodyPr>
          <a:lstStyle/>
          <a:p>
            <a:pPr algn="ctr" eaLnBrk="0" fontAlgn="auto" hangingPunct="0">
              <a:spcBef>
                <a:spcPct val="50000"/>
              </a:spcBef>
              <a:spcAft>
                <a:spcPts val="0"/>
              </a:spcAft>
              <a:defRPr/>
            </a:pPr>
            <a:r>
              <a:rPr lang="en-US" sz="3200" b="1" i="1" dirty="0">
                <a:solidFill>
                  <a:schemeClr val="bg1"/>
                </a:solidFill>
                <a:effectLst>
                  <a:outerShdw blurRad="38100" dist="38100" dir="2700000" algn="tl">
                    <a:srgbClr val="000000">
                      <a:alpha val="43137"/>
                    </a:srgbClr>
                  </a:outerShdw>
                </a:effectLst>
                <a:latin typeface="+mn-lt"/>
                <a:cs typeface="+mn-cs"/>
              </a:rPr>
              <a:t>Bait Delivery</a:t>
            </a:r>
          </a:p>
        </p:txBody>
      </p:sp>
      <p:sp>
        <p:nvSpPr>
          <p:cNvPr id="15" name="Text Box 15"/>
          <p:cNvSpPr txBox="1">
            <a:spLocks noChangeArrowheads="1"/>
          </p:cNvSpPr>
          <p:nvPr/>
        </p:nvSpPr>
        <p:spPr bwMode="auto">
          <a:xfrm>
            <a:off x="3505200" y="381000"/>
            <a:ext cx="3276600" cy="584775"/>
          </a:xfrm>
          <a:prstGeom prst="rect">
            <a:avLst/>
          </a:prstGeom>
          <a:noFill/>
          <a:ln>
            <a:noFill/>
            <a:headEnd/>
            <a:tailEnd/>
          </a:ln>
        </p:spPr>
        <p:style>
          <a:lnRef idx="2">
            <a:schemeClr val="dk1"/>
          </a:lnRef>
          <a:fillRef idx="1">
            <a:schemeClr val="lt1"/>
          </a:fillRef>
          <a:effectRef idx="0">
            <a:schemeClr val="dk1"/>
          </a:effectRef>
          <a:fontRef idx="minor">
            <a:schemeClr val="dk1"/>
          </a:fontRef>
        </p:style>
        <p:txBody>
          <a:bodyPr wrap="square">
            <a:spAutoFit/>
          </a:bodyPr>
          <a:lstStyle/>
          <a:p>
            <a:pPr eaLnBrk="0" fontAlgn="auto" hangingPunct="0">
              <a:spcBef>
                <a:spcPct val="50000"/>
              </a:spcBef>
              <a:spcAft>
                <a:spcPts val="0"/>
              </a:spcAft>
              <a:defRPr/>
            </a:pPr>
            <a:r>
              <a:rPr lang="en-US" sz="3200" b="1" dirty="0">
                <a:solidFill>
                  <a:srgbClr val="FFFF00"/>
                </a:solidFill>
                <a:effectLst>
                  <a:outerShdw blurRad="38100" dist="38100" dir="2700000" algn="tl">
                    <a:srgbClr val="000000">
                      <a:alpha val="43137"/>
                    </a:srgbClr>
                  </a:outerShdw>
                </a:effectLst>
              </a:rPr>
              <a:t>Challenges</a:t>
            </a:r>
          </a:p>
        </p:txBody>
      </p:sp>
      <p:pic>
        <p:nvPicPr>
          <p:cNvPr id="17" name="Picture 8" descr="wegu copy"/>
          <p:cNvPicPr>
            <a:picLocks noChangeAspect="1" noChangeArrowheads="1"/>
          </p:cNvPicPr>
          <p:nvPr/>
        </p:nvPicPr>
        <p:blipFill>
          <a:blip r:embed="rId6" cstate="screen"/>
          <a:srcRect/>
          <a:stretch>
            <a:fillRect/>
          </a:stretch>
        </p:blipFill>
        <p:spPr bwMode="auto">
          <a:xfrm>
            <a:off x="1295400" y="4060616"/>
            <a:ext cx="1985914" cy="2035384"/>
          </a:xfrm>
          <a:prstGeom prst="rect">
            <a:avLst/>
          </a:prstGeom>
          <a:ln>
            <a:noFill/>
          </a:ln>
          <a:effectLst>
            <a:outerShdw blurRad="292100" dist="139700" dir="2700000" algn="tl" rotWithShape="0">
              <a:srgbClr val="333333">
                <a:alpha val="65000"/>
              </a:srgbClr>
            </a:outerShdw>
          </a:effectLst>
        </p:spPr>
      </p:pic>
      <p:pic>
        <p:nvPicPr>
          <p:cNvPr id="18" name="Picture 4" descr="122-2294_IMG"/>
          <p:cNvPicPr>
            <a:picLocks noChangeAspect="1" noChangeArrowheads="1"/>
          </p:cNvPicPr>
          <p:nvPr/>
        </p:nvPicPr>
        <p:blipFill>
          <a:blip r:embed="rId7" cstate="screen">
            <a:lum bright="18000" contrast="-54000"/>
          </a:blip>
          <a:srcRect/>
          <a:stretch>
            <a:fillRect/>
          </a:stretch>
        </p:blipFill>
        <p:spPr bwMode="auto">
          <a:xfrm>
            <a:off x="5105400" y="1850083"/>
            <a:ext cx="2286000" cy="2417117"/>
          </a:xfrm>
          <a:prstGeom prst="rect">
            <a:avLst/>
          </a:prstGeom>
          <a:ln>
            <a:noFill/>
          </a:ln>
          <a:effectLst>
            <a:outerShdw blurRad="292100" dist="139700" dir="2700000" algn="tl" rotWithShape="0">
              <a:srgbClr val="333333">
                <a:alpha val="65000"/>
              </a:srgbClr>
            </a:outerShdw>
          </a:effectLst>
        </p:spPr>
      </p:pic>
      <p:pic>
        <p:nvPicPr>
          <p:cNvPr id="16" name="Picture 3" descr="M:\STAFF FOLDER\Moore\NWRS_Brand_ID_color copy.jpg"/>
          <p:cNvPicPr>
            <a:picLocks noChangeAspect="1" noChangeArrowheads="1"/>
          </p:cNvPicPr>
          <p:nvPr/>
        </p:nvPicPr>
        <p:blipFill rotWithShape="1">
          <a:blip r:embed="rId8">
            <a:extLst>
              <a:ext uri="{28A0092B-C50C-407E-A947-70E740481C1C}">
                <a14:useLocalDpi xmlns:a14="http://schemas.microsoft.com/office/drawing/2010/main" val="0"/>
              </a:ext>
            </a:extLst>
          </a:blip>
          <a:srcRect r="53696"/>
          <a:stretch/>
        </p:blipFill>
        <p:spPr bwMode="auto">
          <a:xfrm>
            <a:off x="76200" y="9286"/>
            <a:ext cx="818896" cy="95853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M:\STAFF FOLDER\Moore\NWRS_Brand_ID_color copy.jpg"/>
          <p:cNvPicPr>
            <a:picLocks noChangeAspect="1" noChangeArrowheads="1"/>
          </p:cNvPicPr>
          <p:nvPr/>
        </p:nvPicPr>
        <p:blipFill rotWithShape="1">
          <a:blip r:embed="rId8">
            <a:extLst>
              <a:ext uri="{28A0092B-C50C-407E-A947-70E740481C1C}">
                <a14:useLocalDpi xmlns:a14="http://schemas.microsoft.com/office/drawing/2010/main" val="0"/>
              </a:ext>
            </a:extLst>
          </a:blip>
          <a:srcRect l="58046"/>
          <a:stretch/>
        </p:blipFill>
        <p:spPr bwMode="auto">
          <a:xfrm>
            <a:off x="933795" y="-13425"/>
            <a:ext cx="774571" cy="100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382347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lemental">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20_By_x003f_ xmlns="b8c791ff-8839-41d3-a5c3-dadefa89be97">
      <UserInfo>
        <DisplayName>Pelz, Mark</DisplayName>
        <AccountId>7</AccountId>
        <AccountType/>
      </UserInfo>
    </Reviewed_x0020_By_x003f_>
    <Reviewed_x003f_ xmlns="b8c791ff-8839-41d3-a5c3-dadefa89be97">Yes</Reviewed_x003f_>
    <Notes xmlns="b8c791ff-8839-41d3-a5c3-dadefa89be97" xsi:nil="true"/>
    <SenttoFOIACoordinator_x003f_ xmlns="b8c791ff-8839-41d3-a5c3-dadefa89be97">false</SenttoFOIACoordinator_x003f_>
    <PotentialExemption_x003f_ xmlns="b8c791ff-8839-41d3-a5c3-dadefa89be97">No</PotentialExemption_x003f_>
  </documentManagement>
</p:properties>
</file>

<file path=customXml/itemProps1.xml><?xml version="1.0" encoding="utf-8"?>
<ds:datastoreItem xmlns:ds="http://schemas.openxmlformats.org/officeDocument/2006/customXml" ds:itemID="{08F1B9EA-9C2B-4CB7-AE65-27893C2E9039}"/>
</file>

<file path=customXml/itemProps2.xml><?xml version="1.0" encoding="utf-8"?>
<ds:datastoreItem xmlns:ds="http://schemas.openxmlformats.org/officeDocument/2006/customXml" ds:itemID="{576C9598-9270-4960-8321-19AFDAA16A1E}"/>
</file>

<file path=customXml/itemProps3.xml><?xml version="1.0" encoding="utf-8"?>
<ds:datastoreItem xmlns:ds="http://schemas.openxmlformats.org/officeDocument/2006/customXml" ds:itemID="{8EEC058D-67B8-4ACE-A742-70776CD250D7}"/>
</file>

<file path=docProps/app.xml><?xml version="1.0" encoding="utf-8"?>
<Properties xmlns="http://schemas.openxmlformats.org/officeDocument/2006/extended-properties" xmlns:vt="http://schemas.openxmlformats.org/officeDocument/2006/docPropsVTypes">
  <Template>Elemental</Template>
  <TotalTime>1041</TotalTime>
  <Words>754</Words>
  <Application>Microsoft Office PowerPoint</Application>
  <PresentationFormat>On-screen Show (4:3)</PresentationFormat>
  <Paragraphs>119</Paragraphs>
  <Slides>15</Slides>
  <Notes>8</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Elemental</vt:lpstr>
      <vt:lpstr>PowerPoint Presentation</vt:lpstr>
      <vt:lpstr>PowerPoint Presentation</vt:lpstr>
      <vt:lpstr>PowerPoint Presentation</vt:lpstr>
      <vt:lpstr>PowerPoint Presentation</vt:lpstr>
      <vt:lpstr>PowerPoint Presentation</vt:lpstr>
      <vt:lpstr>PowerPoint Presentation</vt:lpstr>
      <vt:lpstr>Alternatives in Draft EIS</vt:lpstr>
      <vt:lpstr>Decision Support Tools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Landres, Nyssa R</dc:creator>
  <cp:lastModifiedBy>Gerry J McChesney</cp:lastModifiedBy>
  <cp:revision>127</cp:revision>
  <dcterms:created xsi:type="dcterms:W3CDTF">2013-08-29T14:20:40Z</dcterms:created>
  <dcterms:modified xsi:type="dcterms:W3CDTF">2017-06-22T15:40:01Z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0x010100AE725DA223521E4F8FF3AAF8EF66E35D</vt:lpwstr>
  </property>
  <property fmtid="{D5CDD505-2E9C-101B-9397-08002B2CF9AE}" pid="3" name="Order">
    <vt:r8>577100</vt:r8>
  </property>
  <property fmtid="{D5CDD505-2E9C-101B-9397-08002B2CF9AE}" pid="4" name="_ExtendedDescription">
    <vt:lpwstr/>
  </property>
  <property fmtid="{D5CDD505-2E9C-101B-9397-08002B2CF9AE}" pid="5" name="TriggerFlowInfo">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xd_Signature">
    <vt:bool>false</vt:bool>
  </property>
  <property fmtid="{D5CDD505-2E9C-101B-9397-08002B2CF9AE}" pid="10" name="xd_ProgID">
    <vt:lpwstr/>
  </property>
  <property fmtid="{D5CDD505-2E9C-101B-9397-08002B2CF9AE}" pid="11" name="TemplateUrl">
    <vt:lpwstr/>
  </property>
</Properties>
</file>