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drawings/drawing1.xml" ContentType="application/vnd.openxmlformats-officedocument.drawingml.chartshapes+xml"/>
  <Override PartName="/ppt/presentation.xml" ContentType="application/vnd.openxmlformats-officedocument.presentationml.presentation.main+xml"/>
  <Override PartName="/ppt/slides/slide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22.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25.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theme/themeOverride1.xml" ContentType="application/vnd.openxmlformats-officedocument.themeOverr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Override2.xml" ContentType="application/vnd.openxmlformats-officedocument.themeOverride+xml"/>
  <Override PartName="/ppt/charts/chart3.xml" ContentType="application/vnd.openxmlformats-officedocument.drawingml.chart+xml"/>
  <Override PartName="/ppt/charts/chart2.xml" ContentType="application/vnd.openxmlformats-officedocument.drawingml.chart+xml"/>
  <Override PartName="/ppt/theme/themeOverride3.xml" ContentType="application/vnd.openxmlformats-officedocument.themeOverride+xml"/>
  <Override PartName="/ppt/charts/chart1.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6" r:id="rId1"/>
  </p:sldMasterIdLst>
  <p:notesMasterIdLst>
    <p:notesMasterId r:id="rId41"/>
  </p:notesMasterIdLst>
  <p:sldIdLst>
    <p:sldId id="256" r:id="rId2"/>
    <p:sldId id="296" r:id="rId3"/>
    <p:sldId id="358" r:id="rId4"/>
    <p:sldId id="325" r:id="rId5"/>
    <p:sldId id="337" r:id="rId6"/>
    <p:sldId id="378" r:id="rId7"/>
    <p:sldId id="348" r:id="rId8"/>
    <p:sldId id="343" r:id="rId9"/>
    <p:sldId id="349" r:id="rId10"/>
    <p:sldId id="381" r:id="rId11"/>
    <p:sldId id="295" r:id="rId12"/>
    <p:sldId id="265" r:id="rId13"/>
    <p:sldId id="356" r:id="rId14"/>
    <p:sldId id="323" r:id="rId15"/>
    <p:sldId id="347" r:id="rId16"/>
    <p:sldId id="315" r:id="rId17"/>
    <p:sldId id="363" r:id="rId18"/>
    <p:sldId id="318" r:id="rId19"/>
    <p:sldId id="375" r:id="rId20"/>
    <p:sldId id="364" r:id="rId21"/>
    <p:sldId id="365" r:id="rId22"/>
    <p:sldId id="366" r:id="rId23"/>
    <p:sldId id="367" r:id="rId24"/>
    <p:sldId id="311" r:id="rId25"/>
    <p:sldId id="346" r:id="rId26"/>
    <p:sldId id="355" r:id="rId27"/>
    <p:sldId id="357" r:id="rId28"/>
    <p:sldId id="371" r:id="rId29"/>
    <p:sldId id="351" r:id="rId30"/>
    <p:sldId id="352" r:id="rId31"/>
    <p:sldId id="320" r:id="rId32"/>
    <p:sldId id="380" r:id="rId33"/>
    <p:sldId id="370" r:id="rId34"/>
    <p:sldId id="285" r:id="rId35"/>
    <p:sldId id="345" r:id="rId36"/>
    <p:sldId id="338" r:id="rId37"/>
    <p:sldId id="377" r:id="rId38"/>
    <p:sldId id="379" r:id="rId39"/>
    <p:sldId id="28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rry McChesney" initials="GJM"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9E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07" autoAdjust="0"/>
    <p:restoredTop sz="81111" autoAdjust="0"/>
  </p:normalViewPr>
  <p:slideViewPr>
    <p:cSldViewPr>
      <p:cViewPr>
        <p:scale>
          <a:sx n="60" d="100"/>
          <a:sy n="60" d="100"/>
        </p:scale>
        <p:origin x="-1164" y="-9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672"/>
    </p:cViewPr>
  </p:sorterViewPr>
  <p:notesViewPr>
    <p:cSldViewPr>
      <p:cViewPr varScale="1">
        <p:scale>
          <a:sx n="59" d="100"/>
          <a:sy n="59" d="100"/>
        </p:scale>
        <p:origin x="-2770"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Macintosh%20HD:Users:Sara:Desktop:Pellet%20Analysis:Pellet%20Data_2012Jul07_analysis.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Users\DWAYNE%20MOORE\Intrinsik\Farallones%20Islands\Intrinsik%20Risk%20Model\Copy%20of%20Farallones%20Modeling%20Results.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file:///C:\Users\DWAYNE%20MOORE\Intrinsik\Farallones%20Islands\Intrinsik%20Risk%20Model\Copy%20of%20Farallones%20Modeling%20Results.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9.406704843712739E-2"/>
          <c:y val="2.9023746701847011E-2"/>
          <c:w val="0.80426437604390399"/>
          <c:h val="0.82839957804317699"/>
        </c:manualLayout>
      </c:layout>
      <c:barChart>
        <c:barDir val="col"/>
        <c:grouping val="clustered"/>
        <c:varyColors val="0"/>
        <c:ser>
          <c:idx val="0"/>
          <c:order val="0"/>
          <c:tx>
            <c:strRef>
              <c:f>FigXb!$C$3</c:f>
              <c:strCache>
                <c:ptCount val="1"/>
                <c:pt idx="0">
                  <c:v>Mice</c:v>
                </c:pt>
              </c:strCache>
            </c:strRef>
          </c:tx>
          <c:spPr>
            <a:solidFill>
              <a:schemeClr val="accent6"/>
            </a:solidFill>
            <a:ln>
              <a:noFill/>
            </a:ln>
          </c:spPr>
          <c:invertIfNegative val="0"/>
          <c:cat>
            <c:strRef>
              <c:f>FigXb!$B$4:$B$19</c:f>
              <c:strCache>
                <c:ptCount val="16"/>
                <c:pt idx="0">
                  <c:v>Sep'</c:v>
                </c:pt>
                <c:pt idx="1">
                  <c:v>Oct</c:v>
                </c:pt>
                <c:pt idx="2">
                  <c:v>Oct'</c:v>
                </c:pt>
                <c:pt idx="3">
                  <c:v>Nov</c:v>
                </c:pt>
                <c:pt idx="4">
                  <c:v>Nov'</c:v>
                </c:pt>
                <c:pt idx="5">
                  <c:v>Dec</c:v>
                </c:pt>
                <c:pt idx="6">
                  <c:v>Dec'</c:v>
                </c:pt>
                <c:pt idx="7">
                  <c:v>Jan</c:v>
                </c:pt>
                <c:pt idx="8">
                  <c:v>Jan'</c:v>
                </c:pt>
                <c:pt idx="9">
                  <c:v>Feb</c:v>
                </c:pt>
                <c:pt idx="10">
                  <c:v>Feb'</c:v>
                </c:pt>
                <c:pt idx="11">
                  <c:v>Mar</c:v>
                </c:pt>
                <c:pt idx="12">
                  <c:v>Mar'</c:v>
                </c:pt>
                <c:pt idx="13">
                  <c:v>Apr</c:v>
                </c:pt>
                <c:pt idx="14">
                  <c:v>Apr'</c:v>
                </c:pt>
                <c:pt idx="15">
                  <c:v>May</c:v>
                </c:pt>
              </c:strCache>
            </c:strRef>
          </c:cat>
          <c:val>
            <c:numRef>
              <c:f>FigXb!$C$4:$C$19</c:f>
              <c:numCache>
                <c:formatCode>0</c:formatCode>
                <c:ptCount val="16"/>
                <c:pt idx="0">
                  <c:v>0</c:v>
                </c:pt>
                <c:pt idx="1">
                  <c:v>314.5</c:v>
                </c:pt>
                <c:pt idx="2">
                  <c:v>629</c:v>
                </c:pt>
                <c:pt idx="3">
                  <c:v>832.5</c:v>
                </c:pt>
                <c:pt idx="4">
                  <c:v>795.5</c:v>
                </c:pt>
                <c:pt idx="5">
                  <c:v>555</c:v>
                </c:pt>
                <c:pt idx="6">
                  <c:v>185</c:v>
                </c:pt>
                <c:pt idx="7">
                  <c:v>629</c:v>
                </c:pt>
                <c:pt idx="8">
                  <c:v>296</c:v>
                </c:pt>
                <c:pt idx="9">
                  <c:v>18.5</c:v>
                </c:pt>
                <c:pt idx="10">
                  <c:v>55.5</c:v>
                </c:pt>
                <c:pt idx="11">
                  <c:v>55.5</c:v>
                </c:pt>
                <c:pt idx="12">
                  <c:v>18.5</c:v>
                </c:pt>
                <c:pt idx="13">
                  <c:v>0</c:v>
                </c:pt>
                <c:pt idx="14">
                  <c:v>0</c:v>
                </c:pt>
                <c:pt idx="15">
                  <c:v>18.5</c:v>
                </c:pt>
              </c:numCache>
            </c:numRef>
          </c:val>
        </c:ser>
        <c:ser>
          <c:idx val="1"/>
          <c:order val="1"/>
          <c:tx>
            <c:strRef>
              <c:f>FigXb!$D$3</c:f>
              <c:strCache>
                <c:ptCount val="1"/>
                <c:pt idx="0">
                  <c:v>Petrels</c:v>
                </c:pt>
              </c:strCache>
            </c:strRef>
          </c:tx>
          <c:spPr>
            <a:solidFill>
              <a:srgbClr val="3366FF"/>
            </a:solidFill>
            <a:ln>
              <a:noFill/>
            </a:ln>
          </c:spPr>
          <c:invertIfNegative val="0"/>
          <c:cat>
            <c:strRef>
              <c:f>FigXb!$B$4:$B$19</c:f>
              <c:strCache>
                <c:ptCount val="16"/>
                <c:pt idx="0">
                  <c:v>Sep'</c:v>
                </c:pt>
                <c:pt idx="1">
                  <c:v>Oct</c:v>
                </c:pt>
                <c:pt idx="2">
                  <c:v>Oct'</c:v>
                </c:pt>
                <c:pt idx="3">
                  <c:v>Nov</c:v>
                </c:pt>
                <c:pt idx="4">
                  <c:v>Nov'</c:v>
                </c:pt>
                <c:pt idx="5">
                  <c:v>Dec</c:v>
                </c:pt>
                <c:pt idx="6">
                  <c:v>Dec'</c:v>
                </c:pt>
                <c:pt idx="7">
                  <c:v>Jan</c:v>
                </c:pt>
                <c:pt idx="8">
                  <c:v>Jan'</c:v>
                </c:pt>
                <c:pt idx="9">
                  <c:v>Feb</c:v>
                </c:pt>
                <c:pt idx="10">
                  <c:v>Feb'</c:v>
                </c:pt>
                <c:pt idx="11">
                  <c:v>Mar</c:v>
                </c:pt>
                <c:pt idx="12">
                  <c:v>Mar'</c:v>
                </c:pt>
                <c:pt idx="13">
                  <c:v>Apr</c:v>
                </c:pt>
                <c:pt idx="14">
                  <c:v>Apr'</c:v>
                </c:pt>
                <c:pt idx="15">
                  <c:v>May</c:v>
                </c:pt>
              </c:strCache>
            </c:strRef>
          </c:cat>
          <c:val>
            <c:numRef>
              <c:f>FigXb!$D$4:$D$19</c:f>
              <c:numCache>
                <c:formatCode>0</c:formatCode>
                <c:ptCount val="16"/>
                <c:pt idx="0">
                  <c:v>0</c:v>
                </c:pt>
                <c:pt idx="1">
                  <c:v>0</c:v>
                </c:pt>
                <c:pt idx="2">
                  <c:v>0</c:v>
                </c:pt>
                <c:pt idx="3">
                  <c:v>0</c:v>
                </c:pt>
                <c:pt idx="4">
                  <c:v>0</c:v>
                </c:pt>
                <c:pt idx="5">
                  <c:v>0</c:v>
                </c:pt>
                <c:pt idx="6">
                  <c:v>0</c:v>
                </c:pt>
                <c:pt idx="7">
                  <c:v>296</c:v>
                </c:pt>
                <c:pt idx="8">
                  <c:v>148</c:v>
                </c:pt>
                <c:pt idx="9">
                  <c:v>185</c:v>
                </c:pt>
                <c:pt idx="10">
                  <c:v>185</c:v>
                </c:pt>
                <c:pt idx="11">
                  <c:v>407</c:v>
                </c:pt>
                <c:pt idx="12">
                  <c:v>481</c:v>
                </c:pt>
                <c:pt idx="13">
                  <c:v>370</c:v>
                </c:pt>
                <c:pt idx="14">
                  <c:v>222</c:v>
                </c:pt>
                <c:pt idx="15">
                  <c:v>74</c:v>
                </c:pt>
              </c:numCache>
            </c:numRef>
          </c:val>
        </c:ser>
        <c:dLbls>
          <c:showLegendKey val="0"/>
          <c:showVal val="0"/>
          <c:showCatName val="0"/>
          <c:showSerName val="0"/>
          <c:showPercent val="0"/>
          <c:showBubbleSize val="0"/>
        </c:dLbls>
        <c:gapWidth val="0"/>
        <c:axId val="93432064"/>
        <c:axId val="93438336"/>
      </c:barChart>
      <c:catAx>
        <c:axId val="93432064"/>
        <c:scaling>
          <c:orientation val="minMax"/>
        </c:scaling>
        <c:delete val="0"/>
        <c:axPos val="b"/>
        <c:title>
          <c:tx>
            <c:rich>
              <a:bodyPr/>
              <a:lstStyle/>
              <a:p>
                <a:pPr>
                  <a:defRPr sz="1400" b="0" i="0">
                    <a:solidFill>
                      <a:schemeClr val="tx1"/>
                    </a:solidFill>
                  </a:defRPr>
                </a:pPr>
                <a:r>
                  <a:rPr lang="en-US" sz="1400" b="0" i="0" dirty="0">
                    <a:solidFill>
                      <a:schemeClr val="tx1"/>
                    </a:solidFill>
                  </a:rPr>
                  <a:t>Sampling Period</a:t>
                </a:r>
              </a:p>
            </c:rich>
          </c:tx>
          <c:layout>
            <c:manualLayout>
              <c:xMode val="edge"/>
              <c:yMode val="edge"/>
              <c:x val="0.3877103645743345"/>
              <c:y val="0.95577047934797665"/>
            </c:manualLayout>
          </c:layout>
          <c:overlay val="0"/>
        </c:title>
        <c:numFmt formatCode="0.0" sourceLinked="1"/>
        <c:majorTickMark val="out"/>
        <c:minorTickMark val="none"/>
        <c:tickLblPos val="nextTo"/>
        <c:spPr>
          <a:ln>
            <a:solidFill>
              <a:schemeClr val="tx2"/>
            </a:solidFill>
          </a:ln>
        </c:spPr>
        <c:txPr>
          <a:bodyPr rot="0" vert="horz" anchor="t" anchorCtr="0"/>
          <a:lstStyle/>
          <a:p>
            <a:pPr>
              <a:defRPr sz="1400" baseline="0"/>
            </a:pPr>
            <a:endParaRPr lang="en-US"/>
          </a:p>
        </c:txPr>
        <c:crossAx val="93438336"/>
        <c:crosses val="autoZero"/>
        <c:auto val="0"/>
        <c:lblAlgn val="ctr"/>
        <c:lblOffset val="100"/>
        <c:tickLblSkip val="1"/>
        <c:tickMarkSkip val="1"/>
        <c:noMultiLvlLbl val="0"/>
      </c:catAx>
      <c:valAx>
        <c:axId val="93438336"/>
        <c:scaling>
          <c:orientation val="minMax"/>
        </c:scaling>
        <c:delete val="0"/>
        <c:axPos val="l"/>
        <c:majorGridlines>
          <c:spPr>
            <a:ln w="6350">
              <a:solidFill>
                <a:srgbClr val="7F7F7F"/>
              </a:solidFill>
            </a:ln>
          </c:spPr>
        </c:majorGridlines>
        <c:title>
          <c:tx>
            <c:rich>
              <a:bodyPr/>
              <a:lstStyle/>
              <a:p>
                <a:pPr>
                  <a:defRPr sz="1400" b="0" i="0"/>
                </a:pPr>
                <a:r>
                  <a:rPr lang="en-US" sz="1400" b="0" i="0" dirty="0"/>
                  <a:t>Biomass (</a:t>
                </a:r>
                <a:r>
                  <a:rPr lang="en-US" sz="1400" b="0" i="0" dirty="0" err="1"/>
                  <a:t>g</a:t>
                </a:r>
                <a:r>
                  <a:rPr lang="en-US" sz="1400" b="0" i="0" dirty="0"/>
                  <a:t>)</a:t>
                </a:r>
              </a:p>
            </c:rich>
          </c:tx>
          <c:layout/>
          <c:overlay val="0"/>
        </c:title>
        <c:numFmt formatCode="0" sourceLinked="1"/>
        <c:majorTickMark val="out"/>
        <c:minorTickMark val="none"/>
        <c:tickLblPos val="nextTo"/>
        <c:spPr>
          <a:noFill/>
          <a:ln>
            <a:solidFill>
              <a:prstClr val="white">
                <a:tint val="75000"/>
                <a:shade val="95000"/>
                <a:satMod val="105000"/>
              </a:prstClr>
            </a:solidFill>
          </a:ln>
        </c:spPr>
        <c:txPr>
          <a:bodyPr/>
          <a:lstStyle/>
          <a:p>
            <a:pPr>
              <a:defRPr sz="1400" b="0" i="0">
                <a:solidFill>
                  <a:schemeClr val="tx1"/>
                </a:solidFill>
              </a:defRPr>
            </a:pPr>
            <a:endParaRPr lang="en-US"/>
          </a:p>
        </c:txPr>
        <c:crossAx val="93432064"/>
        <c:crosses val="autoZero"/>
        <c:crossBetween val="between"/>
      </c:valAx>
      <c:spPr>
        <a:ln>
          <a:noFill/>
        </a:ln>
      </c:spPr>
    </c:plotArea>
    <c:legend>
      <c:legendPos val="r"/>
      <c:layout>
        <c:manualLayout>
          <c:xMode val="edge"/>
          <c:yMode val="edge"/>
          <c:x val="0.67586034112507143"/>
          <c:y val="0.10324785882027906"/>
          <c:w val="0.21912398489373791"/>
          <c:h val="0.21017094902610858"/>
        </c:manualLayout>
      </c:layout>
      <c:overlay val="0"/>
      <c:txPr>
        <a:bodyPr/>
        <a:lstStyle/>
        <a:p>
          <a:pPr>
            <a:defRPr sz="2800" b="1"/>
          </a:pPr>
          <a:endParaRPr lang="en-US"/>
        </a:p>
      </c:txPr>
    </c:legend>
    <c:plotVisOnly val="1"/>
    <c:dispBlanksAs val="gap"/>
    <c:showDLblsOverMax val="0"/>
  </c:chart>
  <c:spPr>
    <a:ln>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cat>
            <c:numLit>
              <c:formatCode>General</c:formatCode>
              <c:ptCount val="4"/>
              <c:pt idx="0">
                <c:v>0.75000000000000167</c:v>
              </c:pt>
              <c:pt idx="1">
                <c:v>0.9</c:v>
              </c:pt>
              <c:pt idx="2">
                <c:v>0.95000000000000062</c:v>
              </c:pt>
              <c:pt idx="3">
                <c:v>0.98</c:v>
              </c:pt>
            </c:numLit>
          </c:cat>
          <c:val>
            <c:numRef>
              <c:f>(Diphacinone!$I$23,Diphacinone!$I$31,Diphacinone!$I$39,Diphacinone!$I$47)</c:f>
              <c:numCache>
                <c:formatCode>General</c:formatCode>
                <c:ptCount val="4"/>
                <c:pt idx="0">
                  <c:v>1337</c:v>
                </c:pt>
                <c:pt idx="1">
                  <c:v>549</c:v>
                </c:pt>
                <c:pt idx="2">
                  <c:v>271</c:v>
                </c:pt>
                <c:pt idx="3">
                  <c:v>101</c:v>
                </c:pt>
              </c:numCache>
            </c:numRef>
          </c:val>
        </c:ser>
        <c:dLbls>
          <c:showLegendKey val="0"/>
          <c:showVal val="0"/>
          <c:showCatName val="0"/>
          <c:showSerName val="0"/>
          <c:showPercent val="0"/>
          <c:showBubbleSize val="0"/>
        </c:dLbls>
        <c:gapWidth val="150"/>
        <c:axId val="93833088"/>
        <c:axId val="93843456"/>
      </c:barChart>
      <c:lineChart>
        <c:grouping val="standard"/>
        <c:varyColors val="0"/>
        <c:ser>
          <c:idx val="1"/>
          <c:order val="1"/>
          <c:spPr>
            <a:ln>
              <a:solidFill>
                <a:schemeClr val="tx1"/>
              </a:solidFill>
              <a:prstDash val="dash"/>
            </a:ln>
          </c:spPr>
          <c:marker>
            <c:symbol val="none"/>
          </c:marker>
          <c:val>
            <c:numRef>
              <c:f>Diphacinone!$S$3:$S$6</c:f>
              <c:numCache>
                <c:formatCode>General</c:formatCode>
                <c:ptCount val="4"/>
                <c:pt idx="0">
                  <c:v>1700</c:v>
                </c:pt>
                <c:pt idx="1">
                  <c:v>1700</c:v>
                </c:pt>
                <c:pt idx="2">
                  <c:v>1700</c:v>
                </c:pt>
                <c:pt idx="3">
                  <c:v>1700</c:v>
                </c:pt>
              </c:numCache>
            </c:numRef>
          </c:val>
          <c:smooth val="0"/>
        </c:ser>
        <c:dLbls>
          <c:showLegendKey val="0"/>
          <c:showVal val="0"/>
          <c:showCatName val="0"/>
          <c:showSerName val="0"/>
          <c:showPercent val="0"/>
          <c:showBubbleSize val="0"/>
        </c:dLbls>
        <c:marker val="1"/>
        <c:smooth val="0"/>
        <c:axId val="93833088"/>
        <c:axId val="93843456"/>
      </c:lineChart>
      <c:catAx>
        <c:axId val="93833088"/>
        <c:scaling>
          <c:orientation val="minMax"/>
        </c:scaling>
        <c:delete val="0"/>
        <c:axPos val="b"/>
        <c:title>
          <c:tx>
            <c:rich>
              <a:bodyPr/>
              <a:lstStyle/>
              <a:p>
                <a:pPr>
                  <a:defRPr/>
                </a:pPr>
                <a:r>
                  <a:rPr lang="en-US" sz="2000" dirty="0"/>
                  <a:t>Hazing Effectiveness</a:t>
                </a:r>
              </a:p>
            </c:rich>
          </c:tx>
          <c:layout/>
          <c:overlay val="0"/>
        </c:title>
        <c:numFmt formatCode="General" sourceLinked="1"/>
        <c:majorTickMark val="none"/>
        <c:minorTickMark val="none"/>
        <c:tickLblPos val="nextTo"/>
        <c:spPr>
          <a:ln w="19050">
            <a:solidFill>
              <a:schemeClr val="tx1"/>
            </a:solidFill>
          </a:ln>
        </c:spPr>
        <c:crossAx val="93843456"/>
        <c:crosses val="autoZero"/>
        <c:auto val="1"/>
        <c:lblAlgn val="ctr"/>
        <c:lblOffset val="100"/>
        <c:noMultiLvlLbl val="0"/>
      </c:catAx>
      <c:valAx>
        <c:axId val="93843456"/>
        <c:scaling>
          <c:orientation val="minMax"/>
        </c:scaling>
        <c:delete val="0"/>
        <c:axPos val="l"/>
        <c:title>
          <c:tx>
            <c:rich>
              <a:bodyPr rot="-5400000" vert="horz"/>
              <a:lstStyle/>
              <a:p>
                <a:pPr>
                  <a:defRPr sz="2000"/>
                </a:pPr>
                <a:r>
                  <a:rPr lang="en-US" sz="2000" dirty="0"/>
                  <a:t>Number of </a:t>
                </a:r>
                <a:r>
                  <a:rPr lang="en-US" sz="2000" dirty="0" smtClean="0"/>
                  <a:t>Gulls (#)</a:t>
                </a:r>
                <a:endParaRPr lang="en-US" sz="2000" dirty="0"/>
              </a:p>
            </c:rich>
          </c:tx>
          <c:layout>
            <c:manualLayout>
              <c:xMode val="edge"/>
              <c:yMode val="edge"/>
              <c:x val="1.3888888888888944E-2"/>
              <c:y val="0.1301272236803733"/>
            </c:manualLayout>
          </c:layout>
          <c:overlay val="0"/>
        </c:title>
        <c:numFmt formatCode="General" sourceLinked="1"/>
        <c:majorTickMark val="in"/>
        <c:minorTickMark val="none"/>
        <c:tickLblPos val="nextTo"/>
        <c:spPr>
          <a:ln w="19050">
            <a:solidFill>
              <a:schemeClr val="tx1"/>
            </a:solidFill>
          </a:ln>
        </c:spPr>
        <c:crossAx val="93833088"/>
        <c:crosses val="autoZero"/>
        <c:crossBetween val="between"/>
      </c:valAx>
    </c:plotArea>
    <c:plotVisOnly val="1"/>
    <c:dispBlanksAs val="gap"/>
    <c:showDLblsOverMax val="0"/>
  </c:chart>
  <c:spPr>
    <a:ln>
      <a:noFill/>
    </a:ln>
  </c:spPr>
  <c:txPr>
    <a:bodyPr/>
    <a:lstStyle/>
    <a:p>
      <a:pPr>
        <a:defRPr sz="1200">
          <a:latin typeface="Times New Roman" pitchFamily="18" charset="0"/>
          <a:cs typeface="Times New Roman" pitchFamily="18" charset="0"/>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899487179487312"/>
          <c:y val="3.7509850275807742E-2"/>
          <c:w val="0.81844102564102561"/>
          <c:h val="0.80416100469710794"/>
        </c:manualLayout>
      </c:layout>
      <c:barChart>
        <c:barDir val="col"/>
        <c:grouping val="clustered"/>
        <c:varyColors val="0"/>
        <c:ser>
          <c:idx val="0"/>
          <c:order val="0"/>
          <c:tx>
            <c:strRef>
              <c:f>Brodifacoum!$V$52</c:f>
              <c:strCache>
                <c:ptCount val="1"/>
                <c:pt idx="0">
                  <c:v>Brodifacoum</c:v>
                </c:pt>
              </c:strCache>
            </c:strRef>
          </c:tx>
          <c:invertIfNegative val="0"/>
          <c:cat>
            <c:numRef>
              <c:f>Brodifacoum!$W$25:$Y$25</c:f>
              <c:numCache>
                <c:formatCode>General</c:formatCode>
                <c:ptCount val="3"/>
                <c:pt idx="0">
                  <c:v>4</c:v>
                </c:pt>
                <c:pt idx="1">
                  <c:v>28</c:v>
                </c:pt>
                <c:pt idx="2">
                  <c:v>117</c:v>
                </c:pt>
              </c:numCache>
            </c:numRef>
          </c:cat>
          <c:val>
            <c:numRef>
              <c:f>Brodifacoum!$W$52:$Y$52</c:f>
              <c:numCache>
                <c:formatCode>General</c:formatCode>
                <c:ptCount val="3"/>
                <c:pt idx="0">
                  <c:v>167</c:v>
                </c:pt>
                <c:pt idx="1">
                  <c:v>764</c:v>
                </c:pt>
                <c:pt idx="2">
                  <c:v>1063</c:v>
                </c:pt>
              </c:numCache>
            </c:numRef>
          </c:val>
        </c:ser>
        <c:ser>
          <c:idx val="2"/>
          <c:order val="2"/>
          <c:tx>
            <c:strRef>
              <c:f>Brodifacoum!$V$53</c:f>
              <c:strCache>
                <c:ptCount val="1"/>
                <c:pt idx="0">
                  <c:v>Diphacinone</c:v>
                </c:pt>
              </c:strCache>
            </c:strRef>
          </c:tx>
          <c:invertIfNegative val="0"/>
          <c:cat>
            <c:numRef>
              <c:f>Brodifacoum!$W$25:$Y$25</c:f>
              <c:numCache>
                <c:formatCode>General</c:formatCode>
                <c:ptCount val="3"/>
                <c:pt idx="0">
                  <c:v>4</c:v>
                </c:pt>
                <c:pt idx="1">
                  <c:v>28</c:v>
                </c:pt>
                <c:pt idx="2">
                  <c:v>117</c:v>
                </c:pt>
              </c:numCache>
            </c:numRef>
          </c:cat>
          <c:val>
            <c:numRef>
              <c:f>Brodifacoum!$W$53:$Y$53</c:f>
              <c:numCache>
                <c:formatCode>General</c:formatCode>
                <c:ptCount val="3"/>
                <c:pt idx="0">
                  <c:v>20</c:v>
                </c:pt>
                <c:pt idx="1">
                  <c:v>279</c:v>
                </c:pt>
                <c:pt idx="2">
                  <c:v>753</c:v>
                </c:pt>
              </c:numCache>
            </c:numRef>
          </c:val>
        </c:ser>
        <c:dLbls>
          <c:showLegendKey val="0"/>
          <c:showVal val="0"/>
          <c:showCatName val="0"/>
          <c:showSerName val="0"/>
          <c:showPercent val="0"/>
          <c:showBubbleSize val="0"/>
        </c:dLbls>
        <c:gapWidth val="150"/>
        <c:axId val="144376192"/>
        <c:axId val="144378112"/>
      </c:barChart>
      <c:lineChart>
        <c:grouping val="standard"/>
        <c:varyColors val="0"/>
        <c:ser>
          <c:idx val="1"/>
          <c:order val="1"/>
          <c:spPr>
            <a:ln>
              <a:solidFill>
                <a:schemeClr val="tx1"/>
              </a:solidFill>
              <a:prstDash val="dash"/>
            </a:ln>
          </c:spPr>
          <c:marker>
            <c:symbol val="none"/>
          </c:marker>
          <c:cat>
            <c:numLit>
              <c:formatCode>General</c:formatCode>
              <c:ptCount val="3"/>
              <c:pt idx="0">
                <c:v>1</c:v>
              </c:pt>
              <c:pt idx="1">
                <c:v>2</c:v>
              </c:pt>
              <c:pt idx="2">
                <c:v>3</c:v>
              </c:pt>
            </c:numLit>
          </c:cat>
          <c:val>
            <c:numRef>
              <c:f>Brodifacoum!$S$3:$S$5</c:f>
              <c:numCache>
                <c:formatCode>General</c:formatCode>
                <c:ptCount val="3"/>
                <c:pt idx="0">
                  <c:v>1700</c:v>
                </c:pt>
                <c:pt idx="1">
                  <c:v>1700</c:v>
                </c:pt>
                <c:pt idx="2">
                  <c:v>1700</c:v>
                </c:pt>
              </c:numCache>
            </c:numRef>
          </c:val>
          <c:smooth val="0"/>
        </c:ser>
        <c:dLbls>
          <c:showLegendKey val="0"/>
          <c:showVal val="0"/>
          <c:showCatName val="0"/>
          <c:showSerName val="0"/>
          <c:showPercent val="0"/>
          <c:showBubbleSize val="0"/>
        </c:dLbls>
        <c:marker val="1"/>
        <c:smooth val="0"/>
        <c:axId val="144376192"/>
        <c:axId val="144378112"/>
      </c:lineChart>
      <c:catAx>
        <c:axId val="144376192"/>
        <c:scaling>
          <c:orientation val="minMax"/>
        </c:scaling>
        <c:delete val="0"/>
        <c:axPos val="b"/>
        <c:title>
          <c:tx>
            <c:rich>
              <a:bodyPr/>
              <a:lstStyle/>
              <a:p>
                <a:pPr>
                  <a:defRPr sz="1800"/>
                </a:pPr>
                <a:r>
                  <a:rPr lang="en-US" sz="1800"/>
                  <a:t>Time to Significant Rainfall Event (d)</a:t>
                </a:r>
              </a:p>
            </c:rich>
          </c:tx>
          <c:layout>
            <c:manualLayout>
              <c:xMode val="edge"/>
              <c:yMode val="edge"/>
              <c:x val="0.34622055320008088"/>
              <c:y val="0.92182821118991365"/>
            </c:manualLayout>
          </c:layout>
          <c:overlay val="0"/>
        </c:title>
        <c:numFmt formatCode="General" sourceLinked="1"/>
        <c:majorTickMark val="none"/>
        <c:minorTickMark val="none"/>
        <c:tickLblPos val="nextTo"/>
        <c:spPr>
          <a:ln w="28575">
            <a:solidFill>
              <a:schemeClr val="tx1"/>
            </a:solidFill>
          </a:ln>
        </c:spPr>
        <c:crossAx val="144378112"/>
        <c:crosses val="autoZero"/>
        <c:auto val="1"/>
        <c:lblAlgn val="ctr"/>
        <c:lblOffset val="100"/>
        <c:noMultiLvlLbl val="0"/>
      </c:catAx>
      <c:valAx>
        <c:axId val="144378112"/>
        <c:scaling>
          <c:orientation val="minMax"/>
          <c:max val="3000"/>
        </c:scaling>
        <c:delete val="0"/>
        <c:axPos val="l"/>
        <c:title>
          <c:tx>
            <c:rich>
              <a:bodyPr rot="-5400000" vert="horz"/>
              <a:lstStyle/>
              <a:p>
                <a:pPr>
                  <a:defRPr sz="1800"/>
                </a:pPr>
                <a:r>
                  <a:rPr lang="en-US" sz="1800"/>
                  <a:t>Number Dead Gulls (#/11,000)</a:t>
                </a:r>
              </a:p>
            </c:rich>
          </c:tx>
          <c:layout>
            <c:manualLayout>
              <c:xMode val="edge"/>
              <c:yMode val="edge"/>
              <c:x val="3.8974358974358976E-2"/>
              <c:y val="0.13677705180469471"/>
            </c:manualLayout>
          </c:layout>
          <c:overlay val="0"/>
        </c:title>
        <c:numFmt formatCode="General" sourceLinked="1"/>
        <c:majorTickMark val="in"/>
        <c:minorTickMark val="in"/>
        <c:tickLblPos val="nextTo"/>
        <c:spPr>
          <a:ln w="28575">
            <a:solidFill>
              <a:schemeClr val="tx1"/>
            </a:solidFill>
          </a:ln>
        </c:spPr>
        <c:crossAx val="144376192"/>
        <c:crosses val="autoZero"/>
        <c:crossBetween val="between"/>
        <c:majorUnit val="500"/>
        <c:minorUnit val="100"/>
      </c:valAx>
    </c:plotArea>
    <c:legend>
      <c:legendPos val="l"/>
      <c:legendEntry>
        <c:idx val="2"/>
        <c:delete val="1"/>
      </c:legendEntry>
      <c:layout>
        <c:manualLayout>
          <c:xMode val="edge"/>
          <c:yMode val="edge"/>
          <c:x val="0.21858974358974376"/>
          <c:y val="0.11601216221211789"/>
          <c:w val="0.2260150413890572"/>
          <c:h val="0.12076965556610489"/>
        </c:manualLayout>
      </c:layout>
      <c:overlay val="1"/>
      <c:txPr>
        <a:bodyPr/>
        <a:lstStyle/>
        <a:p>
          <a:pPr>
            <a:defRPr sz="1800" b="1"/>
          </a:pPr>
          <a:endParaRPr lang="en-US"/>
        </a:p>
      </c:txPr>
    </c:legend>
    <c:plotVisOnly val="1"/>
    <c:dispBlanksAs val="gap"/>
    <c:showDLblsOverMax val="0"/>
  </c:chart>
  <c:spPr>
    <a:ln>
      <a:noFill/>
    </a:ln>
  </c:spPr>
  <c:txPr>
    <a:bodyPr/>
    <a:lstStyle/>
    <a:p>
      <a:pPr>
        <a:defRPr sz="1200">
          <a:latin typeface="Times New Roman" pitchFamily="18" charset="0"/>
          <a:cs typeface="Times New Roman" pitchFamily="18" charset="0"/>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drawing1.xml><?xml version="1.0" encoding="utf-8"?>
<c:userShapes xmlns:c="http://schemas.openxmlformats.org/drawingml/2006/chart">
  <cdr:relSizeAnchor xmlns:cdr="http://schemas.openxmlformats.org/drawingml/2006/chartDrawing">
    <cdr:from>
      <cdr:x>0.52821</cdr:x>
      <cdr:y>0.95219</cdr:y>
    </cdr:from>
    <cdr:to>
      <cdr:x>0.74451</cdr:x>
      <cdr:y>1</cdr:y>
    </cdr:to>
    <cdr:sp macro="" textlink="">
      <cdr:nvSpPr>
        <cdr:cNvPr id="4" name="TextBox 3"/>
        <cdr:cNvSpPr txBox="1"/>
      </cdr:nvSpPr>
      <cdr:spPr>
        <a:xfrm xmlns:a="http://schemas.openxmlformats.org/drawingml/2006/main">
          <a:off x="4279900" y="5652761"/>
          <a:ext cx="1752592" cy="276877"/>
        </a:xfrm>
        <a:prstGeom xmlns:a="http://schemas.openxmlformats.org/drawingml/2006/main" prst="rect">
          <a:avLst/>
        </a:prstGeom>
      </cdr:spPr>
      <cdr:txBody>
        <a:bodyPr xmlns:a="http://schemas.openxmlformats.org/drawingml/2006/main" wrap="square" rtlCol="0"/>
        <a:lstStyle xmlns:a="http://schemas.openxmlformats.org/drawingml/2006/main">
          <a:defPPr>
            <a:defRPr lang="en-US"/>
          </a:defPPr>
          <a:lvl1pPr marL="0" algn="l" defTabSz="457200" rtl="0" eaLnBrk="1" latinLnBrk="0" hangingPunct="1">
            <a:defRPr sz="1800" kern="1200">
              <a:solidFill>
                <a:sysClr val="window" lastClr="FFFFFF"/>
              </a:solidFill>
              <a:latin typeface="Calibri"/>
            </a:defRPr>
          </a:lvl1pPr>
          <a:lvl2pPr marL="457200" algn="l" defTabSz="457200" rtl="0" eaLnBrk="1" latinLnBrk="0" hangingPunct="1">
            <a:defRPr sz="1800" kern="1200">
              <a:solidFill>
                <a:sysClr val="window" lastClr="FFFFFF"/>
              </a:solidFill>
              <a:latin typeface="Calibri"/>
            </a:defRPr>
          </a:lvl2pPr>
          <a:lvl3pPr marL="914400" algn="l" defTabSz="457200" rtl="0" eaLnBrk="1" latinLnBrk="0" hangingPunct="1">
            <a:defRPr sz="1800" kern="1200">
              <a:solidFill>
                <a:sysClr val="window" lastClr="FFFFFF"/>
              </a:solidFill>
              <a:latin typeface="Calibri"/>
            </a:defRPr>
          </a:lvl3pPr>
          <a:lvl4pPr marL="1371600" algn="l" defTabSz="457200" rtl="0" eaLnBrk="1" latinLnBrk="0" hangingPunct="1">
            <a:defRPr sz="1800" kern="1200">
              <a:solidFill>
                <a:sysClr val="window" lastClr="FFFFFF"/>
              </a:solidFill>
              <a:latin typeface="Calibri"/>
            </a:defRPr>
          </a:lvl4pPr>
          <a:lvl5pPr marL="1828800" algn="l" defTabSz="457200" rtl="0" eaLnBrk="1" latinLnBrk="0" hangingPunct="1">
            <a:defRPr sz="1800" kern="1200">
              <a:solidFill>
                <a:sysClr val="window" lastClr="FFFFFF"/>
              </a:solidFill>
              <a:latin typeface="Calibri"/>
            </a:defRPr>
          </a:lvl5pPr>
          <a:lvl6pPr marL="2286000" algn="l" defTabSz="457200" rtl="0" eaLnBrk="1" latinLnBrk="0" hangingPunct="1">
            <a:defRPr sz="1800" kern="1200">
              <a:solidFill>
                <a:sysClr val="window" lastClr="FFFFFF"/>
              </a:solidFill>
              <a:latin typeface="Calibri"/>
            </a:defRPr>
          </a:lvl6pPr>
          <a:lvl7pPr marL="2743200" algn="l" defTabSz="457200" rtl="0" eaLnBrk="1" latinLnBrk="0" hangingPunct="1">
            <a:defRPr sz="1800" kern="1200">
              <a:solidFill>
                <a:sysClr val="window" lastClr="FFFFFF"/>
              </a:solidFill>
              <a:latin typeface="Calibri"/>
            </a:defRPr>
          </a:lvl7pPr>
          <a:lvl8pPr marL="3200400" algn="l" defTabSz="457200" rtl="0" eaLnBrk="1" latinLnBrk="0" hangingPunct="1">
            <a:defRPr sz="1800" kern="1200">
              <a:solidFill>
                <a:sysClr val="window" lastClr="FFFFFF"/>
              </a:solidFill>
              <a:latin typeface="Calibri"/>
            </a:defRPr>
          </a:lvl8pPr>
          <a:lvl9pPr marL="3657600" algn="l" defTabSz="457200" rtl="0" eaLnBrk="1" latinLnBrk="0" hangingPunct="1">
            <a:defRPr sz="1800" kern="1200">
              <a:solidFill>
                <a:sysClr val="window" lastClr="FFFFFF"/>
              </a:solidFill>
              <a:latin typeface="Calibri"/>
            </a:defRPr>
          </a:lvl9pPr>
        </a:lstStyle>
        <a:p xmlns:a="http://schemas.openxmlformats.org/drawingml/2006/main">
          <a:r>
            <a:rPr lang="en-US" sz="1400" b="1" dirty="0" smtClean="0">
              <a:solidFill>
                <a:srgbClr val="FF7BAE"/>
              </a:solidFill>
            </a:rPr>
            <a:t>/ Number of Pellets</a:t>
          </a:r>
          <a:endParaRPr lang="en-US" sz="1400" b="1" dirty="0">
            <a:solidFill>
              <a:srgbClr val="FF7BAE"/>
            </a:solidFill>
          </a:endParaRPr>
        </a:p>
      </cdr:txBody>
    </cdr:sp>
  </cdr:relSizeAnchor>
  <cdr:relSizeAnchor xmlns:cdr="http://schemas.openxmlformats.org/drawingml/2006/chartDrawing">
    <cdr:from>
      <cdr:x>0.8652</cdr:x>
      <cdr:y>0.94737</cdr:y>
    </cdr:from>
    <cdr:to>
      <cdr:x>1</cdr:x>
      <cdr:y>1</cdr:y>
    </cdr:to>
    <cdr:sp macro="" textlink="">
      <cdr:nvSpPr>
        <cdr:cNvPr id="3" name="TextBox 2"/>
        <cdr:cNvSpPr txBox="1"/>
      </cdr:nvSpPr>
      <cdr:spPr>
        <a:xfrm xmlns:a="http://schemas.openxmlformats.org/drawingml/2006/main">
          <a:off x="7010400" y="5486400"/>
          <a:ext cx="10922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Chandler 2012</a:t>
          </a:r>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79CEBC-53A0-43F5-9850-C5A423DABFD8}" type="datetimeFigureOut">
              <a:rPr lang="en-US" smtClean="0"/>
              <a:pPr/>
              <a:t>1/16/2013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6C4B54-51B7-41A5-93F6-7D54CB310CDC}" type="slidenum">
              <a:rPr lang="en-US" smtClean="0"/>
              <a:pPr/>
              <a:t>‹#›</a:t>
            </a:fld>
            <a:endParaRPr lang="en-US"/>
          </a:p>
        </p:txBody>
      </p:sp>
    </p:spTree>
    <p:extLst>
      <p:ext uri="{BB962C8B-B14F-4D97-AF65-F5344CB8AC3E}">
        <p14:creationId xmlns:p14="http://schemas.microsoft.com/office/powerpoint/2010/main" val="711318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6D1409-5F26-4F4B-98EF-3F6F1F2B6756}" type="slidenum">
              <a:rPr lang="en-US"/>
              <a:pPr/>
              <a:t>16</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normAutofit fontScale="92500" lnSpcReduction="10000"/>
          </a:bodyPr>
          <a:lstStyle/>
          <a:p>
            <a:endParaRPr lang="es-E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18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19</a:t>
            </a:fld>
            <a:endParaRPr lang="en-US"/>
          </a:p>
        </p:txBody>
      </p:sp>
    </p:spTree>
    <p:extLst>
      <p:ext uri="{BB962C8B-B14F-4D97-AF65-F5344CB8AC3E}">
        <p14:creationId xmlns:p14="http://schemas.microsoft.com/office/powerpoint/2010/main" val="1256080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Probability distribution </a:t>
            </a:r>
            <a:r>
              <a:rPr lang="en-US" sz="1200" kern="1200" dirty="0" smtClean="0">
                <a:solidFill>
                  <a:schemeClr val="tx1"/>
                </a:solidFill>
                <a:latin typeface="+mn-lt"/>
                <a:ea typeface="+mn-ea"/>
                <a:cs typeface="+mn-cs"/>
              </a:rPr>
              <a:t>for “no mortality” and “mortality of 1700 gulls” scenarios, after 20 years, under “Realistic” Conditions: “historic” frequency of near-failure (results of 10,000 simulations for no mortality and 30,000 simulations for mortality of 1700 gulls).  Note initial population size, with no mortality, is 32,200 individuals. Results binned into bins of 2,000 and then a polynomial (fourth-order) smoothing function was applied, except that the extreme tails are actual values. </a:t>
            </a:r>
            <a:r>
              <a:rPr lang="en-US" sz="1200" b="1" kern="1200" dirty="0" smtClean="0">
                <a:solidFill>
                  <a:schemeClr val="tx1"/>
                </a:solidFill>
                <a:latin typeface="+mn-lt"/>
                <a:ea typeface="+mn-ea"/>
                <a:cs typeface="+mn-cs"/>
              </a:rPr>
              <a:t>The two probability density functions overlap by approximately 95%. </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5-16. Model results for number of dead gulls as a function of hazing success, </a:t>
            </a:r>
            <a:r>
              <a:rPr lang="en-US" sz="1200" b="0" kern="1200" dirty="0" smtClean="0">
                <a:solidFill>
                  <a:schemeClr val="tx1"/>
                </a:solidFill>
                <a:latin typeface="+mn-lt"/>
                <a:ea typeface="+mn-ea"/>
                <a:cs typeface="+mn-cs"/>
              </a:rPr>
              <a:t>assuming an initial application date of November 29</a:t>
            </a:r>
            <a:r>
              <a:rPr lang="en-US" sz="1200" b="0" kern="1200" baseline="30000" dirty="0" smtClean="0">
                <a:solidFill>
                  <a:schemeClr val="tx1"/>
                </a:solidFill>
                <a:latin typeface="+mn-lt"/>
                <a:ea typeface="+mn-ea"/>
                <a:cs typeface="+mn-cs"/>
              </a:rPr>
              <a:t>th</a:t>
            </a:r>
            <a:r>
              <a:rPr lang="en-US" sz="1200" b="0" kern="1200" dirty="0" smtClean="0">
                <a:solidFill>
                  <a:schemeClr val="tx1"/>
                </a:solidFill>
                <a:latin typeface="+mn-lt"/>
                <a:ea typeface="+mn-ea"/>
                <a:cs typeface="+mn-cs"/>
              </a:rPr>
              <a:t>, and 28 days until the first significant rainfall. All other input values are listed in Table 3-1. The dashed line represents 1700 dead gulls.</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200" b="1" kern="1200" dirty="0" smtClean="0">
                <a:solidFill>
                  <a:schemeClr val="tx1"/>
                </a:solidFill>
                <a:latin typeface="+mn-lt"/>
                <a:ea typeface="+mn-ea"/>
                <a:cs typeface="+mn-cs"/>
              </a:rPr>
              <a:t>Figure 5-30. Effects of time to significant rainfall event on predicted gull mortality for brodifacoum and diphacinone </a:t>
            </a:r>
          </a:p>
          <a:p>
            <a:pPr marL="0" marR="0" indent="0" algn="l" defTabSz="914400" rtl="0" eaLnBrk="1" fontAlgn="auto" latinLnBrk="0" hangingPunct="1">
              <a:lnSpc>
                <a:spcPct val="100000"/>
              </a:lnSpc>
              <a:spcBef>
                <a:spcPts val="0"/>
              </a:spcBef>
              <a:spcAft>
                <a:spcPts val="0"/>
              </a:spcAft>
              <a:buClrTx/>
              <a:buSzTx/>
              <a:buFontTx/>
              <a:buNone/>
              <a:tabLst/>
              <a:defRPr/>
            </a:pPr>
            <a:r>
              <a:rPr lang="en-CA" sz="1200" b="0" kern="1200" dirty="0" smtClean="0">
                <a:solidFill>
                  <a:schemeClr val="tx1"/>
                </a:solidFill>
                <a:latin typeface="+mn-lt"/>
                <a:ea typeface="+mn-ea"/>
                <a:cs typeface="+mn-cs"/>
              </a:rPr>
              <a:t>assuming an initial application date of November 1 and 90% hazing success. The dashed line represents 1700 dead gulls.</a:t>
            </a:r>
            <a:endParaRPr lang="en-US" sz="1200" b="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results indicate that the proportion and number of dead birds increased with increasing time until the rainfall event.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However, the quantity of dead birds was below the threshold of 1700 dead birds for all scenarios with 90% hazing success </a:t>
            </a:r>
            <a:endParaRPr lang="en-US" dirty="0" smtClean="0"/>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Hazing Trial conducted Dec 1-15 2012 resulted in &gt;99% decrease in gull numbers….gull shave been very slow to return</a:t>
            </a:r>
          </a:p>
          <a:p>
            <a:endParaRPr lang="en-US" dirty="0" smtClean="0"/>
          </a:p>
          <a:p>
            <a:r>
              <a:rPr lang="en-US" dirty="0" smtClean="0"/>
              <a:t>Also:</a:t>
            </a:r>
            <a:r>
              <a:rPr lang="en-US" baseline="0" dirty="0" smtClean="0"/>
              <a:t> </a:t>
            </a:r>
            <a:r>
              <a:rPr lang="en-US" dirty="0" smtClean="0"/>
              <a:t>Bait availability to gulls was low due to vegetation cover (</a:t>
            </a:r>
            <a:r>
              <a:rPr lang="en-US" b="1" dirty="0" smtClean="0"/>
              <a:t>96%</a:t>
            </a:r>
            <a:r>
              <a:rPr lang="en-US" b="1" baseline="0" dirty="0" smtClean="0"/>
              <a:t> of pellets not visible a</a:t>
            </a:r>
            <a:r>
              <a:rPr lang="en-US" b="1" dirty="0" smtClean="0"/>
              <a:t>fter 1 week</a:t>
            </a:r>
            <a:r>
              <a:rPr lang="en-US" dirty="0" smtClean="0"/>
              <a:t>). </a:t>
            </a:r>
          </a:p>
          <a:p>
            <a:r>
              <a:rPr lang="en-US" dirty="0" smtClean="0"/>
              <a:t>Degradation Study ongoing: </a:t>
            </a:r>
          </a:p>
          <a:p>
            <a:r>
              <a:rPr lang="en-US" dirty="0" smtClean="0"/>
              <a:t>After 4 weeks (Dec. 25), the Brodifacoum placebo 25D 1g bait pellets</a:t>
            </a:r>
            <a:r>
              <a:rPr lang="en-US" baseline="0" dirty="0" smtClean="0"/>
              <a:t> scored an average of </a:t>
            </a:r>
            <a:r>
              <a:rPr lang="en-US" dirty="0" smtClean="0"/>
              <a:t>4.66 (</a:t>
            </a:r>
            <a:r>
              <a:rPr lang="en-US" i="1" dirty="0" smtClean="0"/>
              <a:t>disintegrating pile of mush</a:t>
            </a:r>
            <a:r>
              <a:rPr lang="en-US" dirty="0" smtClean="0"/>
              <a:t>) on a scale of 1-6,</a:t>
            </a:r>
            <a:r>
              <a:rPr lang="en-US" baseline="0" dirty="0" smtClean="0"/>
              <a:t> </a:t>
            </a:r>
            <a:r>
              <a:rPr lang="en-US" i="1" baseline="0" dirty="0" smtClean="0"/>
              <a:t>(1 = Fresh bait; 6 = Bait gone</a:t>
            </a:r>
            <a:r>
              <a:rPr lang="en-US" i="1" baseline="0" dirty="0" smtClean="0"/>
              <a:t>).  </a:t>
            </a:r>
            <a:r>
              <a:rPr lang="en-US" b="1" i="1" baseline="0" dirty="0" smtClean="0"/>
              <a:t>[Too much detail. Just say had disintegrated to pile of mush.]</a:t>
            </a:r>
            <a:endParaRPr lang="en-US" b="1" i="1" baseline="0" dirty="0" smtClean="0"/>
          </a:p>
          <a:p>
            <a:r>
              <a:rPr lang="en-US" i="0" baseline="0" dirty="0" smtClean="0"/>
              <a:t>Most D50 Diphacinone pellet scores were a 2 </a:t>
            </a:r>
            <a:r>
              <a:rPr lang="en-US" i="1" baseline="0" dirty="0" smtClean="0"/>
              <a:t>(</a:t>
            </a:r>
            <a:r>
              <a:rPr lang="en-US" b="1" i="1" baseline="0" dirty="0" smtClean="0">
                <a:solidFill>
                  <a:srgbClr val="FF0000"/>
                </a:solidFill>
              </a:rPr>
              <a:t>little to no volume lost) </a:t>
            </a:r>
            <a:endParaRPr lang="en-US" b="1" i="1" baseline="0" dirty="0">
              <a:solidFill>
                <a:srgbClr val="FF0000"/>
              </a:solidFill>
            </a:endParaRPr>
          </a:p>
        </p:txBody>
      </p:sp>
      <p:sp>
        <p:nvSpPr>
          <p:cNvPr id="4" name="Slide Number Placeholder 3"/>
          <p:cNvSpPr>
            <a:spLocks noGrp="1"/>
          </p:cNvSpPr>
          <p:nvPr>
            <p:ph type="sldNum" sz="quarter" idx="10"/>
          </p:nvPr>
        </p:nvSpPr>
        <p:spPr/>
        <p:txBody>
          <a:bodyPr/>
          <a:lstStyle/>
          <a:p>
            <a:fld id="{A26C4B54-51B7-41A5-93F6-7D54CB310CDC}" type="slidenum">
              <a:rPr lang="en-US" smtClean="0"/>
              <a:pPr/>
              <a:t>30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628BFD-537B-4CC1-AB46-7AEF542FC5D5}" type="slidenum">
              <a:rPr lang="en-US"/>
              <a:pPr/>
              <a:t>31</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pPr algn="ctr"/>
            <a:r>
              <a:rPr lang="en-US" sz="1800" b="1" dirty="0" smtClean="0">
                <a:solidFill>
                  <a:srgbClr val="049E9A"/>
                </a:solidFill>
                <a:latin typeface="Calibri" pitchFamily="34" charset="0"/>
                <a:cs typeface="Calibri" pitchFamily="34" charset="0"/>
              </a:rPr>
              <a:t>Extensive Planning &amp; Research</a:t>
            </a:r>
          </a:p>
          <a:p>
            <a:r>
              <a:rPr lang="en-US" sz="1600" b="1" dirty="0" smtClean="0">
                <a:solidFill>
                  <a:srgbClr val="0070C0"/>
                </a:solidFill>
                <a:latin typeface="Calibri" pitchFamily="34" charset="0"/>
                <a:cs typeface="Calibri" pitchFamily="34" charset="0"/>
              </a:rPr>
              <a:t> </a:t>
            </a:r>
            <a:endParaRPr lang="en-US" sz="1100" b="1" dirty="0" smtClean="0">
              <a:latin typeface="Calibri" pitchFamily="34" charset="0"/>
              <a:cs typeface="Calibri" pitchFamily="34" charset="0"/>
            </a:endParaRPr>
          </a:p>
          <a:p>
            <a:pPr marL="342900" indent="-342900">
              <a:buFont typeface="Arial" pitchFamily="34" charset="0"/>
              <a:buChar char="•"/>
            </a:pPr>
            <a:r>
              <a:rPr lang="en-US" sz="1100" b="1" dirty="0" smtClean="0">
                <a:latin typeface="Calibri" pitchFamily="34" charset="0"/>
                <a:cs typeface="Calibri" pitchFamily="34" charset="0"/>
              </a:rPr>
              <a:t>  </a:t>
            </a:r>
            <a:r>
              <a:rPr lang="en-US" sz="1200" b="1" dirty="0" smtClean="0">
                <a:latin typeface="Calibri" pitchFamily="34" charset="0"/>
                <a:cs typeface="Calibri" pitchFamily="34" charset="0"/>
              </a:rPr>
              <a:t>Farallon NWR is one</a:t>
            </a:r>
            <a:r>
              <a:rPr lang="en-US" sz="1200" b="1" baseline="0" dirty="0" smtClean="0">
                <a:latin typeface="Calibri" pitchFamily="34" charset="0"/>
                <a:cs typeface="Calibri" pitchFamily="34" charset="0"/>
              </a:rPr>
              <a:t> of </a:t>
            </a:r>
            <a:r>
              <a:rPr lang="en-US" sz="1200" b="1" dirty="0" smtClean="0">
                <a:latin typeface="Calibri" pitchFamily="34" charset="0"/>
                <a:cs typeface="Calibri" pitchFamily="34" charset="0"/>
              </a:rPr>
              <a:t>the most intensively researched &amp; monitored island ecosystems in the world: Best data on impacts/benefits</a:t>
            </a:r>
          </a:p>
          <a:p>
            <a:pPr marL="457200" indent="-457200">
              <a:buFont typeface="Arial" pitchFamily="34" charset="0"/>
              <a:buChar char="•"/>
            </a:pPr>
            <a:endParaRPr lang="en-US" sz="1200" b="1" dirty="0" smtClean="0">
              <a:latin typeface="Calibri" pitchFamily="34" charset="0"/>
              <a:cs typeface="Calibri" pitchFamily="34" charset="0"/>
            </a:endParaRPr>
          </a:p>
          <a:p>
            <a:pPr marL="457200" indent="-457200">
              <a:buFont typeface="Arial" pitchFamily="34" charset="0"/>
              <a:buChar char="•"/>
            </a:pPr>
            <a:r>
              <a:rPr lang="en-US" sz="1200" b="1" dirty="0" smtClean="0">
                <a:latin typeface="Calibri" pitchFamily="34" charset="0"/>
                <a:cs typeface="Calibri" pitchFamily="34" charset="0"/>
              </a:rPr>
              <a:t> Ten Years of planning, trials &amp; research incorporating lessons learned from past and current eradications </a:t>
            </a:r>
          </a:p>
          <a:p>
            <a:pPr marL="457200" indent="-457200">
              <a:buFont typeface="Arial" pitchFamily="34" charset="0"/>
              <a:buNone/>
            </a:pPr>
            <a:r>
              <a:rPr lang="en-US" sz="1200" b="1" dirty="0" smtClean="0">
                <a:latin typeface="Calibri" pitchFamily="34" charset="0"/>
                <a:cs typeface="Calibri" pitchFamily="34" charset="0"/>
              </a:rPr>
              <a:t>	(</a:t>
            </a:r>
            <a:r>
              <a:rPr lang="en-US" sz="1200" b="1" i="1" dirty="0" smtClean="0">
                <a:latin typeface="Calibri" pitchFamily="34" charset="0"/>
                <a:cs typeface="Calibri" pitchFamily="34" charset="0"/>
              </a:rPr>
              <a:t>e.g. </a:t>
            </a:r>
            <a:r>
              <a:rPr lang="en-US" sz="1200" b="1" dirty="0" smtClean="0">
                <a:latin typeface="Calibri" pitchFamily="34" charset="0"/>
                <a:cs typeface="Calibri" pitchFamily="34" charset="0"/>
              </a:rPr>
              <a:t>Anacapa, Palmyra, Rat, Desecheo, Allen Cay, </a:t>
            </a:r>
            <a:r>
              <a:rPr lang="en-US" sz="1200" b="1" i="1" dirty="0" smtClean="0">
                <a:latin typeface="Calibri" pitchFamily="34" charset="0"/>
                <a:cs typeface="Calibri" pitchFamily="34" charset="0"/>
              </a:rPr>
              <a:t>etc</a:t>
            </a:r>
            <a:r>
              <a:rPr lang="en-US" sz="1200" b="1" dirty="0" smtClean="0">
                <a:latin typeface="Calibri" pitchFamily="34" charset="0"/>
                <a:cs typeface="Calibri" pitchFamily="34" charset="0"/>
              </a:rPr>
              <a:t>)</a:t>
            </a:r>
            <a:endParaRPr lang="en-US" sz="1200" dirty="0" smtClean="0">
              <a:latin typeface="Calibri" pitchFamily="34" charset="0"/>
              <a:cs typeface="Calibri" pitchFamily="34" charset="0"/>
            </a:endParaRPr>
          </a:p>
          <a:p>
            <a:pPr marL="457200" indent="-457200">
              <a:buFont typeface="Arial" pitchFamily="34" charset="0"/>
              <a:buChar char="•"/>
            </a:pPr>
            <a:endParaRPr lang="en-US" sz="1200" dirty="0" smtClean="0">
              <a:latin typeface="Calibri" pitchFamily="34" charset="0"/>
              <a:cs typeface="Calibri" pitchFamily="34" charset="0"/>
            </a:endParaRP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34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35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1" kern="1200" baseline="0" dirty="0" smtClean="0">
              <a:solidFill>
                <a:schemeClr val="tx1"/>
              </a:solidFill>
              <a:latin typeface="Arial" charset="0"/>
              <a:ea typeface="+mn-ea"/>
              <a:cs typeface="+mn-cs"/>
            </a:endParaRPr>
          </a:p>
          <a:p>
            <a:endParaRPr lang="en-US" sz="1200" b="1" kern="1200" baseline="0" dirty="0" smtClean="0">
              <a:solidFill>
                <a:schemeClr val="tx1"/>
              </a:solidFill>
              <a:latin typeface="Arial" charset="0"/>
              <a:ea typeface="+mn-ea"/>
              <a:cs typeface="+mn-cs"/>
            </a:endParaRPr>
          </a:p>
          <a:p>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36</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EPA ban push by Ctr. for Biological Diversity, Amer. Bird Conservatory and others for a CADPR ban</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37</a:t>
            </a:fld>
            <a:endParaRPr lang="en-US"/>
          </a:p>
        </p:txBody>
      </p:sp>
    </p:spTree>
    <p:extLst>
      <p:ext uri="{BB962C8B-B14F-4D97-AF65-F5344CB8AC3E}">
        <p14:creationId xmlns:p14="http://schemas.microsoft.com/office/powerpoint/2010/main" val="4110907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NFWF Seabird Program </a:t>
            </a:r>
            <a:r>
              <a:rPr lang="en-US" dirty="0" smtClean="0"/>
              <a:t>is funding some communications and monitoring work</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39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93D566F1-DA57-49DE-AA93-557F8E50A229}" type="slidenum">
              <a:rPr lang="en-US" smtClean="0"/>
              <a:pPr/>
              <a:t>4</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b="1" baseline="0" dirty="0" smtClean="0"/>
          </a:p>
          <a:p>
            <a:pPr eaLnBrk="1" hangingPunct="1"/>
            <a:endParaRPr lang="en-US" b="0" baseline="0" dirty="0" smtClean="0"/>
          </a:p>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71.5% reduction in the index for Burrowing Owl abundance, an increasing ASSP population is expected, increasing at a rate of 1.1% per year.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After 10 years, the difference in the ASSP breeding population between 0% and 71.5% reduction of Burrowing Owl abundance is 2378 individuals.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ASSP population is projected to increase by 11.8% after 10 years (6,785 </a:t>
            </a:r>
            <a:r>
              <a:rPr lang="en-US" sz="1200" kern="1200" dirty="0" err="1" smtClean="0">
                <a:solidFill>
                  <a:schemeClr val="tx1"/>
                </a:solidFill>
                <a:latin typeface="+mn-lt"/>
                <a:ea typeface="+mn-ea"/>
                <a:cs typeface="+mn-cs"/>
              </a:rPr>
              <a:t>vs</a:t>
            </a:r>
            <a:r>
              <a:rPr lang="en-US" sz="1200" kern="1200" dirty="0" smtClean="0">
                <a:solidFill>
                  <a:schemeClr val="tx1"/>
                </a:solidFill>
                <a:latin typeface="+mn-lt"/>
                <a:ea typeface="+mn-ea"/>
                <a:cs typeface="+mn-cs"/>
              </a:rPr>
              <a:t> 6,070).</a:t>
            </a:r>
          </a:p>
          <a:p>
            <a:endParaRPr lang="en-US" dirty="0" smtClean="0"/>
          </a:p>
          <a:p>
            <a:r>
              <a:rPr lang="en-US" sz="1200" kern="1200" dirty="0" smtClean="0">
                <a:solidFill>
                  <a:schemeClr val="tx1"/>
                </a:solidFill>
                <a:latin typeface="+mn-lt"/>
                <a:ea typeface="+mn-ea"/>
                <a:cs typeface="+mn-cs"/>
              </a:rPr>
              <a:t>With no mouse removal and no resulting reduction in Burrowing Owl abundance (i.e., assuming recent conditions continue into the future) the ASSP population is expected to decrease by 27.4% over a 10 year period,</a:t>
            </a:r>
            <a:r>
              <a:rPr lang="en-US" sz="1200" kern="1200" baseline="0" dirty="0" smtClean="0">
                <a:solidFill>
                  <a:schemeClr val="tx1"/>
                </a:solidFill>
                <a:latin typeface="+mn-lt"/>
                <a:ea typeface="+mn-ea"/>
                <a:cs typeface="+mn-cs"/>
              </a:rPr>
              <a:t> and up to 37% over 20 years.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6C4B54-51B7-41A5-93F6-7D54CB310CDC}" type="slidenum">
              <a:rPr lang="en-US" smtClean="0"/>
              <a:pPr/>
              <a:t>11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1"/>
            <a:r>
              <a:rPr lang="en-US" sz="2000" b="1" dirty="0" smtClean="0"/>
              <a:t>Consistent with DOI USFWS Guidelines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2000" b="1" dirty="0" smtClean="0"/>
              <a:t> </a:t>
            </a:r>
            <a:r>
              <a:rPr lang="en-US" sz="2000" i="1" dirty="0" smtClean="0"/>
              <a:t>CCP, DOI Invasives Policy, Wilderness Act, ESA,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2000" b="0" i="1" u="none" strike="noStrike" kern="1200" dirty="0" smtClean="0">
                <a:solidFill>
                  <a:schemeClr val="tx1"/>
                </a:solidFill>
                <a:latin typeface="+mn-lt"/>
                <a:ea typeface="+mn-ea"/>
                <a:cs typeface="+mn-cs"/>
              </a:rPr>
              <a:t>Executive Order 13112 </a:t>
            </a:r>
            <a:r>
              <a:rPr lang="en-US" sz="2000" u="none" strike="noStrike" kern="1200" dirty="0" smtClean="0">
                <a:solidFill>
                  <a:schemeClr val="tx1"/>
                </a:solidFill>
                <a:latin typeface="+mn-lt"/>
                <a:ea typeface="+mn-ea"/>
                <a:cs typeface="+mn-cs"/>
              </a:rPr>
              <a:t>(Feb 1999) Directing Federal agencies to address invasives species concerns, and to r</a:t>
            </a:r>
            <a:r>
              <a:rPr lang="en-US" sz="2000" kern="1200" dirty="0" smtClean="0">
                <a:solidFill>
                  <a:schemeClr val="tx1"/>
                </a:solidFill>
                <a:latin typeface="+mn-lt"/>
                <a:ea typeface="+mn-ea"/>
                <a:cs typeface="+mn-cs"/>
              </a:rPr>
              <a:t>efrain from actions likely to increase invasive species problems</a:t>
            </a:r>
          </a:p>
          <a:p>
            <a:pPr lvl="1"/>
            <a:endParaRPr lang="en-US" sz="2000" dirty="0" smtClean="0"/>
          </a:p>
          <a:p>
            <a:pPr lvl="1"/>
            <a:r>
              <a:rPr lang="en-US" sz="2000" b="1" dirty="0" smtClean="0"/>
              <a:t>Technically Feasibility:  </a:t>
            </a:r>
            <a:r>
              <a:rPr lang="en-US" sz="2000" dirty="0" smtClean="0"/>
              <a:t> </a:t>
            </a:r>
            <a:r>
              <a:rPr lang="en-US" sz="2000" i="1" dirty="0" smtClean="0"/>
              <a:t>Currently available for use or readily available</a:t>
            </a:r>
          </a:p>
          <a:p>
            <a:pPr lvl="1"/>
            <a:endParaRPr lang="en-US" sz="2000" dirty="0" smtClean="0"/>
          </a:p>
          <a:p>
            <a:pPr lvl="1"/>
            <a:r>
              <a:rPr lang="en-US" sz="2000" b="1" dirty="0" smtClean="0"/>
              <a:t>Safety and logistical requirements: </a:t>
            </a:r>
            <a:r>
              <a:rPr lang="en-US" sz="2000" i="1" dirty="0" smtClean="0"/>
              <a:t>Implementation method must not put humans at undue physical risk nor 					require</a:t>
            </a:r>
            <a:r>
              <a:rPr lang="en-US" sz="2000" i="1" baseline="0" dirty="0" smtClean="0"/>
              <a:t> f</a:t>
            </a:r>
            <a:r>
              <a:rPr lang="en-US" sz="2000" i="1" dirty="0" smtClean="0"/>
              <a:t>oot access to the entire island due to dangerous terrain</a:t>
            </a:r>
          </a:p>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B4A3C5-71B3-4B10-9C5C-C78D2D5FFEEF}"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15</a:t>
            </a:fld>
            <a:endParaRPr lang="en-US"/>
          </a:p>
        </p:txBody>
      </p:sp>
    </p:spTree>
    <p:extLst>
      <p:ext uri="{BB962C8B-B14F-4D97-AF65-F5344CB8AC3E}">
        <p14:creationId xmlns:p14="http://schemas.microsoft.com/office/powerpoint/2010/main" val="4174413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D9ADF2-05CE-4E9E-9A74-955AA67A5280}"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800326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9ADF2-05CE-4E9E-9A74-955AA67A5280}"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851498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9ADF2-05CE-4E9E-9A74-955AA67A5280}"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749554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9ADF2-05CE-4E9E-9A74-955AA67A5280}"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2534090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D9ADF2-05CE-4E9E-9A74-955AA67A5280}"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2349892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D9ADF2-05CE-4E9E-9A74-955AA67A5280}"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072543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D9ADF2-05CE-4E9E-9A74-955AA67A5280}" type="datetimeFigureOut">
              <a:rPr lang="en-US" smtClean="0"/>
              <a:pPr/>
              <a:t>1/16/2013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382413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D9ADF2-05CE-4E9E-9A74-955AA67A5280}" type="datetimeFigureOut">
              <a:rPr lang="en-US" smtClean="0"/>
              <a:pPr/>
              <a:t>1/16/2013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586917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D9ADF2-05CE-4E9E-9A74-955AA67A5280}" type="datetimeFigureOut">
              <a:rPr lang="en-US" smtClean="0"/>
              <a:pPr/>
              <a:t>1/16/2013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1768993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9ADF2-05CE-4E9E-9A74-955AA67A5280}"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2010297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9ADF2-05CE-4E9E-9A74-955AA67A5280}"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CB4E-D748-4A72-AEDD-6E78CF3F2462}" type="slidenum">
              <a:rPr lang="en-US" smtClean="0"/>
              <a:pPr/>
              <a:t>‹#›</a:t>
            </a:fld>
            <a:endParaRPr lang="en-US"/>
          </a:p>
        </p:txBody>
      </p:sp>
    </p:spTree>
    <p:extLst>
      <p:ext uri="{BB962C8B-B14F-4D97-AF65-F5344CB8AC3E}">
        <p14:creationId xmlns:p14="http://schemas.microsoft.com/office/powerpoint/2010/main" val="2274405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D9ADF2-05CE-4E9E-9A74-955AA67A5280}" type="datetimeFigureOut">
              <a:rPr lang="en-US" smtClean="0"/>
              <a:pPr/>
              <a:t>1/16/2013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DCB4E-D748-4A72-AEDD-6E78CF3F2462}" type="slidenum">
              <a:rPr lang="en-US" smtClean="0"/>
              <a:pPr/>
              <a:t>‹#›</a:t>
            </a:fld>
            <a:endParaRPr lang="en-US"/>
          </a:p>
        </p:txBody>
      </p:sp>
    </p:spTree>
    <p:extLst>
      <p:ext uri="{BB962C8B-B14F-4D97-AF65-F5344CB8AC3E}">
        <p14:creationId xmlns:p14="http://schemas.microsoft.com/office/powerpoint/2010/main" val="263518149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notesSlide" Target="../notesSlides/notesSlide22.xml"/><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34.jpeg"/><Relationship Id="rId5" Type="http://schemas.openxmlformats.org/officeDocument/2006/relationships/image" Target="../media/image33.jpeg"/><Relationship Id="rId10" Type="http://schemas.openxmlformats.org/officeDocument/2006/relationships/image" Target="../media/image36.png"/><Relationship Id="rId4" Type="http://schemas.openxmlformats.org/officeDocument/2006/relationships/image" Target="../media/image32.jpeg"/><Relationship Id="rId9" Type="http://schemas.openxmlformats.org/officeDocument/2006/relationships/image" Target="../media/image3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762000"/>
            <a:ext cx="8382000" cy="2590800"/>
          </a:xfrm>
        </p:spPr>
        <p:txBody>
          <a:bodyPr>
            <a:normAutofit fontScale="90000"/>
          </a:bodyPr>
          <a:lstStyle/>
          <a:p>
            <a:pPr>
              <a:lnSpc>
                <a:spcPct val="150000"/>
              </a:lnSpc>
            </a:pPr>
            <a:r>
              <a:rPr lang="en-US" b="1" dirty="0" smtClean="0">
                <a:solidFill>
                  <a:schemeClr val="tx1"/>
                </a:solidFill>
                <a:effectLst/>
                <a:latin typeface="Calibri" pitchFamily="34" charset="0"/>
                <a:cs typeface="Calibri" pitchFamily="34" charset="0"/>
              </a:rPr>
              <a:t>Farallon Mouse Removal Project</a:t>
            </a:r>
            <a:r>
              <a:rPr lang="en-US" b="1" dirty="0" smtClean="0">
                <a:solidFill>
                  <a:schemeClr val="accent2">
                    <a:lumMod val="75000"/>
                  </a:schemeClr>
                </a:solidFill>
                <a:effectLst/>
                <a:latin typeface="Calibri" pitchFamily="34" charset="0"/>
                <a:cs typeface="Calibri" pitchFamily="34" charset="0"/>
              </a:rPr>
              <a:t/>
            </a:r>
            <a:br>
              <a:rPr lang="en-US" b="1" dirty="0" smtClean="0">
                <a:solidFill>
                  <a:schemeClr val="accent2">
                    <a:lumMod val="75000"/>
                  </a:schemeClr>
                </a:solidFill>
                <a:effectLst/>
                <a:latin typeface="Calibri" pitchFamily="34" charset="0"/>
                <a:cs typeface="Calibri" pitchFamily="34" charset="0"/>
              </a:rPr>
            </a:br>
            <a:r>
              <a:rPr lang="en-US" b="1" dirty="0" smtClean="0">
                <a:solidFill>
                  <a:schemeClr val="tx1"/>
                </a:solidFill>
                <a:effectLst/>
                <a:latin typeface="Calibri" pitchFamily="34" charset="0"/>
                <a:cs typeface="Calibri" pitchFamily="34" charset="0"/>
              </a:rPr>
              <a:t>Administrative Draft EIS Briefing</a:t>
            </a:r>
            <a:br>
              <a:rPr lang="en-US" b="1" dirty="0" smtClean="0">
                <a:solidFill>
                  <a:schemeClr val="tx1"/>
                </a:solidFill>
                <a:effectLst/>
                <a:latin typeface="Calibri" pitchFamily="34" charset="0"/>
                <a:cs typeface="Calibri" pitchFamily="34" charset="0"/>
              </a:rPr>
            </a:br>
            <a:r>
              <a:rPr lang="en-US" sz="2700" b="1" dirty="0" smtClean="0">
                <a:solidFill>
                  <a:schemeClr val="tx1"/>
                </a:solidFill>
                <a:effectLst/>
                <a:latin typeface="Calibri" pitchFamily="34" charset="0"/>
                <a:cs typeface="Calibri" pitchFamily="34" charset="0"/>
              </a:rPr>
              <a:t>USFWS – Regional Office – Sacramento</a:t>
            </a:r>
            <a:br>
              <a:rPr lang="en-US" sz="2700" b="1" dirty="0" smtClean="0">
                <a:solidFill>
                  <a:schemeClr val="tx1"/>
                </a:solidFill>
                <a:effectLst/>
                <a:latin typeface="Calibri" pitchFamily="34" charset="0"/>
                <a:cs typeface="Calibri" pitchFamily="34" charset="0"/>
              </a:rPr>
            </a:br>
            <a:r>
              <a:rPr lang="en-US" sz="2700" b="1" dirty="0" smtClean="0">
                <a:solidFill>
                  <a:schemeClr val="tx1"/>
                </a:solidFill>
                <a:effectLst/>
                <a:latin typeface="Calibri" pitchFamily="34" charset="0"/>
                <a:cs typeface="Calibri" pitchFamily="34" charset="0"/>
              </a:rPr>
              <a:t>January 16, 2013</a:t>
            </a:r>
            <a:endParaRPr lang="en-US" sz="2700" b="1" dirty="0">
              <a:solidFill>
                <a:schemeClr val="tx1"/>
              </a:solidFill>
              <a:effectLst/>
              <a:latin typeface="Calibri" pitchFamily="34" charset="0"/>
              <a:cs typeface="Calibri" pitchFamily="34" charset="0"/>
            </a:endParaRPr>
          </a:p>
        </p:txBody>
      </p:sp>
      <p:pic>
        <p:nvPicPr>
          <p:cNvPr id="4" name="Picture 2"/>
          <p:cNvPicPr>
            <a:picLocks noChangeAspect="1"/>
          </p:cNvPicPr>
          <p:nvPr/>
        </p:nvPicPr>
        <p:blipFill>
          <a:blip r:embed="rId4" cstate="screen"/>
          <a:srcRect/>
          <a:stretch>
            <a:fillRect/>
          </a:stretch>
        </p:blipFill>
        <p:spPr bwMode="auto">
          <a:xfrm>
            <a:off x="1047750" y="4221162"/>
            <a:ext cx="1371600" cy="1646238"/>
          </a:xfrm>
          <a:prstGeom prst="rect">
            <a:avLst/>
          </a:prstGeom>
          <a:noFill/>
          <a:ln w="9525">
            <a:noFill/>
            <a:miter lim="800000"/>
            <a:headEnd/>
            <a:tailEnd/>
          </a:ln>
        </p:spPr>
      </p:pic>
      <p:pic>
        <p:nvPicPr>
          <p:cNvPr id="5" name="Picture 5" descr="prbo_logo_no_text"/>
          <p:cNvPicPr>
            <a:picLocks noChangeAspect="1" noChangeArrowheads="1"/>
          </p:cNvPicPr>
          <p:nvPr/>
        </p:nvPicPr>
        <p:blipFill>
          <a:blip r:embed="rId5" cstate="screen"/>
          <a:srcRect/>
          <a:stretch>
            <a:fillRect/>
          </a:stretch>
        </p:blipFill>
        <p:spPr bwMode="auto">
          <a:xfrm>
            <a:off x="3333750" y="4259262"/>
            <a:ext cx="1590675" cy="1330325"/>
          </a:xfrm>
          <a:prstGeom prst="rect">
            <a:avLst/>
          </a:prstGeom>
          <a:noFill/>
          <a:ln w="9525">
            <a:solidFill>
              <a:schemeClr val="tx1"/>
            </a:solidFill>
            <a:miter lim="800000"/>
            <a:headEnd/>
            <a:tailEnd/>
          </a:ln>
        </p:spPr>
      </p:pic>
      <p:graphicFrame>
        <p:nvGraphicFramePr>
          <p:cNvPr id="2050" name="Object 22"/>
          <p:cNvGraphicFramePr>
            <a:graphicFrameLocks noChangeAspect="1"/>
          </p:cNvGraphicFramePr>
          <p:nvPr>
            <p:extLst>
              <p:ext uri="{D42A27DB-BD31-4B8C-83A1-F6EECF244321}">
                <p14:modId xmlns:p14="http://schemas.microsoft.com/office/powerpoint/2010/main" val="3178847501"/>
              </p:ext>
            </p:extLst>
          </p:nvPr>
        </p:nvGraphicFramePr>
        <p:xfrm>
          <a:off x="5638800" y="4240212"/>
          <a:ext cx="2743200" cy="1371600"/>
        </p:xfrm>
        <a:graphic>
          <a:graphicData uri="http://schemas.openxmlformats.org/presentationml/2006/ole">
            <mc:AlternateContent xmlns:mc="http://schemas.openxmlformats.org/markup-compatibility/2006">
              <mc:Choice xmlns:v="urn:schemas-microsoft-com:vml" Requires="v">
                <p:oleObj spid="_x0000_s2154" name="Acrobat Document" r:id="rId6" imgW="3606480" imgH="1831680" progId="AcroExch.Document.7">
                  <p:embed/>
                </p:oleObj>
              </mc:Choice>
              <mc:Fallback>
                <p:oleObj name="Acrobat Document" r:id="rId6" imgW="3606480" imgH="1831680" progId="AcroExch.Document.7">
                  <p:embed/>
                  <p:pic>
                    <p:nvPicPr>
                      <p:cNvPr id="0" name="Picture 9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8800" y="4240212"/>
                        <a:ext cx="2743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626592513"/>
              </p:ext>
            </p:extLst>
          </p:nvPr>
        </p:nvGraphicFramePr>
        <p:xfrm>
          <a:off x="914400" y="-22729"/>
          <a:ext cx="6934200" cy="8974495"/>
        </p:xfrm>
        <a:graphic>
          <a:graphicData uri="http://schemas.openxmlformats.org/presentationml/2006/ole">
            <mc:AlternateContent xmlns:mc="http://schemas.openxmlformats.org/markup-compatibility/2006">
              <mc:Choice xmlns:v="urn:schemas-microsoft-com:vml" Requires="v">
                <p:oleObj spid="_x0000_s19460" name="Acrobat Document" r:id="rId3" imgW="5829210" imgH="7543506" progId="AcroExch.Document.7">
                  <p:embed/>
                </p:oleObj>
              </mc:Choice>
              <mc:Fallback>
                <p:oleObj name="Acrobat Document" r:id="rId3" imgW="5829210" imgH="7543506" progId="AcroExch.Document.7">
                  <p:embed/>
                  <p:pic>
                    <p:nvPicPr>
                      <p:cNvPr id="0" name=""/>
                      <p:cNvPicPr/>
                      <p:nvPr/>
                    </p:nvPicPr>
                    <p:blipFill>
                      <a:blip r:embed="rId4"/>
                      <a:stretch>
                        <a:fillRect/>
                      </a:stretch>
                    </p:blipFill>
                    <p:spPr>
                      <a:xfrm>
                        <a:off x="914400" y="-22729"/>
                        <a:ext cx="6934200" cy="8974495"/>
                      </a:xfrm>
                      <a:prstGeom prst="rect">
                        <a:avLst/>
                      </a:prstGeom>
                    </p:spPr>
                  </p:pic>
                </p:oleObj>
              </mc:Fallback>
            </mc:AlternateContent>
          </a:graphicData>
        </a:graphic>
      </p:graphicFrame>
    </p:spTree>
    <p:extLst>
      <p:ext uri="{BB962C8B-B14F-4D97-AF65-F5344CB8AC3E}">
        <p14:creationId xmlns:p14="http://schemas.microsoft.com/office/powerpoint/2010/main" val="3509562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5533" y="65689"/>
            <a:ext cx="8610600" cy="6617196"/>
          </a:xfrm>
          <a:prstGeom prst="rect">
            <a:avLst/>
          </a:prstGeom>
        </p:spPr>
        <p:txBody>
          <a:bodyPr wrap="square">
            <a:spAutoFit/>
          </a:bodyPr>
          <a:lstStyle/>
          <a:p>
            <a:pPr algn="ctr">
              <a:spcBef>
                <a:spcPct val="0"/>
              </a:spcBef>
            </a:pPr>
            <a:r>
              <a:rPr lang="en-US" sz="4000" b="1" dirty="0">
                <a:solidFill>
                  <a:srgbClr val="049E9A"/>
                </a:solidFill>
                <a:latin typeface="Calibri" pitchFamily="34" charset="0"/>
                <a:ea typeface="+mj-ea"/>
                <a:cs typeface="Calibri" pitchFamily="34" charset="0"/>
              </a:rPr>
              <a:t>Alternative Selection </a:t>
            </a:r>
            <a:r>
              <a:rPr lang="en-US" sz="4000" b="1" dirty="0" smtClean="0">
                <a:solidFill>
                  <a:srgbClr val="049E9A"/>
                </a:solidFill>
                <a:latin typeface="Calibri" pitchFamily="34" charset="0"/>
                <a:ea typeface="+mj-ea"/>
                <a:cs typeface="Calibri" pitchFamily="34" charset="0"/>
              </a:rPr>
              <a:t>Process</a:t>
            </a:r>
            <a:endParaRPr lang="en-US" sz="4000" b="1" dirty="0" smtClean="0">
              <a:solidFill>
                <a:srgbClr val="049E9A"/>
              </a:solidFill>
              <a:latin typeface="Calibri" pitchFamily="34" charset="0"/>
              <a:ea typeface="+mj-ea"/>
              <a:cs typeface="Calibri" pitchFamily="34" charset="0"/>
            </a:endParaRPr>
          </a:p>
          <a:p>
            <a:pPr algn="ctr">
              <a:spcBef>
                <a:spcPct val="0"/>
              </a:spcBef>
            </a:pPr>
            <a:endParaRPr lang="en-US" sz="1400" b="1" dirty="0" smtClean="0">
              <a:latin typeface="Calibri" pitchFamily="34" charset="0"/>
              <a:cs typeface="Calibri" pitchFamily="34" charset="0"/>
            </a:endParaRPr>
          </a:p>
          <a:p>
            <a:pPr marL="342900" indent="-342900">
              <a:buFont typeface="Arial" pitchFamily="34" charset="0"/>
              <a:buChar char="•"/>
            </a:pPr>
            <a:r>
              <a:rPr lang="en-US" sz="2400" b="1" u="sng" dirty="0" smtClean="0">
                <a:solidFill>
                  <a:schemeClr val="tx2"/>
                </a:solidFill>
                <a:latin typeface="Calibri" pitchFamily="34" charset="0"/>
                <a:cs typeface="Calibri" pitchFamily="34" charset="0"/>
              </a:rPr>
              <a:t>Comprehensive</a:t>
            </a:r>
            <a:r>
              <a:rPr lang="en-US" sz="2400" b="1" dirty="0" smtClean="0">
                <a:solidFill>
                  <a:schemeClr val="tx2"/>
                </a:solidFill>
                <a:latin typeface="Calibri" pitchFamily="34" charset="0"/>
                <a:cs typeface="Calibri" pitchFamily="34" charset="0"/>
              </a:rPr>
              <a:t>: </a:t>
            </a:r>
            <a:r>
              <a:rPr lang="en-US" sz="2400" b="1" dirty="0" smtClean="0">
                <a:latin typeface="Calibri" pitchFamily="34" charset="0"/>
                <a:cs typeface="Calibri" pitchFamily="34" charset="0"/>
              </a:rPr>
              <a:t>49 </a:t>
            </a:r>
            <a:r>
              <a:rPr lang="en-US" sz="2400" b="1" dirty="0">
                <a:latin typeface="Calibri" pitchFamily="34" charset="0"/>
                <a:cs typeface="Calibri" pitchFamily="34" charset="0"/>
              </a:rPr>
              <a:t>a</a:t>
            </a:r>
            <a:r>
              <a:rPr lang="en-US" sz="2400" b="1" dirty="0" smtClean="0">
                <a:latin typeface="Calibri" pitchFamily="34" charset="0"/>
                <a:cs typeface="Calibri" pitchFamily="34" charset="0"/>
              </a:rPr>
              <a:t>lternatives evaluated including rodenticide, mechanical, and theoretical methods</a:t>
            </a:r>
          </a:p>
          <a:p>
            <a:pPr marL="342900" indent="-342900">
              <a:buFont typeface="Arial" pitchFamily="34" charset="0"/>
              <a:buChar char="•"/>
            </a:pPr>
            <a:endParaRPr lang="en-US" sz="2400" b="1" dirty="0" smtClean="0">
              <a:latin typeface="Calibri" pitchFamily="34" charset="0"/>
              <a:cs typeface="Calibri" pitchFamily="34" charset="0"/>
            </a:endParaRPr>
          </a:p>
          <a:p>
            <a:pPr marL="342900" indent="-342900">
              <a:buFont typeface="Arial" pitchFamily="34" charset="0"/>
              <a:buChar char="•"/>
            </a:pPr>
            <a:r>
              <a:rPr lang="en-US" sz="2400" b="1" u="sng" dirty="0">
                <a:solidFill>
                  <a:schemeClr val="tx2"/>
                </a:solidFill>
                <a:latin typeface="Calibri" pitchFamily="34" charset="0"/>
                <a:cs typeface="Calibri" pitchFamily="34" charset="0"/>
              </a:rPr>
              <a:t>Systematic and Objective</a:t>
            </a:r>
            <a:r>
              <a:rPr lang="en-US" sz="2400" b="1" dirty="0">
                <a:solidFill>
                  <a:schemeClr val="tx2"/>
                </a:solidFill>
                <a:latin typeface="Calibri" pitchFamily="34" charset="0"/>
                <a:cs typeface="Calibri" pitchFamily="34" charset="0"/>
              </a:rPr>
              <a:t>: </a:t>
            </a:r>
            <a:r>
              <a:rPr lang="en-US" sz="2400" b="1" dirty="0" smtClean="0">
                <a:latin typeface="Calibri" pitchFamily="34" charset="0"/>
                <a:cs typeface="Calibri" pitchFamily="34" charset="0"/>
              </a:rPr>
              <a:t>Structured </a:t>
            </a:r>
            <a:r>
              <a:rPr lang="en-US" sz="2400" b="1" dirty="0">
                <a:latin typeface="Calibri" pitchFamily="34" charset="0"/>
                <a:cs typeface="Calibri" pitchFamily="34" charset="0"/>
              </a:rPr>
              <a:t>Decision Making approach </a:t>
            </a:r>
            <a:r>
              <a:rPr lang="en-US" sz="2400" b="1" dirty="0" smtClean="0">
                <a:latin typeface="Calibri" pitchFamily="34" charset="0"/>
                <a:cs typeface="Calibri" pitchFamily="34" charset="0"/>
              </a:rPr>
              <a:t>with a logical rational scoring system with a two prong evaluation process (coarse filter and scoring and ranking)</a:t>
            </a:r>
          </a:p>
          <a:p>
            <a:pPr marL="342900" indent="-342900">
              <a:buFont typeface="Arial" pitchFamily="34" charset="0"/>
              <a:buChar char="•"/>
            </a:pPr>
            <a:endParaRPr lang="en-US" sz="2400" b="1" dirty="0" smtClean="0">
              <a:latin typeface="Calibri" pitchFamily="34" charset="0"/>
              <a:cs typeface="Calibri" pitchFamily="34" charset="0"/>
            </a:endParaRPr>
          </a:p>
          <a:p>
            <a:pPr marL="342900" indent="-342900">
              <a:buFont typeface="Arial" pitchFamily="34" charset="0"/>
              <a:buChar char="•"/>
            </a:pPr>
            <a:r>
              <a:rPr lang="en-US" sz="2400" b="1" u="sng" dirty="0">
                <a:solidFill>
                  <a:schemeClr val="tx2"/>
                </a:solidFill>
                <a:latin typeface="Calibri" pitchFamily="34" charset="0"/>
                <a:cs typeface="Calibri" pitchFamily="34" charset="0"/>
              </a:rPr>
              <a:t>Cautious</a:t>
            </a:r>
            <a:r>
              <a:rPr lang="en-US" sz="2400" b="1" dirty="0" smtClean="0">
                <a:solidFill>
                  <a:schemeClr val="tx2"/>
                </a:solidFill>
                <a:latin typeface="Calibri" pitchFamily="34" charset="0"/>
                <a:cs typeface="Calibri" pitchFamily="34" charset="0"/>
              </a:rPr>
              <a:t>:</a:t>
            </a:r>
            <a:r>
              <a:rPr lang="en-US" sz="2400" b="1" dirty="0" smtClean="0">
                <a:latin typeface="Calibri" pitchFamily="34" charset="0"/>
                <a:cs typeface="Calibri" pitchFamily="34" charset="0"/>
              </a:rPr>
              <a:t> Impacts were evaluated for 34 different attributes including environmental and operational concerns</a:t>
            </a:r>
          </a:p>
          <a:p>
            <a:pPr marL="342900" indent="-342900">
              <a:buFont typeface="Arial" pitchFamily="34" charset="0"/>
              <a:buChar char="•"/>
            </a:pPr>
            <a:endParaRPr lang="en-US" sz="2400" b="1" u="sng" dirty="0" smtClean="0">
              <a:latin typeface="Calibri" pitchFamily="34" charset="0"/>
              <a:cs typeface="Calibri" pitchFamily="34" charset="0"/>
            </a:endParaRPr>
          </a:p>
          <a:p>
            <a:pPr marL="342900" indent="-342900">
              <a:buFont typeface="Arial" pitchFamily="34" charset="0"/>
              <a:buChar char="•"/>
            </a:pPr>
            <a:r>
              <a:rPr lang="en-US" sz="2400" b="1" u="sng" dirty="0">
                <a:solidFill>
                  <a:schemeClr val="tx2"/>
                </a:solidFill>
                <a:latin typeface="Calibri" pitchFamily="34" charset="0"/>
                <a:cs typeface="Calibri" pitchFamily="34" charset="0"/>
              </a:rPr>
              <a:t>Well Documented</a:t>
            </a:r>
            <a:r>
              <a:rPr lang="en-US" sz="2400" b="1" dirty="0">
                <a:solidFill>
                  <a:schemeClr val="tx2"/>
                </a:solidFill>
                <a:latin typeface="Calibri" pitchFamily="34" charset="0"/>
                <a:cs typeface="Calibri" pitchFamily="34" charset="0"/>
              </a:rPr>
              <a:t>: </a:t>
            </a:r>
            <a:r>
              <a:rPr lang="en-US" sz="2400" b="1" dirty="0" smtClean="0">
                <a:latin typeface="Calibri" pitchFamily="34" charset="0"/>
                <a:cs typeface="Calibri" pitchFamily="34" charset="0"/>
              </a:rPr>
              <a:t>Used referenced, peer-reviewed publications, as well as island and eradication experts</a:t>
            </a:r>
          </a:p>
          <a:p>
            <a:endParaRPr lang="en-US" sz="2400" b="1" dirty="0" smtClean="0">
              <a:latin typeface="Calibri" pitchFamily="34" charset="0"/>
              <a:cs typeface="Calibri" pitchFamily="34" charset="0"/>
            </a:endParaRPr>
          </a:p>
          <a:p>
            <a:pPr marL="342900" indent="-342900">
              <a:buFont typeface="Arial" pitchFamily="34" charset="0"/>
              <a:buChar char="•"/>
            </a:pPr>
            <a:r>
              <a:rPr lang="en-US" sz="2400" b="1" u="sng" dirty="0">
                <a:solidFill>
                  <a:schemeClr val="tx2"/>
                </a:solidFill>
                <a:latin typeface="Calibri" pitchFamily="34" charset="0"/>
                <a:cs typeface="Calibri" pitchFamily="34" charset="0"/>
              </a:rPr>
              <a:t>Transparent</a:t>
            </a:r>
            <a:r>
              <a:rPr lang="en-US" sz="2400" b="1" dirty="0" smtClean="0">
                <a:solidFill>
                  <a:schemeClr val="tx2"/>
                </a:solidFill>
                <a:latin typeface="Calibri" pitchFamily="34" charset="0"/>
                <a:cs typeface="Calibri" pitchFamily="34" charset="0"/>
              </a:rPr>
              <a:t>: </a:t>
            </a:r>
            <a:r>
              <a:rPr lang="en-US" sz="2400" b="1" dirty="0">
                <a:latin typeface="Calibri" pitchFamily="34" charset="0"/>
                <a:cs typeface="Calibri" pitchFamily="34" charset="0"/>
              </a:rPr>
              <a:t>I</a:t>
            </a:r>
            <a:r>
              <a:rPr lang="en-US" sz="2400" b="1" dirty="0" smtClean="0">
                <a:latin typeface="Calibri" pitchFamily="34" charset="0"/>
                <a:cs typeface="Calibri" pitchFamily="34" charset="0"/>
              </a:rPr>
              <a:t>nclusive development and review process</a:t>
            </a:r>
          </a:p>
          <a:p>
            <a:r>
              <a:rPr lang="en-US" sz="2400" b="1" dirty="0" smtClean="0">
                <a:latin typeface="Calibri" pitchFamily="34" charset="0"/>
                <a:cs typeface="Calibri" pitchFamily="34" charset="0"/>
              </a:rPr>
              <a:t>	~ </a:t>
            </a:r>
            <a:r>
              <a:rPr lang="en-US" sz="2400" b="1" i="1" dirty="0" smtClean="0">
                <a:latin typeface="Calibri" pitchFamily="34" charset="0"/>
                <a:cs typeface="Calibri" pitchFamily="34" charset="0"/>
              </a:rPr>
              <a:t>Cooperating Agencies: CDFG, GFNMS, EPA, USDA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28600"/>
            <a:ext cx="8229600" cy="762000"/>
          </a:xfrm>
        </p:spPr>
        <p:txBody>
          <a:bodyPr>
            <a:normAutofit/>
          </a:bodyPr>
          <a:lstStyle/>
          <a:p>
            <a:pPr algn="ctr"/>
            <a:r>
              <a:rPr lang="en-US" sz="4400" b="1" dirty="0" smtClean="0">
                <a:solidFill>
                  <a:srgbClr val="049E9A"/>
                </a:solidFill>
                <a:effectLst/>
              </a:rPr>
              <a:t>Minimum Operational Criteria</a:t>
            </a:r>
            <a:endParaRPr lang="en-US" sz="4400" b="1" dirty="0">
              <a:solidFill>
                <a:srgbClr val="049E9A"/>
              </a:solidFill>
              <a:effectLst/>
            </a:endParaRPr>
          </a:p>
        </p:txBody>
      </p:sp>
      <p:sp>
        <p:nvSpPr>
          <p:cNvPr id="5" name="Content Placeholder 4"/>
          <p:cNvSpPr>
            <a:spLocks noGrp="1"/>
          </p:cNvSpPr>
          <p:nvPr>
            <p:ph idx="4294967295"/>
          </p:nvPr>
        </p:nvSpPr>
        <p:spPr>
          <a:xfrm>
            <a:off x="457200" y="1143000"/>
            <a:ext cx="8305800" cy="5181600"/>
          </a:xfrm>
        </p:spPr>
        <p:txBody>
          <a:bodyPr>
            <a:normAutofit fontScale="92500"/>
          </a:bodyPr>
          <a:lstStyle/>
          <a:p>
            <a:pPr>
              <a:buClrTx/>
              <a:buSzPct val="120000"/>
              <a:buFont typeface="Wingdings" pitchFamily="2" charset="2"/>
              <a:buChar char="v"/>
            </a:pPr>
            <a:r>
              <a:rPr lang="en-US" b="1" dirty="0" smtClean="0">
                <a:solidFill>
                  <a:schemeClr val="tx2"/>
                </a:solidFill>
              </a:rPr>
              <a:t>Coarse filter required alternatives to meet the following standards for inclusion in the EIS:</a:t>
            </a:r>
          </a:p>
          <a:p>
            <a:pPr>
              <a:buClrTx/>
              <a:buFont typeface="Arial" pitchFamily="34" charset="0"/>
              <a:buChar char="•"/>
            </a:pPr>
            <a:endParaRPr lang="en-US" sz="1600" dirty="0" smtClean="0"/>
          </a:p>
          <a:p>
            <a:pPr lvl="1">
              <a:buClrTx/>
              <a:buFont typeface="Wingdings" pitchFamily="2" charset="2"/>
              <a:buChar char="§"/>
            </a:pPr>
            <a:r>
              <a:rPr lang="en-US" b="1" dirty="0" smtClean="0"/>
              <a:t> Must be consistent with DOI Policies, Farallon NWR and USFWS Wildlife Management Guidelines</a:t>
            </a:r>
            <a:endParaRPr lang="en-US" dirty="0" smtClean="0"/>
          </a:p>
          <a:p>
            <a:pPr lvl="1">
              <a:buClrTx/>
              <a:buFont typeface="Wingdings" pitchFamily="2" charset="2"/>
              <a:buChar char="§"/>
            </a:pPr>
            <a:endParaRPr lang="en-US" dirty="0" smtClean="0"/>
          </a:p>
          <a:p>
            <a:pPr lvl="1">
              <a:buClrTx/>
              <a:buFont typeface="Wingdings" pitchFamily="2" charset="2"/>
              <a:buChar char="§"/>
            </a:pPr>
            <a:r>
              <a:rPr lang="en-US" b="1" dirty="0" smtClean="0"/>
              <a:t> Must be technically feasible to implement (available) </a:t>
            </a:r>
            <a:r>
              <a:rPr lang="en-US" i="1" dirty="0" smtClean="0"/>
              <a:t> </a:t>
            </a:r>
          </a:p>
          <a:p>
            <a:pPr lvl="1">
              <a:buClrTx/>
              <a:buFont typeface="Wingdings" pitchFamily="2" charset="2"/>
              <a:buChar char="§"/>
            </a:pPr>
            <a:endParaRPr lang="en-US" dirty="0" smtClean="0"/>
          </a:p>
          <a:p>
            <a:pPr lvl="1">
              <a:buClrTx/>
              <a:buFont typeface="Wingdings" pitchFamily="2" charset="2"/>
              <a:buChar char="§"/>
            </a:pPr>
            <a:r>
              <a:rPr lang="en-US" b="1" dirty="0" smtClean="0"/>
              <a:t> Must meet safety and logistical requirements</a:t>
            </a:r>
          </a:p>
          <a:p>
            <a:pPr>
              <a:buNone/>
            </a:pPr>
            <a:r>
              <a:rPr lang="en-US" i="1" dirty="0" smtClean="0"/>
              <a:t>	</a:t>
            </a:r>
          </a:p>
          <a:p>
            <a:pPr lvl="1"/>
            <a:endParaRPr lang="en-US" dirty="0" smtClean="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80145803"/>
              </p:ext>
            </p:extLst>
          </p:nvPr>
        </p:nvGraphicFramePr>
        <p:xfrm>
          <a:off x="381000" y="533402"/>
          <a:ext cx="8382000" cy="5817241"/>
        </p:xfrm>
        <a:graphic>
          <a:graphicData uri="http://schemas.openxmlformats.org/drawingml/2006/table">
            <a:tbl>
              <a:tblPr/>
              <a:tblGrid>
                <a:gridCol w="1879006"/>
                <a:gridCol w="1930994"/>
                <a:gridCol w="4572000"/>
              </a:tblGrid>
              <a:tr h="322253">
                <a:tc gridSpan="3">
                  <a:txBody>
                    <a:bodyPr/>
                    <a:lstStyle/>
                    <a:p>
                      <a:pPr marL="0" marR="0" algn="ctr">
                        <a:lnSpc>
                          <a:spcPct val="115000"/>
                        </a:lnSpc>
                        <a:spcBef>
                          <a:spcPts val="0"/>
                        </a:spcBef>
                        <a:spcAft>
                          <a:spcPts val="1000"/>
                        </a:spcAft>
                      </a:pPr>
                      <a:r>
                        <a:rPr lang="en-US" sz="2000" b="1" dirty="0">
                          <a:latin typeface="Calibri"/>
                          <a:ea typeface="Times New Roman"/>
                          <a:cs typeface="Times New Roman"/>
                        </a:rPr>
                        <a:t>Potential DEIS Action Alternatives Meeting the Minimum Operational Criteria </a:t>
                      </a:r>
                      <a:endParaRPr lang="en-US" sz="2000" dirty="0">
                        <a:latin typeface="Times New Roman"/>
                        <a:ea typeface="Calibri"/>
                      </a:endParaRPr>
                    </a:p>
                  </a:txBody>
                  <a:tcPr marL="64168" marR="64168"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820283">
                <a:tc>
                  <a:txBody>
                    <a:bodyPr/>
                    <a:lstStyle/>
                    <a:p>
                      <a:pPr marL="0" marR="0" algn="ctr">
                        <a:lnSpc>
                          <a:spcPct val="115000"/>
                        </a:lnSpc>
                        <a:spcBef>
                          <a:spcPts val="0"/>
                        </a:spcBef>
                        <a:spcAft>
                          <a:spcPts val="1000"/>
                        </a:spcAft>
                      </a:pPr>
                      <a:r>
                        <a:rPr lang="en-US" sz="1600" b="1" dirty="0">
                          <a:latin typeface="Arial" pitchFamily="34" charset="0"/>
                          <a:ea typeface="Times New Roman"/>
                          <a:cs typeface="Arial" pitchFamily="34" charset="0"/>
                        </a:rPr>
                        <a:t>Alternative</a:t>
                      </a:r>
                      <a:endParaRPr lang="en-US" sz="16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600" b="1" dirty="0">
                          <a:latin typeface="Arial" pitchFamily="34" charset="0"/>
                          <a:ea typeface="Calibri"/>
                          <a:cs typeface="Arial" pitchFamily="34" charset="0"/>
                        </a:rPr>
                        <a:t>Suggested Outcome</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400" b="1" dirty="0">
                          <a:latin typeface="Arial" pitchFamily="34" charset="0"/>
                          <a:ea typeface="Calibri"/>
                          <a:cs typeface="Arial" pitchFamily="34" charset="0"/>
                        </a:rPr>
                        <a:t>Justification for </a:t>
                      </a:r>
                      <a:r>
                        <a:rPr lang="en-US" sz="1400" b="1" dirty="0" smtClean="0">
                          <a:latin typeface="Arial" pitchFamily="34" charset="0"/>
                          <a:ea typeface="Calibri"/>
                          <a:cs typeface="Arial" pitchFamily="34" charset="0"/>
                        </a:rPr>
                        <a:t>Dismissal or</a:t>
                      </a:r>
                    </a:p>
                    <a:p>
                      <a:pPr marL="0" marR="0" algn="ctr">
                        <a:lnSpc>
                          <a:spcPct val="115000"/>
                        </a:lnSpc>
                        <a:spcBef>
                          <a:spcPts val="0"/>
                        </a:spcBef>
                        <a:spcAft>
                          <a:spcPts val="1000"/>
                        </a:spcAft>
                      </a:pPr>
                      <a:r>
                        <a:rPr lang="en-US" sz="1400" b="1" dirty="0" smtClean="0">
                          <a:latin typeface="Arial" pitchFamily="34" charset="0"/>
                          <a:ea typeface="Calibri"/>
                          <a:cs typeface="Arial" pitchFamily="34" charset="0"/>
                        </a:rPr>
                        <a:t> </a:t>
                      </a:r>
                      <a:r>
                        <a:rPr lang="en-US" sz="1400" b="1" dirty="0">
                          <a:latin typeface="Arial" pitchFamily="34" charset="0"/>
                          <a:ea typeface="Calibri"/>
                          <a:cs typeface="Arial" pitchFamily="34" charset="0"/>
                        </a:rPr>
                        <a:t>I</a:t>
                      </a:r>
                      <a:r>
                        <a:rPr lang="en-US" sz="1400" b="1" dirty="0" smtClean="0">
                          <a:latin typeface="Arial" pitchFamily="34" charset="0"/>
                          <a:ea typeface="Calibri"/>
                          <a:cs typeface="Arial" pitchFamily="34" charset="0"/>
                        </a:rPr>
                        <a:t>nclusion </a:t>
                      </a:r>
                      <a:r>
                        <a:rPr lang="en-US" sz="1400" b="1" dirty="0">
                          <a:latin typeface="Arial" pitchFamily="34" charset="0"/>
                          <a:ea typeface="Calibri"/>
                          <a:cs typeface="Arial" pitchFamily="34" charset="0"/>
                        </a:rPr>
                        <a:t>as an Action Alternative</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C0C0C0"/>
                    </a:solidFill>
                  </a:tcPr>
                </a:tc>
              </a:tr>
              <a:tr h="585915">
                <a:tc>
                  <a:txBody>
                    <a:bodyPr/>
                    <a:lstStyle/>
                    <a:p>
                      <a:pPr marL="0" marR="0" algn="ctr">
                        <a:lnSpc>
                          <a:spcPct val="115000"/>
                        </a:lnSpc>
                        <a:spcBef>
                          <a:spcPts val="0"/>
                        </a:spcBef>
                        <a:spcAft>
                          <a:spcPts val="1000"/>
                        </a:spcAft>
                      </a:pPr>
                      <a:r>
                        <a:rPr lang="en-US" sz="1600" b="1" dirty="0">
                          <a:solidFill>
                            <a:schemeClr val="tx2"/>
                          </a:solidFill>
                          <a:latin typeface="Arial"/>
                          <a:ea typeface="Times New Roman"/>
                        </a:rPr>
                        <a:t>Aerial Diphacinone</a:t>
                      </a:r>
                      <a:endParaRPr lang="en-US" sz="1600" dirty="0">
                        <a:solidFill>
                          <a:schemeClr val="tx2"/>
                        </a:solidFill>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b="1" dirty="0">
                          <a:solidFill>
                            <a:schemeClr val="tx2"/>
                          </a:solidFill>
                          <a:latin typeface="Arial" pitchFamily="34" charset="0"/>
                          <a:ea typeface="Calibri"/>
                          <a:cs typeface="Arial" pitchFamily="34" charset="0"/>
                        </a:rPr>
                        <a:t>Action Alternative </a:t>
                      </a:r>
                      <a:endParaRPr lang="en-US" sz="1600" dirty="0">
                        <a:solidFill>
                          <a:schemeClr val="tx2"/>
                        </a:solidFill>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b="1" dirty="0">
                          <a:solidFill>
                            <a:schemeClr val="tx2"/>
                          </a:solidFill>
                          <a:latin typeface="Arial" pitchFamily="34" charset="0"/>
                          <a:ea typeface="Calibri"/>
                          <a:cs typeface="Arial" pitchFamily="34" charset="0"/>
                        </a:rPr>
                        <a:t>Registered for conservation </a:t>
                      </a:r>
                      <a:r>
                        <a:rPr lang="en-US" sz="1400" b="1" dirty="0" smtClean="0">
                          <a:solidFill>
                            <a:schemeClr val="tx2"/>
                          </a:solidFill>
                          <a:latin typeface="Arial" pitchFamily="34" charset="0"/>
                          <a:ea typeface="Calibri"/>
                          <a:cs typeface="Arial" pitchFamily="34" charset="0"/>
                        </a:rPr>
                        <a:t>use on </a:t>
                      </a:r>
                      <a:r>
                        <a:rPr lang="en-US" sz="1400" b="1" dirty="0">
                          <a:solidFill>
                            <a:schemeClr val="tx2"/>
                          </a:solidFill>
                          <a:latin typeface="Arial" pitchFamily="34" charset="0"/>
                          <a:ea typeface="Calibri"/>
                          <a:cs typeface="Arial" pitchFamily="34" charset="0"/>
                        </a:rPr>
                        <a:t>islands, </a:t>
                      </a:r>
                      <a:r>
                        <a:rPr lang="en-US" sz="1400" b="1" dirty="0" smtClean="0">
                          <a:solidFill>
                            <a:schemeClr val="tx2"/>
                          </a:solidFill>
                          <a:latin typeface="Arial" pitchFamily="34" charset="0"/>
                          <a:ea typeface="Calibri"/>
                          <a:cs typeface="Arial" pitchFamily="34" charset="0"/>
                        </a:rPr>
                        <a:t>has </a:t>
                      </a:r>
                      <a:r>
                        <a:rPr lang="en-US" sz="1400" b="1" dirty="0">
                          <a:solidFill>
                            <a:schemeClr val="tx2"/>
                          </a:solidFill>
                          <a:latin typeface="Arial" pitchFamily="34" charset="0"/>
                          <a:ea typeface="Calibri"/>
                          <a:cs typeface="Arial" pitchFamily="34" charset="0"/>
                        </a:rPr>
                        <a:t>history of use for rodent control and eradication; however, </a:t>
                      </a:r>
                      <a:r>
                        <a:rPr lang="en-US" sz="1400" b="1" dirty="0" smtClean="0">
                          <a:solidFill>
                            <a:schemeClr val="tx2"/>
                          </a:solidFill>
                          <a:latin typeface="Arial" pitchFamily="34" charset="0"/>
                          <a:ea typeface="Calibri"/>
                          <a:cs typeface="Arial" pitchFamily="34" charset="0"/>
                        </a:rPr>
                        <a:t>can</a:t>
                      </a:r>
                      <a:r>
                        <a:rPr lang="en-US" sz="1400" b="1" baseline="0" dirty="0" smtClean="0">
                          <a:solidFill>
                            <a:schemeClr val="tx2"/>
                          </a:solidFill>
                          <a:latin typeface="Arial" pitchFamily="34" charset="0"/>
                          <a:ea typeface="Calibri"/>
                          <a:cs typeface="Arial" pitchFamily="34" charset="0"/>
                        </a:rPr>
                        <a:t> be less palatable to mice</a:t>
                      </a:r>
                      <a:endParaRPr lang="en-US" sz="1400" dirty="0">
                        <a:solidFill>
                          <a:schemeClr val="tx2"/>
                        </a:solidFill>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915">
                <a:tc>
                  <a:txBody>
                    <a:bodyPr/>
                    <a:lstStyle/>
                    <a:p>
                      <a:pPr marL="0" marR="0" algn="ctr">
                        <a:lnSpc>
                          <a:spcPct val="115000"/>
                        </a:lnSpc>
                        <a:spcBef>
                          <a:spcPts val="0"/>
                        </a:spcBef>
                        <a:spcAft>
                          <a:spcPts val="1000"/>
                        </a:spcAft>
                      </a:pPr>
                      <a:r>
                        <a:rPr lang="en-US" sz="1600" b="1" dirty="0">
                          <a:solidFill>
                            <a:schemeClr val="tx2"/>
                          </a:solidFill>
                          <a:latin typeface="Arial"/>
                          <a:ea typeface="Times New Roman"/>
                        </a:rPr>
                        <a:t>Aerial Brodifacoum</a:t>
                      </a:r>
                      <a:endParaRPr lang="en-US" sz="1600" dirty="0">
                        <a:solidFill>
                          <a:schemeClr val="tx2"/>
                        </a:solidFill>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600" b="1" dirty="0">
                          <a:solidFill>
                            <a:schemeClr val="tx2"/>
                          </a:solidFill>
                          <a:latin typeface="Arial" pitchFamily="34" charset="0"/>
                          <a:ea typeface="Calibri"/>
                          <a:cs typeface="Arial" pitchFamily="34" charset="0"/>
                        </a:rPr>
                        <a:t>Action Alternative </a:t>
                      </a:r>
                      <a:endParaRPr lang="en-US" sz="1600" dirty="0">
                        <a:solidFill>
                          <a:schemeClr val="tx2"/>
                        </a:solidFill>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400" b="1" dirty="0">
                          <a:solidFill>
                            <a:schemeClr val="tx2"/>
                          </a:solidFill>
                          <a:latin typeface="Arial" pitchFamily="34" charset="0"/>
                          <a:ea typeface="Calibri"/>
                          <a:cs typeface="Arial" pitchFamily="34" charset="0"/>
                        </a:rPr>
                        <a:t>Registered for conservation on islands, has history of success for mouse control and eradication</a:t>
                      </a:r>
                      <a:endParaRPr lang="en-US" sz="1400" dirty="0">
                        <a:solidFill>
                          <a:schemeClr val="tx2"/>
                        </a:solidFill>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743007">
                <a:tc>
                  <a:txBody>
                    <a:bodyPr/>
                    <a:lstStyle/>
                    <a:p>
                      <a:pPr marL="0" marR="0" algn="ctr">
                        <a:lnSpc>
                          <a:spcPct val="115000"/>
                        </a:lnSpc>
                        <a:spcBef>
                          <a:spcPts val="0"/>
                        </a:spcBef>
                        <a:spcAft>
                          <a:spcPts val="1000"/>
                        </a:spcAft>
                      </a:pPr>
                      <a:r>
                        <a:rPr lang="en-US" sz="1600" b="0" dirty="0">
                          <a:solidFill>
                            <a:srgbClr val="000000"/>
                          </a:solidFill>
                          <a:latin typeface="Arial"/>
                          <a:ea typeface="Times New Roman"/>
                        </a:rPr>
                        <a:t>Aerial Warfarin</a:t>
                      </a:r>
                      <a:endParaRPr lang="en-US" sz="1600" b="0" dirty="0">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Arial" pitchFamily="34" charset="0"/>
                          <a:ea typeface="Calibri"/>
                          <a:cs typeface="Arial" pitchFamily="34" charset="0"/>
                        </a:rPr>
                        <a:t>Dismissed</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dirty="0">
                          <a:solidFill>
                            <a:srgbClr val="000000"/>
                          </a:solidFill>
                          <a:latin typeface="Arial" pitchFamily="34" charset="0"/>
                          <a:ea typeface="Calibri"/>
                          <a:cs typeface="Arial" pitchFamily="34" charset="0"/>
                        </a:rPr>
                        <a:t>Not registered for conservation on islands, impacts likely similar to Diphacinone, history of resistance</a:t>
                      </a:r>
                      <a:r>
                        <a:rPr lang="en-US" sz="1400" baseline="30000" dirty="0">
                          <a:solidFill>
                            <a:srgbClr val="000000"/>
                          </a:solidFill>
                          <a:latin typeface="Arial" pitchFamily="34" charset="0"/>
                          <a:ea typeface="Calibri"/>
                          <a:cs typeface="Arial" pitchFamily="34" charset="0"/>
                        </a:rPr>
                        <a:t>2</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4797">
                <a:tc>
                  <a:txBody>
                    <a:bodyPr/>
                    <a:lstStyle/>
                    <a:p>
                      <a:pPr marL="0" marR="0" algn="ctr">
                        <a:lnSpc>
                          <a:spcPct val="115000"/>
                        </a:lnSpc>
                        <a:spcBef>
                          <a:spcPts val="0"/>
                        </a:spcBef>
                        <a:spcAft>
                          <a:spcPts val="1000"/>
                        </a:spcAft>
                      </a:pPr>
                      <a:r>
                        <a:rPr lang="en-US" sz="1600" b="0" dirty="0">
                          <a:solidFill>
                            <a:srgbClr val="000000"/>
                          </a:solidFill>
                          <a:latin typeface="Arial"/>
                          <a:ea typeface="Times New Roman"/>
                        </a:rPr>
                        <a:t>Aerial Cholecalciferol</a:t>
                      </a:r>
                      <a:endParaRPr lang="en-US" sz="1600" b="0" dirty="0">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600" dirty="0">
                          <a:solidFill>
                            <a:srgbClr val="000000"/>
                          </a:solidFill>
                          <a:latin typeface="Arial" pitchFamily="34" charset="0"/>
                          <a:ea typeface="Calibri"/>
                          <a:cs typeface="Arial" pitchFamily="34" charset="0"/>
                        </a:rPr>
                        <a:t>Dismissed</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400" dirty="0">
                          <a:solidFill>
                            <a:srgbClr val="000000"/>
                          </a:solidFill>
                          <a:latin typeface="Arial" pitchFamily="34" charset="0"/>
                          <a:ea typeface="Calibri"/>
                          <a:cs typeface="Arial" pitchFamily="34" charset="0"/>
                        </a:rPr>
                        <a:t>Not registered for conservation on islands, history of resistance* and </a:t>
                      </a:r>
                      <a:r>
                        <a:rPr lang="en-US" sz="1400" dirty="0" smtClean="0">
                          <a:solidFill>
                            <a:srgbClr val="000000"/>
                          </a:solidFill>
                          <a:latin typeface="Arial" pitchFamily="34" charset="0"/>
                          <a:ea typeface="Calibri"/>
                          <a:cs typeface="Arial" pitchFamily="34" charset="0"/>
                        </a:rPr>
                        <a:t>bait</a:t>
                      </a:r>
                      <a:r>
                        <a:rPr lang="en-US" sz="1400" baseline="0" dirty="0" smtClean="0">
                          <a:solidFill>
                            <a:srgbClr val="000000"/>
                          </a:solidFill>
                          <a:latin typeface="Arial" pitchFamily="34" charset="0"/>
                          <a:ea typeface="Calibri"/>
                          <a:cs typeface="Arial" pitchFamily="34" charset="0"/>
                        </a:rPr>
                        <a:t> palatability issues</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704797">
                <a:tc>
                  <a:txBody>
                    <a:bodyPr/>
                    <a:lstStyle/>
                    <a:p>
                      <a:pPr marL="0" marR="0" algn="ctr">
                        <a:lnSpc>
                          <a:spcPct val="115000"/>
                        </a:lnSpc>
                        <a:spcBef>
                          <a:spcPts val="0"/>
                        </a:spcBef>
                        <a:spcAft>
                          <a:spcPts val="1000"/>
                        </a:spcAft>
                      </a:pPr>
                      <a:r>
                        <a:rPr lang="en-US" sz="1600" b="0" dirty="0">
                          <a:solidFill>
                            <a:srgbClr val="000000"/>
                          </a:solidFill>
                          <a:latin typeface="Arial"/>
                          <a:ea typeface="Times New Roman"/>
                        </a:rPr>
                        <a:t>Aerial Chlorophacinone</a:t>
                      </a:r>
                      <a:endParaRPr lang="en-US" sz="1600" b="0" dirty="0">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Arial" pitchFamily="34" charset="0"/>
                          <a:ea typeface="Calibri"/>
                          <a:cs typeface="Arial" pitchFamily="34" charset="0"/>
                        </a:rPr>
                        <a:t>Dismissed</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dirty="0">
                          <a:solidFill>
                            <a:srgbClr val="000000"/>
                          </a:solidFill>
                          <a:latin typeface="Arial" pitchFamily="34" charset="0"/>
                          <a:ea typeface="Calibri"/>
                          <a:cs typeface="Arial" pitchFamily="34" charset="0"/>
                        </a:rPr>
                        <a:t>Not registered for conservation on islands, impacts likely similar to Diphacinone</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915">
                <a:tc>
                  <a:txBody>
                    <a:bodyPr/>
                    <a:lstStyle/>
                    <a:p>
                      <a:pPr marL="0" marR="0" algn="ctr">
                        <a:lnSpc>
                          <a:spcPct val="115000"/>
                        </a:lnSpc>
                        <a:spcBef>
                          <a:spcPts val="0"/>
                        </a:spcBef>
                        <a:spcAft>
                          <a:spcPts val="1000"/>
                        </a:spcAft>
                      </a:pPr>
                      <a:r>
                        <a:rPr lang="en-US" sz="1600" b="0" dirty="0">
                          <a:solidFill>
                            <a:srgbClr val="000000"/>
                          </a:solidFill>
                          <a:latin typeface="Arial"/>
                          <a:ea typeface="Times New Roman"/>
                        </a:rPr>
                        <a:t>Aerial Bromadiolone</a:t>
                      </a:r>
                      <a:endParaRPr lang="en-US" sz="1600" b="0" dirty="0">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600" dirty="0">
                          <a:solidFill>
                            <a:srgbClr val="000000"/>
                          </a:solidFill>
                          <a:latin typeface="Arial" pitchFamily="34" charset="0"/>
                          <a:ea typeface="Calibri"/>
                          <a:cs typeface="Arial" pitchFamily="34" charset="0"/>
                        </a:rPr>
                        <a:t>Dismissed</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a:lnSpc>
                          <a:spcPct val="115000"/>
                        </a:lnSpc>
                        <a:spcBef>
                          <a:spcPts val="0"/>
                        </a:spcBef>
                        <a:spcAft>
                          <a:spcPts val="1000"/>
                        </a:spcAft>
                      </a:pPr>
                      <a:r>
                        <a:rPr lang="en-US" sz="1400" dirty="0">
                          <a:solidFill>
                            <a:srgbClr val="000000"/>
                          </a:solidFill>
                          <a:latin typeface="Arial" pitchFamily="34" charset="0"/>
                          <a:ea typeface="Calibri"/>
                          <a:cs typeface="Arial" pitchFamily="34" charset="0"/>
                        </a:rPr>
                        <a:t>Not registered for conservation on islands, impacts likely similar to Brodifacoum, history of resistance</a:t>
                      </a:r>
                      <a:r>
                        <a:rPr lang="en-US" sz="1400" baseline="30000" dirty="0">
                          <a:solidFill>
                            <a:srgbClr val="000000"/>
                          </a:solidFill>
                          <a:latin typeface="Arial" pitchFamily="34" charset="0"/>
                          <a:ea typeface="Calibri"/>
                          <a:cs typeface="Arial" pitchFamily="34" charset="0"/>
                        </a:rPr>
                        <a:t>2</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585915">
                <a:tc>
                  <a:txBody>
                    <a:bodyPr/>
                    <a:lstStyle/>
                    <a:p>
                      <a:pPr marL="0" marR="0" algn="ctr">
                        <a:lnSpc>
                          <a:spcPct val="115000"/>
                        </a:lnSpc>
                        <a:spcBef>
                          <a:spcPts val="0"/>
                        </a:spcBef>
                        <a:spcAft>
                          <a:spcPts val="1000"/>
                        </a:spcAft>
                      </a:pPr>
                      <a:r>
                        <a:rPr lang="en-US" sz="1600" b="0" dirty="0">
                          <a:solidFill>
                            <a:srgbClr val="000000"/>
                          </a:solidFill>
                          <a:latin typeface="Arial"/>
                          <a:ea typeface="Times New Roman"/>
                        </a:rPr>
                        <a:t>Aerial Difethialone</a:t>
                      </a:r>
                      <a:endParaRPr lang="en-US" sz="1600" b="0" dirty="0">
                        <a:latin typeface="Times New Roman"/>
                        <a:ea typeface="Calibri"/>
                      </a:endParaRPr>
                    </a:p>
                  </a:txBody>
                  <a:tcPr marL="64168" marR="64168"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solidFill>
                            <a:srgbClr val="000000"/>
                          </a:solidFill>
                          <a:latin typeface="Arial" pitchFamily="34" charset="0"/>
                          <a:ea typeface="Calibri"/>
                          <a:cs typeface="Arial" pitchFamily="34" charset="0"/>
                        </a:rPr>
                        <a:t>Dismissed</a:t>
                      </a:r>
                      <a:endParaRPr lang="en-US" sz="1600" dirty="0">
                        <a:latin typeface="Arial" pitchFamily="34" charset="0"/>
                        <a:ea typeface="Calibri"/>
                        <a:cs typeface="Arial" pitchFamily="34" charset="0"/>
                      </a:endParaRPr>
                    </a:p>
                  </a:txBody>
                  <a:tcPr marL="64168" marR="64168" marT="0" marB="0" anchor="ctr">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400" dirty="0">
                          <a:solidFill>
                            <a:srgbClr val="000000"/>
                          </a:solidFill>
                          <a:latin typeface="Arial" pitchFamily="34" charset="0"/>
                          <a:ea typeface="Calibri"/>
                          <a:cs typeface="Arial" pitchFamily="34" charset="0"/>
                        </a:rPr>
                        <a:t>Not registered for conservation on islands, impacts likely similar to Brodifacoum, long soil half life</a:t>
                      </a:r>
                      <a:endParaRPr lang="en-US" sz="1400" dirty="0">
                        <a:latin typeface="Arial" pitchFamily="34" charset="0"/>
                        <a:ea typeface="Calibri"/>
                        <a:cs typeface="Arial" pitchFamily="34" charset="0"/>
                      </a:endParaRPr>
                    </a:p>
                  </a:txBody>
                  <a:tcPr marL="64168" marR="6416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Admin Draft </a:t>
            </a:r>
            <a:r>
              <a:rPr lang="en-US" b="1" dirty="0" smtClean="0"/>
              <a:t>EIS </a:t>
            </a:r>
            <a:r>
              <a:rPr lang="en-US" b="1" dirty="0" smtClean="0"/>
              <a:t>Summary</a:t>
            </a:r>
            <a:endParaRPr lang="en-US" b="1" dirty="0"/>
          </a:p>
        </p:txBody>
      </p:sp>
      <p:pic>
        <p:nvPicPr>
          <p:cNvPr id="4" name="Content Placeholder 3" descr="assp annie.jpg"/>
          <p:cNvPicPr>
            <a:picLocks noGrp="1" noChangeAspect="1"/>
          </p:cNvPicPr>
          <p:nvPr>
            <p:ph idx="1"/>
          </p:nvPr>
        </p:nvPicPr>
        <p:blipFill>
          <a:blip r:embed="rId3" cstate="print"/>
          <a:stretch>
            <a:fillRect/>
          </a:stretch>
        </p:blipFill>
        <p:spPr>
          <a:xfrm>
            <a:off x="1174428" y="1600200"/>
            <a:ext cx="6795144" cy="4525963"/>
          </a:xfrm>
        </p:spPr>
      </p:pic>
      <p:pic>
        <p:nvPicPr>
          <p:cNvPr id="5" name="Picture 4" descr="assp chick.jpg"/>
          <p:cNvPicPr>
            <a:picLocks noChangeAspect="1"/>
          </p:cNvPicPr>
          <p:nvPr/>
        </p:nvPicPr>
        <p:blipFill>
          <a:blip r:embed="rId4" cstate="print"/>
          <a:stretch>
            <a:fillRect/>
          </a:stretch>
        </p:blipFill>
        <p:spPr>
          <a:xfrm>
            <a:off x="349469" y="1219200"/>
            <a:ext cx="2486025" cy="186690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382000" cy="1143000"/>
          </a:xfrm>
        </p:spPr>
        <p:txBody>
          <a:bodyPr>
            <a:normAutofit/>
          </a:bodyPr>
          <a:lstStyle/>
          <a:p>
            <a:r>
              <a:rPr lang="en-US" b="1" dirty="0" smtClean="0">
                <a:solidFill>
                  <a:srgbClr val="049E9A"/>
                </a:solidFill>
              </a:rPr>
              <a:t>Purpose </a:t>
            </a:r>
            <a:r>
              <a:rPr lang="en-US" b="1" dirty="0">
                <a:solidFill>
                  <a:srgbClr val="049E9A"/>
                </a:solidFill>
              </a:rPr>
              <a:t>and Need</a:t>
            </a:r>
          </a:p>
        </p:txBody>
      </p:sp>
      <p:sp>
        <p:nvSpPr>
          <p:cNvPr id="4" name="Content Placeholder 3"/>
          <p:cNvSpPr>
            <a:spLocks noGrp="1"/>
          </p:cNvSpPr>
          <p:nvPr>
            <p:ph idx="1"/>
          </p:nvPr>
        </p:nvSpPr>
        <p:spPr>
          <a:xfrm>
            <a:off x="457200" y="1447800"/>
            <a:ext cx="8229600" cy="4953000"/>
          </a:xfrm>
        </p:spPr>
        <p:txBody>
          <a:bodyPr>
            <a:normAutofit fontScale="92500" lnSpcReduction="20000"/>
          </a:bodyPr>
          <a:lstStyle/>
          <a:p>
            <a:pPr>
              <a:buFont typeface="Wingdings" pitchFamily="2" charset="2"/>
              <a:buChar char="v"/>
            </a:pPr>
            <a:r>
              <a:rPr lang="en-US" dirty="0" smtClean="0">
                <a:solidFill>
                  <a:schemeClr val="tx2"/>
                </a:solidFill>
              </a:rPr>
              <a:t>  </a:t>
            </a:r>
            <a:r>
              <a:rPr lang="en-US" b="1" dirty="0" smtClean="0">
                <a:solidFill>
                  <a:schemeClr val="tx2"/>
                </a:solidFill>
              </a:rPr>
              <a:t>Need for the Project</a:t>
            </a:r>
          </a:p>
          <a:p>
            <a:pPr marL="0" indent="0">
              <a:buNone/>
            </a:pPr>
            <a:endParaRPr lang="en-US" sz="1500" dirty="0" smtClean="0">
              <a:solidFill>
                <a:schemeClr val="tx2"/>
              </a:solidFill>
            </a:endParaRPr>
          </a:p>
          <a:p>
            <a:pPr lvl="1">
              <a:buFont typeface="Wingdings" pitchFamily="2" charset="2"/>
              <a:buChar char="§"/>
            </a:pPr>
            <a:r>
              <a:rPr lang="en-US" dirty="0" smtClean="0"/>
              <a:t>Includes Results from the Mouse-Owl-Petrel Study</a:t>
            </a:r>
          </a:p>
          <a:p>
            <a:pPr lvl="1">
              <a:buFont typeface="Wingdings" pitchFamily="2" charset="2"/>
              <a:buChar char="§"/>
            </a:pPr>
            <a:r>
              <a:rPr lang="en-US" dirty="0" smtClean="0"/>
              <a:t>Describes impacts of mice on many island species:</a:t>
            </a:r>
          </a:p>
          <a:p>
            <a:pPr lvl="2"/>
            <a:r>
              <a:rPr lang="en-US" sz="2600" dirty="0" smtClean="0"/>
              <a:t>Hyper-predation of petrels from owls</a:t>
            </a:r>
          </a:p>
          <a:p>
            <a:pPr lvl="2"/>
            <a:r>
              <a:rPr lang="en-US" sz="2600" dirty="0" smtClean="0"/>
              <a:t>Competition for resources with salamanders</a:t>
            </a:r>
          </a:p>
          <a:p>
            <a:pPr lvl="2"/>
            <a:r>
              <a:rPr lang="en-US" sz="2600" dirty="0" smtClean="0"/>
              <a:t>Predation of seabirds </a:t>
            </a:r>
          </a:p>
          <a:p>
            <a:pPr lvl="2"/>
            <a:r>
              <a:rPr lang="en-US" sz="2600" dirty="0" smtClean="0"/>
              <a:t>Predation of camel crickets</a:t>
            </a:r>
          </a:p>
          <a:p>
            <a:pPr lvl="2"/>
            <a:r>
              <a:rPr lang="en-US" sz="2600" dirty="0" smtClean="0"/>
              <a:t>Competition for burrows with </a:t>
            </a:r>
          </a:p>
          <a:p>
            <a:pPr marL="914400" lvl="2" indent="0">
              <a:buNone/>
            </a:pPr>
            <a:r>
              <a:rPr lang="en-US" sz="2600" dirty="0" smtClean="0"/>
              <a:t>         nesting seabirds</a:t>
            </a:r>
          </a:p>
          <a:p>
            <a:pPr lvl="2"/>
            <a:r>
              <a:rPr lang="en-US" sz="2600" dirty="0" smtClean="0"/>
              <a:t>Competition for resources with </a:t>
            </a:r>
          </a:p>
          <a:p>
            <a:pPr marL="914400" lvl="2" indent="0">
              <a:buNone/>
            </a:pPr>
            <a:r>
              <a:rPr lang="en-US" sz="2600" dirty="0" smtClean="0"/>
              <a:t>         shorebirds</a:t>
            </a:r>
          </a:p>
          <a:p>
            <a:pPr lvl="2"/>
            <a:r>
              <a:rPr lang="en-US" sz="2600" dirty="0" smtClean="0"/>
              <a:t>Spreading of invasive plants</a:t>
            </a:r>
          </a:p>
          <a:p>
            <a:pPr lvl="2"/>
            <a:endParaRPr lang="en-US" dirty="0" smtClean="0"/>
          </a:p>
          <a:p>
            <a:pPr lvl="2">
              <a:buFont typeface="Courier New" pitchFamily="49" charset="0"/>
              <a:buChar char="o"/>
            </a:pPr>
            <a:endParaRPr lang="en-US" dirty="0"/>
          </a:p>
        </p:txBody>
      </p:sp>
      <p:pic>
        <p:nvPicPr>
          <p:cNvPr id="194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3886200"/>
            <a:ext cx="3195113" cy="2033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81000" y="801249"/>
            <a:ext cx="8113985" cy="5536900"/>
          </a:xfrm>
          <a:prstGeom prst="rect">
            <a:avLst/>
          </a:prstGeom>
          <a:noFill/>
          <a:ln w="9525" algn="ctr">
            <a:noFill/>
            <a:miter lim="800000"/>
            <a:headEnd/>
            <a:tailEnd/>
          </a:ln>
          <a:effectLst/>
        </p:spPr>
        <p:txBody>
          <a:bodyPr wrap="square">
            <a:spAutoFit/>
          </a:bodyPr>
          <a:lstStyle/>
          <a:p>
            <a:pPr marL="342900" indent="-342900">
              <a:lnSpc>
                <a:spcPct val="130000"/>
              </a:lnSpc>
              <a:spcBef>
                <a:spcPct val="20000"/>
              </a:spcBef>
              <a:buFont typeface="Wingdings" pitchFamily="2" charset="2"/>
              <a:buChar char="ü"/>
            </a:pPr>
            <a:r>
              <a:rPr lang="en-US" sz="2800" dirty="0" smtClean="0"/>
              <a:t> Deliver </a:t>
            </a:r>
            <a:r>
              <a:rPr lang="en-US" sz="2800" dirty="0"/>
              <a:t>a highly palatable </a:t>
            </a:r>
            <a:r>
              <a:rPr lang="en-US" sz="2800" dirty="0" smtClean="0"/>
              <a:t>lethal bait to all </a:t>
            </a:r>
            <a:r>
              <a:rPr lang="en-US" sz="2800" i="1" u="sng" dirty="0" smtClean="0"/>
              <a:t>potential</a:t>
            </a:r>
            <a:r>
              <a:rPr lang="en-US" sz="2800" dirty="0" smtClean="0"/>
              <a:t>                      	rodent territories</a:t>
            </a:r>
            <a:endParaRPr lang="en-US" sz="1000" b="1" dirty="0">
              <a:solidFill>
                <a:schemeClr val="accent2"/>
              </a:solidFill>
            </a:endParaRPr>
          </a:p>
          <a:p>
            <a:pPr marL="342900" indent="-342900">
              <a:lnSpc>
                <a:spcPct val="130000"/>
              </a:lnSpc>
              <a:spcBef>
                <a:spcPct val="20000"/>
              </a:spcBef>
              <a:buFont typeface="Wingdings" pitchFamily="2" charset="2"/>
              <a:buChar char="ü"/>
            </a:pPr>
            <a:r>
              <a:rPr lang="en-US" sz="2800" dirty="0" smtClean="0"/>
              <a:t> Time when rodent population is food-stressed; 	ideally during non-reproductive period </a:t>
            </a:r>
            <a:endParaRPr lang="en-US" sz="1000" dirty="0" smtClean="0"/>
          </a:p>
          <a:p>
            <a:pPr marL="342900" indent="-342900">
              <a:lnSpc>
                <a:spcPct val="130000"/>
              </a:lnSpc>
              <a:spcBef>
                <a:spcPct val="20000"/>
              </a:spcBef>
              <a:buFont typeface="Wingdings" pitchFamily="2" charset="2"/>
              <a:buChar char="ü"/>
            </a:pPr>
            <a:r>
              <a:rPr lang="en-US" sz="2800" dirty="0" smtClean="0"/>
              <a:t> Minimize non-target exposure risks</a:t>
            </a:r>
          </a:p>
          <a:p>
            <a:pPr lvl="1" algn="ctr">
              <a:spcBef>
                <a:spcPct val="20000"/>
              </a:spcBef>
            </a:pPr>
            <a:r>
              <a:rPr lang="en-US" sz="2800" b="1" dirty="0" smtClean="0"/>
              <a:t>Rodenticides are the only tool proven to successfully eradicate rodents from islands</a:t>
            </a:r>
          </a:p>
          <a:p>
            <a:pPr marL="342900" indent="-342900">
              <a:lnSpc>
                <a:spcPct val="130000"/>
              </a:lnSpc>
              <a:spcBef>
                <a:spcPct val="20000"/>
              </a:spcBef>
              <a:buFont typeface="Wingdings" pitchFamily="2" charset="2"/>
              <a:buChar char="ü"/>
            </a:pPr>
            <a:endParaRPr lang="en-US" sz="2800" b="1" dirty="0" smtClean="0"/>
          </a:p>
          <a:p>
            <a:pPr marL="342900" indent="-342900">
              <a:lnSpc>
                <a:spcPct val="130000"/>
              </a:lnSpc>
              <a:spcBef>
                <a:spcPct val="20000"/>
              </a:spcBef>
              <a:buFont typeface="Wingdings" pitchFamily="2" charset="2"/>
              <a:buChar char="ü"/>
            </a:pPr>
            <a:endParaRPr lang="en-US" sz="2800" dirty="0"/>
          </a:p>
          <a:p>
            <a:pPr marL="342900" indent="-342900">
              <a:lnSpc>
                <a:spcPct val="130000"/>
              </a:lnSpc>
              <a:spcBef>
                <a:spcPct val="20000"/>
              </a:spcBef>
              <a:buFontTx/>
              <a:buAutoNum type="arabicPeriod"/>
            </a:pPr>
            <a:endParaRPr lang="en-US" sz="1000" dirty="0">
              <a:solidFill>
                <a:schemeClr val="accent2"/>
              </a:solidFill>
            </a:endParaRPr>
          </a:p>
        </p:txBody>
      </p:sp>
      <p:sp>
        <p:nvSpPr>
          <p:cNvPr id="16387" name="Text Box 3"/>
          <p:cNvSpPr txBox="1">
            <a:spLocks noChangeArrowheads="1"/>
          </p:cNvSpPr>
          <p:nvPr/>
        </p:nvSpPr>
        <p:spPr bwMode="auto">
          <a:xfrm>
            <a:off x="990600" y="134872"/>
            <a:ext cx="6964599" cy="707886"/>
          </a:xfrm>
          <a:prstGeom prst="rect">
            <a:avLst/>
          </a:prstGeom>
          <a:noFill/>
          <a:ln w="9525" algn="ctr">
            <a:noFill/>
            <a:miter lim="800000"/>
            <a:headEnd/>
            <a:tailEnd/>
          </a:ln>
          <a:effectLst/>
        </p:spPr>
        <p:txBody>
          <a:bodyPr wrap="none">
            <a:spAutoFit/>
          </a:bodyPr>
          <a:lstStyle/>
          <a:p>
            <a:pPr marL="342900" indent="-342900">
              <a:spcBef>
                <a:spcPct val="20000"/>
              </a:spcBef>
            </a:pPr>
            <a:r>
              <a:rPr lang="en-US" sz="4000" b="1" dirty="0">
                <a:solidFill>
                  <a:srgbClr val="049E9A"/>
                </a:solidFill>
                <a:latin typeface="+mj-lt"/>
                <a:ea typeface="+mj-ea"/>
                <a:cs typeface="+mj-cs"/>
              </a:rPr>
              <a:t>Principles of Rodent Eradication</a:t>
            </a:r>
          </a:p>
        </p:txBody>
      </p:sp>
      <p:sp>
        <p:nvSpPr>
          <p:cNvPr id="4" name="Rectangle 3"/>
          <p:cNvSpPr/>
          <p:nvPr/>
        </p:nvSpPr>
        <p:spPr>
          <a:xfrm>
            <a:off x="2023288" y="4953154"/>
            <a:ext cx="5097422" cy="138499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en-US" sz="2800" b="1" dirty="0" smtClean="0">
                <a:solidFill>
                  <a:schemeClr val="tx2"/>
                </a:solidFill>
              </a:rPr>
              <a:t>Eradication Attempts worldwide:</a:t>
            </a:r>
          </a:p>
          <a:p>
            <a:pPr marL="457200" indent="-457200">
              <a:buFont typeface="Wingdings" pitchFamily="2" charset="2"/>
              <a:buChar char="Ø"/>
            </a:pPr>
            <a:r>
              <a:rPr lang="en-US" sz="2800" b="1" dirty="0" smtClean="0">
                <a:solidFill>
                  <a:schemeClr val="tx2"/>
                </a:solidFill>
              </a:rPr>
              <a:t> 622 rats (86% successful)</a:t>
            </a:r>
          </a:p>
          <a:p>
            <a:pPr marL="457200" indent="-457200">
              <a:buFont typeface="Wingdings" pitchFamily="2" charset="2"/>
              <a:buChar char="Ø"/>
            </a:pPr>
            <a:r>
              <a:rPr lang="en-US" sz="2800" b="1" dirty="0" smtClean="0">
                <a:solidFill>
                  <a:schemeClr val="tx2"/>
                </a:solidFill>
              </a:rPr>
              <a:t> 73 mice (70% successful)</a:t>
            </a:r>
            <a:endParaRPr lang="en-US" sz="2800" b="1" dirty="0">
              <a:solidFill>
                <a:schemeClr val="tx2"/>
              </a:solidFill>
            </a:endParaRPr>
          </a:p>
        </p:txBody>
      </p:sp>
      <p:sp>
        <p:nvSpPr>
          <p:cNvPr id="5" name="TextBox 4"/>
          <p:cNvSpPr txBox="1"/>
          <p:nvPr/>
        </p:nvSpPr>
        <p:spPr>
          <a:xfrm>
            <a:off x="7225386" y="6052066"/>
            <a:ext cx="1657826" cy="369332"/>
          </a:xfrm>
          <a:prstGeom prst="rect">
            <a:avLst/>
          </a:prstGeom>
          <a:noFill/>
        </p:spPr>
        <p:txBody>
          <a:bodyPr wrap="none" rtlCol="0">
            <a:spAutoFit/>
          </a:bodyPr>
          <a:lstStyle/>
          <a:p>
            <a:r>
              <a:rPr lang="en-US" i="1" dirty="0" err="1" smtClean="0"/>
              <a:t>Keitt</a:t>
            </a:r>
            <a:r>
              <a:rPr lang="en-US" i="1" dirty="0" smtClean="0"/>
              <a:t> et al. 2011</a:t>
            </a:r>
            <a:endParaRPr lang="en-US"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b="1" dirty="0" smtClean="0">
                <a:solidFill>
                  <a:srgbClr val="049E9A"/>
                </a:solidFill>
              </a:rPr>
              <a:t>Alternatives</a:t>
            </a:r>
            <a:endParaRPr lang="en-US" b="1" dirty="0">
              <a:solidFill>
                <a:srgbClr val="049E9A"/>
              </a:solidFill>
            </a:endParaRPr>
          </a:p>
        </p:txBody>
      </p:sp>
      <p:sp>
        <p:nvSpPr>
          <p:cNvPr id="3" name="Content Placeholder 2"/>
          <p:cNvSpPr>
            <a:spLocks noGrp="1"/>
          </p:cNvSpPr>
          <p:nvPr>
            <p:ph idx="1"/>
          </p:nvPr>
        </p:nvSpPr>
        <p:spPr>
          <a:xfrm>
            <a:off x="457200" y="1143000"/>
            <a:ext cx="8229600" cy="5334000"/>
          </a:xfrm>
        </p:spPr>
        <p:txBody>
          <a:bodyPr/>
          <a:lstStyle/>
          <a:p>
            <a:pPr>
              <a:buFont typeface="Wingdings" pitchFamily="2" charset="2"/>
              <a:buChar char="v"/>
            </a:pPr>
            <a:r>
              <a:rPr lang="en-US" dirty="0" smtClean="0">
                <a:solidFill>
                  <a:schemeClr val="tx2"/>
                </a:solidFill>
              </a:rPr>
              <a:t> </a:t>
            </a:r>
            <a:r>
              <a:rPr lang="en-US" b="1" dirty="0" smtClean="0">
                <a:solidFill>
                  <a:schemeClr val="tx2"/>
                </a:solidFill>
              </a:rPr>
              <a:t>Three Alternatives Evaluated </a:t>
            </a:r>
          </a:p>
          <a:p>
            <a:pPr lvl="1">
              <a:buFont typeface="Wingdings" pitchFamily="2" charset="2"/>
              <a:buChar char="§"/>
            </a:pPr>
            <a:r>
              <a:rPr lang="en-US" dirty="0" smtClean="0">
                <a:solidFill>
                  <a:schemeClr val="tx2"/>
                </a:solidFill>
              </a:rPr>
              <a:t>Alternative A:</a:t>
            </a:r>
            <a:r>
              <a:rPr lang="en-US" dirty="0" smtClean="0"/>
              <a:t> </a:t>
            </a:r>
          </a:p>
          <a:p>
            <a:pPr lvl="2"/>
            <a:r>
              <a:rPr lang="en-US" b="1" dirty="0"/>
              <a:t>No </a:t>
            </a:r>
            <a:r>
              <a:rPr lang="en-US" b="1" dirty="0" smtClean="0"/>
              <a:t>Action;</a:t>
            </a:r>
            <a:r>
              <a:rPr lang="en-US" dirty="0" smtClean="0"/>
              <a:t> allow </a:t>
            </a:r>
            <a:r>
              <a:rPr lang="en-US" dirty="0"/>
              <a:t>mice to </a:t>
            </a:r>
            <a:r>
              <a:rPr lang="en-US" dirty="0" smtClean="0"/>
              <a:t>remain.</a:t>
            </a:r>
            <a:endParaRPr lang="en-US" dirty="0"/>
          </a:p>
          <a:p>
            <a:pPr lvl="1">
              <a:buFont typeface="Wingdings" pitchFamily="2" charset="2"/>
              <a:buChar char="§"/>
            </a:pPr>
            <a:r>
              <a:rPr lang="en-US" dirty="0" smtClean="0">
                <a:solidFill>
                  <a:schemeClr val="tx2"/>
                </a:solidFill>
              </a:rPr>
              <a:t>Alternative B:</a:t>
            </a:r>
          </a:p>
          <a:p>
            <a:pPr lvl="2"/>
            <a:r>
              <a:rPr lang="en-US" dirty="0"/>
              <a:t>Eradicate invasive house mice from the South Farallon Islands by aerial broadcast of rodent bait containing </a:t>
            </a:r>
            <a:r>
              <a:rPr lang="en-US" b="1" dirty="0"/>
              <a:t>brodifacoum</a:t>
            </a:r>
            <a:r>
              <a:rPr lang="en-US" dirty="0"/>
              <a:t> as the primary method of bait delivery</a:t>
            </a:r>
            <a:r>
              <a:rPr lang="en-US" dirty="0" smtClean="0"/>
              <a:t>.</a:t>
            </a:r>
          </a:p>
          <a:p>
            <a:pPr lvl="1">
              <a:buFont typeface="Wingdings" pitchFamily="2" charset="2"/>
              <a:buChar char="§"/>
            </a:pPr>
            <a:r>
              <a:rPr lang="en-US" dirty="0" smtClean="0">
                <a:solidFill>
                  <a:schemeClr val="tx2"/>
                </a:solidFill>
              </a:rPr>
              <a:t>Alternative C: </a:t>
            </a:r>
          </a:p>
          <a:p>
            <a:pPr lvl="2"/>
            <a:r>
              <a:rPr lang="en-US" dirty="0"/>
              <a:t>Eradicate invasive house mice from the South Farallon Islands by aerial broadcast of rodent bait containing </a:t>
            </a:r>
            <a:r>
              <a:rPr lang="en-US" b="1" dirty="0"/>
              <a:t>diphacinone</a:t>
            </a:r>
            <a:r>
              <a:rPr lang="en-US" dirty="0"/>
              <a:t> as the primary method of bait delivery.</a:t>
            </a:r>
            <a:endParaRPr lang="en-US" dirty="0" smtClean="0"/>
          </a:p>
          <a:p>
            <a:pPr lvl="2"/>
            <a:endParaRPr lang="en-US" dirty="0"/>
          </a:p>
        </p:txBody>
      </p:sp>
    </p:spTree>
    <p:extLst>
      <p:ext uri="{BB962C8B-B14F-4D97-AF65-F5344CB8AC3E}">
        <p14:creationId xmlns:p14="http://schemas.microsoft.com/office/powerpoint/2010/main" val="23452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0687" y="152400"/>
            <a:ext cx="8229600" cy="838200"/>
          </a:xfrm>
        </p:spPr>
        <p:txBody>
          <a:bodyPr/>
          <a:lstStyle/>
          <a:p>
            <a:r>
              <a:rPr lang="en-US" b="1" dirty="0" smtClean="0">
                <a:solidFill>
                  <a:srgbClr val="049E9A"/>
                </a:solidFill>
              </a:rPr>
              <a:t>Alternatives</a:t>
            </a:r>
            <a:endParaRPr lang="en-US" dirty="0"/>
          </a:p>
        </p:txBody>
      </p:sp>
      <p:sp>
        <p:nvSpPr>
          <p:cNvPr id="8" name="Text Placeholder 7"/>
          <p:cNvSpPr>
            <a:spLocks noGrp="1"/>
          </p:cNvSpPr>
          <p:nvPr>
            <p:ph type="body" idx="1"/>
          </p:nvPr>
        </p:nvSpPr>
        <p:spPr>
          <a:xfrm>
            <a:off x="554036" y="914400"/>
            <a:ext cx="4040188" cy="639762"/>
          </a:xfrm>
        </p:spPr>
        <p:txBody>
          <a:bodyPr>
            <a:normAutofit/>
          </a:bodyPr>
          <a:lstStyle/>
          <a:p>
            <a:pPr algn="ctr"/>
            <a:r>
              <a:rPr lang="en-US" sz="2800" dirty="0" smtClean="0">
                <a:solidFill>
                  <a:schemeClr val="tx2"/>
                </a:solidFill>
              </a:rPr>
              <a:t>Brodifacoum 25D</a:t>
            </a:r>
            <a:endParaRPr lang="en-US" sz="2800" dirty="0">
              <a:solidFill>
                <a:schemeClr val="tx2"/>
              </a:solidFill>
            </a:endParaRPr>
          </a:p>
        </p:txBody>
      </p:sp>
      <p:sp>
        <p:nvSpPr>
          <p:cNvPr id="9" name="Content Placeholder 8"/>
          <p:cNvSpPr>
            <a:spLocks noGrp="1"/>
          </p:cNvSpPr>
          <p:nvPr>
            <p:ph sz="half" idx="2"/>
          </p:nvPr>
        </p:nvSpPr>
        <p:spPr>
          <a:xfrm>
            <a:off x="304800" y="1524000"/>
            <a:ext cx="4192588" cy="4256088"/>
          </a:xfrm>
        </p:spPr>
        <p:txBody>
          <a:bodyPr>
            <a:normAutofit lnSpcReduction="10000"/>
          </a:bodyPr>
          <a:lstStyle/>
          <a:p>
            <a:r>
              <a:rPr lang="en-US" dirty="0" smtClean="0"/>
              <a:t>Highly toxic</a:t>
            </a:r>
          </a:p>
          <a:p>
            <a:r>
              <a:rPr lang="en-US" dirty="0" smtClean="0"/>
              <a:t>Aerial </a:t>
            </a:r>
            <a:r>
              <a:rPr lang="en-US" dirty="0" smtClean="0"/>
              <a:t>broadcast with some hand baiting and bait stations </a:t>
            </a:r>
          </a:p>
          <a:p>
            <a:r>
              <a:rPr lang="en-US" dirty="0" smtClean="0"/>
              <a:t>~27 kg/ha bait</a:t>
            </a:r>
          </a:p>
          <a:p>
            <a:r>
              <a:rPr lang="en-US" dirty="0" smtClean="0"/>
              <a:t>2 Applications</a:t>
            </a:r>
          </a:p>
          <a:p>
            <a:r>
              <a:rPr lang="en-US" dirty="0" smtClean="0"/>
              <a:t>4 hrs. flight time/application</a:t>
            </a:r>
          </a:p>
          <a:p>
            <a:r>
              <a:rPr lang="en-US" dirty="0" smtClean="0"/>
              <a:t>10-21 days between drops</a:t>
            </a:r>
          </a:p>
          <a:p>
            <a:r>
              <a:rPr lang="en-US" dirty="0" smtClean="0"/>
              <a:t>4 days of mouse</a:t>
            </a:r>
          </a:p>
          <a:p>
            <a:pPr marL="0" indent="0">
              <a:buNone/>
            </a:pPr>
            <a:r>
              <a:rPr lang="en-US" dirty="0"/>
              <a:t> </a:t>
            </a:r>
            <a:r>
              <a:rPr lang="en-US" dirty="0" smtClean="0"/>
              <a:t>    exposure required</a:t>
            </a:r>
          </a:p>
          <a:p>
            <a:pPr marL="0" indent="0">
              <a:buNone/>
            </a:pPr>
            <a:r>
              <a:rPr lang="en-US" dirty="0" smtClean="0"/>
              <a:t>     for each </a:t>
            </a:r>
            <a:r>
              <a:rPr lang="en-US" dirty="0" smtClean="0"/>
              <a:t>drop</a:t>
            </a:r>
          </a:p>
        </p:txBody>
      </p:sp>
      <p:sp>
        <p:nvSpPr>
          <p:cNvPr id="10" name="Text Placeholder 9"/>
          <p:cNvSpPr>
            <a:spLocks noGrp="1"/>
          </p:cNvSpPr>
          <p:nvPr>
            <p:ph type="body" sz="quarter" idx="3"/>
          </p:nvPr>
        </p:nvSpPr>
        <p:spPr>
          <a:xfrm>
            <a:off x="4613274" y="914400"/>
            <a:ext cx="3844926" cy="639762"/>
          </a:xfrm>
        </p:spPr>
        <p:txBody>
          <a:bodyPr>
            <a:noAutofit/>
          </a:bodyPr>
          <a:lstStyle/>
          <a:p>
            <a:pPr algn="ctr"/>
            <a:r>
              <a:rPr lang="en-US" sz="2800" dirty="0" smtClean="0">
                <a:solidFill>
                  <a:schemeClr val="tx2"/>
                </a:solidFill>
              </a:rPr>
              <a:t>Diphacinone D50</a:t>
            </a:r>
            <a:endParaRPr lang="en-US" sz="2800" dirty="0">
              <a:solidFill>
                <a:schemeClr val="tx2"/>
              </a:solidFill>
            </a:endParaRPr>
          </a:p>
        </p:txBody>
      </p:sp>
      <p:sp>
        <p:nvSpPr>
          <p:cNvPr id="11" name="Content Placeholder 10"/>
          <p:cNvSpPr>
            <a:spLocks noGrp="1"/>
          </p:cNvSpPr>
          <p:nvPr>
            <p:ph sz="quarter" idx="4"/>
          </p:nvPr>
        </p:nvSpPr>
        <p:spPr>
          <a:xfrm>
            <a:off x="4953001" y="1524000"/>
            <a:ext cx="4191000" cy="4256088"/>
          </a:xfrm>
        </p:spPr>
        <p:txBody>
          <a:bodyPr>
            <a:normAutofit lnSpcReduction="10000"/>
          </a:bodyPr>
          <a:lstStyle/>
          <a:p>
            <a:r>
              <a:rPr lang="en-US" dirty="0" smtClean="0"/>
              <a:t>Low to moderately toxic</a:t>
            </a:r>
          </a:p>
          <a:p>
            <a:r>
              <a:rPr lang="en-US" dirty="0" smtClean="0"/>
              <a:t>Aerial </a:t>
            </a:r>
            <a:r>
              <a:rPr lang="en-US" dirty="0"/>
              <a:t>broadcast with some hand baiting and bait stations </a:t>
            </a:r>
            <a:endParaRPr lang="en-US" dirty="0" smtClean="0"/>
          </a:p>
          <a:p>
            <a:r>
              <a:rPr lang="en-US" dirty="0" smtClean="0"/>
              <a:t>~144 kg/ha bait</a:t>
            </a:r>
          </a:p>
          <a:p>
            <a:r>
              <a:rPr lang="en-US" dirty="0" smtClean="0"/>
              <a:t>3-4 </a:t>
            </a:r>
            <a:r>
              <a:rPr lang="en-US" dirty="0"/>
              <a:t>Applications </a:t>
            </a:r>
            <a:endParaRPr lang="en-US" dirty="0" smtClean="0"/>
          </a:p>
          <a:p>
            <a:r>
              <a:rPr lang="en-US" dirty="0" smtClean="0"/>
              <a:t>10 hrs. flight time/application</a:t>
            </a:r>
          </a:p>
          <a:p>
            <a:r>
              <a:rPr lang="en-US" dirty="0" smtClean="0"/>
              <a:t>7 </a:t>
            </a:r>
            <a:r>
              <a:rPr lang="en-US" dirty="0"/>
              <a:t>days between drops</a:t>
            </a:r>
          </a:p>
          <a:p>
            <a:r>
              <a:rPr lang="en-US" dirty="0" smtClean="0"/>
              <a:t>Up to 21 </a:t>
            </a:r>
            <a:r>
              <a:rPr lang="en-US" dirty="0"/>
              <a:t>days </a:t>
            </a:r>
            <a:r>
              <a:rPr lang="en-US" dirty="0" smtClean="0"/>
              <a:t>of continuous                               mouse exposure           required </a:t>
            </a:r>
            <a:endParaRPr lang="en-US" dirty="0" smtClean="0"/>
          </a:p>
          <a:p>
            <a:r>
              <a:rPr lang="en-US" dirty="0" smtClean="0"/>
              <a:t>Possible palatability issue</a:t>
            </a:r>
            <a:endParaRPr lang="en-US" dirty="0"/>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4279" y="4396863"/>
            <a:ext cx="1726321" cy="236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6028" y="1524000"/>
            <a:ext cx="8001000" cy="4955203"/>
          </a:xfrm>
          <a:prstGeom prst="rect">
            <a:avLst/>
          </a:prstGeom>
          <a:noFill/>
          <a:ln>
            <a:noFill/>
          </a:ln>
        </p:spPr>
        <p:txBody>
          <a:bodyPr wrap="square" rtlCol="0">
            <a:spAutoFit/>
          </a:bodyPr>
          <a:lstStyle/>
          <a:p>
            <a:pPr marL="457200" indent="-457200">
              <a:buFont typeface="Wingdings" pitchFamily="2" charset="2"/>
              <a:buChar char="v"/>
            </a:pPr>
            <a:r>
              <a:rPr lang="en-US" sz="3200" b="1" dirty="0" smtClean="0">
                <a:solidFill>
                  <a:schemeClr val="tx2"/>
                </a:solidFill>
              </a:rPr>
              <a:t>Toxicant Exposure to:</a:t>
            </a:r>
          </a:p>
          <a:p>
            <a:pPr marL="1714500" lvl="3" indent="-342900">
              <a:buFont typeface="Wingdings" pitchFamily="2" charset="2"/>
              <a:buChar char="§"/>
            </a:pPr>
            <a:r>
              <a:rPr lang="en-US" sz="2800" b="1" dirty="0" smtClean="0"/>
              <a:t>Gulls</a:t>
            </a:r>
            <a:endParaRPr lang="en-US" sz="2800" b="1" dirty="0"/>
          </a:p>
          <a:p>
            <a:pPr marL="1714500" lvl="3" indent="-342900">
              <a:buFont typeface="Wingdings" pitchFamily="2" charset="2"/>
              <a:buChar char="§"/>
            </a:pPr>
            <a:r>
              <a:rPr lang="en-US" sz="2800" b="1" dirty="0" smtClean="0"/>
              <a:t>Raptors</a:t>
            </a:r>
            <a:endParaRPr lang="en-US" sz="2800" b="1" dirty="0" smtClean="0"/>
          </a:p>
          <a:p>
            <a:pPr marL="1714500" lvl="3" indent="-342900">
              <a:buFont typeface="Wingdings" pitchFamily="2" charset="2"/>
              <a:buChar char="§"/>
            </a:pPr>
            <a:r>
              <a:rPr lang="en-US" sz="2800" b="1" dirty="0" smtClean="0"/>
              <a:t>Shorebirds</a:t>
            </a:r>
            <a:endParaRPr lang="en-US" sz="2800" b="1" dirty="0"/>
          </a:p>
          <a:p>
            <a:pPr marL="1714500" lvl="3" indent="-342900">
              <a:buFont typeface="Wingdings" pitchFamily="2" charset="2"/>
              <a:buChar char="§"/>
            </a:pPr>
            <a:r>
              <a:rPr lang="en-US" sz="2800" b="1" dirty="0" smtClean="0"/>
              <a:t>Salamanders </a:t>
            </a:r>
            <a:endParaRPr lang="en-US" sz="2800" b="1" dirty="0"/>
          </a:p>
          <a:p>
            <a:pPr marL="1714500" lvl="3" indent="-342900">
              <a:buFont typeface="Wingdings" pitchFamily="2" charset="2"/>
              <a:buChar char="§"/>
            </a:pPr>
            <a:r>
              <a:rPr lang="en-US" sz="2800" b="1" dirty="0" smtClean="0"/>
              <a:t>Marine </a:t>
            </a:r>
            <a:r>
              <a:rPr lang="en-US" sz="2800" b="1" dirty="0" smtClean="0"/>
              <a:t>Environment (fish, invertebrates) </a:t>
            </a:r>
            <a:endParaRPr lang="en-US" sz="2800" b="1" dirty="0" smtClean="0"/>
          </a:p>
          <a:p>
            <a:endParaRPr lang="en-US" sz="2800" b="1" dirty="0" smtClean="0"/>
          </a:p>
          <a:p>
            <a:pPr marL="457200" indent="-457200">
              <a:buFont typeface="Wingdings" pitchFamily="2" charset="2"/>
              <a:buChar char="v"/>
            </a:pPr>
            <a:r>
              <a:rPr lang="en-US" sz="3200" b="1" dirty="0" smtClean="0">
                <a:solidFill>
                  <a:schemeClr val="tx2"/>
                </a:solidFill>
              </a:rPr>
              <a:t>Disturbance to:</a:t>
            </a:r>
          </a:p>
          <a:p>
            <a:pPr marL="1828800" lvl="3" indent="-457200">
              <a:buFont typeface="Wingdings" pitchFamily="2" charset="2"/>
              <a:buChar char="§"/>
            </a:pPr>
            <a:r>
              <a:rPr lang="en-US" sz="2800" b="1" dirty="0" err="1" smtClean="0"/>
              <a:t>Pinnipeds</a:t>
            </a:r>
            <a:r>
              <a:rPr lang="en-US" sz="2800" b="1" dirty="0" smtClean="0"/>
              <a:t> </a:t>
            </a:r>
            <a:endParaRPr lang="en-US" sz="2800" b="1" dirty="0" smtClean="0"/>
          </a:p>
          <a:p>
            <a:pPr marL="1828800" lvl="3" indent="-457200">
              <a:buFont typeface="Wingdings" pitchFamily="2" charset="2"/>
              <a:buChar char="§"/>
            </a:pPr>
            <a:r>
              <a:rPr lang="en-US" sz="2800" b="1" dirty="0" smtClean="0"/>
              <a:t>Habitats, wilderness</a:t>
            </a:r>
            <a:endParaRPr lang="en-US" sz="2800" b="1" dirty="0"/>
          </a:p>
          <a:p>
            <a:endParaRPr lang="en-US" sz="2800" b="1" dirty="0">
              <a:solidFill>
                <a:srgbClr val="049E9A"/>
              </a:solidFill>
            </a:endParaRPr>
          </a:p>
        </p:txBody>
      </p:sp>
      <p:sp>
        <p:nvSpPr>
          <p:cNvPr id="3" name="Title 2"/>
          <p:cNvSpPr>
            <a:spLocks noGrp="1"/>
          </p:cNvSpPr>
          <p:nvPr>
            <p:ph type="title"/>
          </p:nvPr>
        </p:nvSpPr>
        <p:spPr>
          <a:xfrm>
            <a:off x="152400" y="152400"/>
            <a:ext cx="8763000" cy="1143000"/>
          </a:xfrm>
        </p:spPr>
        <p:txBody>
          <a:bodyPr>
            <a:noAutofit/>
          </a:bodyPr>
          <a:lstStyle/>
          <a:p>
            <a:pPr algn="r"/>
            <a:r>
              <a:rPr lang="en-US" b="1" dirty="0" smtClean="0">
                <a:solidFill>
                  <a:srgbClr val="049E9A"/>
                </a:solidFill>
              </a:rPr>
              <a:t>Island </a:t>
            </a:r>
            <a:r>
              <a:rPr lang="en-US" b="1" dirty="0">
                <a:solidFill>
                  <a:srgbClr val="049E9A"/>
                </a:solidFill>
              </a:rPr>
              <a:t>Resources of Primary Concern</a:t>
            </a:r>
          </a:p>
        </p:txBody>
      </p:sp>
    </p:spTree>
    <p:extLst>
      <p:ext uri="{BB962C8B-B14F-4D97-AF65-F5344CB8AC3E}">
        <p14:creationId xmlns:p14="http://schemas.microsoft.com/office/powerpoint/2010/main" val="3577535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4294967295"/>
          </p:nvPr>
        </p:nvSpPr>
        <p:spPr>
          <a:xfrm>
            <a:off x="1371600" y="1600200"/>
            <a:ext cx="7467600" cy="1828800"/>
          </a:xfrm>
        </p:spPr>
        <p:txBody>
          <a:bodyPr>
            <a:normAutofit/>
          </a:bodyPr>
          <a:lstStyle/>
          <a:p>
            <a:pPr marL="624078" indent="-514350">
              <a:buFont typeface="+mj-lt"/>
              <a:buAutoNum type="arabicPeriod"/>
            </a:pPr>
            <a:r>
              <a:rPr lang="en-US" b="1" dirty="0" smtClean="0">
                <a:solidFill>
                  <a:srgbClr val="049E9A"/>
                </a:solidFill>
                <a:latin typeface="Calibri" pitchFamily="34" charset="0"/>
                <a:cs typeface="Calibri" pitchFamily="34" charset="0"/>
              </a:rPr>
              <a:t>Administrative Draft EIS </a:t>
            </a:r>
          </a:p>
          <a:p>
            <a:pPr marL="624078" indent="-514350" algn="l">
              <a:buClrTx/>
              <a:buFont typeface="+mj-lt"/>
              <a:buAutoNum type="arabicPeriod"/>
            </a:pPr>
            <a:r>
              <a:rPr lang="en-US" sz="3200" b="1" dirty="0" smtClean="0">
                <a:solidFill>
                  <a:srgbClr val="049E9A"/>
                </a:solidFill>
                <a:latin typeface="Calibri" pitchFamily="34" charset="0"/>
                <a:cs typeface="Calibri" pitchFamily="34" charset="0"/>
              </a:rPr>
              <a:t>2012 Research &amp; Planning Activities</a:t>
            </a:r>
          </a:p>
          <a:p>
            <a:pPr marL="624078" indent="-514350" algn="l">
              <a:buClrTx/>
              <a:buFont typeface="+mj-lt"/>
              <a:buAutoNum type="arabicPeriod"/>
            </a:pPr>
            <a:r>
              <a:rPr lang="en-US" sz="3200" b="1" dirty="0" smtClean="0">
                <a:solidFill>
                  <a:srgbClr val="049E9A"/>
                </a:solidFill>
                <a:latin typeface="Calibri" pitchFamily="34" charset="0"/>
                <a:cs typeface="Calibri" pitchFamily="34" charset="0"/>
              </a:rPr>
              <a:t>Next Steps</a:t>
            </a:r>
            <a:r>
              <a:rPr lang="en-US" sz="3200" b="1" dirty="0" smtClean="0">
                <a:solidFill>
                  <a:schemeClr val="accent5">
                    <a:lumMod val="75000"/>
                  </a:schemeClr>
                </a:solidFill>
                <a:latin typeface="Calibri" pitchFamily="34" charset="0"/>
                <a:cs typeface="Calibri" pitchFamily="34" charset="0"/>
              </a:rPr>
              <a:t> </a:t>
            </a:r>
            <a:r>
              <a:rPr lang="en-US" sz="3200" b="1" dirty="0" smtClean="0">
                <a:solidFill>
                  <a:srgbClr val="049E9A"/>
                </a:solidFill>
                <a:latin typeface="Calibri" pitchFamily="34" charset="0"/>
                <a:cs typeface="Calibri" pitchFamily="34" charset="0"/>
              </a:rPr>
              <a:t>and NEPA Timeline</a:t>
            </a:r>
          </a:p>
          <a:p>
            <a:endParaRPr lang="en-US" dirty="0" smtClean="0"/>
          </a:p>
          <a:p>
            <a:endParaRPr lang="en-US" dirty="0" smtClean="0"/>
          </a:p>
          <a:p>
            <a:endParaRPr lang="en-US" dirty="0" smtClean="0"/>
          </a:p>
          <a:p>
            <a:pPr>
              <a:buNone/>
            </a:pPr>
            <a:endParaRPr lang="en-US" dirty="0"/>
          </a:p>
        </p:txBody>
      </p:sp>
      <p:sp>
        <p:nvSpPr>
          <p:cNvPr id="4" name="TextBox 3"/>
          <p:cNvSpPr txBox="1"/>
          <p:nvPr/>
        </p:nvSpPr>
        <p:spPr>
          <a:xfrm>
            <a:off x="1143000" y="5486400"/>
            <a:ext cx="2057400" cy="646331"/>
          </a:xfrm>
          <a:prstGeom prst="rect">
            <a:avLst/>
          </a:prstGeom>
          <a:noFill/>
        </p:spPr>
        <p:txBody>
          <a:bodyPr wrap="square" rtlCol="0">
            <a:spAutoFit/>
          </a:bodyPr>
          <a:lstStyle/>
          <a:p>
            <a:r>
              <a:rPr lang="en-US" dirty="0">
                <a:solidFill>
                  <a:prstClr val="black"/>
                </a:solidFill>
              </a:rPr>
              <a:t>Add landscape </a:t>
            </a:r>
            <a:r>
              <a:rPr lang="en-US" dirty="0" err="1">
                <a:solidFill>
                  <a:prstClr val="black"/>
                </a:solidFill>
              </a:rPr>
              <a:t>pic</a:t>
            </a:r>
            <a:r>
              <a:rPr lang="en-US" dirty="0">
                <a:solidFill>
                  <a:prstClr val="black"/>
                </a:solidFill>
              </a:rPr>
              <a:t> of Farallones here</a:t>
            </a:r>
          </a:p>
        </p:txBody>
      </p:sp>
      <p:pic>
        <p:nvPicPr>
          <p:cNvPr id="5" name="Picture 4" descr="DSCN0040"/>
          <p:cNvPicPr>
            <a:picLocks noChangeAspect="1" noChangeArrowheads="1"/>
          </p:cNvPicPr>
          <p:nvPr/>
        </p:nvPicPr>
        <p:blipFill>
          <a:blip r:embed="rId3" cstate="print"/>
          <a:srcRect t="22180" b="38167"/>
          <a:stretch>
            <a:fillRect/>
          </a:stretch>
        </p:blipFill>
        <p:spPr bwMode="auto">
          <a:xfrm>
            <a:off x="533401" y="3798570"/>
            <a:ext cx="8077199" cy="2526030"/>
          </a:xfrm>
          <a:prstGeom prst="rect">
            <a:avLst/>
          </a:prstGeom>
          <a:noFill/>
        </p:spPr>
      </p:pic>
      <p:sp>
        <p:nvSpPr>
          <p:cNvPr id="7" name="Rectangle 6"/>
          <p:cNvSpPr/>
          <p:nvPr/>
        </p:nvSpPr>
        <p:spPr>
          <a:xfrm>
            <a:off x="1014248" y="228600"/>
            <a:ext cx="7620000" cy="1754326"/>
          </a:xfrm>
          <a:prstGeom prst="rect">
            <a:avLst/>
          </a:prstGeom>
        </p:spPr>
        <p:txBody>
          <a:bodyPr wrap="square">
            <a:spAutoFit/>
          </a:bodyPr>
          <a:lstStyle/>
          <a:p>
            <a:r>
              <a:rPr lang="en-US" sz="3600" b="1" dirty="0" smtClean="0">
                <a:solidFill>
                  <a:schemeClr val="accent1">
                    <a:lumMod val="75000"/>
                  </a:schemeClr>
                </a:solidFill>
                <a:latin typeface="Calibri" pitchFamily="34" charset="0"/>
                <a:cs typeface="Calibri" pitchFamily="34" charset="0"/>
              </a:rPr>
              <a:t>Goal:  </a:t>
            </a:r>
            <a:r>
              <a:rPr lang="en-US" sz="3600" b="1" dirty="0" smtClean="0">
                <a:latin typeface="Calibri" pitchFamily="34" charset="0"/>
                <a:cs typeface="Calibri" pitchFamily="34" charset="0"/>
              </a:rPr>
              <a:t>To Provide an Overview </a:t>
            </a:r>
          </a:p>
          <a:p>
            <a:pPr algn="ctr"/>
            <a:r>
              <a:rPr lang="en-US" sz="3600" b="1" dirty="0" smtClean="0">
                <a:latin typeface="Calibri" pitchFamily="34" charset="0"/>
                <a:cs typeface="Calibri" pitchFamily="34" charset="0"/>
              </a:rPr>
              <a:t>	   and Solicit Feedback on </a:t>
            </a:r>
            <a:r>
              <a:rPr lang="en-US" dirty="0"/>
              <a:t>				    </a:t>
            </a:r>
            <a:br>
              <a:rPr lang="en-US" dirty="0"/>
            </a:b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r>
              <a:rPr lang="en-US" b="1" dirty="0">
                <a:solidFill>
                  <a:srgbClr val="049E9A"/>
                </a:solidFill>
              </a:rPr>
              <a:t>Proposed Mitigation Measures</a:t>
            </a:r>
          </a:p>
        </p:txBody>
      </p:sp>
      <p:sp>
        <p:nvSpPr>
          <p:cNvPr id="3" name="Content Placeholder 2"/>
          <p:cNvSpPr>
            <a:spLocks noGrp="1"/>
          </p:cNvSpPr>
          <p:nvPr>
            <p:ph idx="1"/>
          </p:nvPr>
        </p:nvSpPr>
        <p:spPr>
          <a:xfrm>
            <a:off x="457200" y="1047750"/>
            <a:ext cx="8229600" cy="5657850"/>
          </a:xfrm>
        </p:spPr>
        <p:txBody>
          <a:bodyPr>
            <a:normAutofit fontScale="92500"/>
          </a:bodyPr>
          <a:lstStyle/>
          <a:p>
            <a:pPr lvl="1">
              <a:buFont typeface="Wingdings" pitchFamily="2" charset="2"/>
              <a:buChar char="§"/>
            </a:pPr>
            <a:r>
              <a:rPr lang="en-US" dirty="0" smtClean="0"/>
              <a:t>Timing: outside seabird/</a:t>
            </a:r>
            <a:r>
              <a:rPr lang="en-US" dirty="0" err="1" smtClean="0"/>
              <a:t>pinniped</a:t>
            </a:r>
            <a:r>
              <a:rPr lang="en-US" dirty="0" smtClean="0"/>
              <a:t> breeding seasons</a:t>
            </a:r>
            <a:endParaRPr lang="en-US" dirty="0" smtClean="0"/>
          </a:p>
          <a:p>
            <a:pPr lvl="1">
              <a:buFont typeface="Wingdings" pitchFamily="2" charset="2"/>
              <a:buChar char="§"/>
            </a:pPr>
            <a:r>
              <a:rPr lang="en-US" dirty="0" smtClean="0"/>
              <a:t>Aerial and ground bait broadcast guided by </a:t>
            </a:r>
            <a:r>
              <a:rPr lang="en-US" dirty="0" smtClean="0"/>
              <a:t>GPS</a:t>
            </a:r>
          </a:p>
          <a:p>
            <a:pPr lvl="1">
              <a:buFont typeface="Wingdings" pitchFamily="2" charset="2"/>
              <a:buChar char="§"/>
            </a:pPr>
            <a:r>
              <a:rPr lang="en-US" dirty="0"/>
              <a:t>Use of deflectors and dribble buckets </a:t>
            </a:r>
            <a:r>
              <a:rPr lang="en-US" dirty="0" smtClean="0"/>
              <a:t>to </a:t>
            </a:r>
            <a:r>
              <a:rPr lang="en-US" dirty="0"/>
              <a:t>minimize bait drift </a:t>
            </a:r>
            <a:endParaRPr lang="en-US" dirty="0" smtClean="0"/>
          </a:p>
          <a:p>
            <a:pPr lvl="1">
              <a:buFont typeface="Wingdings" pitchFamily="2" charset="2"/>
              <a:buChar char="§"/>
            </a:pPr>
            <a:r>
              <a:rPr lang="en-US" dirty="0" smtClean="0"/>
              <a:t>Hand baiting and bait stations in sensitive areas</a:t>
            </a:r>
          </a:p>
          <a:p>
            <a:pPr lvl="1">
              <a:buFont typeface="Wingdings" pitchFamily="2" charset="2"/>
              <a:buChar char="§"/>
            </a:pPr>
            <a:r>
              <a:rPr lang="en-US" dirty="0" smtClean="0"/>
              <a:t>Raptor capture and </a:t>
            </a:r>
            <a:r>
              <a:rPr lang="en-US" dirty="0" smtClean="0"/>
              <a:t>hold/translocate</a:t>
            </a:r>
            <a:endParaRPr lang="en-US" dirty="0" smtClean="0"/>
          </a:p>
          <a:p>
            <a:pPr lvl="1">
              <a:buFont typeface="Wingdings" pitchFamily="2" charset="2"/>
              <a:buChar char="§"/>
            </a:pPr>
            <a:r>
              <a:rPr lang="en-US" dirty="0" smtClean="0"/>
              <a:t>Salamander capture and hold</a:t>
            </a:r>
          </a:p>
          <a:p>
            <a:pPr lvl="1">
              <a:buFont typeface="Wingdings" pitchFamily="2" charset="2"/>
              <a:buChar char="§"/>
            </a:pPr>
            <a:r>
              <a:rPr lang="en-US" dirty="0" smtClean="0"/>
              <a:t>Carcass removal</a:t>
            </a:r>
          </a:p>
          <a:p>
            <a:pPr lvl="1">
              <a:buFont typeface="Wingdings" pitchFamily="2" charset="2"/>
              <a:buChar char="§"/>
            </a:pPr>
            <a:r>
              <a:rPr lang="en-US" dirty="0" smtClean="0"/>
              <a:t>Gull hazing</a:t>
            </a:r>
          </a:p>
          <a:p>
            <a:pPr lvl="1">
              <a:buFont typeface="Wingdings" pitchFamily="2" charset="2"/>
              <a:buChar char="§"/>
            </a:pPr>
            <a:r>
              <a:rPr lang="en-US" dirty="0" smtClean="0"/>
              <a:t>Minimizing disturbance to marine mammals</a:t>
            </a:r>
          </a:p>
          <a:p>
            <a:pPr lvl="1">
              <a:buFont typeface="Wingdings" pitchFamily="2" charset="2"/>
              <a:buChar char="§"/>
            </a:pPr>
            <a:r>
              <a:rPr lang="en-US" dirty="0" smtClean="0"/>
              <a:t>Actively </a:t>
            </a:r>
            <a:r>
              <a:rPr lang="en-US" dirty="0" smtClean="0"/>
              <a:t>minimize </a:t>
            </a:r>
            <a:r>
              <a:rPr lang="en-US" dirty="0" smtClean="0"/>
              <a:t>trampling of native </a:t>
            </a:r>
            <a:r>
              <a:rPr lang="en-US" dirty="0" smtClean="0"/>
              <a:t>habitats</a:t>
            </a:r>
          </a:p>
          <a:p>
            <a:pPr lvl="1">
              <a:buFont typeface="Wingdings" pitchFamily="2" charset="2"/>
              <a:buChar char="§"/>
            </a:pPr>
            <a:r>
              <a:rPr lang="en-US" dirty="0" smtClean="0"/>
              <a:t>Cover the water catchment </a:t>
            </a:r>
            <a:r>
              <a:rPr lang="en-US" dirty="0" smtClean="0"/>
              <a:t> pad</a:t>
            </a:r>
            <a:endParaRPr lang="en-US" dirty="0" smtClean="0"/>
          </a:p>
          <a:p>
            <a:pPr lvl="1">
              <a:buFont typeface="Wingdings" pitchFamily="2" charset="2"/>
              <a:buChar char="§"/>
            </a:pPr>
            <a:endParaRPr lang="en-US" dirty="0" smtClean="0"/>
          </a:p>
          <a:p>
            <a:pPr lvl="1">
              <a:buFont typeface="Wingdings" pitchFamily="2" charset="2"/>
              <a:buChar char="§"/>
            </a:pPr>
            <a:endParaRPr lang="en-US" dirty="0">
              <a:solidFill>
                <a:schemeClr val="tx2"/>
              </a:solidFill>
            </a:endParaRPr>
          </a:p>
        </p:txBody>
      </p:sp>
    </p:spTree>
    <p:extLst>
      <p:ext uri="{BB962C8B-B14F-4D97-AF65-F5344CB8AC3E}">
        <p14:creationId xmlns:p14="http://schemas.microsoft.com/office/powerpoint/2010/main" val="428612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b="1" dirty="0" smtClean="0">
                <a:solidFill>
                  <a:srgbClr val="049E9A"/>
                </a:solidFill>
              </a:rPr>
              <a:t>Affected </a:t>
            </a:r>
            <a:r>
              <a:rPr lang="en-US" b="1" dirty="0">
                <a:solidFill>
                  <a:srgbClr val="049E9A"/>
                </a:solidFill>
              </a:rPr>
              <a:t>Environment</a:t>
            </a:r>
          </a:p>
        </p:txBody>
      </p:sp>
      <p:sp>
        <p:nvSpPr>
          <p:cNvPr id="3" name="Content Placeholder 2"/>
          <p:cNvSpPr>
            <a:spLocks noGrp="1"/>
          </p:cNvSpPr>
          <p:nvPr>
            <p:ph idx="1"/>
          </p:nvPr>
        </p:nvSpPr>
        <p:spPr>
          <a:xfrm>
            <a:off x="304800" y="1371600"/>
            <a:ext cx="8534400" cy="4800600"/>
          </a:xfrm>
        </p:spPr>
        <p:txBody>
          <a:bodyPr>
            <a:normAutofit/>
          </a:bodyPr>
          <a:lstStyle/>
          <a:p>
            <a:pPr>
              <a:buFont typeface="Wingdings" pitchFamily="2" charset="2"/>
              <a:buChar char="v"/>
            </a:pPr>
            <a:r>
              <a:rPr lang="en-US" dirty="0" smtClean="0"/>
              <a:t>Includes information of all island resources</a:t>
            </a:r>
          </a:p>
          <a:p>
            <a:pPr>
              <a:buNone/>
            </a:pPr>
            <a:endParaRPr lang="en-US" dirty="0" smtClean="0"/>
          </a:p>
          <a:p>
            <a:pPr>
              <a:buFont typeface="Wingdings" pitchFamily="2" charset="2"/>
              <a:buChar char="v"/>
            </a:pPr>
            <a:r>
              <a:rPr lang="en-US" dirty="0" smtClean="0"/>
              <a:t>Current status of ESA listed species</a:t>
            </a:r>
          </a:p>
          <a:p>
            <a:pPr lvl="1">
              <a:buFont typeface="Wingdings" pitchFamily="2" charset="2"/>
              <a:buChar char="§"/>
            </a:pPr>
            <a:r>
              <a:rPr lang="en-US" dirty="0" smtClean="0"/>
              <a:t>Steller Sea lion </a:t>
            </a:r>
            <a:r>
              <a:rPr lang="en-US" dirty="0" smtClean="0"/>
              <a:t>(threatened; delisting proposal)</a:t>
            </a:r>
            <a:endParaRPr lang="en-US" dirty="0" smtClean="0"/>
          </a:p>
          <a:p>
            <a:pPr lvl="1">
              <a:buFont typeface="Wingdings" pitchFamily="2" charset="2"/>
              <a:buChar char="§"/>
            </a:pPr>
            <a:r>
              <a:rPr lang="en-US" dirty="0" smtClean="0"/>
              <a:t>Black </a:t>
            </a:r>
            <a:r>
              <a:rPr lang="en-US" dirty="0" smtClean="0"/>
              <a:t>Abalone (endangered)</a:t>
            </a:r>
            <a:endParaRPr lang="en-US" dirty="0" smtClean="0"/>
          </a:p>
          <a:p>
            <a:pPr lvl="1">
              <a:buFont typeface="Wingdings" pitchFamily="2" charset="2"/>
              <a:buChar char="§"/>
            </a:pPr>
            <a:r>
              <a:rPr lang="en-US" dirty="0"/>
              <a:t>Ashy Storm-Petrel </a:t>
            </a:r>
            <a:r>
              <a:rPr lang="en-US" dirty="0" smtClean="0"/>
              <a:t>(petitioned for listing)</a:t>
            </a:r>
            <a:endParaRPr lang="en-US" dirty="0" smtClean="0"/>
          </a:p>
          <a:p>
            <a:pPr lvl="1">
              <a:buNone/>
            </a:pPr>
            <a:r>
              <a:rPr lang="en-US" dirty="0" smtClean="0"/>
              <a:t> </a:t>
            </a:r>
          </a:p>
        </p:txBody>
      </p:sp>
    </p:spTree>
    <p:extLst>
      <p:ext uri="{BB962C8B-B14F-4D97-AF65-F5344CB8AC3E}">
        <p14:creationId xmlns:p14="http://schemas.microsoft.com/office/powerpoint/2010/main" val="37250508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b="1" dirty="0" smtClean="0">
                <a:solidFill>
                  <a:srgbClr val="049E9A"/>
                </a:solidFill>
              </a:rPr>
              <a:t>Impacts </a:t>
            </a:r>
            <a:r>
              <a:rPr lang="en-US" b="1" dirty="0">
                <a:solidFill>
                  <a:srgbClr val="049E9A"/>
                </a:solidFill>
              </a:rPr>
              <a:t>Analysis</a:t>
            </a:r>
          </a:p>
        </p:txBody>
      </p:sp>
      <p:sp>
        <p:nvSpPr>
          <p:cNvPr id="4" name="Content Placeholder 3"/>
          <p:cNvSpPr>
            <a:spLocks noGrp="1"/>
          </p:cNvSpPr>
          <p:nvPr>
            <p:ph sz="half" idx="1"/>
          </p:nvPr>
        </p:nvSpPr>
        <p:spPr>
          <a:xfrm>
            <a:off x="656897" y="1219200"/>
            <a:ext cx="4572000" cy="5486400"/>
          </a:xfrm>
        </p:spPr>
        <p:txBody>
          <a:bodyPr>
            <a:normAutofit fontScale="77500" lnSpcReduction="20000"/>
          </a:bodyPr>
          <a:lstStyle/>
          <a:p>
            <a:pPr>
              <a:buFont typeface="Wingdings" pitchFamily="2" charset="2"/>
              <a:buChar char="v"/>
            </a:pPr>
            <a:r>
              <a:rPr lang="en-US" dirty="0" smtClean="0"/>
              <a:t>Assessed impacts from:</a:t>
            </a:r>
          </a:p>
          <a:p>
            <a:pPr lvl="1">
              <a:buFont typeface="Wingdings" pitchFamily="2" charset="2"/>
              <a:buChar char="§"/>
            </a:pPr>
            <a:r>
              <a:rPr lang="en-US" dirty="0" smtClean="0">
                <a:solidFill>
                  <a:schemeClr val="tx2"/>
                </a:solidFill>
              </a:rPr>
              <a:t>broadcast operations</a:t>
            </a:r>
          </a:p>
          <a:p>
            <a:pPr lvl="1">
              <a:buFont typeface="Wingdings" pitchFamily="2" charset="2"/>
              <a:buChar char="§"/>
            </a:pPr>
            <a:r>
              <a:rPr lang="en-US" dirty="0" smtClean="0">
                <a:solidFill>
                  <a:schemeClr val="tx2"/>
                </a:solidFill>
              </a:rPr>
              <a:t>mitigation efforts</a:t>
            </a:r>
          </a:p>
          <a:p>
            <a:pPr>
              <a:buFont typeface="Wingdings" pitchFamily="2" charset="2"/>
              <a:buChar char="v"/>
            </a:pPr>
            <a:r>
              <a:rPr lang="en-US" dirty="0" smtClean="0"/>
              <a:t>Assessed direct, indirect, and </a:t>
            </a:r>
            <a:r>
              <a:rPr lang="en-US" dirty="0"/>
              <a:t>cumulative </a:t>
            </a:r>
            <a:r>
              <a:rPr lang="en-US" dirty="0" smtClean="0"/>
              <a:t>impacts</a:t>
            </a:r>
          </a:p>
          <a:p>
            <a:pPr>
              <a:buFont typeface="Wingdings" pitchFamily="2" charset="2"/>
              <a:buChar char="v"/>
            </a:pPr>
            <a:r>
              <a:rPr lang="en-US" dirty="0" smtClean="0"/>
              <a:t>Describes toxicant affects to: </a:t>
            </a:r>
          </a:p>
          <a:p>
            <a:pPr lvl="1">
              <a:buFont typeface="Wingdings" pitchFamily="2" charset="2"/>
              <a:buChar char="§"/>
            </a:pPr>
            <a:r>
              <a:rPr lang="en-US" dirty="0" smtClean="0">
                <a:solidFill>
                  <a:schemeClr val="tx2"/>
                </a:solidFill>
              </a:rPr>
              <a:t>Birds</a:t>
            </a:r>
          </a:p>
          <a:p>
            <a:pPr lvl="1">
              <a:buFont typeface="Wingdings" pitchFamily="2" charset="2"/>
              <a:buChar char="§"/>
            </a:pPr>
            <a:r>
              <a:rPr lang="en-US" dirty="0" smtClean="0">
                <a:solidFill>
                  <a:schemeClr val="tx2"/>
                </a:solidFill>
              </a:rPr>
              <a:t>Mammals</a:t>
            </a:r>
          </a:p>
          <a:p>
            <a:pPr lvl="1">
              <a:buFont typeface="Wingdings" pitchFamily="2" charset="2"/>
              <a:buChar char="§"/>
            </a:pPr>
            <a:r>
              <a:rPr lang="en-US" dirty="0" smtClean="0">
                <a:solidFill>
                  <a:schemeClr val="tx2"/>
                </a:solidFill>
              </a:rPr>
              <a:t>Amphibians</a:t>
            </a:r>
          </a:p>
          <a:p>
            <a:pPr lvl="1">
              <a:buFont typeface="Wingdings" pitchFamily="2" charset="2"/>
              <a:buChar char="§"/>
            </a:pPr>
            <a:r>
              <a:rPr lang="en-US" dirty="0" smtClean="0">
                <a:solidFill>
                  <a:schemeClr val="tx2"/>
                </a:solidFill>
              </a:rPr>
              <a:t>Invertebrates</a:t>
            </a:r>
          </a:p>
          <a:p>
            <a:pPr>
              <a:buFont typeface="Wingdings" pitchFamily="2" charset="2"/>
              <a:buChar char="v"/>
            </a:pPr>
            <a:r>
              <a:rPr lang="en-US" dirty="0" smtClean="0"/>
              <a:t>Quantitative risk assessment </a:t>
            </a:r>
            <a:r>
              <a:rPr lang="en-US" dirty="0" smtClean="0"/>
              <a:t>for  </a:t>
            </a:r>
            <a:r>
              <a:rPr lang="en-US" dirty="0" smtClean="0"/>
              <a:t>western </a:t>
            </a:r>
            <a:r>
              <a:rPr lang="en-US" dirty="0" smtClean="0"/>
              <a:t>gulls</a:t>
            </a:r>
            <a:endParaRPr lang="en-US" dirty="0"/>
          </a:p>
          <a:p>
            <a:pPr>
              <a:buFont typeface="Wingdings" pitchFamily="2" charset="2"/>
              <a:buChar char="v"/>
            </a:pPr>
            <a:r>
              <a:rPr lang="en-US" dirty="0" smtClean="0"/>
              <a:t>Quantitative assessment of benefits to ashy storm-petrels</a:t>
            </a:r>
          </a:p>
          <a:p>
            <a:pPr>
              <a:buFont typeface="Wingdings" pitchFamily="2" charset="2"/>
              <a:buChar char="v"/>
            </a:pPr>
            <a:r>
              <a:rPr lang="en-US" dirty="0" smtClean="0"/>
              <a:t>Qualitative impacts analysis</a:t>
            </a:r>
          </a:p>
          <a:p>
            <a:pPr lvl="1">
              <a:buFont typeface="Wingdings" pitchFamily="2" charset="2"/>
              <a:buChar char="§"/>
            </a:pPr>
            <a:r>
              <a:rPr lang="en-US" dirty="0" smtClean="0">
                <a:solidFill>
                  <a:schemeClr val="tx2"/>
                </a:solidFill>
              </a:rPr>
              <a:t>Toxicant Risks</a:t>
            </a:r>
          </a:p>
          <a:p>
            <a:pPr lvl="1">
              <a:buFont typeface="Wingdings" pitchFamily="2" charset="2"/>
              <a:buChar char="§"/>
            </a:pPr>
            <a:r>
              <a:rPr lang="en-US" dirty="0" smtClean="0">
                <a:solidFill>
                  <a:schemeClr val="tx2"/>
                </a:solidFill>
              </a:rPr>
              <a:t>Disturbance Impact</a:t>
            </a:r>
          </a:p>
          <a:p>
            <a:pPr>
              <a:buFont typeface="Wingdings" pitchFamily="2" charset="2"/>
              <a:buChar char="v"/>
            </a:pPr>
            <a:endParaRPr 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1432034"/>
            <a:ext cx="3636963" cy="494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8226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r>
              <a:rPr lang="en-US" b="1" dirty="0">
                <a:solidFill>
                  <a:srgbClr val="049E9A"/>
                </a:solidFill>
              </a:rPr>
              <a:t>Qualitative </a:t>
            </a:r>
            <a:r>
              <a:rPr lang="en-US" b="1" dirty="0" smtClean="0">
                <a:solidFill>
                  <a:srgbClr val="049E9A"/>
                </a:solidFill>
              </a:rPr>
              <a:t>Impact </a:t>
            </a:r>
            <a:r>
              <a:rPr lang="en-US" b="1" dirty="0">
                <a:solidFill>
                  <a:srgbClr val="049E9A"/>
                </a:solidFill>
              </a:rPr>
              <a:t>Indices </a:t>
            </a:r>
          </a:p>
        </p:txBody>
      </p:sp>
      <p:sp>
        <p:nvSpPr>
          <p:cNvPr id="5" name="Content Placeholder 4"/>
          <p:cNvSpPr>
            <a:spLocks noGrp="1"/>
          </p:cNvSpPr>
          <p:nvPr>
            <p:ph idx="1"/>
          </p:nvPr>
        </p:nvSpPr>
        <p:spPr>
          <a:xfrm>
            <a:off x="457200" y="1143000"/>
            <a:ext cx="8229600" cy="5334000"/>
          </a:xfrm>
        </p:spPr>
        <p:txBody>
          <a:bodyPr/>
          <a:lstStyle/>
          <a:p>
            <a:pPr marL="0" indent="0">
              <a:buNone/>
            </a:pPr>
            <a:endParaRPr lang="en-US" sz="1800" dirty="0" smtClean="0">
              <a:solidFill>
                <a:schemeClr val="tx2"/>
              </a:solidFill>
            </a:endParaRPr>
          </a:p>
          <a:p>
            <a:pPr marL="914400" lvl="1" indent="-514350">
              <a:buFont typeface="+mj-lt"/>
              <a:buAutoNum type="arabicPeriod"/>
            </a:pPr>
            <a:r>
              <a:rPr lang="en-US" dirty="0" smtClean="0"/>
              <a:t>Bait Availability/Duration of Toxicant Risk</a:t>
            </a:r>
          </a:p>
          <a:p>
            <a:pPr marL="914400" lvl="1" indent="-514350">
              <a:buFont typeface="+mj-lt"/>
              <a:buAutoNum type="arabicPeriod"/>
            </a:pPr>
            <a:r>
              <a:rPr lang="en-US" dirty="0" smtClean="0"/>
              <a:t>Toxicant Sensitivity</a:t>
            </a:r>
          </a:p>
          <a:p>
            <a:pPr marL="914400" lvl="1" indent="-514350">
              <a:buFont typeface="+mj-lt"/>
              <a:buAutoNum type="arabicPeriod"/>
            </a:pPr>
            <a:r>
              <a:rPr lang="en-US" dirty="0" smtClean="0"/>
              <a:t>Toxicant Exposure Risk Level</a:t>
            </a:r>
          </a:p>
          <a:p>
            <a:pPr marL="914400" lvl="1" indent="-514350">
              <a:buFont typeface="+mj-lt"/>
              <a:buAutoNum type="arabicPeriod"/>
            </a:pPr>
            <a:r>
              <a:rPr lang="en-US" dirty="0" smtClean="0"/>
              <a:t>Overall Toxicant Risk</a:t>
            </a:r>
          </a:p>
          <a:p>
            <a:pPr marL="914400" lvl="1" indent="-514350">
              <a:buFont typeface="+mj-lt"/>
              <a:buAutoNum type="arabicPeriod"/>
            </a:pPr>
            <a:r>
              <a:rPr lang="en-US" dirty="0" smtClean="0"/>
              <a:t>Disturbance Risk</a:t>
            </a:r>
          </a:p>
          <a:p>
            <a:pPr marL="914400" lvl="1" indent="-514350">
              <a:buFont typeface="+mj-lt"/>
              <a:buAutoNum type="arabicPeriod"/>
            </a:pPr>
            <a:r>
              <a:rPr lang="en-US" dirty="0" smtClean="0"/>
              <a:t>Duration of Disturbance Risk</a:t>
            </a:r>
          </a:p>
          <a:p>
            <a:pPr marL="914400" lvl="1" indent="-514350">
              <a:buFont typeface="+mj-lt"/>
              <a:buAutoNum type="arabicPeriod"/>
            </a:pPr>
            <a:r>
              <a:rPr lang="en-US" dirty="0" smtClean="0"/>
              <a:t>Scale of Risk within the Population</a:t>
            </a:r>
            <a:endParaRPr lang="en-US" dirty="0"/>
          </a:p>
        </p:txBody>
      </p:sp>
    </p:spTree>
    <p:extLst>
      <p:ext uri="{BB962C8B-B14F-4D97-AF65-F5344CB8AC3E}">
        <p14:creationId xmlns:p14="http://schemas.microsoft.com/office/powerpoint/2010/main" val="2727269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slandshot_[1].JPG"/>
          <p:cNvPicPr>
            <a:picLocks noChangeAspect="1"/>
          </p:cNvPicPr>
          <p:nvPr/>
        </p:nvPicPr>
        <p:blipFill>
          <a:blip r:embed="rId3" cstate="print"/>
          <a:stretch>
            <a:fillRect/>
          </a:stretch>
        </p:blipFill>
        <p:spPr>
          <a:xfrm>
            <a:off x="0" y="1"/>
            <a:ext cx="9144000" cy="6857999"/>
          </a:xfrm>
          <a:prstGeom prst="rect">
            <a:avLst/>
          </a:prstGeom>
        </p:spPr>
      </p:pic>
      <p:sp>
        <p:nvSpPr>
          <p:cNvPr id="3" name="Rectangle 2"/>
          <p:cNvSpPr/>
          <p:nvPr/>
        </p:nvSpPr>
        <p:spPr>
          <a:xfrm>
            <a:off x="0" y="228600"/>
            <a:ext cx="9144000" cy="769441"/>
          </a:xfrm>
          <a:prstGeom prst="rect">
            <a:avLst/>
          </a:prstGeom>
        </p:spPr>
        <p:txBody>
          <a:bodyPr wrap="square">
            <a:spAutoFit/>
          </a:bodyPr>
          <a:lstStyle/>
          <a:p>
            <a:pPr algn="ctr"/>
            <a:r>
              <a:rPr lang="en-US" sz="4400" b="1" dirty="0" smtClean="0">
                <a:latin typeface="Calibri" pitchFamily="34" charset="0"/>
                <a:cs typeface="Calibri" pitchFamily="34" charset="0"/>
              </a:rPr>
              <a:t>Farallon Project 2012 Research Update </a:t>
            </a:r>
            <a:endParaRPr lang="en-US" sz="44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83274" y="152400"/>
            <a:ext cx="8705850" cy="6093976"/>
          </a:xfrm>
          <a:prstGeom prst="rect">
            <a:avLst/>
          </a:prstGeom>
          <a:noFill/>
        </p:spPr>
        <p:txBody>
          <a:bodyPr wrap="square" rtlCol="0">
            <a:spAutoFit/>
          </a:bodyPr>
          <a:lstStyle/>
          <a:p>
            <a:pPr algn="ctr">
              <a:spcAft>
                <a:spcPts val="1200"/>
              </a:spcAft>
            </a:pPr>
            <a:r>
              <a:rPr lang="en-US" sz="3200" b="1" dirty="0" smtClean="0"/>
              <a:t> </a:t>
            </a:r>
            <a:r>
              <a:rPr lang="en-US" sz="4000" b="1" dirty="0" smtClean="0">
                <a:solidFill>
                  <a:srgbClr val="049E9A"/>
                </a:solidFill>
                <a:latin typeface="+mj-lt"/>
                <a:ea typeface="+mj-ea"/>
                <a:cs typeface="+mj-cs"/>
              </a:rPr>
              <a:t>Recent </a:t>
            </a:r>
            <a:r>
              <a:rPr lang="en-US" sz="4000" b="1" dirty="0" smtClean="0">
                <a:solidFill>
                  <a:srgbClr val="049E9A"/>
                </a:solidFill>
                <a:latin typeface="+mj-lt"/>
                <a:ea typeface="+mj-ea"/>
                <a:cs typeface="+mj-cs"/>
              </a:rPr>
              <a:t>Research </a:t>
            </a:r>
            <a:r>
              <a:rPr lang="en-US" sz="4000" b="1" dirty="0">
                <a:solidFill>
                  <a:srgbClr val="049E9A"/>
                </a:solidFill>
                <a:latin typeface="+mj-lt"/>
                <a:ea typeface="+mj-ea"/>
                <a:cs typeface="+mj-cs"/>
              </a:rPr>
              <a:t>Activities </a:t>
            </a:r>
            <a:endParaRPr lang="en-US" sz="2800" dirty="0" smtClean="0"/>
          </a:p>
          <a:p>
            <a:pPr marL="457200" indent="-457200">
              <a:spcAft>
                <a:spcPts val="1200"/>
              </a:spcAft>
              <a:buFont typeface="Wingdings" pitchFamily="2" charset="2"/>
              <a:buChar char="§"/>
            </a:pPr>
            <a:r>
              <a:rPr lang="en-US" sz="2800" b="1" dirty="0" smtClean="0"/>
              <a:t>  Continued Owl Monitoring </a:t>
            </a:r>
            <a:r>
              <a:rPr lang="en-US" sz="2800" dirty="0" smtClean="0">
                <a:solidFill>
                  <a:schemeClr val="tx2"/>
                </a:solidFill>
              </a:rPr>
              <a:t>(PRBO)</a:t>
            </a:r>
            <a:endParaRPr lang="en-US" sz="2800" b="1" dirty="0" smtClean="0">
              <a:solidFill>
                <a:schemeClr val="tx2"/>
              </a:solidFill>
            </a:endParaRPr>
          </a:p>
          <a:p>
            <a:pPr marL="457200" indent="-457200">
              <a:spcAft>
                <a:spcPts val="1200"/>
              </a:spcAft>
              <a:buFont typeface="Wingdings" pitchFamily="2" charset="2"/>
              <a:buChar char="§"/>
            </a:pPr>
            <a:r>
              <a:rPr lang="en-US" sz="2800" b="1" dirty="0" smtClean="0"/>
              <a:t>  Continued Fall Gull Counts</a:t>
            </a:r>
            <a:r>
              <a:rPr lang="en-US" sz="2800" dirty="0" smtClean="0"/>
              <a:t> </a:t>
            </a:r>
            <a:r>
              <a:rPr lang="en-US" sz="2800" dirty="0" smtClean="0">
                <a:solidFill>
                  <a:schemeClr val="tx2"/>
                </a:solidFill>
              </a:rPr>
              <a:t>(PRBO)</a:t>
            </a:r>
            <a:endParaRPr lang="en-US" sz="2800" b="1" dirty="0" smtClean="0">
              <a:solidFill>
                <a:schemeClr val="tx2"/>
              </a:solidFill>
            </a:endParaRPr>
          </a:p>
          <a:p>
            <a:pPr marL="457200" indent="-457200">
              <a:buFont typeface="Wingdings" pitchFamily="2" charset="2"/>
              <a:buChar char="§"/>
            </a:pPr>
            <a:r>
              <a:rPr lang="en-US" sz="2800" b="1" dirty="0" smtClean="0"/>
              <a:t>  Ashy Storm Petrel Population Modeling </a:t>
            </a:r>
          </a:p>
          <a:p>
            <a:r>
              <a:rPr lang="en-US" sz="2800" b="1" dirty="0">
                <a:solidFill>
                  <a:schemeClr val="tx2"/>
                </a:solidFill>
              </a:rPr>
              <a:t>	</a:t>
            </a:r>
            <a:r>
              <a:rPr lang="en-US" sz="2800" dirty="0" smtClean="0">
                <a:solidFill>
                  <a:schemeClr val="tx2"/>
                </a:solidFill>
              </a:rPr>
              <a:t>(</a:t>
            </a:r>
            <a:r>
              <a:rPr lang="en-US" sz="2800" dirty="0">
                <a:solidFill>
                  <a:schemeClr val="tx2"/>
                </a:solidFill>
              </a:rPr>
              <a:t>PRBO – </a:t>
            </a:r>
            <a:r>
              <a:rPr lang="en-US" sz="2800" dirty="0" smtClean="0">
                <a:solidFill>
                  <a:schemeClr val="tx2"/>
                </a:solidFill>
              </a:rPr>
              <a:t>Packard </a:t>
            </a:r>
            <a:r>
              <a:rPr lang="en-US" sz="2800" dirty="0">
                <a:solidFill>
                  <a:schemeClr val="tx2"/>
                </a:solidFill>
              </a:rPr>
              <a:t>funds)</a:t>
            </a:r>
          </a:p>
          <a:p>
            <a:pPr marL="457200" indent="-457200">
              <a:spcAft>
                <a:spcPts val="1200"/>
              </a:spcAft>
              <a:buFont typeface="Wingdings" pitchFamily="2" charset="2"/>
              <a:buChar char="§"/>
            </a:pPr>
            <a:r>
              <a:rPr lang="en-US" sz="2800" b="1" dirty="0" smtClean="0"/>
              <a:t>Gull Population Viability Analysis</a:t>
            </a:r>
            <a:r>
              <a:rPr lang="en-US" sz="2800" dirty="0" smtClean="0"/>
              <a:t> </a:t>
            </a:r>
            <a:r>
              <a:rPr lang="en-US" sz="2800" dirty="0" smtClean="0">
                <a:solidFill>
                  <a:schemeClr val="tx2"/>
                </a:solidFill>
              </a:rPr>
              <a:t>(PRBO Report </a:t>
            </a:r>
            <a:r>
              <a:rPr lang="en-US" sz="2800" dirty="0">
                <a:solidFill>
                  <a:schemeClr val="tx2"/>
                </a:solidFill>
              </a:rPr>
              <a:t>– </a:t>
            </a:r>
            <a:r>
              <a:rPr lang="en-US" sz="2800" dirty="0" smtClean="0">
                <a:solidFill>
                  <a:schemeClr val="tx2"/>
                </a:solidFill>
              </a:rPr>
              <a:t>         	Packard </a:t>
            </a:r>
            <a:r>
              <a:rPr lang="en-US" sz="2800" dirty="0" smtClean="0">
                <a:solidFill>
                  <a:schemeClr val="tx2"/>
                </a:solidFill>
              </a:rPr>
              <a:t>funds)</a:t>
            </a:r>
          </a:p>
          <a:p>
            <a:pPr marL="457200" indent="-457200">
              <a:spcAft>
                <a:spcPts val="1200"/>
              </a:spcAft>
              <a:buFont typeface="Wingdings" pitchFamily="2" charset="2"/>
              <a:buChar char="§"/>
            </a:pPr>
            <a:r>
              <a:rPr lang="en-US" sz="2800" b="1" dirty="0" smtClean="0"/>
              <a:t>  Gull Risk Model &amp; Report </a:t>
            </a:r>
            <a:r>
              <a:rPr lang="en-US" sz="2800" dirty="0" smtClean="0">
                <a:solidFill>
                  <a:schemeClr val="tx2"/>
                </a:solidFill>
              </a:rPr>
              <a:t>(</a:t>
            </a:r>
            <a:r>
              <a:rPr lang="en-US" sz="2800" dirty="0" err="1" smtClean="0">
                <a:solidFill>
                  <a:schemeClr val="tx2"/>
                </a:solidFill>
              </a:rPr>
              <a:t>Luckenbach</a:t>
            </a:r>
            <a:r>
              <a:rPr lang="en-US" sz="2800" dirty="0" smtClean="0">
                <a:solidFill>
                  <a:schemeClr val="tx2"/>
                </a:solidFill>
              </a:rPr>
              <a:t> funding)</a:t>
            </a:r>
            <a:endParaRPr lang="en-US" sz="2800" strike="sngStrike" dirty="0" smtClean="0"/>
          </a:p>
          <a:p>
            <a:pPr marL="457200" indent="-457200">
              <a:spcAft>
                <a:spcPts val="1200"/>
              </a:spcAft>
              <a:buFont typeface="Wingdings" pitchFamily="2" charset="2"/>
              <a:buChar char="§"/>
            </a:pPr>
            <a:r>
              <a:rPr lang="en-US" sz="2800" b="1" dirty="0" smtClean="0"/>
              <a:t>  2012 Gull Hazing Trial </a:t>
            </a:r>
            <a:r>
              <a:rPr lang="en-US" sz="2800" dirty="0" smtClean="0">
                <a:solidFill>
                  <a:schemeClr val="tx2"/>
                </a:solidFill>
              </a:rPr>
              <a:t>(NFWF and OWCN funding</a:t>
            </a:r>
            <a:r>
              <a:rPr lang="en-US" sz="2800" dirty="0" smtClean="0">
                <a:solidFill>
                  <a:schemeClr val="tx2"/>
                </a:solidFill>
              </a:rPr>
              <a:t>)</a:t>
            </a:r>
          </a:p>
          <a:p>
            <a:pPr marL="457200" indent="-457200">
              <a:spcAft>
                <a:spcPts val="1200"/>
              </a:spcAft>
              <a:buFont typeface="Wingdings" pitchFamily="2" charset="2"/>
              <a:buChar char="§"/>
            </a:pPr>
            <a:r>
              <a:rPr lang="en-US" sz="2800" b="1" dirty="0"/>
              <a:t> </a:t>
            </a:r>
            <a:r>
              <a:rPr lang="en-US" sz="2800" b="1" dirty="0" smtClean="0"/>
              <a:t>Bait Degradation Trials</a:t>
            </a:r>
            <a:endParaRPr lang="en-US" sz="2800" dirty="0" smtClean="0">
              <a:solidFill>
                <a:schemeClr val="tx2"/>
              </a:solidFill>
            </a:endParaRPr>
          </a:p>
          <a:p>
            <a:pPr marL="457200" indent="-457200">
              <a:spcAft>
                <a:spcPts val="1200"/>
              </a:spcAft>
              <a:buFont typeface="Wingdings" pitchFamily="2" charset="2"/>
              <a:buChar char="§"/>
            </a:pPr>
            <a:r>
              <a:rPr lang="en-US" sz="2800" b="1" dirty="0" smtClean="0"/>
              <a:t>  Conservation Measures Monitoring </a:t>
            </a:r>
            <a:r>
              <a:rPr lang="en-US" sz="2800" dirty="0" smtClean="0">
                <a:solidFill>
                  <a:schemeClr val="tx2"/>
                </a:solidFill>
              </a:rPr>
              <a:t>(NFWF/CCC)</a:t>
            </a:r>
            <a:endParaRPr lang="en-US" dirty="0" smtClean="0">
              <a:solidFill>
                <a:schemeClr val="tx2"/>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326453"/>
            <a:ext cx="7924800" cy="5333999"/>
          </a:xfrm>
          <a:prstGeom prst="rect">
            <a:avLst/>
          </a:prstGeom>
          <a:noFill/>
          <a:ln>
            <a:noFill/>
          </a:ln>
        </p:spPr>
      </p:pic>
      <p:sp>
        <p:nvSpPr>
          <p:cNvPr id="3" name="TextBox 2"/>
          <p:cNvSpPr txBox="1"/>
          <p:nvPr/>
        </p:nvSpPr>
        <p:spPr>
          <a:xfrm>
            <a:off x="-36785" y="152400"/>
            <a:ext cx="9180786" cy="1200329"/>
          </a:xfrm>
          <a:prstGeom prst="rect">
            <a:avLst/>
          </a:prstGeom>
          <a:noFill/>
        </p:spPr>
        <p:txBody>
          <a:bodyPr wrap="square" rtlCol="0">
            <a:spAutoFit/>
          </a:bodyPr>
          <a:lstStyle/>
          <a:p>
            <a:pPr algn="ctr"/>
            <a:r>
              <a:rPr lang="en-US" sz="3600" b="1" dirty="0">
                <a:solidFill>
                  <a:srgbClr val="049E9A"/>
                </a:solidFill>
                <a:latin typeface="+mj-lt"/>
                <a:ea typeface="+mj-ea"/>
                <a:cs typeface="+mj-cs"/>
              </a:rPr>
              <a:t>Western Gull PVA with/without </a:t>
            </a:r>
            <a:r>
              <a:rPr lang="en-US" sz="3600" b="1" dirty="0" smtClean="0">
                <a:solidFill>
                  <a:srgbClr val="049E9A"/>
                </a:solidFill>
                <a:latin typeface="+mj-lt"/>
                <a:ea typeface="+mj-ea"/>
                <a:cs typeface="+mj-cs"/>
              </a:rPr>
              <a:t>Non-target Mortality</a:t>
            </a:r>
            <a:endParaRPr lang="en-US" sz="3600" b="1" dirty="0">
              <a:solidFill>
                <a:srgbClr val="049E9A"/>
              </a:solidFill>
              <a:latin typeface="+mj-lt"/>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462646020"/>
              </p:ext>
            </p:extLst>
          </p:nvPr>
        </p:nvGraphicFramePr>
        <p:xfrm>
          <a:off x="609600" y="1143000"/>
          <a:ext cx="79248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57089" y="115668"/>
            <a:ext cx="9086911" cy="1077218"/>
          </a:xfrm>
          <a:prstGeom prst="rect">
            <a:avLst/>
          </a:prstGeom>
          <a:noFill/>
        </p:spPr>
        <p:txBody>
          <a:bodyPr wrap="none" rtlCol="0">
            <a:spAutoFit/>
          </a:bodyPr>
          <a:lstStyle/>
          <a:p>
            <a:pPr algn="ctr"/>
            <a:r>
              <a:rPr lang="en-US" sz="3600" b="1" dirty="0">
                <a:solidFill>
                  <a:srgbClr val="049E9A"/>
                </a:solidFill>
                <a:latin typeface="+mj-lt"/>
                <a:ea typeface="+mj-ea"/>
                <a:cs typeface="+mj-cs"/>
              </a:rPr>
              <a:t>Risk Model: Effect of Hazing on Gull </a:t>
            </a:r>
            <a:r>
              <a:rPr lang="en-US" sz="3600" b="1" dirty="0" smtClean="0">
                <a:solidFill>
                  <a:srgbClr val="049E9A"/>
                </a:solidFill>
                <a:latin typeface="+mj-lt"/>
                <a:ea typeface="+mj-ea"/>
                <a:cs typeface="+mj-cs"/>
              </a:rPr>
              <a:t>Mortality</a:t>
            </a:r>
          </a:p>
          <a:p>
            <a:pPr algn="r"/>
            <a:r>
              <a:rPr lang="en-US" sz="2800" b="1" dirty="0" smtClean="0">
                <a:latin typeface="+mj-lt"/>
                <a:ea typeface="+mj-ea"/>
                <a:cs typeface="+mj-cs"/>
              </a:rPr>
              <a:t>(Diphacinone with 28 days to significant rainfall)</a:t>
            </a:r>
            <a:endParaRPr lang="en-US" sz="2800" b="1" dirty="0">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83" y="68317"/>
            <a:ext cx="9075683" cy="1077218"/>
          </a:xfrm>
          <a:prstGeom prst="rect">
            <a:avLst/>
          </a:prstGeom>
          <a:noFill/>
        </p:spPr>
        <p:txBody>
          <a:bodyPr wrap="square" rtlCol="0">
            <a:spAutoFit/>
          </a:bodyPr>
          <a:lstStyle/>
          <a:p>
            <a:pPr lvl="0" algn="ctr"/>
            <a:r>
              <a:rPr lang="en-US" sz="3600" b="1" dirty="0">
                <a:solidFill>
                  <a:srgbClr val="049E9A"/>
                </a:solidFill>
              </a:rPr>
              <a:t>Risk Model: Effect of Hazing on Gull Mortality</a:t>
            </a:r>
          </a:p>
          <a:p>
            <a:pPr lvl="0" algn="r"/>
            <a:r>
              <a:rPr lang="en-US" sz="2800" b="1" dirty="0" smtClean="0">
                <a:solidFill>
                  <a:prstClr val="black"/>
                </a:solidFill>
              </a:rPr>
              <a:t>(Brodifacoum </a:t>
            </a:r>
            <a:r>
              <a:rPr lang="en-US" sz="2800" b="1" dirty="0">
                <a:solidFill>
                  <a:prstClr val="black"/>
                </a:solidFill>
              </a:rPr>
              <a:t>with 28 days to significant rainfall)</a:t>
            </a:r>
          </a:p>
        </p:txBody>
      </p:sp>
      <p:pic>
        <p:nvPicPr>
          <p:cNvPr id="2048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188720"/>
            <a:ext cx="8813800" cy="5288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98229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02964819"/>
              </p:ext>
            </p:extLst>
          </p:nvPr>
        </p:nvGraphicFramePr>
        <p:xfrm>
          <a:off x="685800" y="1143000"/>
          <a:ext cx="7924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152400" y="304800"/>
            <a:ext cx="8991600" cy="1077218"/>
          </a:xfrm>
          <a:prstGeom prst="rect">
            <a:avLst/>
          </a:prstGeom>
        </p:spPr>
        <p:txBody>
          <a:bodyPr wrap="square">
            <a:spAutoFit/>
          </a:bodyPr>
          <a:lstStyle/>
          <a:p>
            <a:r>
              <a:rPr lang="en-US" sz="3600" b="1" dirty="0" smtClean="0">
                <a:solidFill>
                  <a:srgbClr val="049E9A"/>
                </a:solidFill>
                <a:latin typeface="+mj-lt"/>
                <a:ea typeface="+mj-ea"/>
                <a:cs typeface="+mj-cs"/>
              </a:rPr>
              <a:t>Risk </a:t>
            </a:r>
            <a:r>
              <a:rPr lang="en-US" sz="3600" b="1" dirty="0">
                <a:solidFill>
                  <a:srgbClr val="049E9A"/>
                </a:solidFill>
                <a:latin typeface="+mj-lt"/>
                <a:ea typeface="+mj-ea"/>
                <a:cs typeface="+mj-cs"/>
              </a:rPr>
              <a:t>Model: Effect of Rainfall on Gull </a:t>
            </a:r>
            <a:r>
              <a:rPr lang="en-US" sz="3600" b="1" dirty="0" smtClean="0">
                <a:solidFill>
                  <a:srgbClr val="049E9A"/>
                </a:solidFill>
                <a:latin typeface="+mj-lt"/>
                <a:ea typeface="+mj-ea"/>
                <a:cs typeface="+mj-cs"/>
              </a:rPr>
              <a:t>Mortality</a:t>
            </a:r>
            <a:endParaRPr lang="en-US" sz="2800" b="1" dirty="0" smtClean="0"/>
          </a:p>
          <a:p>
            <a:pPr algn="r"/>
            <a:r>
              <a:rPr lang="en-US" sz="2800" b="1" dirty="0" smtClean="0"/>
              <a:t>				(with 90% Hazing success)</a:t>
            </a:r>
            <a:endParaRPr lang="en-US" sz="28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457200"/>
            <a:ext cx="8229600" cy="838200"/>
          </a:xfrm>
        </p:spPr>
        <p:txBody>
          <a:bodyPr>
            <a:noAutofit/>
          </a:bodyPr>
          <a:lstStyle/>
          <a:p>
            <a:r>
              <a:rPr lang="en-US" sz="4000" b="1" dirty="0">
                <a:solidFill>
                  <a:srgbClr val="049E9A"/>
                </a:solidFill>
                <a:latin typeface="Calibri" pitchFamily="34" charset="0"/>
                <a:cs typeface="Calibri" pitchFamily="34" charset="0"/>
              </a:rPr>
              <a:t>Project Purpose Statement</a:t>
            </a:r>
            <a:br>
              <a:rPr lang="en-US" sz="4000" b="1" dirty="0">
                <a:solidFill>
                  <a:srgbClr val="049E9A"/>
                </a:solidFill>
                <a:latin typeface="Calibri" pitchFamily="34" charset="0"/>
                <a:cs typeface="Calibri" pitchFamily="34" charset="0"/>
              </a:rPr>
            </a:br>
            <a:endParaRPr lang="en-US" sz="4000" b="1" dirty="0">
              <a:solidFill>
                <a:srgbClr val="049E9A"/>
              </a:solidFill>
              <a:latin typeface="Calibri" pitchFamily="34" charset="0"/>
              <a:cs typeface="Calibri" pitchFamily="34" charset="0"/>
            </a:endParaRPr>
          </a:p>
        </p:txBody>
      </p:sp>
      <p:sp>
        <p:nvSpPr>
          <p:cNvPr id="3" name="Content Placeholder 2"/>
          <p:cNvSpPr>
            <a:spLocks noGrp="1"/>
          </p:cNvSpPr>
          <p:nvPr>
            <p:ph idx="1"/>
          </p:nvPr>
        </p:nvSpPr>
        <p:spPr>
          <a:xfrm>
            <a:off x="533400" y="1219200"/>
            <a:ext cx="8229600" cy="5181600"/>
          </a:xfrm>
        </p:spPr>
        <p:txBody>
          <a:bodyPr>
            <a:normAutofit/>
          </a:bodyPr>
          <a:lstStyle/>
          <a:p>
            <a:r>
              <a:rPr lang="en-US" sz="3600" dirty="0" smtClean="0"/>
              <a:t>To meet the Service’s management goal of protecting and restoring the ecosystem of the Farallon Islands by eradicating invasive house mice (</a:t>
            </a:r>
            <a:r>
              <a:rPr lang="en-US" sz="3600" i="1" dirty="0" smtClean="0"/>
              <a:t>Mus musculus</a:t>
            </a:r>
            <a:r>
              <a:rPr lang="en-US" sz="3600" dirty="0" smtClean="0"/>
              <a:t>), thereby eliminating their negative impacts on seabirds and other native species of the Farallon National Wildlife Refuge. </a:t>
            </a:r>
          </a:p>
          <a:p>
            <a:endParaRPr lang="en-US" sz="3600" b="1" dirty="0" smtClean="0"/>
          </a:p>
          <a:p>
            <a:pPr marL="0" indent="0">
              <a:buNone/>
            </a:pPr>
            <a:endParaRPr lang="en-US" sz="36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381000"/>
            <a:ext cx="8229600" cy="685800"/>
          </a:xfrm>
        </p:spPr>
        <p:txBody>
          <a:bodyPr>
            <a:normAutofit fontScale="90000"/>
          </a:bodyPr>
          <a:lstStyle/>
          <a:p>
            <a:pPr lvl="0">
              <a:spcBef>
                <a:spcPts val="0"/>
              </a:spcBef>
            </a:pPr>
            <a:r>
              <a:rPr lang="en-US" sz="4000" b="1" dirty="0">
                <a:solidFill>
                  <a:srgbClr val="049E9A"/>
                </a:solidFill>
                <a:ea typeface="+mn-ea"/>
                <a:cs typeface="+mn-cs"/>
              </a:rPr>
              <a:t>Gull Hazing </a:t>
            </a:r>
            <a:r>
              <a:rPr lang="en-US" sz="4000" b="1" dirty="0" smtClean="0">
                <a:solidFill>
                  <a:srgbClr val="049E9A"/>
                </a:solidFill>
                <a:ea typeface="+mn-ea"/>
                <a:cs typeface="+mn-cs"/>
              </a:rPr>
              <a:t>Trial </a:t>
            </a:r>
            <a:r>
              <a:rPr lang="en-US" sz="4000" b="1" dirty="0">
                <a:solidFill>
                  <a:srgbClr val="049E9A"/>
                </a:solidFill>
                <a:ea typeface="+mn-ea"/>
                <a:cs typeface="+mn-cs"/>
              </a:rPr>
              <a:t>Results</a:t>
            </a:r>
            <a:r>
              <a:rPr lang="en-US" sz="3600" b="1" dirty="0">
                <a:solidFill>
                  <a:srgbClr val="049E9A"/>
                </a:solidFill>
                <a:ea typeface="+mn-ea"/>
                <a:cs typeface="+mn-cs"/>
              </a:rPr>
              <a:t/>
            </a:r>
            <a:br>
              <a:rPr lang="en-US" sz="3600" b="1" dirty="0">
                <a:solidFill>
                  <a:srgbClr val="049E9A"/>
                </a:solidFill>
                <a:ea typeface="+mn-ea"/>
                <a:cs typeface="+mn-cs"/>
              </a:rPr>
            </a:br>
            <a:endParaRPr lang="en-US" dirty="0"/>
          </a:p>
        </p:txBody>
      </p:sp>
      <p:pic>
        <p:nvPicPr>
          <p:cNvPr id="24580" name="Picture 4"/>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914400"/>
            <a:ext cx="7315200" cy="5167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a:off x="3293679" y="2295197"/>
            <a:ext cx="228600" cy="15240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7696200" y="4800600"/>
            <a:ext cx="152400" cy="5334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391400" y="5334000"/>
            <a:ext cx="824265" cy="646331"/>
          </a:xfrm>
          <a:prstGeom prst="rect">
            <a:avLst/>
          </a:prstGeom>
          <a:noFill/>
        </p:spPr>
        <p:txBody>
          <a:bodyPr wrap="none" rtlCol="0">
            <a:spAutoFit/>
          </a:bodyPr>
          <a:lstStyle/>
          <a:p>
            <a:r>
              <a:rPr lang="en-US" b="1" dirty="0" smtClean="0"/>
              <a:t>Hazing</a:t>
            </a:r>
          </a:p>
          <a:p>
            <a:r>
              <a:rPr lang="en-US" b="1" dirty="0" smtClean="0"/>
              <a:t> Trial</a:t>
            </a:r>
            <a:endParaRPr lang="en-US" b="1" dirty="0"/>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369" y="2296565"/>
            <a:ext cx="2921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838200" y="381000"/>
            <a:ext cx="7543800" cy="762000"/>
          </a:xfrm>
        </p:spPr>
        <p:txBody>
          <a:bodyPr>
            <a:normAutofit/>
          </a:bodyPr>
          <a:lstStyle/>
          <a:p>
            <a:r>
              <a:rPr lang="en-US" sz="4000" b="1" dirty="0">
                <a:solidFill>
                  <a:srgbClr val="049E9A"/>
                </a:solidFill>
              </a:rPr>
              <a:t>Pre-Eradication Monitoring Efforts</a:t>
            </a:r>
          </a:p>
        </p:txBody>
      </p:sp>
      <p:sp>
        <p:nvSpPr>
          <p:cNvPr id="7" name="Content Placeholder 6"/>
          <p:cNvSpPr>
            <a:spLocks noGrp="1"/>
          </p:cNvSpPr>
          <p:nvPr>
            <p:ph idx="1"/>
          </p:nvPr>
        </p:nvSpPr>
        <p:spPr>
          <a:xfrm>
            <a:off x="502920" y="1447800"/>
            <a:ext cx="8183880" cy="4876800"/>
          </a:xfrm>
        </p:spPr>
        <p:txBody>
          <a:bodyPr>
            <a:normAutofit fontScale="92500" lnSpcReduction="20000"/>
          </a:bodyPr>
          <a:lstStyle/>
          <a:p>
            <a:pPr marL="514350" indent="-514350">
              <a:buFont typeface="+mj-lt"/>
              <a:buAutoNum type="arabicPeriod"/>
            </a:pPr>
            <a:r>
              <a:rPr lang="en-US" b="1" dirty="0" smtClean="0"/>
              <a:t>Gull counts</a:t>
            </a:r>
          </a:p>
          <a:p>
            <a:pPr marL="514350" indent="-514350">
              <a:buNone/>
            </a:pPr>
            <a:endParaRPr lang="en-US" dirty="0"/>
          </a:p>
          <a:p>
            <a:pPr marL="514350" indent="-514350">
              <a:buAutoNum type="arabicPeriod" startAt="2"/>
            </a:pPr>
            <a:r>
              <a:rPr lang="en-US" b="1" dirty="0" smtClean="0"/>
              <a:t>Conservation Metrics </a:t>
            </a:r>
          </a:p>
          <a:p>
            <a:pPr marL="514350" indent="-514350">
              <a:buNone/>
            </a:pPr>
            <a:r>
              <a:rPr lang="en-US" b="1" i="1" dirty="0" smtClean="0"/>
              <a:t>	</a:t>
            </a:r>
          </a:p>
          <a:p>
            <a:pPr marL="514350" indent="-514350">
              <a:buNone/>
            </a:pPr>
            <a:r>
              <a:rPr lang="en-US" b="1" i="1" dirty="0" smtClean="0"/>
              <a:t>		</a:t>
            </a:r>
            <a:r>
              <a:rPr lang="en-US" i="1" dirty="0" smtClean="0"/>
              <a:t>To demonstrate </a:t>
            </a:r>
            <a:r>
              <a:rPr lang="en-US" i="1" dirty="0" smtClean="0"/>
              <a:t>eradication effects to</a:t>
            </a:r>
            <a:r>
              <a:rPr lang="en-US" i="1" dirty="0" smtClean="0"/>
              <a:t>: </a:t>
            </a:r>
          </a:p>
          <a:p>
            <a:pPr marL="514350" indent="-514350">
              <a:buNone/>
            </a:pPr>
            <a:r>
              <a:rPr lang="en-US" i="1" dirty="0" smtClean="0"/>
              <a:t>			</a:t>
            </a:r>
            <a:r>
              <a:rPr lang="en-US" b="1" i="1" dirty="0" smtClean="0">
                <a:solidFill>
                  <a:srgbClr val="049E9A"/>
                </a:solidFill>
              </a:rPr>
              <a:t>Seabirds (Ashy </a:t>
            </a:r>
            <a:r>
              <a:rPr lang="en-US" b="1" i="1" dirty="0" smtClean="0">
                <a:solidFill>
                  <a:srgbClr val="049E9A"/>
                </a:solidFill>
              </a:rPr>
              <a:t>Storm-Petrels</a:t>
            </a:r>
            <a:r>
              <a:rPr lang="en-US" b="1" i="1" dirty="0" smtClean="0">
                <a:solidFill>
                  <a:srgbClr val="049E9A"/>
                </a:solidFill>
              </a:rPr>
              <a:t>)</a:t>
            </a:r>
          </a:p>
          <a:p>
            <a:pPr marL="514350" indent="-514350">
              <a:buNone/>
            </a:pPr>
            <a:r>
              <a:rPr lang="en-US" b="1" i="1" dirty="0" smtClean="0">
                <a:solidFill>
                  <a:srgbClr val="049E9A"/>
                </a:solidFill>
              </a:rPr>
              <a:t>			Burrowing Owls</a:t>
            </a:r>
          </a:p>
          <a:p>
            <a:pPr marL="514350" indent="-514350">
              <a:buNone/>
            </a:pPr>
            <a:r>
              <a:rPr lang="en-US" b="1" i="1" dirty="0" smtClean="0">
                <a:solidFill>
                  <a:srgbClr val="049E9A"/>
                </a:solidFill>
              </a:rPr>
              <a:t>			Salamanders</a:t>
            </a:r>
          </a:p>
          <a:p>
            <a:pPr marL="514350" indent="-514350">
              <a:buNone/>
            </a:pPr>
            <a:r>
              <a:rPr lang="en-US" b="1" i="1" dirty="0" smtClean="0">
                <a:solidFill>
                  <a:srgbClr val="049E9A"/>
                </a:solidFill>
              </a:rPr>
              <a:t>			Crickets</a:t>
            </a:r>
          </a:p>
          <a:p>
            <a:pPr marL="514350" indent="-514350">
              <a:buNone/>
            </a:pPr>
            <a:r>
              <a:rPr lang="en-US" b="1" i="1" dirty="0" smtClean="0">
                <a:solidFill>
                  <a:srgbClr val="049E9A"/>
                </a:solidFill>
              </a:rPr>
              <a:t>			</a:t>
            </a:r>
            <a:r>
              <a:rPr lang="en-US" b="1" i="1" dirty="0" smtClean="0">
                <a:solidFill>
                  <a:srgbClr val="049E9A"/>
                </a:solidFill>
              </a:rPr>
              <a:t>Vegetation</a:t>
            </a:r>
            <a:endParaRPr lang="en-US" b="1" i="1" dirty="0">
              <a:solidFill>
                <a:srgbClr val="049E9A"/>
              </a:solidFill>
            </a:endParaRPr>
          </a:p>
        </p:txBody>
      </p:sp>
      <p:sp>
        <p:nvSpPr>
          <p:cNvPr id="91143" name="Rectangle 7"/>
          <p:cNvSpPr>
            <a:spLocks noChangeArrowheads="1"/>
          </p:cNvSpPr>
          <p:nvPr/>
        </p:nvSpPr>
        <p:spPr bwMode="auto">
          <a:xfrm>
            <a:off x="2514600" y="609600"/>
            <a:ext cx="1600200" cy="1600200"/>
          </a:xfrm>
          <a:prstGeom prst="rect">
            <a:avLst/>
          </a:prstGeom>
          <a:noFill/>
          <a:ln w="9525" algn="ctr">
            <a:noFill/>
            <a:miter lim="800000"/>
            <a:headEnd/>
            <a:tailEnd/>
          </a:ln>
          <a:effectLst/>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8001000" cy="4462760"/>
          </a:xfrm>
          <a:prstGeom prst="rect">
            <a:avLst/>
          </a:prstGeom>
        </p:spPr>
        <p:txBody>
          <a:bodyPr wrap="square">
            <a:spAutoFit/>
          </a:bodyPr>
          <a:lstStyle/>
          <a:p>
            <a:pPr algn="ctr"/>
            <a:r>
              <a:rPr lang="en-US" sz="4400" b="1" dirty="0" smtClean="0">
                <a:solidFill>
                  <a:srgbClr val="049E9A"/>
                </a:solidFill>
              </a:rPr>
              <a:t>Research Conclusions </a:t>
            </a:r>
          </a:p>
          <a:p>
            <a:endParaRPr lang="en-US" sz="1600" b="1" dirty="0" smtClean="0">
              <a:solidFill>
                <a:srgbClr val="4F81BD">
                  <a:lumMod val="75000"/>
                </a:srgbClr>
              </a:solidFill>
            </a:endParaRPr>
          </a:p>
          <a:p>
            <a:pPr marL="457200" indent="-457200">
              <a:lnSpc>
                <a:spcPct val="200000"/>
              </a:lnSpc>
              <a:buFont typeface="Wingdings" pitchFamily="2" charset="2"/>
              <a:buChar char="§"/>
            </a:pPr>
            <a:r>
              <a:rPr lang="en-US" sz="2800" dirty="0" smtClean="0"/>
              <a:t>Produced EIS based on best scientific information  </a:t>
            </a:r>
          </a:p>
          <a:p>
            <a:pPr marL="457200" indent="-457200">
              <a:lnSpc>
                <a:spcPct val="200000"/>
              </a:lnSpc>
              <a:buFont typeface="Wingdings" pitchFamily="2" charset="2"/>
              <a:buChar char="§"/>
            </a:pPr>
            <a:r>
              <a:rPr lang="en-US" sz="2800" dirty="0" smtClean="0"/>
              <a:t>Thoroughly evaluated the potential risks</a:t>
            </a:r>
          </a:p>
          <a:p>
            <a:pPr marL="457200" indent="-457200">
              <a:lnSpc>
                <a:spcPct val="200000"/>
              </a:lnSpc>
              <a:buFont typeface="Wingdings" pitchFamily="2" charset="2"/>
              <a:buChar char="§"/>
            </a:pPr>
            <a:r>
              <a:rPr lang="en-US" sz="2800" dirty="0" smtClean="0"/>
              <a:t>There is a high likelihood of removing the mice</a:t>
            </a:r>
          </a:p>
          <a:p>
            <a:pPr marL="457200" indent="-457200">
              <a:lnSpc>
                <a:spcPct val="200000"/>
              </a:lnSpc>
              <a:buFont typeface="Wingdings" pitchFamily="2" charset="2"/>
              <a:buChar char="§"/>
            </a:pPr>
            <a:r>
              <a:rPr lang="en-US" sz="2800" dirty="0" smtClean="0"/>
              <a:t>Potential impacts can be mitigated successfully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FI-Nov-2010 114.jpg"/>
          <p:cNvPicPr>
            <a:picLocks noGrp="1" noChangeAspect="1"/>
          </p:cNvPicPr>
          <p:nvPr>
            <p:ph idx="4294967295"/>
          </p:nvPr>
        </p:nvPicPr>
        <p:blipFill>
          <a:blip r:embed="rId3" cstate="print"/>
          <a:stretch>
            <a:fillRect/>
          </a:stretch>
        </p:blipFill>
        <p:spPr>
          <a:xfrm>
            <a:off x="-762000" y="-152400"/>
            <a:ext cx="9906000" cy="7010400"/>
          </a:xfrm>
        </p:spPr>
      </p:pic>
      <p:sp>
        <p:nvSpPr>
          <p:cNvPr id="5" name="Rectangle 4"/>
          <p:cNvSpPr/>
          <p:nvPr/>
        </p:nvSpPr>
        <p:spPr>
          <a:xfrm>
            <a:off x="-304800" y="304800"/>
            <a:ext cx="8991600" cy="769441"/>
          </a:xfrm>
          <a:prstGeom prst="rect">
            <a:avLst/>
          </a:prstGeom>
        </p:spPr>
        <p:txBody>
          <a:bodyPr wrap="square">
            <a:spAutoFit/>
          </a:bodyPr>
          <a:lstStyle/>
          <a:p>
            <a:pPr algn="ctr"/>
            <a:r>
              <a:rPr lang="en-US" sz="4400" b="1" dirty="0" smtClean="0"/>
              <a:t>NEPA Timeline &amp; Permits Required</a:t>
            </a:r>
            <a:endParaRPr lang="en-US" sz="4400" b="1" dirty="0"/>
          </a:p>
        </p:txBody>
      </p:sp>
    </p:spTree>
    <p:extLst>
      <p:ext uri="{BB962C8B-B14F-4D97-AF65-F5344CB8AC3E}">
        <p14:creationId xmlns:p14="http://schemas.microsoft.com/office/powerpoint/2010/main" val="8867219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228600"/>
            <a:ext cx="8458200" cy="685800"/>
          </a:xfrm>
        </p:spPr>
        <p:txBody>
          <a:bodyPr>
            <a:noAutofit/>
          </a:bodyPr>
          <a:lstStyle/>
          <a:p>
            <a:r>
              <a:rPr lang="en-US" b="1" dirty="0">
                <a:solidFill>
                  <a:srgbClr val="049E9A"/>
                </a:solidFill>
              </a:rPr>
              <a:t>Proposed 2013 </a:t>
            </a:r>
            <a:r>
              <a:rPr lang="en-US" b="1" dirty="0" smtClean="0">
                <a:solidFill>
                  <a:srgbClr val="049E9A"/>
                </a:solidFill>
              </a:rPr>
              <a:t>NEPA </a:t>
            </a:r>
            <a:r>
              <a:rPr lang="en-US" b="1" dirty="0">
                <a:solidFill>
                  <a:srgbClr val="049E9A"/>
                </a:solidFill>
              </a:rPr>
              <a:t>Schedule</a:t>
            </a:r>
          </a:p>
        </p:txBody>
      </p:sp>
      <p:sp>
        <p:nvSpPr>
          <p:cNvPr id="3" name="Content Placeholder 2"/>
          <p:cNvSpPr>
            <a:spLocks noGrp="1"/>
          </p:cNvSpPr>
          <p:nvPr>
            <p:ph idx="4294967295"/>
          </p:nvPr>
        </p:nvSpPr>
        <p:spPr>
          <a:xfrm>
            <a:off x="457200" y="838200"/>
            <a:ext cx="8305800" cy="5638800"/>
          </a:xfrm>
        </p:spPr>
        <p:txBody>
          <a:bodyPr>
            <a:noAutofit/>
          </a:bodyPr>
          <a:lstStyle/>
          <a:p>
            <a:pPr>
              <a:lnSpc>
                <a:spcPct val="200000"/>
              </a:lnSpc>
            </a:pPr>
            <a:r>
              <a:rPr lang="en-US" sz="2400" b="1" dirty="0" smtClean="0"/>
              <a:t>Dec. 21 – Feb. 4, 2013: </a:t>
            </a:r>
            <a:r>
              <a:rPr lang="en-US" sz="2400" dirty="0" smtClean="0"/>
              <a:t>Administrative Draft EIS Review</a:t>
            </a:r>
          </a:p>
          <a:p>
            <a:pPr>
              <a:lnSpc>
                <a:spcPct val="200000"/>
              </a:lnSpc>
            </a:pPr>
            <a:r>
              <a:rPr lang="en-US" sz="2400" b="1" dirty="0" smtClean="0"/>
              <a:t>Feb. 4 -March 19: </a:t>
            </a:r>
            <a:r>
              <a:rPr lang="en-US" sz="2400" dirty="0" smtClean="0"/>
              <a:t>Revise/Respond to Agency Comments</a:t>
            </a:r>
          </a:p>
          <a:p>
            <a:pPr>
              <a:lnSpc>
                <a:spcPct val="200000"/>
              </a:lnSpc>
            </a:pPr>
            <a:r>
              <a:rPr lang="en-US" sz="2400" b="1" dirty="0" smtClean="0"/>
              <a:t>March 20 – June 11</a:t>
            </a:r>
            <a:r>
              <a:rPr lang="en-US" sz="2400" dirty="0" smtClean="0"/>
              <a:t>: 60-day Public Comment Period - Draft EIS </a:t>
            </a:r>
          </a:p>
          <a:p>
            <a:pPr>
              <a:lnSpc>
                <a:spcPct val="200000"/>
              </a:lnSpc>
            </a:pPr>
            <a:r>
              <a:rPr lang="en-US" sz="2400" b="1" dirty="0" smtClean="0"/>
              <a:t>Week of April  </a:t>
            </a:r>
            <a:r>
              <a:rPr lang="en-US" sz="2400" b="1" dirty="0" smtClean="0"/>
              <a:t>22-26: </a:t>
            </a:r>
            <a:r>
              <a:rPr lang="en-US" sz="2400" dirty="0" smtClean="0"/>
              <a:t>Public Comment Meeting</a:t>
            </a:r>
          </a:p>
          <a:p>
            <a:pPr>
              <a:lnSpc>
                <a:spcPct val="200000"/>
              </a:lnSpc>
            </a:pPr>
            <a:r>
              <a:rPr lang="en-US" sz="2400" b="1" dirty="0" smtClean="0"/>
              <a:t>June 11 – July 6:  </a:t>
            </a:r>
            <a:r>
              <a:rPr lang="en-US" sz="2400" dirty="0" smtClean="0"/>
              <a:t>Address/Incorporate Public Comments </a:t>
            </a:r>
          </a:p>
          <a:p>
            <a:pPr>
              <a:lnSpc>
                <a:spcPct val="200000"/>
              </a:lnSpc>
            </a:pPr>
            <a:r>
              <a:rPr lang="en-US" sz="2400" b="1" dirty="0" smtClean="0"/>
              <a:t>July 10: </a:t>
            </a:r>
            <a:r>
              <a:rPr lang="en-US" sz="2400" dirty="0" smtClean="0"/>
              <a:t>Release Final EIS</a:t>
            </a:r>
            <a:endParaRPr lang="en-US" sz="2400" dirty="0" smtClean="0">
              <a:solidFill>
                <a:srgbClr val="C00000"/>
              </a:solidFill>
            </a:endParaRPr>
          </a:p>
          <a:p>
            <a:pPr>
              <a:lnSpc>
                <a:spcPct val="200000"/>
              </a:lnSpc>
            </a:pPr>
            <a:r>
              <a:rPr lang="en-US" sz="2400" b="1" dirty="0" smtClean="0"/>
              <a:t>Aug. 12: </a:t>
            </a:r>
            <a:r>
              <a:rPr lang="en-US" sz="2400" dirty="0" smtClean="0"/>
              <a:t>Record of Decision</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rgbClr val="049E9A"/>
                </a:solidFill>
              </a:rPr>
              <a:t>Permits</a:t>
            </a:r>
            <a:endParaRPr lang="en-US" b="1" dirty="0">
              <a:solidFill>
                <a:srgbClr val="049E9A"/>
              </a:solidFill>
            </a:endParaRPr>
          </a:p>
        </p:txBody>
      </p:sp>
      <p:sp>
        <p:nvSpPr>
          <p:cNvPr id="7" name="Text Placeholder 6"/>
          <p:cNvSpPr>
            <a:spLocks noGrp="1"/>
          </p:cNvSpPr>
          <p:nvPr>
            <p:ph type="body" idx="1"/>
          </p:nvPr>
        </p:nvSpPr>
        <p:spPr>
          <a:xfrm>
            <a:off x="533400" y="1219200"/>
            <a:ext cx="4040188" cy="639762"/>
          </a:xfrm>
        </p:spPr>
        <p:txBody>
          <a:bodyPr/>
          <a:lstStyle/>
          <a:p>
            <a:pPr algn="ctr"/>
            <a:r>
              <a:rPr lang="en-US" dirty="0" smtClean="0"/>
              <a:t>Federal Permits</a:t>
            </a:r>
            <a:endParaRPr lang="en-US" dirty="0"/>
          </a:p>
        </p:txBody>
      </p:sp>
      <p:sp>
        <p:nvSpPr>
          <p:cNvPr id="5" name="Content Placeholder 4"/>
          <p:cNvSpPr>
            <a:spLocks noGrp="1"/>
          </p:cNvSpPr>
          <p:nvPr>
            <p:ph sz="half" idx="2"/>
          </p:nvPr>
        </p:nvSpPr>
        <p:spPr>
          <a:xfrm>
            <a:off x="533400" y="1905000"/>
            <a:ext cx="4040188" cy="4606925"/>
          </a:xfrm>
        </p:spPr>
        <p:txBody>
          <a:bodyPr>
            <a:noAutofit/>
          </a:bodyPr>
          <a:lstStyle/>
          <a:p>
            <a:r>
              <a:rPr lang="en-US" sz="2200" dirty="0"/>
              <a:t>ESA Sec. 7 </a:t>
            </a:r>
            <a:r>
              <a:rPr lang="en-US" sz="2200" dirty="0" smtClean="0"/>
              <a:t>consultation(s)</a:t>
            </a:r>
            <a:endParaRPr lang="en-US" sz="2200" dirty="0"/>
          </a:p>
          <a:p>
            <a:r>
              <a:rPr lang="en-US" sz="2200" dirty="0" smtClean="0"/>
              <a:t>MMPA - IHA</a:t>
            </a:r>
            <a:endParaRPr lang="en-US" sz="2200" dirty="0"/>
          </a:p>
          <a:p>
            <a:r>
              <a:rPr lang="en-US" sz="2200" dirty="0" smtClean="0"/>
              <a:t>NOAA - </a:t>
            </a:r>
            <a:r>
              <a:rPr lang="en-US" sz="2200" dirty="0" smtClean="0"/>
              <a:t>Sanctuary </a:t>
            </a:r>
            <a:r>
              <a:rPr lang="en-US" sz="2200" dirty="0"/>
              <a:t>Manager's Permit</a:t>
            </a:r>
          </a:p>
          <a:p>
            <a:r>
              <a:rPr lang="en-US" sz="2200" dirty="0" smtClean="0"/>
              <a:t>CZMA - Consistency Determination</a:t>
            </a:r>
          </a:p>
          <a:p>
            <a:r>
              <a:rPr lang="en-US" sz="2200" dirty="0" smtClean="0"/>
              <a:t>NHPA - Sec. 106 consultation</a:t>
            </a:r>
          </a:p>
          <a:p>
            <a:r>
              <a:rPr lang="en-US" sz="2200" dirty="0" smtClean="0"/>
              <a:t>MBTA – Special Permit</a:t>
            </a:r>
          </a:p>
          <a:p>
            <a:r>
              <a:rPr lang="en-US" sz="2200" dirty="0" smtClean="0"/>
              <a:t>PUP</a:t>
            </a:r>
          </a:p>
          <a:p>
            <a:r>
              <a:rPr lang="en-US" sz="2200" dirty="0" smtClean="0">
                <a:solidFill>
                  <a:schemeClr val="tx2"/>
                </a:solidFill>
              </a:rPr>
              <a:t>Wilderness Act - Minimum </a:t>
            </a:r>
            <a:r>
              <a:rPr lang="en-US" sz="2200" dirty="0">
                <a:solidFill>
                  <a:schemeClr val="tx2"/>
                </a:solidFill>
              </a:rPr>
              <a:t>Requirements Analysis</a:t>
            </a:r>
          </a:p>
          <a:p>
            <a:r>
              <a:rPr lang="en-US" sz="2200" dirty="0" smtClean="0">
                <a:solidFill>
                  <a:schemeClr val="tx2"/>
                </a:solidFill>
              </a:rPr>
              <a:t>CWA – NPDES </a:t>
            </a:r>
            <a:endParaRPr lang="en-US" sz="2200" dirty="0">
              <a:solidFill>
                <a:schemeClr val="tx2"/>
              </a:solidFill>
            </a:endParaRPr>
          </a:p>
        </p:txBody>
      </p:sp>
      <p:sp>
        <p:nvSpPr>
          <p:cNvPr id="8" name="Text Placeholder 7"/>
          <p:cNvSpPr>
            <a:spLocks noGrp="1"/>
          </p:cNvSpPr>
          <p:nvPr>
            <p:ph type="body" sz="quarter" idx="3"/>
          </p:nvPr>
        </p:nvSpPr>
        <p:spPr>
          <a:xfrm>
            <a:off x="4648200" y="1219200"/>
            <a:ext cx="4041775" cy="639762"/>
          </a:xfrm>
        </p:spPr>
        <p:txBody>
          <a:bodyPr/>
          <a:lstStyle/>
          <a:p>
            <a:pPr algn="ctr"/>
            <a:r>
              <a:rPr lang="en-US" dirty="0" smtClean="0"/>
              <a:t>State Permits</a:t>
            </a:r>
            <a:endParaRPr lang="en-US" dirty="0"/>
          </a:p>
        </p:txBody>
      </p:sp>
      <p:sp>
        <p:nvSpPr>
          <p:cNvPr id="9" name="Content Placeholder 8"/>
          <p:cNvSpPr>
            <a:spLocks noGrp="1"/>
          </p:cNvSpPr>
          <p:nvPr>
            <p:ph sz="quarter" idx="4"/>
          </p:nvPr>
        </p:nvSpPr>
        <p:spPr>
          <a:xfrm>
            <a:off x="4724400" y="1905000"/>
            <a:ext cx="4041775" cy="3951288"/>
          </a:xfrm>
        </p:spPr>
        <p:txBody>
          <a:bodyPr>
            <a:normAutofit/>
          </a:bodyPr>
          <a:lstStyle/>
          <a:p>
            <a:r>
              <a:rPr lang="en-US" dirty="0"/>
              <a:t>CA Pesticide Applicator </a:t>
            </a:r>
          </a:p>
          <a:p>
            <a:r>
              <a:rPr lang="en-US" dirty="0" smtClean="0"/>
              <a:t>Cal </a:t>
            </a:r>
            <a:r>
              <a:rPr lang="en-US" dirty="0"/>
              <a:t>ASBS </a:t>
            </a:r>
            <a:r>
              <a:rPr lang="en-US" dirty="0" smtClean="0"/>
              <a:t>-Area </a:t>
            </a:r>
            <a:r>
              <a:rPr lang="en-US" dirty="0"/>
              <a:t>S</a:t>
            </a:r>
            <a:r>
              <a:rPr lang="en-US" dirty="0" smtClean="0"/>
              <a:t>pecial </a:t>
            </a:r>
            <a:r>
              <a:rPr lang="en-US" dirty="0"/>
              <a:t>B</a:t>
            </a:r>
            <a:r>
              <a:rPr lang="en-US" dirty="0" smtClean="0"/>
              <a:t>iological Significance</a:t>
            </a:r>
            <a:endParaRPr lang="en-US" dirty="0"/>
          </a:p>
          <a:p>
            <a:r>
              <a:rPr lang="en-US" dirty="0" smtClean="0"/>
              <a:t>CDFG Special Closure permit</a:t>
            </a:r>
          </a:p>
          <a:p>
            <a:r>
              <a:rPr lang="en-US" dirty="0" smtClean="0"/>
              <a:t>CDFG: Collection permits</a:t>
            </a:r>
          </a:p>
          <a:p>
            <a:r>
              <a:rPr lang="en-US" dirty="0" smtClean="0">
                <a:solidFill>
                  <a:schemeClr val="tx2"/>
                </a:solidFill>
              </a:rPr>
              <a:t>Cal </a:t>
            </a:r>
            <a:r>
              <a:rPr lang="en-US" dirty="0" smtClean="0">
                <a:solidFill>
                  <a:schemeClr val="tx2"/>
                </a:solidFill>
              </a:rPr>
              <a:t>DPR: </a:t>
            </a:r>
            <a:r>
              <a:rPr lang="en-US" dirty="0">
                <a:solidFill>
                  <a:schemeClr val="tx2"/>
                </a:solidFill>
              </a:rPr>
              <a:t>pesticide </a:t>
            </a:r>
            <a:r>
              <a:rPr lang="en-US" dirty="0" smtClean="0">
                <a:solidFill>
                  <a:schemeClr val="tx2"/>
                </a:solidFill>
              </a:rPr>
              <a:t>use (?)</a:t>
            </a:r>
            <a:endParaRPr lang="en-US" dirty="0">
              <a:solidFill>
                <a:schemeClr val="tx2"/>
              </a:solidFill>
            </a:endParaRPr>
          </a:p>
          <a:p>
            <a:r>
              <a:rPr lang="en-US" dirty="0" smtClean="0">
                <a:solidFill>
                  <a:schemeClr val="tx2"/>
                </a:solidFill>
              </a:rPr>
              <a:t>Cal </a:t>
            </a:r>
            <a:r>
              <a:rPr lang="en-US" dirty="0" smtClean="0">
                <a:solidFill>
                  <a:schemeClr val="tx2"/>
                </a:solidFill>
              </a:rPr>
              <a:t>DPR: </a:t>
            </a:r>
            <a:r>
              <a:rPr lang="en-US" dirty="0">
                <a:solidFill>
                  <a:schemeClr val="tx2"/>
                </a:solidFill>
              </a:rPr>
              <a:t>aerial pesticide </a:t>
            </a:r>
            <a:r>
              <a:rPr lang="en-US" dirty="0" smtClean="0">
                <a:solidFill>
                  <a:schemeClr val="tx2"/>
                </a:solidFill>
              </a:rPr>
              <a:t>application (?)</a:t>
            </a:r>
            <a:endParaRPr lang="en-US" dirty="0">
              <a:solidFill>
                <a:schemeClr val="tx2"/>
              </a:solidFill>
            </a:endParaRPr>
          </a:p>
          <a:p>
            <a:endParaRPr lang="en-US" dirty="0"/>
          </a:p>
          <a:p>
            <a:endParaRPr lang="en-US" dirty="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descr="DSCN2026"/>
          <p:cNvPicPr>
            <a:picLocks noChangeAspect="1" noChangeArrowheads="1"/>
          </p:cNvPicPr>
          <p:nvPr/>
        </p:nvPicPr>
        <p:blipFill>
          <a:blip r:embed="rId4" cstate="email">
            <a:lum contrast="2000"/>
          </a:blip>
          <a:srcRect/>
          <a:stretch>
            <a:fillRect/>
          </a:stretch>
        </p:blipFill>
        <p:spPr bwMode="auto">
          <a:xfrm>
            <a:off x="0" y="-228600"/>
            <a:ext cx="9532468" cy="7086600"/>
          </a:xfrm>
          <a:prstGeom prst="rect">
            <a:avLst/>
          </a:prstGeom>
          <a:ln>
            <a:noFill/>
          </a:ln>
          <a:effectLst>
            <a:outerShdw blurRad="292100" dist="139700" dir="2700000" algn="tl" rotWithShape="0">
              <a:srgbClr val="333333">
                <a:alpha val="65000"/>
              </a:srgbClr>
            </a:outerShdw>
          </a:effectLst>
        </p:spPr>
      </p:pic>
      <p:pic>
        <p:nvPicPr>
          <p:cNvPr id="11" name="Picture 12" descr="fws"/>
          <p:cNvPicPr>
            <a:picLocks noChangeAspect="1" noChangeArrowheads="1"/>
          </p:cNvPicPr>
          <p:nvPr/>
        </p:nvPicPr>
        <p:blipFill>
          <a:blip r:embed="rId5" cstate="email">
            <a:clrChange>
              <a:clrFrom>
                <a:srgbClr val="E91514"/>
              </a:clrFrom>
              <a:clrTo>
                <a:srgbClr val="E91514">
                  <a:alpha val="0"/>
                </a:srgbClr>
              </a:clrTo>
            </a:clrChange>
          </a:blip>
          <a:srcRect/>
          <a:stretch>
            <a:fillRect/>
          </a:stretch>
        </p:blipFill>
        <p:spPr bwMode="auto">
          <a:xfrm>
            <a:off x="478793" y="5384074"/>
            <a:ext cx="2238281" cy="1295400"/>
          </a:xfrm>
          <a:prstGeom prst="rect">
            <a:avLst/>
          </a:prstGeom>
          <a:noFill/>
          <a:ln w="9525">
            <a:noFill/>
            <a:miter lim="800000"/>
            <a:headEnd/>
            <a:tailEnd/>
          </a:ln>
        </p:spPr>
      </p:pic>
      <p:pic>
        <p:nvPicPr>
          <p:cNvPr id="6" name="Picture 5" descr="prbo_logo_no_text"/>
          <p:cNvPicPr>
            <a:picLocks noChangeAspect="1" noChangeArrowheads="1"/>
          </p:cNvPicPr>
          <p:nvPr/>
        </p:nvPicPr>
        <p:blipFill>
          <a:blip r:embed="rId6" cstate="email"/>
          <a:srcRect/>
          <a:stretch>
            <a:fillRect/>
          </a:stretch>
        </p:blipFill>
        <p:spPr bwMode="auto">
          <a:xfrm>
            <a:off x="2743200" y="5410200"/>
            <a:ext cx="1457802" cy="1219200"/>
          </a:xfrm>
          <a:prstGeom prst="rect">
            <a:avLst/>
          </a:prstGeom>
          <a:noFill/>
          <a:ln w="9525">
            <a:solidFill>
              <a:schemeClr val="tx1"/>
            </a:solidFill>
            <a:miter lim="800000"/>
            <a:headEnd/>
            <a:tailEnd/>
          </a:ln>
        </p:spPr>
      </p:pic>
      <p:graphicFrame>
        <p:nvGraphicFramePr>
          <p:cNvPr id="7169" name="Object 1"/>
          <p:cNvGraphicFramePr>
            <a:graphicFrameLocks noChangeAspect="1"/>
          </p:cNvGraphicFramePr>
          <p:nvPr/>
        </p:nvGraphicFramePr>
        <p:xfrm>
          <a:off x="4343400" y="5410200"/>
          <a:ext cx="2057400" cy="1028700"/>
        </p:xfrm>
        <a:graphic>
          <a:graphicData uri="http://schemas.openxmlformats.org/presentationml/2006/ole">
            <mc:AlternateContent xmlns:mc="http://schemas.openxmlformats.org/markup-compatibility/2006">
              <mc:Choice xmlns:v="urn:schemas-microsoft-com:vml" Requires="v">
                <p:oleObj spid="_x0000_s18529" name="Acrobat Document" r:id="rId7" imgW="3606480" imgH="1831680" progId="AcroExch.Document.7">
                  <p:embed/>
                </p:oleObj>
              </mc:Choice>
              <mc:Fallback>
                <p:oleObj name="Acrobat Document" r:id="rId7" imgW="3606480" imgH="1831680" progId="AcroExch.Document.7">
                  <p:embed/>
                  <p:pic>
                    <p:nvPicPr>
                      <p:cNvPr id="0" name="Picture 8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5410200"/>
                        <a:ext cx="20574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 name="Picture 7" descr="SCC Logo jpg color.jpeg"/>
          <p:cNvPicPr>
            <a:picLocks noChangeAspect="1"/>
          </p:cNvPicPr>
          <p:nvPr/>
        </p:nvPicPr>
        <p:blipFill>
          <a:blip r:embed="rId9" cstate="email"/>
          <a:stretch>
            <a:fillRect/>
          </a:stretch>
        </p:blipFill>
        <p:spPr>
          <a:xfrm>
            <a:off x="7848600" y="5384074"/>
            <a:ext cx="1490556" cy="1108679"/>
          </a:xfrm>
          <a:prstGeom prst="rect">
            <a:avLst/>
          </a:prstGeom>
        </p:spPr>
      </p:pic>
      <p:pic>
        <p:nvPicPr>
          <p:cNvPr id="9" name="Picture 8" descr="NFWF"/>
          <p:cNvPicPr>
            <a:picLocks noChangeAspect="1" noChangeArrowheads="1"/>
          </p:cNvPicPr>
          <p:nvPr/>
        </p:nvPicPr>
        <p:blipFill>
          <a:blip r:embed="rId10" cstate="email"/>
          <a:srcRect/>
          <a:stretch>
            <a:fillRect/>
          </a:stretch>
        </p:blipFill>
        <p:spPr bwMode="auto">
          <a:xfrm>
            <a:off x="6516189" y="5410200"/>
            <a:ext cx="1143000" cy="1102264"/>
          </a:xfrm>
          <a:prstGeom prst="rect">
            <a:avLst/>
          </a:prstGeom>
          <a:noFill/>
          <a:ln w="9525">
            <a:noFill/>
            <a:miter lim="800000"/>
            <a:headEnd/>
            <a:tailEnd/>
          </a:ln>
        </p:spPr>
      </p:pic>
      <p:sp>
        <p:nvSpPr>
          <p:cNvPr id="12" name="Rectangle 11"/>
          <p:cNvSpPr/>
          <p:nvPr/>
        </p:nvSpPr>
        <p:spPr>
          <a:xfrm>
            <a:off x="152400" y="4724400"/>
            <a:ext cx="6400800" cy="523220"/>
          </a:xfrm>
          <a:prstGeom prst="rect">
            <a:avLst/>
          </a:prstGeom>
        </p:spPr>
        <p:txBody>
          <a:bodyPr wrap="square">
            <a:spAutoFit/>
          </a:bodyPr>
          <a:lstStyle/>
          <a:p>
            <a:pPr eaLnBrk="1" hangingPunct="1">
              <a:buNone/>
            </a:pPr>
            <a:r>
              <a:rPr lang="en-US" sz="2800" b="1" dirty="0" smtClean="0">
                <a:solidFill>
                  <a:schemeClr val="bg1"/>
                </a:solidFill>
                <a:effectLst>
                  <a:outerShdw blurRad="50800" dist="50800" dir="5400000" algn="ctr" rotWithShape="0">
                    <a:schemeClr val="tx1"/>
                  </a:outerShdw>
                </a:effectLst>
              </a:rPr>
              <a:t>Luckenbach</a:t>
            </a:r>
            <a:r>
              <a:rPr lang="en-US" sz="1800" b="1" dirty="0" smtClean="0">
                <a:solidFill>
                  <a:schemeClr val="bg1"/>
                </a:solidFill>
                <a:effectLst>
                  <a:outerShdw blurRad="50800" dist="50800" dir="5400000" algn="ctr" rotWithShape="0">
                    <a:schemeClr val="tx1"/>
                  </a:outerShdw>
                </a:effectLst>
              </a:rPr>
              <a:t> </a:t>
            </a:r>
            <a:r>
              <a:rPr lang="en-US" sz="2800" b="1" dirty="0" smtClean="0">
                <a:solidFill>
                  <a:schemeClr val="bg1"/>
                </a:solidFill>
                <a:effectLst>
                  <a:outerShdw blurRad="50800" dist="50800" dir="5400000" algn="ctr" rotWithShape="0">
                    <a:schemeClr val="tx1"/>
                  </a:outerShdw>
                </a:effectLst>
              </a:rPr>
              <a:t>Oil Spill Trustee Council </a:t>
            </a:r>
          </a:p>
        </p:txBody>
      </p:sp>
      <p:sp>
        <p:nvSpPr>
          <p:cNvPr id="2" name="TextBox 1"/>
          <p:cNvSpPr txBox="1"/>
          <p:nvPr/>
        </p:nvSpPr>
        <p:spPr>
          <a:xfrm>
            <a:off x="228600" y="152400"/>
            <a:ext cx="9220200" cy="769441"/>
          </a:xfrm>
          <a:prstGeom prst="rect">
            <a:avLst/>
          </a:prstGeom>
          <a:noFill/>
        </p:spPr>
        <p:txBody>
          <a:bodyPr wrap="square" rtlCol="0">
            <a:spAutoFit/>
          </a:bodyPr>
          <a:lstStyle/>
          <a:p>
            <a:pPr algn="ctr"/>
            <a:r>
              <a:rPr lang="en-US" sz="4400" b="1" dirty="0" smtClean="0"/>
              <a:t>Communications &amp; Funding</a:t>
            </a:r>
            <a:endParaRPr lang="en-US" sz="44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229600" cy="944562"/>
          </a:xfrm>
        </p:spPr>
        <p:txBody>
          <a:bodyPr>
            <a:normAutofit/>
          </a:bodyPr>
          <a:lstStyle/>
          <a:p>
            <a:r>
              <a:rPr lang="en-US" b="1" dirty="0" smtClean="0">
                <a:solidFill>
                  <a:srgbClr val="049E9A"/>
                </a:solidFill>
              </a:rPr>
              <a:t>Communication Plan</a:t>
            </a:r>
            <a:endParaRPr lang="en-US" b="1" dirty="0">
              <a:solidFill>
                <a:srgbClr val="049E9A"/>
              </a:solidFill>
            </a:endParaRPr>
          </a:p>
        </p:txBody>
      </p:sp>
      <p:sp>
        <p:nvSpPr>
          <p:cNvPr id="3" name="Content Placeholder 2"/>
          <p:cNvSpPr>
            <a:spLocks noGrp="1"/>
          </p:cNvSpPr>
          <p:nvPr>
            <p:ph idx="1"/>
          </p:nvPr>
        </p:nvSpPr>
        <p:spPr>
          <a:xfrm>
            <a:off x="457200" y="1143000"/>
            <a:ext cx="8229600" cy="5334000"/>
          </a:xfrm>
          <a:ln>
            <a:noFill/>
          </a:ln>
        </p:spPr>
        <p:txBody>
          <a:bodyPr>
            <a:normAutofit fontScale="55000" lnSpcReduction="20000"/>
          </a:bodyPr>
          <a:lstStyle/>
          <a:p>
            <a:pPr marL="0" indent="0">
              <a:buNone/>
            </a:pPr>
            <a:endParaRPr lang="en-US" sz="5000" dirty="0" smtClean="0">
              <a:solidFill>
                <a:schemeClr val="tx2"/>
              </a:solidFill>
            </a:endParaRPr>
          </a:p>
          <a:p>
            <a:pPr>
              <a:buFont typeface="Wingdings" pitchFamily="2" charset="2"/>
              <a:buChar char="v"/>
            </a:pPr>
            <a:r>
              <a:rPr lang="en-US" sz="5500" b="1" dirty="0" smtClean="0"/>
              <a:t>Communications </a:t>
            </a:r>
            <a:r>
              <a:rPr lang="en-US" sz="5500" b="1" dirty="0"/>
              <a:t>Tools for </a:t>
            </a:r>
            <a:r>
              <a:rPr lang="en-US" sz="5500" b="1" dirty="0" smtClean="0"/>
              <a:t>Release </a:t>
            </a:r>
            <a:r>
              <a:rPr lang="en-US" sz="5500" b="1" dirty="0"/>
              <a:t>of Draft EIS</a:t>
            </a:r>
          </a:p>
          <a:p>
            <a:pPr lvl="1">
              <a:buFont typeface="Wingdings" pitchFamily="2" charset="2"/>
              <a:buChar char="§"/>
            </a:pPr>
            <a:r>
              <a:rPr lang="en-US" sz="4600" dirty="0" smtClean="0"/>
              <a:t>Advance </a:t>
            </a:r>
            <a:r>
              <a:rPr lang="en-US" sz="4600" dirty="0"/>
              <a:t>briefings of elected officials</a:t>
            </a:r>
          </a:p>
          <a:p>
            <a:pPr lvl="1">
              <a:buFont typeface="Wingdings" pitchFamily="2" charset="2"/>
              <a:buChar char="§"/>
            </a:pPr>
            <a:r>
              <a:rPr lang="en-US" sz="4600" dirty="0"/>
              <a:t>Ongoing outreach to NGOs, </a:t>
            </a:r>
            <a:r>
              <a:rPr lang="en-US" sz="4600" dirty="0" smtClean="0"/>
              <a:t>etc.</a:t>
            </a:r>
            <a:endParaRPr lang="en-US" sz="4600" dirty="0"/>
          </a:p>
          <a:p>
            <a:pPr lvl="1">
              <a:buFont typeface="Wingdings" pitchFamily="2" charset="2"/>
              <a:buChar char="§"/>
            </a:pPr>
            <a:r>
              <a:rPr lang="en-US" sz="4600" dirty="0"/>
              <a:t>Public </a:t>
            </a:r>
            <a:r>
              <a:rPr lang="en-US" sz="4600" dirty="0" smtClean="0"/>
              <a:t>meeting</a:t>
            </a:r>
            <a:endParaRPr lang="en-US" sz="4600" dirty="0"/>
          </a:p>
          <a:p>
            <a:pPr lvl="1">
              <a:buFont typeface="Wingdings" pitchFamily="2" charset="2"/>
              <a:buChar char="§"/>
            </a:pPr>
            <a:r>
              <a:rPr lang="en-US" sz="4600" dirty="0"/>
              <a:t>Press release, press follow-up</a:t>
            </a:r>
          </a:p>
          <a:p>
            <a:pPr lvl="1">
              <a:buFont typeface="Wingdings" pitchFamily="2" charset="2"/>
              <a:buChar char="§"/>
            </a:pPr>
            <a:r>
              <a:rPr lang="en-US" sz="4600" dirty="0" smtClean="0"/>
              <a:t>FAQs</a:t>
            </a:r>
            <a:r>
              <a:rPr lang="en-US" sz="4600" dirty="0"/>
              <a:t>, background info on project website</a:t>
            </a:r>
          </a:p>
          <a:p>
            <a:pPr marL="0" indent="0">
              <a:buNone/>
            </a:pPr>
            <a:r>
              <a:rPr lang="en-US" sz="5000" b="1" dirty="0"/>
              <a:t> </a:t>
            </a:r>
          </a:p>
          <a:p>
            <a:pPr>
              <a:buFont typeface="Wingdings" pitchFamily="2" charset="2"/>
              <a:buChar char="v"/>
            </a:pPr>
            <a:r>
              <a:rPr lang="en-US" sz="5500" b="1" dirty="0" smtClean="0"/>
              <a:t>Potential Communication Concerns </a:t>
            </a:r>
            <a:endParaRPr lang="en-US" sz="5500" b="1" dirty="0"/>
          </a:p>
          <a:p>
            <a:pPr lvl="1">
              <a:buFont typeface="Wingdings" pitchFamily="2" charset="2"/>
              <a:buChar char="§"/>
            </a:pPr>
            <a:r>
              <a:rPr lang="en-US" sz="4600" dirty="0" smtClean="0"/>
              <a:t>Distinguishing anticoagulant use for conservation </a:t>
            </a:r>
            <a:r>
              <a:rPr lang="en-US" sz="4600" i="1" dirty="0" smtClean="0"/>
              <a:t>versus</a:t>
            </a:r>
            <a:r>
              <a:rPr lang="en-US" sz="4600" dirty="0" smtClean="0"/>
              <a:t> non-conservation uses </a:t>
            </a:r>
          </a:p>
          <a:p>
            <a:pPr lvl="1">
              <a:buFont typeface="Wingdings" pitchFamily="2" charset="2"/>
              <a:buChar char="§"/>
            </a:pPr>
            <a:r>
              <a:rPr lang="en-US" sz="4600" dirty="0" smtClean="0"/>
              <a:t>Potential Federal and State anticoagulant restrictions</a:t>
            </a:r>
            <a:endParaRPr lang="en-US" sz="4600" dirty="0"/>
          </a:p>
          <a:p>
            <a:pPr>
              <a:buFont typeface="Wingdings" pitchFamily="2" charset="2"/>
              <a:buChar char="§"/>
            </a:pPr>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42404505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304800"/>
            <a:ext cx="2895600" cy="830997"/>
          </a:xfrm>
          <a:prstGeom prst="rect">
            <a:avLst/>
          </a:prstGeom>
        </p:spPr>
        <p:txBody>
          <a:bodyPr wrap="square">
            <a:spAutoFit/>
          </a:bodyPr>
          <a:lstStyle/>
          <a:p>
            <a:r>
              <a:rPr lang="en-US" sz="4800" b="1" dirty="0" smtClean="0">
                <a:solidFill>
                  <a:srgbClr val="049E9A"/>
                </a:solidFill>
              </a:rPr>
              <a:t>Funding</a:t>
            </a:r>
            <a:endParaRPr lang="en-US" sz="4800" dirty="0"/>
          </a:p>
        </p:txBody>
      </p:sp>
      <p:sp>
        <p:nvSpPr>
          <p:cNvPr id="3" name="TextBox 2"/>
          <p:cNvSpPr txBox="1"/>
          <p:nvPr/>
        </p:nvSpPr>
        <p:spPr>
          <a:xfrm>
            <a:off x="533400" y="1600200"/>
            <a:ext cx="8001000" cy="4031873"/>
          </a:xfrm>
          <a:prstGeom prst="rect">
            <a:avLst/>
          </a:prstGeom>
          <a:noFill/>
        </p:spPr>
        <p:txBody>
          <a:bodyPr wrap="square" rtlCol="0">
            <a:spAutoFit/>
          </a:bodyPr>
          <a:lstStyle/>
          <a:p>
            <a:pPr>
              <a:buFont typeface="Wingdings" pitchFamily="2" charset="2"/>
              <a:buChar char="v"/>
            </a:pPr>
            <a:r>
              <a:rPr lang="en-US" sz="2800" b="1" dirty="0" smtClean="0"/>
              <a:t>LTC: $296,453 released to FWS in 2011 </a:t>
            </a:r>
          </a:p>
          <a:p>
            <a:r>
              <a:rPr lang="en-US" dirty="0" smtClean="0"/>
              <a:t>		</a:t>
            </a:r>
            <a:r>
              <a:rPr lang="en-US" sz="2400" dirty="0" smtClean="0"/>
              <a:t>for work through Q1 2013 (March 31st)</a:t>
            </a:r>
          </a:p>
          <a:p>
            <a:pPr>
              <a:buFont typeface="Wingdings" pitchFamily="2" charset="2"/>
              <a:buChar char="v"/>
            </a:pPr>
            <a:endParaRPr lang="en-US" dirty="0" smtClean="0"/>
          </a:p>
          <a:p>
            <a:pPr>
              <a:buFont typeface="Wingdings" pitchFamily="2" charset="2"/>
              <a:buChar char="v"/>
            </a:pPr>
            <a:r>
              <a:rPr lang="en-US" sz="2800" b="1" dirty="0" smtClean="0"/>
              <a:t>Partners have supplemented the LTC funding to</a:t>
            </a:r>
          </a:p>
          <a:p>
            <a:r>
              <a:rPr lang="en-US" sz="2800" b="1" dirty="0" smtClean="0"/>
              <a:t>     continue the planning and research:</a:t>
            </a:r>
          </a:p>
          <a:p>
            <a:r>
              <a:rPr lang="en-US" sz="2800" b="1" dirty="0" smtClean="0"/>
              <a:t>	</a:t>
            </a:r>
            <a:r>
              <a:rPr lang="en-US" sz="2400" b="1" dirty="0" smtClean="0"/>
              <a:t>$80,000  </a:t>
            </a:r>
            <a:r>
              <a:rPr lang="en-US" sz="2400" dirty="0" smtClean="0"/>
              <a:t>Packard for species population models</a:t>
            </a:r>
          </a:p>
          <a:p>
            <a:r>
              <a:rPr lang="en-US" dirty="0" smtClean="0"/>
              <a:t>	</a:t>
            </a:r>
            <a:r>
              <a:rPr lang="en-US" sz="2400" b="1" dirty="0" smtClean="0"/>
              <a:t>$90,000 </a:t>
            </a:r>
            <a:r>
              <a:rPr lang="en-US" sz="2400" dirty="0" smtClean="0"/>
              <a:t>OWCN &amp; NFWF for Gull Hazing Trial </a:t>
            </a:r>
          </a:p>
          <a:p>
            <a:pPr>
              <a:buFont typeface="Wingdings" pitchFamily="2" charset="2"/>
              <a:buChar char="v"/>
            </a:pPr>
            <a:endParaRPr lang="en-US" dirty="0" smtClean="0"/>
          </a:p>
          <a:p>
            <a:pPr>
              <a:buFont typeface="Wingdings" pitchFamily="2" charset="2"/>
              <a:buChar char="v"/>
            </a:pPr>
            <a:r>
              <a:rPr lang="en-US" sz="2800" b="1" dirty="0" smtClean="0"/>
              <a:t>Funds to complete Final EIS/ROD and 	Permitting for Q2-4 2013 are required</a:t>
            </a:r>
            <a:endParaRPr lang="en-US" sz="28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381000"/>
            <a:ext cx="8915400" cy="838200"/>
          </a:xfrm>
        </p:spPr>
        <p:txBody>
          <a:bodyPr>
            <a:normAutofit/>
          </a:bodyPr>
          <a:lstStyle/>
          <a:p>
            <a:pPr algn="ctr"/>
            <a:r>
              <a:rPr lang="en-US" b="1" dirty="0" smtClean="0">
                <a:solidFill>
                  <a:srgbClr val="049E9A"/>
                </a:solidFill>
                <a:effectLst/>
              </a:rPr>
              <a:t>  We Appreciate Your Comments!</a:t>
            </a:r>
            <a:endParaRPr lang="en-US" b="1" dirty="0">
              <a:solidFill>
                <a:srgbClr val="049E9A"/>
              </a:solidFill>
              <a:effectLst/>
            </a:endParaRPr>
          </a:p>
        </p:txBody>
      </p:sp>
      <p:sp>
        <p:nvSpPr>
          <p:cNvPr id="3" name="Content Placeholder 2"/>
          <p:cNvSpPr>
            <a:spLocks noGrp="1"/>
          </p:cNvSpPr>
          <p:nvPr>
            <p:ph idx="4294967295"/>
          </p:nvPr>
        </p:nvSpPr>
        <p:spPr>
          <a:xfrm>
            <a:off x="381000" y="304800"/>
            <a:ext cx="8382000" cy="6096000"/>
          </a:xfrm>
        </p:spPr>
        <p:txBody>
          <a:bodyPr>
            <a:normAutofit lnSpcReduction="10000"/>
          </a:bodyPr>
          <a:lstStyle/>
          <a:p>
            <a:pPr>
              <a:buNone/>
            </a:pPr>
            <a:endParaRPr lang="en-US" dirty="0" smtClean="0"/>
          </a:p>
          <a:p>
            <a:pPr>
              <a:buNone/>
            </a:pPr>
            <a:endParaRPr lang="en-US" b="1" dirty="0" smtClean="0"/>
          </a:p>
          <a:p>
            <a:pPr>
              <a:buNone/>
            </a:pPr>
            <a:endParaRPr lang="en-US" b="1" dirty="0" smtClean="0"/>
          </a:p>
          <a:p>
            <a:pPr>
              <a:buNone/>
            </a:pPr>
            <a:r>
              <a:rPr lang="en-US" b="1" dirty="0" smtClean="0"/>
              <a:t>Gerry McChesney, </a:t>
            </a:r>
            <a:r>
              <a:rPr lang="en-US" dirty="0" smtClean="0"/>
              <a:t>USFWS - Refuge Manager</a:t>
            </a:r>
          </a:p>
          <a:p>
            <a:pPr>
              <a:buNone/>
            </a:pPr>
            <a:endParaRPr lang="en-US" b="1" dirty="0" smtClean="0"/>
          </a:p>
          <a:p>
            <a:pPr>
              <a:buNone/>
            </a:pPr>
            <a:r>
              <a:rPr lang="en-US" b="1" dirty="0" smtClean="0"/>
              <a:t>Gabrielle Feldman, </a:t>
            </a:r>
            <a:r>
              <a:rPr lang="en-US" dirty="0" smtClean="0"/>
              <a:t>IC  - Environmental Compliance</a:t>
            </a:r>
          </a:p>
          <a:p>
            <a:pPr>
              <a:buNone/>
            </a:pPr>
            <a:endParaRPr lang="en-US" b="1" dirty="0" smtClean="0"/>
          </a:p>
          <a:p>
            <a:pPr>
              <a:buNone/>
            </a:pPr>
            <a:r>
              <a:rPr lang="en-US" b="1" dirty="0" smtClean="0"/>
              <a:t>Dan Grout</a:t>
            </a:r>
            <a:r>
              <a:rPr lang="en-US" dirty="0" smtClean="0"/>
              <a:t>,  IC - Farallon Project Manager</a:t>
            </a:r>
          </a:p>
          <a:p>
            <a:pPr lvl="0">
              <a:buNone/>
            </a:pPr>
            <a:endParaRPr lang="en-US" sz="3000" b="1" dirty="0" smtClean="0">
              <a:solidFill>
                <a:prstClr val="black"/>
              </a:solidFill>
            </a:endParaRPr>
          </a:p>
          <a:p>
            <a:pPr lvl="0">
              <a:buNone/>
            </a:pPr>
            <a:r>
              <a:rPr lang="en-US" b="1" dirty="0"/>
              <a:t>Russ Bradley,</a:t>
            </a:r>
            <a:r>
              <a:rPr lang="en-US" sz="3000" dirty="0" smtClean="0">
                <a:solidFill>
                  <a:prstClr val="black"/>
                </a:solidFill>
              </a:rPr>
              <a:t>  </a:t>
            </a:r>
            <a:r>
              <a:rPr lang="en-US" dirty="0"/>
              <a:t>PRBO - Farallon Program </a:t>
            </a:r>
            <a:r>
              <a:rPr lang="en-US" dirty="0" smtClean="0"/>
              <a:t>Manager</a:t>
            </a:r>
            <a:endParaRPr lang="en-US" dirty="0"/>
          </a:p>
          <a:p>
            <a:pPr>
              <a:buNone/>
            </a:pPr>
            <a:endParaRPr lang="en-US" b="1" dirty="0" smtClean="0"/>
          </a:p>
          <a:p>
            <a:pPr>
              <a:buNone/>
            </a:pPr>
            <a:endParaRPr lang="en-US" b="1" dirty="0" smtClean="0"/>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8" name="AutoShape 76"/>
          <p:cNvCxnSpPr>
            <a:cxnSpLocks noChangeShapeType="1"/>
          </p:cNvCxnSpPr>
          <p:nvPr/>
        </p:nvCxnSpPr>
        <p:spPr bwMode="auto">
          <a:xfrm flipV="1">
            <a:off x="4876800" y="3543299"/>
            <a:ext cx="1902838" cy="761779"/>
          </a:xfrm>
          <a:prstGeom prst="straightConnector1">
            <a:avLst/>
          </a:prstGeom>
          <a:noFill/>
          <a:ln w="127000">
            <a:solidFill>
              <a:schemeClr val="tx1"/>
            </a:solidFill>
            <a:round/>
            <a:headEnd/>
            <a:tailEnd type="triangle" w="med" len="med"/>
          </a:ln>
          <a:effectLst/>
        </p:spPr>
      </p:cxnSp>
      <p:cxnSp>
        <p:nvCxnSpPr>
          <p:cNvPr id="25" name="AutoShape 78"/>
          <p:cNvCxnSpPr>
            <a:cxnSpLocks noChangeShapeType="1"/>
          </p:cNvCxnSpPr>
          <p:nvPr/>
        </p:nvCxnSpPr>
        <p:spPr bwMode="auto">
          <a:xfrm>
            <a:off x="2209800" y="3429000"/>
            <a:ext cx="1245326" cy="228599"/>
          </a:xfrm>
          <a:prstGeom prst="straightConnector1">
            <a:avLst/>
          </a:prstGeom>
          <a:noFill/>
          <a:ln w="127000">
            <a:solidFill>
              <a:schemeClr val="tx1"/>
            </a:solidFill>
            <a:round/>
            <a:headEnd/>
            <a:tailEnd type="triangle" w="med" len="med"/>
          </a:ln>
          <a:effectLst/>
        </p:spPr>
      </p:cxnSp>
      <p:pic>
        <p:nvPicPr>
          <p:cNvPr id="23" name="Picture 22" descr="Ashy Storm Petrel.jpg"/>
          <p:cNvPicPr>
            <a:picLocks noChangeAspect="1"/>
          </p:cNvPicPr>
          <p:nvPr/>
        </p:nvPicPr>
        <p:blipFill>
          <a:blip r:embed="rId3" cstate="print"/>
          <a:stretch>
            <a:fillRect/>
          </a:stretch>
        </p:blipFill>
        <p:spPr>
          <a:xfrm>
            <a:off x="509447" y="5410200"/>
            <a:ext cx="1338072" cy="1225296"/>
          </a:xfrm>
          <a:prstGeom prst="rect">
            <a:avLst/>
          </a:prstGeom>
        </p:spPr>
      </p:pic>
      <p:cxnSp>
        <p:nvCxnSpPr>
          <p:cNvPr id="18" name="AutoShape 74"/>
          <p:cNvCxnSpPr>
            <a:cxnSpLocks noChangeShapeType="1"/>
          </p:cNvCxnSpPr>
          <p:nvPr/>
        </p:nvCxnSpPr>
        <p:spPr bwMode="auto">
          <a:xfrm>
            <a:off x="1295400" y="4038600"/>
            <a:ext cx="0" cy="1479550"/>
          </a:xfrm>
          <a:prstGeom prst="straightConnector1">
            <a:avLst/>
          </a:prstGeom>
          <a:noFill/>
          <a:ln w="127000">
            <a:solidFill>
              <a:schemeClr val="tx1"/>
            </a:solidFill>
            <a:round/>
            <a:headEnd/>
            <a:tailEnd type="triangle" w="med" len="med"/>
          </a:ln>
          <a:effectLst/>
        </p:spPr>
      </p:cxnSp>
      <p:sp>
        <p:nvSpPr>
          <p:cNvPr id="17" name="Oval 16"/>
          <p:cNvSpPr/>
          <p:nvPr/>
        </p:nvSpPr>
        <p:spPr>
          <a:xfrm>
            <a:off x="3455126" y="2967444"/>
            <a:ext cx="1981200" cy="19812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242" name="AutoShape 74"/>
          <p:cNvCxnSpPr>
            <a:cxnSpLocks noChangeShapeType="1"/>
            <a:stCxn id="10253" idx="4"/>
          </p:cNvCxnSpPr>
          <p:nvPr/>
        </p:nvCxnSpPr>
        <p:spPr bwMode="auto">
          <a:xfrm>
            <a:off x="4493419" y="4183063"/>
            <a:ext cx="1617822" cy="1379537"/>
          </a:xfrm>
          <a:prstGeom prst="straightConnector1">
            <a:avLst/>
          </a:prstGeom>
          <a:noFill/>
          <a:ln w="127000">
            <a:solidFill>
              <a:schemeClr val="tx1"/>
            </a:solidFill>
            <a:round/>
            <a:headEnd/>
            <a:tailEnd type="triangle" w="med" len="med"/>
          </a:ln>
          <a:effectLst/>
        </p:spPr>
      </p:cxnSp>
      <p:cxnSp>
        <p:nvCxnSpPr>
          <p:cNvPr id="10244" name="AutoShape 76"/>
          <p:cNvCxnSpPr>
            <a:cxnSpLocks noChangeShapeType="1"/>
            <a:stCxn id="10253" idx="3"/>
          </p:cNvCxnSpPr>
          <p:nvPr/>
        </p:nvCxnSpPr>
        <p:spPr bwMode="auto">
          <a:xfrm flipV="1">
            <a:off x="4445711" y="2438400"/>
            <a:ext cx="1382508" cy="1724902"/>
          </a:xfrm>
          <a:prstGeom prst="straightConnector1">
            <a:avLst/>
          </a:prstGeom>
          <a:noFill/>
          <a:ln w="127000">
            <a:solidFill>
              <a:schemeClr val="tx1"/>
            </a:solidFill>
            <a:round/>
            <a:headEnd/>
            <a:tailEnd type="triangle" w="med" len="med"/>
          </a:ln>
          <a:effectLst/>
        </p:spPr>
      </p:cxnSp>
      <p:cxnSp>
        <p:nvCxnSpPr>
          <p:cNvPr id="10245" name="AutoShape 77"/>
          <p:cNvCxnSpPr>
            <a:cxnSpLocks noChangeShapeType="1"/>
          </p:cNvCxnSpPr>
          <p:nvPr/>
        </p:nvCxnSpPr>
        <p:spPr bwMode="auto">
          <a:xfrm flipH="1" flipV="1">
            <a:off x="3988532" y="2230821"/>
            <a:ext cx="311150" cy="1981200"/>
          </a:xfrm>
          <a:prstGeom prst="straightConnector1">
            <a:avLst/>
          </a:prstGeom>
          <a:noFill/>
          <a:ln w="127000">
            <a:solidFill>
              <a:schemeClr val="tx1"/>
            </a:solidFill>
            <a:round/>
            <a:headEnd/>
            <a:tailEnd type="triangle" w="med" len="med"/>
          </a:ln>
          <a:effectLst/>
        </p:spPr>
      </p:cxnSp>
      <p:sp>
        <p:nvSpPr>
          <p:cNvPr id="10253" name="Oval 72"/>
          <p:cNvSpPr>
            <a:spLocks noChangeArrowheads="1"/>
          </p:cNvSpPr>
          <p:nvPr/>
        </p:nvSpPr>
        <p:spPr bwMode="auto">
          <a:xfrm>
            <a:off x="4425950" y="4048125"/>
            <a:ext cx="134937" cy="134938"/>
          </a:xfrm>
          <a:prstGeom prst="ellipse">
            <a:avLst/>
          </a:prstGeom>
          <a:noFill/>
          <a:ln w="9525">
            <a:noFill/>
            <a:round/>
            <a:headEnd/>
            <a:tailEnd/>
          </a:ln>
          <a:effectLst/>
        </p:spPr>
        <p:txBody>
          <a:bodyPr wrap="none" anchor="ctr"/>
          <a:lstStyle/>
          <a:p>
            <a:endParaRPr lang="en-US" dirty="0"/>
          </a:p>
        </p:txBody>
      </p:sp>
      <p:sp>
        <p:nvSpPr>
          <p:cNvPr id="14" name="Oval 13"/>
          <p:cNvSpPr/>
          <p:nvPr/>
        </p:nvSpPr>
        <p:spPr>
          <a:xfrm>
            <a:off x="3683726" y="3196044"/>
            <a:ext cx="1524000" cy="15240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746855" y="3372072"/>
            <a:ext cx="1447800" cy="1200329"/>
          </a:xfrm>
          <a:prstGeom prst="rect">
            <a:avLst/>
          </a:prstGeom>
          <a:noFill/>
        </p:spPr>
        <p:txBody>
          <a:bodyPr wrap="square" rtlCol="0">
            <a:spAutoFit/>
          </a:bodyPr>
          <a:lstStyle/>
          <a:p>
            <a:pPr algn="ctr"/>
            <a:r>
              <a:rPr lang="en-US" sz="2400" b="1" dirty="0" smtClean="0"/>
              <a:t>Invasive </a:t>
            </a:r>
          </a:p>
          <a:p>
            <a:pPr algn="ctr"/>
            <a:r>
              <a:rPr lang="en-US" sz="2400" b="1" dirty="0" smtClean="0"/>
              <a:t>House Mice</a:t>
            </a:r>
            <a:endParaRPr lang="en-US" sz="2400" b="1" dirty="0"/>
          </a:p>
        </p:txBody>
      </p:sp>
      <p:sp>
        <p:nvSpPr>
          <p:cNvPr id="20" name="TextBox 19"/>
          <p:cNvSpPr txBox="1"/>
          <p:nvPr/>
        </p:nvSpPr>
        <p:spPr>
          <a:xfrm>
            <a:off x="762000" y="914400"/>
            <a:ext cx="1905000" cy="461665"/>
          </a:xfrm>
          <a:prstGeom prst="rect">
            <a:avLst/>
          </a:prstGeom>
          <a:noFill/>
        </p:spPr>
        <p:txBody>
          <a:bodyPr wrap="square" rtlCol="0">
            <a:spAutoFit/>
          </a:bodyPr>
          <a:lstStyle/>
          <a:p>
            <a:r>
              <a:rPr lang="en-US" sz="2400" dirty="0" smtClean="0"/>
              <a:t>Native Plants</a:t>
            </a:r>
            <a:endParaRPr lang="en-US" sz="2400" dirty="0"/>
          </a:p>
        </p:txBody>
      </p:sp>
      <p:sp>
        <p:nvSpPr>
          <p:cNvPr id="22" name="TextBox 21"/>
          <p:cNvSpPr txBox="1"/>
          <p:nvPr/>
        </p:nvSpPr>
        <p:spPr>
          <a:xfrm>
            <a:off x="7363285" y="683566"/>
            <a:ext cx="2000118" cy="830997"/>
          </a:xfrm>
          <a:prstGeom prst="rect">
            <a:avLst/>
          </a:prstGeom>
          <a:noFill/>
        </p:spPr>
        <p:txBody>
          <a:bodyPr wrap="square" rtlCol="0">
            <a:spAutoFit/>
          </a:bodyPr>
          <a:lstStyle/>
          <a:p>
            <a:r>
              <a:rPr lang="en-US" sz="2400" dirty="0" smtClean="0"/>
              <a:t>Weed Dispersal</a:t>
            </a:r>
            <a:endParaRPr lang="en-US" sz="2400" dirty="0"/>
          </a:p>
        </p:txBody>
      </p:sp>
      <p:sp>
        <p:nvSpPr>
          <p:cNvPr id="24" name="TextBox 23"/>
          <p:cNvSpPr txBox="1"/>
          <p:nvPr/>
        </p:nvSpPr>
        <p:spPr>
          <a:xfrm>
            <a:off x="228600" y="1905000"/>
            <a:ext cx="2362200" cy="461665"/>
          </a:xfrm>
          <a:prstGeom prst="rect">
            <a:avLst/>
          </a:prstGeom>
          <a:noFill/>
        </p:spPr>
        <p:txBody>
          <a:bodyPr wrap="square" rtlCol="0">
            <a:spAutoFit/>
          </a:bodyPr>
          <a:lstStyle/>
          <a:p>
            <a:r>
              <a:rPr lang="en-US" sz="2400" dirty="0" smtClean="0"/>
              <a:t>Burrowing Owls</a:t>
            </a:r>
            <a:endParaRPr lang="en-US" sz="2400" dirty="0"/>
          </a:p>
        </p:txBody>
      </p:sp>
      <p:pic>
        <p:nvPicPr>
          <p:cNvPr id="44037" name="Picture 5" descr="C:\Users\sesposito\Downloads\5224447656_a75ba0e508_b.jpg"/>
          <p:cNvPicPr>
            <a:picLocks noChangeAspect="1" noChangeArrowheads="1"/>
          </p:cNvPicPr>
          <p:nvPr/>
        </p:nvPicPr>
        <p:blipFill>
          <a:blip r:embed="rId4" cstate="email"/>
          <a:srcRect/>
          <a:stretch>
            <a:fillRect/>
          </a:stretch>
        </p:blipFill>
        <p:spPr bwMode="auto">
          <a:xfrm>
            <a:off x="6111241" y="5040085"/>
            <a:ext cx="2133600" cy="1573530"/>
          </a:xfrm>
          <a:prstGeom prst="ellipse">
            <a:avLst/>
          </a:prstGeom>
          <a:noFill/>
        </p:spPr>
      </p:pic>
      <p:sp>
        <p:nvSpPr>
          <p:cNvPr id="29" name="TextBox 28"/>
          <p:cNvSpPr txBox="1"/>
          <p:nvPr/>
        </p:nvSpPr>
        <p:spPr>
          <a:xfrm>
            <a:off x="5791200" y="4495800"/>
            <a:ext cx="3352800" cy="461665"/>
          </a:xfrm>
          <a:prstGeom prst="rect">
            <a:avLst/>
          </a:prstGeom>
          <a:noFill/>
        </p:spPr>
        <p:txBody>
          <a:bodyPr wrap="square" rtlCol="0">
            <a:spAutoFit/>
          </a:bodyPr>
          <a:lstStyle/>
          <a:p>
            <a:r>
              <a:rPr lang="en-US" sz="2400" dirty="0" smtClean="0"/>
              <a:t>Farallon Camel Cricket</a:t>
            </a:r>
            <a:endParaRPr lang="en-US" sz="2400" dirty="0"/>
          </a:p>
        </p:txBody>
      </p:sp>
      <p:pic>
        <p:nvPicPr>
          <p:cNvPr id="21" name="Picture 4" descr="SEFI BUOW"/>
          <p:cNvPicPr>
            <a:picLocks noChangeAspect="1" noChangeArrowheads="1"/>
          </p:cNvPicPr>
          <p:nvPr/>
        </p:nvPicPr>
        <p:blipFill>
          <a:blip r:embed="rId5" cstate="email"/>
          <a:srcRect l="15686" t="32864" r="21569" b="10799"/>
          <a:stretch>
            <a:fillRect/>
          </a:stretch>
        </p:blipFill>
        <p:spPr bwMode="auto">
          <a:xfrm>
            <a:off x="228600" y="2438400"/>
            <a:ext cx="2438400" cy="1828800"/>
          </a:xfrm>
          <a:prstGeom prst="rect">
            <a:avLst/>
          </a:prstGeom>
          <a:ln>
            <a:noFill/>
          </a:ln>
          <a:effectLst>
            <a:outerShdw blurRad="292100" dist="139700" dir="2700000" algn="tl" rotWithShape="0">
              <a:srgbClr val="333333">
                <a:alpha val="65000"/>
              </a:srgbClr>
            </a:outerShdw>
          </a:effectLst>
        </p:spPr>
      </p:pic>
      <p:pic>
        <p:nvPicPr>
          <p:cNvPr id="26" name="Picture 25" descr="f weed 2.jpg"/>
          <p:cNvPicPr>
            <a:picLocks noChangeAspect="1"/>
          </p:cNvPicPr>
          <p:nvPr/>
        </p:nvPicPr>
        <p:blipFill>
          <a:blip r:embed="rId6" cstate="print"/>
          <a:stretch>
            <a:fillRect/>
          </a:stretch>
        </p:blipFill>
        <p:spPr>
          <a:xfrm>
            <a:off x="2667000" y="914400"/>
            <a:ext cx="1828800" cy="137160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2" name="Picture 31" descr="spinach.jpg"/>
          <p:cNvPicPr>
            <a:picLocks noChangeAspect="1"/>
          </p:cNvPicPr>
          <p:nvPr/>
        </p:nvPicPr>
        <p:blipFill>
          <a:blip r:embed="rId7" cstate="print"/>
          <a:stretch>
            <a:fillRect/>
          </a:stretch>
        </p:blipFill>
        <p:spPr>
          <a:xfrm>
            <a:off x="5257800" y="838200"/>
            <a:ext cx="2174240" cy="163068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7" name="Picture 7" descr="24_cb222_2jan07_5"/>
          <p:cNvPicPr>
            <a:picLocks noChangeAspect="1" noChangeArrowheads="1"/>
          </p:cNvPicPr>
          <p:nvPr/>
        </p:nvPicPr>
        <p:blipFill>
          <a:blip r:embed="rId8" cstate="email"/>
          <a:srcRect/>
          <a:stretch>
            <a:fillRect/>
          </a:stretch>
        </p:blipFill>
        <p:spPr bwMode="auto">
          <a:xfrm>
            <a:off x="2054854" y="4956527"/>
            <a:ext cx="2265445" cy="1806649"/>
          </a:xfrm>
          <a:prstGeom prst="ellipse">
            <a:avLst/>
          </a:prstGeom>
          <a:noFill/>
          <a:ln w="9525">
            <a:noFill/>
            <a:miter lim="800000"/>
            <a:headEnd/>
            <a:tailEnd/>
          </a:ln>
        </p:spPr>
      </p:pic>
      <p:cxnSp>
        <p:nvCxnSpPr>
          <p:cNvPr id="28" name="AutoShape 74"/>
          <p:cNvCxnSpPr>
            <a:cxnSpLocks noChangeShapeType="1"/>
            <a:endCxn id="27" idx="7"/>
          </p:cNvCxnSpPr>
          <p:nvPr/>
        </p:nvCxnSpPr>
        <p:spPr bwMode="auto">
          <a:xfrm flipH="1">
            <a:off x="3988532" y="4648200"/>
            <a:ext cx="126268" cy="572905"/>
          </a:xfrm>
          <a:prstGeom prst="straightConnector1">
            <a:avLst/>
          </a:prstGeom>
          <a:noFill/>
          <a:ln w="127000">
            <a:solidFill>
              <a:schemeClr val="tx1"/>
            </a:solidFill>
            <a:round/>
            <a:headEnd/>
            <a:tailEnd type="triangle" w="med" len="med"/>
          </a:ln>
          <a:effectLst/>
        </p:spPr>
      </p:cxnSp>
      <p:pic>
        <p:nvPicPr>
          <p:cNvPr id="33" name="Picture 10" descr="http://farm4.static.flickr.com/3598/3502208970_bb6ffd03f9_b.jpg"/>
          <p:cNvPicPr>
            <a:picLocks noChangeAspect="1" noChangeArrowheads="1"/>
          </p:cNvPicPr>
          <p:nvPr/>
        </p:nvPicPr>
        <p:blipFill>
          <a:blip r:embed="rId9" cstate="email"/>
          <a:srcRect/>
          <a:stretch>
            <a:fillRect/>
          </a:stretch>
        </p:blipFill>
        <p:spPr bwMode="auto">
          <a:xfrm>
            <a:off x="6781800" y="2514600"/>
            <a:ext cx="2362200" cy="1600645"/>
          </a:xfrm>
          <a:prstGeom prst="ellipse">
            <a:avLst/>
          </a:prstGeom>
          <a:ln>
            <a:noFill/>
          </a:ln>
          <a:effectLst>
            <a:outerShdw blurRad="292100" dist="139700" dir="2700000" algn="tl" rotWithShape="0">
              <a:srgbClr val="333333">
                <a:alpha val="65000"/>
              </a:srgbClr>
            </a:outerShdw>
          </a:effectLst>
        </p:spPr>
        <p:style>
          <a:lnRef idx="2">
            <a:schemeClr val="dk1"/>
          </a:lnRef>
          <a:fillRef idx="1">
            <a:schemeClr val="lt1"/>
          </a:fillRef>
          <a:effectRef idx="0">
            <a:schemeClr val="dk1"/>
          </a:effectRef>
          <a:fontRef idx="minor">
            <a:schemeClr val="dk1"/>
          </a:fontRef>
        </p:style>
      </p:pic>
      <p:sp>
        <p:nvSpPr>
          <p:cNvPr id="43" name="TextBox 42"/>
          <p:cNvSpPr txBox="1"/>
          <p:nvPr/>
        </p:nvSpPr>
        <p:spPr>
          <a:xfrm>
            <a:off x="7543800" y="1981200"/>
            <a:ext cx="1600200" cy="461665"/>
          </a:xfrm>
          <a:prstGeom prst="rect">
            <a:avLst/>
          </a:prstGeom>
          <a:noFill/>
        </p:spPr>
        <p:txBody>
          <a:bodyPr wrap="square" rtlCol="0">
            <a:spAutoFit/>
          </a:bodyPr>
          <a:lstStyle/>
          <a:p>
            <a:r>
              <a:rPr lang="en-US" sz="2400" dirty="0" smtClean="0"/>
              <a:t>Seabirds</a:t>
            </a:r>
            <a:endParaRPr lang="en-US" sz="2400" dirty="0"/>
          </a:p>
        </p:txBody>
      </p:sp>
      <p:sp>
        <p:nvSpPr>
          <p:cNvPr id="30" name="TextBox 29"/>
          <p:cNvSpPr txBox="1"/>
          <p:nvPr/>
        </p:nvSpPr>
        <p:spPr>
          <a:xfrm>
            <a:off x="4267200" y="6027003"/>
            <a:ext cx="2057400" cy="830997"/>
          </a:xfrm>
          <a:prstGeom prst="rect">
            <a:avLst/>
          </a:prstGeom>
          <a:noFill/>
        </p:spPr>
        <p:txBody>
          <a:bodyPr wrap="square" rtlCol="0">
            <a:spAutoFit/>
          </a:bodyPr>
          <a:lstStyle/>
          <a:p>
            <a:r>
              <a:rPr lang="en-US" sz="2400" dirty="0" smtClean="0"/>
              <a:t>Farallon Salamander</a:t>
            </a:r>
            <a:endParaRPr lang="en-US" sz="2400" dirty="0"/>
          </a:p>
        </p:txBody>
      </p:sp>
      <p:sp>
        <p:nvSpPr>
          <p:cNvPr id="2" name="TextBox 1"/>
          <p:cNvSpPr txBox="1"/>
          <p:nvPr/>
        </p:nvSpPr>
        <p:spPr>
          <a:xfrm>
            <a:off x="838200" y="90914"/>
            <a:ext cx="7543800" cy="646331"/>
          </a:xfrm>
          <a:prstGeom prst="rect">
            <a:avLst/>
          </a:prstGeom>
          <a:noFill/>
        </p:spPr>
        <p:txBody>
          <a:bodyPr wrap="square" rtlCol="0">
            <a:spAutoFit/>
          </a:bodyPr>
          <a:lstStyle/>
          <a:p>
            <a:r>
              <a:rPr lang="en-US" sz="3600" b="1" dirty="0">
                <a:solidFill>
                  <a:srgbClr val="049E9A"/>
                </a:solidFill>
                <a:latin typeface="Calibri" pitchFamily="34" charset="0"/>
                <a:ea typeface="+mj-ea"/>
                <a:cs typeface="Calibri" pitchFamily="34" charset="0"/>
              </a:rPr>
              <a:t>Impacts of Mice on Farallon Species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533400" y="228600"/>
            <a:ext cx="7772400" cy="753293"/>
          </a:xfrm>
        </p:spPr>
        <p:txBody>
          <a:bodyPr>
            <a:normAutofit/>
          </a:bodyPr>
          <a:lstStyle/>
          <a:p>
            <a:pPr algn="ctr"/>
            <a:r>
              <a:rPr lang="en-US" sz="3600" b="1" dirty="0">
                <a:solidFill>
                  <a:srgbClr val="049E9A"/>
                </a:solidFill>
                <a:latin typeface="Calibri" pitchFamily="34" charset="0"/>
                <a:cs typeface="Calibri" pitchFamily="34" charset="0"/>
              </a:rPr>
              <a:t>Farallon Project Expected Benefits</a:t>
            </a:r>
          </a:p>
        </p:txBody>
      </p:sp>
      <p:pic>
        <p:nvPicPr>
          <p:cNvPr id="5" name="Picture 7" descr="24_cb222_2jan07_5"/>
          <p:cNvPicPr>
            <a:picLocks noChangeAspect="1" noChangeArrowheads="1"/>
          </p:cNvPicPr>
          <p:nvPr/>
        </p:nvPicPr>
        <p:blipFill>
          <a:blip r:embed="rId3" cstate="email"/>
          <a:srcRect t="17070"/>
          <a:stretch>
            <a:fillRect/>
          </a:stretch>
        </p:blipFill>
        <p:spPr bwMode="auto">
          <a:xfrm>
            <a:off x="6345155" y="5006975"/>
            <a:ext cx="2798845" cy="1851025"/>
          </a:xfrm>
          <a:prstGeom prst="rect">
            <a:avLst/>
          </a:prstGeom>
          <a:noFill/>
          <a:ln w="9525">
            <a:noFill/>
            <a:miter lim="800000"/>
            <a:headEnd/>
            <a:tailEnd/>
          </a:ln>
        </p:spPr>
      </p:pic>
      <p:pic>
        <p:nvPicPr>
          <p:cNvPr id="9" name="Picture 5" descr="IMG_7809"/>
          <p:cNvPicPr>
            <a:picLocks noChangeAspect="1" noChangeArrowheads="1"/>
          </p:cNvPicPr>
          <p:nvPr/>
        </p:nvPicPr>
        <p:blipFill>
          <a:blip r:embed="rId4" cstate="email"/>
          <a:srcRect t="18394" r="16697" b="18540"/>
          <a:stretch>
            <a:fillRect/>
          </a:stretch>
        </p:blipFill>
        <p:spPr bwMode="auto">
          <a:xfrm>
            <a:off x="3810000" y="5029200"/>
            <a:ext cx="2514600" cy="1828800"/>
          </a:xfrm>
          <a:prstGeom prst="rect">
            <a:avLst/>
          </a:prstGeom>
          <a:ln>
            <a:noFill/>
          </a:ln>
          <a:effectLst>
            <a:outerShdw blurRad="292100" dist="139700" dir="2700000" algn="tl" rotWithShape="0">
              <a:srgbClr val="333333">
                <a:alpha val="65000"/>
              </a:srgbClr>
            </a:outerShdw>
          </a:effectLst>
        </p:spPr>
      </p:pic>
      <p:pic>
        <p:nvPicPr>
          <p:cNvPr id="8" name="Picture 7" descr="buow.jpg"/>
          <p:cNvPicPr>
            <a:picLocks noChangeAspect="1"/>
          </p:cNvPicPr>
          <p:nvPr/>
        </p:nvPicPr>
        <p:blipFill>
          <a:blip r:embed="rId5" cstate="print"/>
          <a:stretch>
            <a:fillRect/>
          </a:stretch>
        </p:blipFill>
        <p:spPr>
          <a:xfrm>
            <a:off x="0" y="5029200"/>
            <a:ext cx="2057400" cy="2128345"/>
          </a:xfrm>
          <a:prstGeom prst="rect">
            <a:avLst/>
          </a:prstGeom>
        </p:spPr>
      </p:pic>
      <p:cxnSp>
        <p:nvCxnSpPr>
          <p:cNvPr id="12" name="Straight Arrow Connector 11"/>
          <p:cNvCxnSpPr/>
          <p:nvPr/>
        </p:nvCxnSpPr>
        <p:spPr>
          <a:xfrm flipV="1">
            <a:off x="990600" y="1676400"/>
            <a:ext cx="0" cy="5334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95400" y="1205627"/>
            <a:ext cx="3771900" cy="3770263"/>
          </a:xfrm>
          <a:prstGeom prst="rect">
            <a:avLst/>
          </a:prstGeom>
          <a:noFill/>
        </p:spPr>
        <p:txBody>
          <a:bodyPr wrap="square" rtlCol="0">
            <a:spAutoFit/>
          </a:bodyPr>
          <a:lstStyle/>
          <a:p>
            <a:r>
              <a:rPr lang="en-US" sz="3200" b="1" u="sng" dirty="0" smtClean="0"/>
              <a:t>Increases in:</a:t>
            </a:r>
          </a:p>
          <a:p>
            <a:pPr>
              <a:lnSpc>
                <a:spcPct val="150000"/>
              </a:lnSpc>
              <a:buFont typeface="Arial" pitchFamily="34" charset="0"/>
              <a:buChar char="•"/>
            </a:pPr>
            <a:r>
              <a:rPr lang="en-US" sz="2400" dirty="0" smtClean="0"/>
              <a:t> Ashy </a:t>
            </a:r>
            <a:r>
              <a:rPr lang="en-US" sz="2400" dirty="0" smtClean="0"/>
              <a:t>Storm-petrels</a:t>
            </a:r>
            <a:endParaRPr lang="en-US" sz="2400" dirty="0" smtClean="0"/>
          </a:p>
          <a:p>
            <a:pPr>
              <a:lnSpc>
                <a:spcPct val="150000"/>
              </a:lnSpc>
              <a:buFont typeface="Arial" pitchFamily="34" charset="0"/>
              <a:buChar char="•"/>
            </a:pPr>
            <a:r>
              <a:rPr lang="en-US" sz="2400" dirty="0" smtClean="0"/>
              <a:t> Native plants</a:t>
            </a:r>
          </a:p>
          <a:p>
            <a:pPr>
              <a:lnSpc>
                <a:spcPct val="150000"/>
              </a:lnSpc>
              <a:buFont typeface="Arial" pitchFamily="34" charset="0"/>
              <a:buChar char="•"/>
            </a:pPr>
            <a:r>
              <a:rPr lang="en-US" sz="2400" dirty="0" smtClean="0"/>
              <a:t> </a:t>
            </a:r>
            <a:r>
              <a:rPr lang="en-US" sz="2400" dirty="0" smtClean="0"/>
              <a:t>Endemic </a:t>
            </a:r>
            <a:r>
              <a:rPr lang="en-US" sz="2400" dirty="0" smtClean="0"/>
              <a:t>Salamanders</a:t>
            </a:r>
          </a:p>
          <a:p>
            <a:pPr>
              <a:lnSpc>
                <a:spcPct val="150000"/>
              </a:lnSpc>
              <a:buFont typeface="Arial" pitchFamily="34" charset="0"/>
              <a:buChar char="•"/>
            </a:pPr>
            <a:r>
              <a:rPr lang="en-US" sz="2400" dirty="0" smtClean="0"/>
              <a:t> Endemic Camel Crickets</a:t>
            </a:r>
          </a:p>
          <a:p>
            <a:pPr>
              <a:lnSpc>
                <a:spcPct val="150000"/>
              </a:lnSpc>
              <a:buFont typeface="Arial" pitchFamily="34" charset="0"/>
              <a:buChar char="•"/>
            </a:pPr>
            <a:r>
              <a:rPr lang="en-US" sz="2400" dirty="0"/>
              <a:t> </a:t>
            </a:r>
            <a:r>
              <a:rPr lang="en-US" sz="2400" dirty="0" smtClean="0"/>
              <a:t>Other Invertebrates</a:t>
            </a:r>
          </a:p>
          <a:p>
            <a:pPr>
              <a:lnSpc>
                <a:spcPct val="150000"/>
              </a:lnSpc>
              <a:buFont typeface="Arial" pitchFamily="34" charset="0"/>
              <a:buChar char="•"/>
            </a:pPr>
            <a:endParaRPr lang="en-US" dirty="0"/>
          </a:p>
        </p:txBody>
      </p:sp>
      <p:sp>
        <p:nvSpPr>
          <p:cNvPr id="14" name="TextBox 13"/>
          <p:cNvSpPr txBox="1"/>
          <p:nvPr/>
        </p:nvSpPr>
        <p:spPr>
          <a:xfrm>
            <a:off x="5486400" y="1205627"/>
            <a:ext cx="3505200" cy="4185761"/>
          </a:xfrm>
          <a:prstGeom prst="rect">
            <a:avLst/>
          </a:prstGeom>
          <a:noFill/>
        </p:spPr>
        <p:txBody>
          <a:bodyPr wrap="square" rtlCol="0">
            <a:spAutoFit/>
          </a:bodyPr>
          <a:lstStyle/>
          <a:p>
            <a:r>
              <a:rPr lang="en-US" sz="3200" b="1" u="sng" dirty="0" smtClean="0"/>
              <a:t>Decreases in:</a:t>
            </a:r>
          </a:p>
          <a:p>
            <a:pPr>
              <a:lnSpc>
                <a:spcPct val="150000"/>
              </a:lnSpc>
              <a:buFont typeface="Arial" pitchFamily="34" charset="0"/>
              <a:buChar char="•"/>
            </a:pPr>
            <a:r>
              <a:rPr lang="en-US" sz="2400" dirty="0" smtClean="0"/>
              <a:t> Wintering owls  </a:t>
            </a:r>
          </a:p>
          <a:p>
            <a:pPr>
              <a:lnSpc>
                <a:spcPct val="150000"/>
              </a:lnSpc>
              <a:buFont typeface="Arial" pitchFamily="34" charset="0"/>
              <a:buChar char="•"/>
            </a:pPr>
            <a:r>
              <a:rPr lang="en-US" sz="2400" dirty="0" smtClean="0"/>
              <a:t> </a:t>
            </a:r>
            <a:r>
              <a:rPr lang="en-US" sz="2400" dirty="0" smtClean="0"/>
              <a:t>Owl predation on storm-petrels </a:t>
            </a:r>
            <a:endParaRPr lang="en-US" sz="2400" dirty="0" smtClean="0"/>
          </a:p>
          <a:p>
            <a:pPr>
              <a:lnSpc>
                <a:spcPct val="150000"/>
              </a:lnSpc>
              <a:buFont typeface="Arial" pitchFamily="34" charset="0"/>
              <a:buChar char="•"/>
            </a:pPr>
            <a:r>
              <a:rPr lang="en-US" sz="2400" dirty="0" smtClean="0"/>
              <a:t> Potential vector </a:t>
            </a:r>
            <a:r>
              <a:rPr lang="en-US" sz="2400" dirty="0" smtClean="0"/>
              <a:t>for diseases </a:t>
            </a:r>
          </a:p>
          <a:p>
            <a:pPr>
              <a:lnSpc>
                <a:spcPct val="150000"/>
              </a:lnSpc>
              <a:buFont typeface="Arial" pitchFamily="34" charset="0"/>
              <a:buChar char="•"/>
            </a:pPr>
            <a:r>
              <a:rPr lang="en-US" sz="2400" dirty="0" smtClean="0"/>
              <a:t>Spread of invasive weeds</a:t>
            </a:r>
          </a:p>
          <a:p>
            <a:endParaRPr lang="en-US" dirty="0"/>
          </a:p>
        </p:txBody>
      </p:sp>
      <p:cxnSp>
        <p:nvCxnSpPr>
          <p:cNvPr id="16" name="Straight Arrow Connector 15"/>
          <p:cNvCxnSpPr/>
          <p:nvPr/>
        </p:nvCxnSpPr>
        <p:spPr>
          <a:xfrm>
            <a:off x="5334000" y="1653064"/>
            <a:ext cx="0" cy="533400"/>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pic>
        <p:nvPicPr>
          <p:cNvPr id="11" name="Picture 5" descr="C:\Users\sesposito\Downloads\5224447656_a75ba0e508_b.jpg"/>
          <p:cNvPicPr>
            <a:picLocks noChangeAspect="1" noChangeArrowheads="1"/>
          </p:cNvPicPr>
          <p:nvPr/>
        </p:nvPicPr>
        <p:blipFill>
          <a:blip r:embed="rId6" cstate="email"/>
          <a:srcRect/>
          <a:stretch>
            <a:fillRect/>
          </a:stretch>
        </p:blipFill>
        <p:spPr bwMode="auto">
          <a:xfrm>
            <a:off x="1828799" y="5029200"/>
            <a:ext cx="2479729" cy="1828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53" descr="ASSP"/>
          <p:cNvPicPr>
            <a:picLocks noChangeAspect="1" noChangeArrowheads="1"/>
          </p:cNvPicPr>
          <p:nvPr/>
        </p:nvPicPr>
        <p:blipFill>
          <a:blip r:embed="rId2" cstate="print"/>
          <a:srcRect/>
          <a:stretch>
            <a:fillRect/>
          </a:stretch>
        </p:blipFill>
        <p:spPr bwMode="auto">
          <a:xfrm>
            <a:off x="1447800" y="1752600"/>
            <a:ext cx="5715000" cy="3814906"/>
          </a:xfrm>
          <a:prstGeom prst="rect">
            <a:avLst/>
          </a:prstGeom>
          <a:noFill/>
        </p:spPr>
      </p:pic>
      <p:pic>
        <p:nvPicPr>
          <p:cNvPr id="73731" name="Picture 51" descr="prbo - letters"/>
          <p:cNvPicPr>
            <a:picLocks noChangeAspect="1" noChangeArrowheads="1"/>
          </p:cNvPicPr>
          <p:nvPr/>
        </p:nvPicPr>
        <p:blipFill>
          <a:blip r:embed="rId3" cstate="print"/>
          <a:srcRect r="17241" b="4666"/>
          <a:stretch>
            <a:fillRect/>
          </a:stretch>
        </p:blipFill>
        <p:spPr bwMode="auto">
          <a:xfrm>
            <a:off x="0" y="0"/>
            <a:ext cx="914400" cy="479425"/>
          </a:xfrm>
          <a:prstGeom prst="rect">
            <a:avLst/>
          </a:prstGeom>
          <a:noFill/>
        </p:spPr>
      </p:pic>
      <p:pic>
        <p:nvPicPr>
          <p:cNvPr id="73730" name="Picture 52" descr="Bird only"/>
          <p:cNvPicPr>
            <a:picLocks noChangeAspect="1" noChangeArrowheads="1"/>
          </p:cNvPicPr>
          <p:nvPr/>
        </p:nvPicPr>
        <p:blipFill>
          <a:blip r:embed="rId4" cstate="print"/>
          <a:srcRect/>
          <a:stretch>
            <a:fillRect/>
          </a:stretch>
        </p:blipFill>
        <p:spPr bwMode="auto">
          <a:xfrm>
            <a:off x="7889875" y="228600"/>
            <a:ext cx="1254125" cy="714375"/>
          </a:xfrm>
          <a:prstGeom prst="rect">
            <a:avLst/>
          </a:prstGeom>
          <a:noFill/>
        </p:spPr>
      </p:pic>
      <p:sp>
        <p:nvSpPr>
          <p:cNvPr id="73733" name="Rectangle 5"/>
          <p:cNvSpPr>
            <a:spLocks noChangeArrowheads="1"/>
          </p:cNvSpPr>
          <p:nvPr/>
        </p:nvSpPr>
        <p:spPr bwMode="auto">
          <a:xfrm>
            <a:off x="1447800" y="0"/>
            <a:ext cx="62484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Modeling the Impacts of House Mouse Eradication on Ashy Storm-Petrels on Southeast Farallon Island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734" name="Rectangle 6"/>
          <p:cNvSpPr>
            <a:spLocks noChangeArrowheads="1"/>
          </p:cNvSpPr>
          <p:nvPr/>
        </p:nvSpPr>
        <p:spPr bwMode="auto">
          <a:xfrm>
            <a:off x="0" y="5712767"/>
            <a:ext cx="6934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228600" y="5657671"/>
            <a:ext cx="8915400" cy="1200329"/>
          </a:xfrm>
          <a:prstGeom prst="rect">
            <a:avLst/>
          </a:prstGeom>
        </p:spPr>
        <p:txBody>
          <a:bodyPr wrap="square">
            <a:spAutoFit/>
          </a:bodyPr>
          <a:lstStyle/>
          <a:p>
            <a:pPr lvl="0" fontAlgn="base">
              <a:spcBef>
                <a:spcPct val="0"/>
              </a:spcBef>
              <a:spcAft>
                <a:spcPct val="0"/>
              </a:spcAft>
            </a:pPr>
            <a:r>
              <a:rPr lang="en-US" dirty="0" smtClean="0">
                <a:latin typeface="Arial" pitchFamily="34" charset="0"/>
                <a:ea typeface="Times New Roman" pitchFamily="18" charset="0"/>
                <a:cs typeface="Arial" pitchFamily="34" charset="0"/>
              </a:rPr>
              <a:t>	         Report to the U.S. Fish and Wildlife Service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Nadav Nur, Russell Bradley, Leo Salas, and Jaime Jahncke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PRBO Conservation Science</a:t>
            </a:r>
            <a:endParaRPr lang="en-US" sz="800" dirty="0" smtClean="0">
              <a:latin typeface="Arial" pitchFamily="34" charset="0"/>
              <a:cs typeface="Arial" pitchFamily="34" charset="0"/>
            </a:endParaRPr>
          </a:p>
          <a:p>
            <a:pPr lvl="0" eaLnBrk="0" fontAlgn="base" hangingPunct="0">
              <a:spcBef>
                <a:spcPct val="0"/>
              </a:spcBef>
              <a:spcAft>
                <a:spcPct val="0"/>
              </a:spcAft>
            </a:pPr>
            <a:r>
              <a:rPr lang="en-US" dirty="0" smtClean="0">
                <a:latin typeface="Arial" pitchFamily="34" charset="0"/>
                <a:ea typeface="Times New Roman" pitchFamily="18" charset="0"/>
                <a:cs typeface="Arial" pitchFamily="34" charset="0"/>
              </a:rPr>
              <a:t>			October 2012</a:t>
            </a:r>
            <a:endParaRPr lang="en-US" sz="2000" dirty="0" smtClean="0">
              <a:latin typeface="Arial" pitchFamily="34" charset="0"/>
              <a:ea typeface="Times New Roman" pitchFamily="18"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ASSP_Mouse_Owl_5_21_12_final"/>
          <p:cNvPicPr/>
          <p:nvPr/>
        </p:nvPicPr>
        <p:blipFill>
          <a:blip r:embed="rId2" cstate="print"/>
          <a:srcRect/>
          <a:stretch>
            <a:fillRect/>
          </a:stretch>
        </p:blipFill>
        <p:spPr bwMode="auto">
          <a:xfrm>
            <a:off x="762000" y="1371600"/>
            <a:ext cx="7924800" cy="5334000"/>
          </a:xfrm>
          <a:prstGeom prst="rect">
            <a:avLst/>
          </a:prstGeom>
          <a:noFill/>
          <a:ln w="9525">
            <a:noFill/>
            <a:miter lim="800000"/>
            <a:headEnd/>
            <a:tailEnd/>
          </a:ln>
        </p:spPr>
      </p:pic>
      <p:sp>
        <p:nvSpPr>
          <p:cNvPr id="4" name="Title 3"/>
          <p:cNvSpPr>
            <a:spLocks noGrp="1"/>
          </p:cNvSpPr>
          <p:nvPr>
            <p:ph type="title"/>
          </p:nvPr>
        </p:nvSpPr>
        <p:spPr>
          <a:xfrm>
            <a:off x="228600" y="226874"/>
            <a:ext cx="8763000" cy="1754326"/>
          </a:xfrm>
        </p:spPr>
        <p:txBody>
          <a:bodyPr>
            <a:normAutofit fontScale="90000"/>
          </a:bodyPr>
          <a:lstStyle/>
          <a:p>
            <a:r>
              <a:rPr lang="en-US" sz="4000" b="1" dirty="0">
                <a:solidFill>
                  <a:srgbClr val="049E9A"/>
                </a:solidFill>
                <a:latin typeface="Calibri" pitchFamily="34" charset="0"/>
                <a:cs typeface="Calibri" pitchFamily="34" charset="0"/>
              </a:rPr>
              <a:t>Relationship of Mouse and Owl  Abundance with </a:t>
            </a:r>
            <a:r>
              <a:rPr lang="en-US" sz="4000" b="1" dirty="0" smtClean="0">
                <a:solidFill>
                  <a:srgbClr val="049E9A"/>
                </a:solidFill>
                <a:latin typeface="Calibri" pitchFamily="34" charset="0"/>
                <a:cs typeface="Calibri" pitchFamily="34" charset="0"/>
              </a:rPr>
              <a:t>Storm-Petrel </a:t>
            </a:r>
            <a:r>
              <a:rPr lang="en-US" sz="4000" b="1" dirty="0">
                <a:solidFill>
                  <a:srgbClr val="049E9A"/>
                </a:solidFill>
                <a:latin typeface="Calibri" pitchFamily="34" charset="0"/>
                <a:cs typeface="Calibri" pitchFamily="34" charset="0"/>
              </a:rPr>
              <a:t>Predation</a:t>
            </a:r>
            <a:r>
              <a:rPr lang="en-US" dirty="0" smtClean="0"/>
              <a:t/>
            </a:r>
            <a:br>
              <a:rPr lang="en-US" dirty="0" smtClean="0"/>
            </a:br>
            <a:endParaRPr lang="en-US" dirty="0"/>
          </a:p>
        </p:txBody>
      </p:sp>
      <p:sp>
        <p:nvSpPr>
          <p:cNvPr id="3" name="TextBox 2"/>
          <p:cNvSpPr txBox="1"/>
          <p:nvPr/>
        </p:nvSpPr>
        <p:spPr>
          <a:xfrm>
            <a:off x="6477000" y="6248400"/>
            <a:ext cx="1574855" cy="369332"/>
          </a:xfrm>
          <a:prstGeom prst="rect">
            <a:avLst/>
          </a:prstGeom>
          <a:noFill/>
        </p:spPr>
        <p:txBody>
          <a:bodyPr wrap="none" rtlCol="0">
            <a:spAutoFit/>
          </a:bodyPr>
          <a:lstStyle/>
          <a:p>
            <a:r>
              <a:rPr lang="en-US" dirty="0" smtClean="0"/>
              <a:t>Nur et al. 2012</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182157759"/>
              </p:ext>
            </p:extLst>
          </p:nvPr>
        </p:nvGraphicFramePr>
        <p:xfrm>
          <a:off x="609600" y="838200"/>
          <a:ext cx="8102600" cy="579120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p:cNvSpPr txBox="1">
            <a:spLocks/>
          </p:cNvSpPr>
          <p:nvPr/>
        </p:nvSpPr>
        <p:spPr>
          <a:xfrm>
            <a:off x="0" y="9197"/>
            <a:ext cx="9144000" cy="838200"/>
          </a:xfrm>
          <a:prstGeom prst="rect">
            <a:avLst/>
          </a:prstGeom>
          <a:solidFill>
            <a:schemeClr val="bg1">
              <a:alpha val="75000"/>
            </a:schemeClr>
          </a:solidFill>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4000" b="1" dirty="0">
                <a:solidFill>
                  <a:srgbClr val="049E9A"/>
                </a:solidFill>
                <a:latin typeface="Calibri" pitchFamily="34" charset="0"/>
                <a:ea typeface="+mj-ea"/>
                <a:cs typeface="Calibri" pitchFamily="34" charset="0"/>
              </a:rPr>
              <a:t>Owl Diet Measured in Biomass</a:t>
            </a:r>
          </a:p>
        </p:txBody>
      </p:sp>
      <p:graphicFrame>
        <p:nvGraphicFramePr>
          <p:cNvPr id="6" name="Table 5"/>
          <p:cNvGraphicFramePr>
            <a:graphicFrameLocks noGrp="1"/>
          </p:cNvGraphicFramePr>
          <p:nvPr/>
        </p:nvGraphicFramePr>
        <p:xfrm>
          <a:off x="1371600" y="6019800"/>
          <a:ext cx="6477001" cy="332740"/>
        </p:xfrm>
        <a:graphic>
          <a:graphicData uri="http://schemas.openxmlformats.org/drawingml/2006/table">
            <a:tbl>
              <a:tblPr firstRow="1" bandRow="1">
                <a:tableStyleId>{5940675A-B579-460E-94D1-54222C63F5DA}</a:tableStyleId>
              </a:tblPr>
              <a:tblGrid>
                <a:gridCol w="171037"/>
                <a:gridCol w="514763"/>
                <a:gridCol w="457200"/>
                <a:gridCol w="338671"/>
                <a:gridCol w="423329"/>
                <a:gridCol w="381000"/>
                <a:gridCol w="457200"/>
                <a:gridCol w="381000"/>
                <a:gridCol w="381000"/>
                <a:gridCol w="457200"/>
                <a:gridCol w="457200"/>
                <a:gridCol w="309889"/>
                <a:gridCol w="436878"/>
                <a:gridCol w="436878"/>
                <a:gridCol w="436878"/>
                <a:gridCol w="436878"/>
              </a:tblGrid>
              <a:tr h="332740">
                <a:tc>
                  <a:txBody>
                    <a:bodyPr/>
                    <a:lstStyle/>
                    <a:p>
                      <a:pPr algn="ctr" fontAlgn="b"/>
                      <a:r>
                        <a:rPr lang="en-US" sz="1400" b="1" i="0" u="none" strike="noStrike" dirty="0" smtClean="0">
                          <a:solidFill>
                            <a:srgbClr val="FF7BAE"/>
                          </a:solidFill>
                          <a:latin typeface="Calibri"/>
                          <a:cs typeface="Calibri"/>
                        </a:rPr>
                        <a:t>0</a:t>
                      </a:r>
                      <a:endParaRPr lang="en-US" sz="1400" b="1" i="0" u="none" strike="noStrike" dirty="0">
                        <a:solidFill>
                          <a:srgbClr val="FF7BAE"/>
                        </a:solidFill>
                        <a:latin typeface="Calibri"/>
                        <a:cs typeface="Calibri"/>
                      </a:endParaRPr>
                    </a:p>
                  </a:txBody>
                  <a:tcPr marL="0" marR="0" marT="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 16</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25</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smtClean="0">
                          <a:solidFill>
                            <a:srgbClr val="FF7BAE"/>
                          </a:solidFill>
                          <a:latin typeface="Calibri"/>
                          <a:cs typeface="Calibri"/>
                        </a:rPr>
                        <a:t>46</a:t>
                      </a:r>
                      <a:endParaRPr lang="en-US" sz="1400" b="1" i="0" u="none" strike="noStrike" dirty="0">
                        <a:solidFill>
                          <a:srgbClr val="FF7BAE"/>
                        </a:solidFill>
                        <a:latin typeface="Calibri"/>
                        <a:cs typeface="Calibri"/>
                      </a:endParaRP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a:solidFill>
                            <a:srgbClr val="FF7BAE"/>
                          </a:solidFill>
                          <a:latin typeface="Calibri"/>
                          <a:cs typeface="Calibri"/>
                        </a:rPr>
                        <a:t>53</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a:solidFill>
                            <a:srgbClr val="FF7BAE"/>
                          </a:solidFill>
                          <a:latin typeface="Calibri"/>
                          <a:cs typeface="Calibri"/>
                        </a:rPr>
                        <a:t>41</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63</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27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14</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27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35</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31</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14</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7</a:t>
                      </a:r>
                    </a:p>
                  </a:txBody>
                  <a:tcPr marL="0" marR="0" marT="0" marB="0" anchor="b">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FF7BAE"/>
                          </a:solidFill>
                          <a:latin typeface="Calibri"/>
                          <a:cs typeface="Calibri"/>
                        </a:rPr>
                        <a:t>6</a:t>
                      </a:r>
                    </a:p>
                  </a:txBody>
                  <a:tcPr marL="0" marR="0" marT="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304800" y="800844"/>
            <a:ext cx="7467600" cy="5562599"/>
          </a:xfrm>
          <a:prstGeom prst="rect">
            <a:avLst/>
          </a:prstGeom>
          <a:noFill/>
        </p:spPr>
      </p:pic>
      <p:sp>
        <p:nvSpPr>
          <p:cNvPr id="3" name="TextBox 2"/>
          <p:cNvSpPr txBox="1"/>
          <p:nvPr/>
        </p:nvSpPr>
        <p:spPr>
          <a:xfrm>
            <a:off x="-130579" y="56984"/>
            <a:ext cx="9395448" cy="646331"/>
          </a:xfrm>
          <a:prstGeom prst="rect">
            <a:avLst/>
          </a:prstGeom>
          <a:noFill/>
        </p:spPr>
        <p:txBody>
          <a:bodyPr wrap="square" rtlCol="0">
            <a:spAutoFit/>
          </a:bodyPr>
          <a:lstStyle/>
          <a:p>
            <a:pPr algn="ctr"/>
            <a:r>
              <a:rPr lang="en-US" sz="3600" b="1" dirty="0">
                <a:solidFill>
                  <a:srgbClr val="049E9A"/>
                </a:solidFill>
                <a:latin typeface="Calibri" pitchFamily="34" charset="0"/>
                <a:ea typeface="+mj-ea"/>
                <a:cs typeface="Calibri" pitchFamily="34" charset="0"/>
              </a:rPr>
              <a:t>Petrel Population With/Without </a:t>
            </a:r>
            <a:r>
              <a:rPr lang="en-US" sz="3600" b="1" dirty="0" smtClean="0">
                <a:solidFill>
                  <a:srgbClr val="049E9A"/>
                </a:solidFill>
                <a:latin typeface="Calibri" pitchFamily="34" charset="0"/>
                <a:ea typeface="+mj-ea"/>
                <a:cs typeface="Calibri" pitchFamily="34" charset="0"/>
              </a:rPr>
              <a:t>Owl Reduction</a:t>
            </a:r>
            <a:endParaRPr lang="en-US" sz="3600" b="1" dirty="0">
              <a:solidFill>
                <a:srgbClr val="049E9A"/>
              </a:solidFill>
              <a:latin typeface="Calibri" pitchFamily="34" charset="0"/>
              <a:ea typeface="+mj-ea"/>
              <a:cs typeface="Calibri" pitchFamily="34" charset="0"/>
            </a:endParaRPr>
          </a:p>
        </p:txBody>
      </p:sp>
      <p:sp>
        <p:nvSpPr>
          <p:cNvPr id="4" name="TextBox 3"/>
          <p:cNvSpPr txBox="1"/>
          <p:nvPr/>
        </p:nvSpPr>
        <p:spPr>
          <a:xfrm>
            <a:off x="304800" y="6368533"/>
            <a:ext cx="1574855" cy="369332"/>
          </a:xfrm>
          <a:prstGeom prst="rect">
            <a:avLst/>
          </a:prstGeom>
          <a:noFill/>
        </p:spPr>
        <p:txBody>
          <a:bodyPr wrap="none" rtlCol="0">
            <a:spAutoFit/>
          </a:bodyPr>
          <a:lstStyle/>
          <a:p>
            <a:r>
              <a:rPr lang="en-US" dirty="0" err="1" smtClean="0"/>
              <a:t>Nur</a:t>
            </a:r>
            <a:r>
              <a:rPr lang="en-US" dirty="0" smtClean="0"/>
              <a:t> et al. 2012</a:t>
            </a:r>
            <a:endParaRPr lang="en-US" dirty="0"/>
          </a:p>
        </p:txBody>
      </p:sp>
      <p:sp>
        <p:nvSpPr>
          <p:cNvPr id="5" name="TextBox 4"/>
          <p:cNvSpPr txBox="1"/>
          <p:nvPr/>
        </p:nvSpPr>
        <p:spPr>
          <a:xfrm>
            <a:off x="1905000" y="3733800"/>
            <a:ext cx="2819400" cy="400110"/>
          </a:xfrm>
          <a:prstGeom prst="rect">
            <a:avLst/>
          </a:prstGeom>
          <a:noFill/>
        </p:spPr>
        <p:txBody>
          <a:bodyPr wrap="square" rtlCol="0">
            <a:spAutoFit/>
          </a:bodyPr>
          <a:lstStyle/>
          <a:p>
            <a:r>
              <a:rPr lang="en-US" sz="2000" b="1" dirty="0" smtClean="0">
                <a:solidFill>
                  <a:schemeClr val="tx2"/>
                </a:solidFill>
              </a:rPr>
              <a:t>27%-37% Petrel Decline</a:t>
            </a:r>
            <a:endParaRPr lang="en-US" sz="2000" b="1" dirty="0">
              <a:solidFill>
                <a:schemeClr val="tx2"/>
              </a:solidFill>
            </a:endParaRPr>
          </a:p>
        </p:txBody>
      </p:sp>
      <p:sp>
        <p:nvSpPr>
          <p:cNvPr id="6" name="TextBox 5"/>
          <p:cNvSpPr txBox="1"/>
          <p:nvPr/>
        </p:nvSpPr>
        <p:spPr>
          <a:xfrm>
            <a:off x="2819400" y="1371600"/>
            <a:ext cx="2268185" cy="400110"/>
          </a:xfrm>
          <a:prstGeom prst="rect">
            <a:avLst/>
          </a:prstGeom>
          <a:noFill/>
        </p:spPr>
        <p:txBody>
          <a:bodyPr wrap="none" rtlCol="0">
            <a:spAutoFit/>
          </a:bodyPr>
          <a:lstStyle/>
          <a:p>
            <a:r>
              <a:rPr lang="en-US" sz="2000" b="1" dirty="0" smtClean="0">
                <a:solidFill>
                  <a:schemeClr val="accent3"/>
                </a:solidFill>
              </a:rPr>
              <a:t>12% Petrel Increase</a:t>
            </a:r>
            <a:endParaRPr lang="en-US" sz="2000" b="1" dirty="0">
              <a:solidFill>
                <a:schemeClr val="accent3"/>
              </a:solidFill>
            </a:endParaRPr>
          </a:p>
        </p:txBody>
      </p:sp>
      <p:sp>
        <p:nvSpPr>
          <p:cNvPr id="7" name="TextBox 6"/>
          <p:cNvSpPr txBox="1"/>
          <p:nvPr/>
        </p:nvSpPr>
        <p:spPr>
          <a:xfrm>
            <a:off x="6324600" y="3657600"/>
            <a:ext cx="2112501" cy="400110"/>
          </a:xfrm>
          <a:prstGeom prst="rect">
            <a:avLst/>
          </a:prstGeom>
          <a:noFill/>
        </p:spPr>
        <p:txBody>
          <a:bodyPr wrap="none" rtlCol="0">
            <a:spAutoFit/>
          </a:bodyPr>
          <a:lstStyle/>
          <a:p>
            <a:r>
              <a:rPr lang="en-US" sz="2000" b="1" dirty="0" smtClean="0"/>
              <a:t>No Owl Reduction</a:t>
            </a:r>
            <a:endParaRPr lang="en-US" sz="2000" b="1" dirty="0"/>
          </a:p>
        </p:txBody>
      </p:sp>
      <p:sp>
        <p:nvSpPr>
          <p:cNvPr id="8" name="TextBox 7"/>
          <p:cNvSpPr txBox="1"/>
          <p:nvPr/>
        </p:nvSpPr>
        <p:spPr>
          <a:xfrm>
            <a:off x="6477000" y="1981200"/>
            <a:ext cx="2253566" cy="400110"/>
          </a:xfrm>
          <a:prstGeom prst="rect">
            <a:avLst/>
          </a:prstGeom>
          <a:noFill/>
        </p:spPr>
        <p:txBody>
          <a:bodyPr wrap="none" rtlCol="0">
            <a:spAutoFit/>
          </a:bodyPr>
          <a:lstStyle/>
          <a:p>
            <a:r>
              <a:rPr lang="en-US" sz="2000" b="1" dirty="0" smtClean="0"/>
              <a:t>50% Owl Reduction</a:t>
            </a:r>
            <a:endParaRPr lang="en-US" sz="2000" b="1" dirty="0"/>
          </a:p>
        </p:txBody>
      </p:sp>
      <p:sp>
        <p:nvSpPr>
          <p:cNvPr id="9" name="TextBox 8"/>
          <p:cNvSpPr txBox="1"/>
          <p:nvPr/>
        </p:nvSpPr>
        <p:spPr>
          <a:xfrm>
            <a:off x="6400800" y="914400"/>
            <a:ext cx="2452338" cy="400110"/>
          </a:xfrm>
          <a:prstGeom prst="rect">
            <a:avLst/>
          </a:prstGeom>
          <a:noFill/>
        </p:spPr>
        <p:txBody>
          <a:bodyPr wrap="none" rtlCol="0">
            <a:spAutoFit/>
          </a:bodyPr>
          <a:lstStyle/>
          <a:p>
            <a:r>
              <a:rPr lang="en-US" sz="2000" b="1" dirty="0" smtClean="0"/>
              <a:t>71.5% Owl Reduction</a:t>
            </a:r>
            <a:endParaRPr lang="en-US" sz="20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87EFBEE5-515E-48AC-87D2-9C102C7ABA56}"/>
</file>

<file path=customXml/itemProps2.xml><?xml version="1.0" encoding="utf-8"?>
<ds:datastoreItem xmlns:ds="http://schemas.openxmlformats.org/officeDocument/2006/customXml" ds:itemID="{D2EA5A44-3A91-4CA5-BF7F-9DF36337EEF8}"/>
</file>

<file path=customXml/itemProps3.xml><?xml version="1.0" encoding="utf-8"?>
<ds:datastoreItem xmlns:ds="http://schemas.openxmlformats.org/officeDocument/2006/customXml" ds:itemID="{6933B626-E9D5-4CB6-BF81-A19230A5CBE6}"/>
</file>

<file path=docProps/app.xml><?xml version="1.0" encoding="utf-8"?>
<Properties xmlns="http://schemas.openxmlformats.org/officeDocument/2006/extended-properties" xmlns:vt="http://schemas.openxmlformats.org/officeDocument/2006/docPropsVTypes">
  <Template/>
  <TotalTime>6830</TotalTime>
  <Words>2000</Words>
  <Application>Microsoft Office PowerPoint</Application>
  <PresentationFormat>On-screen Show (4:3)</PresentationFormat>
  <Paragraphs>393</Paragraphs>
  <Slides>39</Slides>
  <Notes>25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39</vt:i4>
      </vt:variant>
    </vt:vector>
  </HeadingPairs>
  <TitlesOfParts>
    <vt:vector size="42" baseType="lpstr">
      <vt:lpstr>Office Theme</vt:lpstr>
      <vt:lpstr>Acrobat Document</vt:lpstr>
      <vt:lpstr>Adobe Acrobat Document</vt:lpstr>
      <vt:lpstr>Farallon Mouse Removal Project Administrative Draft EIS Briefing USFWS – Regional Office – Sacramento January 16, 2013</vt:lpstr>
      <vt:lpstr>PowerPoint Presentation</vt:lpstr>
      <vt:lpstr>Project Purpose Statement </vt:lpstr>
      <vt:lpstr>PowerPoint Presentation</vt:lpstr>
      <vt:lpstr>Farallon Project Expected Benefits</vt:lpstr>
      <vt:lpstr>PowerPoint Presentation</vt:lpstr>
      <vt:lpstr>Relationship of Mouse and Owl  Abundance with Storm-Petrel Predation </vt:lpstr>
      <vt:lpstr>PowerPoint Presentation</vt:lpstr>
      <vt:lpstr>PowerPoint Presentation</vt:lpstr>
      <vt:lpstr>PowerPoint Presentation</vt:lpstr>
      <vt:lpstr>PowerPoint Presentation</vt:lpstr>
      <vt:lpstr>Minimum Operational Criteria</vt:lpstr>
      <vt:lpstr>PowerPoint Presentation</vt:lpstr>
      <vt:lpstr>Admin Draft EIS Summary</vt:lpstr>
      <vt:lpstr>Purpose and Need</vt:lpstr>
      <vt:lpstr>PowerPoint Presentation</vt:lpstr>
      <vt:lpstr>Alternatives</vt:lpstr>
      <vt:lpstr>Alternatives</vt:lpstr>
      <vt:lpstr>Island Resources of Primary Concern</vt:lpstr>
      <vt:lpstr>Proposed Mitigation Measures</vt:lpstr>
      <vt:lpstr>Affected Environment</vt:lpstr>
      <vt:lpstr>Impacts Analysis</vt:lpstr>
      <vt:lpstr>Qualitative Impact Indices </vt:lpstr>
      <vt:lpstr>PowerPoint Presentation</vt:lpstr>
      <vt:lpstr>PowerPoint Presentation</vt:lpstr>
      <vt:lpstr>PowerPoint Presentation</vt:lpstr>
      <vt:lpstr>PowerPoint Presentation</vt:lpstr>
      <vt:lpstr>PowerPoint Presentation</vt:lpstr>
      <vt:lpstr>PowerPoint Presentation</vt:lpstr>
      <vt:lpstr>Gull Hazing Trial Results </vt:lpstr>
      <vt:lpstr>Pre-Eradication Monitoring Efforts</vt:lpstr>
      <vt:lpstr>PowerPoint Presentation</vt:lpstr>
      <vt:lpstr>PowerPoint Presentation</vt:lpstr>
      <vt:lpstr>Proposed 2013 NEPA Schedule</vt:lpstr>
      <vt:lpstr>Permits</vt:lpstr>
      <vt:lpstr>PowerPoint Presentation</vt:lpstr>
      <vt:lpstr>Communication Plan</vt:lpstr>
      <vt:lpstr>PowerPoint Presentation</vt:lpstr>
      <vt:lpstr>  We Appreciate Your Comments!</vt:lpstr>
    </vt:vector>
  </TitlesOfParts>
  <Company>Island Conservation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dgrout;gfeldman</dc:creator>
  <cp:lastModifiedBy>Gerry McChesney</cp:lastModifiedBy>
  <cp:revision>555</cp:revision>
  <dcterms:created xsi:type="dcterms:W3CDTF">2011-11-28T18:54:47Z</dcterms:created>
  <dcterms:modified xsi:type="dcterms:W3CDTF">2013-01-16T18:56:49Z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576200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