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73" r:id="rId2"/>
    <p:sldId id="278" r:id="rId3"/>
    <p:sldId id="29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586" autoAdjust="0"/>
  </p:normalViewPr>
  <p:slideViewPr>
    <p:cSldViewPr>
      <p:cViewPr>
        <p:scale>
          <a:sx n="70" d="100"/>
          <a:sy n="70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notesMaster" Target="notesMasters/notesMaster1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B576ED-3FE9-436B-B926-6547F09249D5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B92C6D-DF17-431C-82CF-76FF20370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62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 smtClean="0"/>
              <a:t>Background on the process</a:t>
            </a:r>
            <a:r>
              <a:rPr lang="en-US" baseline="0" dirty="0" smtClean="0"/>
              <a:t> that has been followed to date</a:t>
            </a:r>
          </a:p>
          <a:p>
            <a:pPr lvl="0"/>
            <a:endParaRPr lang="en-US" baseline="0" dirty="0" smtClean="0"/>
          </a:p>
          <a:p>
            <a:pPr lvl="0"/>
            <a:r>
              <a:rPr lang="en-US" baseline="0" dirty="0" smtClean="0"/>
              <a:t>Scoping phase – April to June 2011</a:t>
            </a:r>
          </a:p>
          <a:p>
            <a:pPr lvl="0"/>
            <a:endParaRPr lang="en-US" baseline="0" dirty="0" smtClean="0"/>
          </a:p>
          <a:p>
            <a:pPr lvl="0"/>
            <a:r>
              <a:rPr lang="en-US" baseline="0" dirty="0" smtClean="0"/>
              <a:t>More recently Alternative Selection process used to develop alternatives. Input from other agencies and the public taken into account during this process</a:t>
            </a:r>
          </a:p>
          <a:p>
            <a:pPr lvl="0"/>
            <a:endParaRPr lang="en-US" baseline="0" dirty="0" smtClean="0"/>
          </a:p>
          <a:p>
            <a:pPr lvl="0"/>
            <a:r>
              <a:rPr lang="en-US" baseline="0" dirty="0" smtClean="0"/>
              <a:t>Now in the last stages of preparing an EIS which we hope will be released in August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A40EE8-D138-48B7-BA16-6D2A12701143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0640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457200" y="457200"/>
            <a:ext cx="8229600" cy="8382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Project Purpose</a:t>
            </a:r>
            <a:endParaRPr 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33400" y="1671696"/>
            <a:ext cx="8001000" cy="465290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charset="0"/>
              <a:buNone/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meet the Service’s management goal of protecting and restoring the ecosystem of the Farallon Islands by </a:t>
            </a:r>
            <a:r>
              <a:rPr lang="en-US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eradicating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invasive house mice (</a:t>
            </a:r>
            <a:r>
              <a:rPr lang="en-US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 musculus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thereby eliminating their negative impacts on seabirds and other native species of the Farallon National Wildlife Refuge. </a:t>
            </a:r>
          </a:p>
          <a:p>
            <a:pPr>
              <a:lnSpc>
                <a:spcPct val="150000"/>
              </a:lnSpc>
            </a:pPr>
            <a:endParaRPr lang="en-US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ct val="150000"/>
              </a:lnSpc>
              <a:buFont typeface="Arial" charset="0"/>
              <a:buNone/>
            </a:pP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90672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6069"/>
            <a:ext cx="8229600" cy="4126584"/>
          </a:xfrm>
        </p:spPr>
        <p:txBody>
          <a:bodyPr>
            <a:normAutofit fontScale="92500"/>
          </a:bodyPr>
          <a:lstStyle/>
          <a:p>
            <a:pPr lvl="1">
              <a:buFont typeface="Wingdings" pitchFamily="2" charset="2"/>
              <a:buChar char="§"/>
            </a:pPr>
            <a:r>
              <a:rPr lang="en-US" sz="2400" b="1" u="sng" dirty="0" smtClean="0">
                <a:solidFill>
                  <a:schemeClr val="bg1"/>
                </a:solidFill>
                <a:cs typeface="Calibri" pitchFamily="34" charset="0"/>
              </a:rPr>
              <a:t>Alternative A</a:t>
            </a:r>
            <a:r>
              <a:rPr lang="en-US" sz="2400" b="1" dirty="0" smtClean="0">
                <a:solidFill>
                  <a:schemeClr val="bg1"/>
                </a:solidFill>
                <a:cs typeface="Calibri" pitchFamily="34" charset="0"/>
              </a:rPr>
              <a:t>: </a:t>
            </a:r>
          </a:p>
          <a:p>
            <a:pPr lvl="2">
              <a:buFont typeface="Courier New" pitchFamily="49" charset="0"/>
              <a:buChar char="o"/>
            </a:pPr>
            <a:r>
              <a:rPr lang="en-US" sz="2200" b="1" dirty="0">
                <a:solidFill>
                  <a:schemeClr val="bg1"/>
                </a:solidFill>
                <a:cs typeface="Calibri" pitchFamily="34" charset="0"/>
              </a:rPr>
              <a:t>No </a:t>
            </a:r>
            <a:r>
              <a:rPr lang="en-US" sz="2200" b="1" dirty="0" smtClean="0">
                <a:solidFill>
                  <a:schemeClr val="bg1"/>
                </a:solidFill>
                <a:cs typeface="Calibri" pitchFamily="34" charset="0"/>
              </a:rPr>
              <a:t>Action; allow </a:t>
            </a:r>
            <a:r>
              <a:rPr lang="en-US" sz="2200" b="1" dirty="0">
                <a:solidFill>
                  <a:schemeClr val="bg1"/>
                </a:solidFill>
                <a:cs typeface="Calibri" pitchFamily="34" charset="0"/>
              </a:rPr>
              <a:t>mice to </a:t>
            </a:r>
            <a:r>
              <a:rPr lang="en-US" sz="2200" b="1" dirty="0" smtClean="0">
                <a:solidFill>
                  <a:schemeClr val="bg1"/>
                </a:solidFill>
                <a:cs typeface="Calibri" pitchFamily="34" charset="0"/>
              </a:rPr>
              <a:t>remain.</a:t>
            </a:r>
            <a:endParaRPr lang="en-US" sz="2200" b="1" dirty="0">
              <a:solidFill>
                <a:schemeClr val="bg1"/>
              </a:solidFill>
              <a:cs typeface="Calibri" pitchFamily="34" charset="0"/>
            </a:endParaRPr>
          </a:p>
          <a:p>
            <a:pPr lvl="1">
              <a:lnSpc>
                <a:spcPct val="200000"/>
              </a:lnSpc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bg1"/>
                </a:solidFill>
                <a:cs typeface="Calibri" pitchFamily="34" charset="0"/>
              </a:rPr>
              <a:t>Alternative B:</a:t>
            </a:r>
          </a:p>
          <a:p>
            <a:pPr lvl="2">
              <a:buFont typeface="Courier New" pitchFamily="49" charset="0"/>
              <a:buChar char="o"/>
            </a:pPr>
            <a:r>
              <a:rPr lang="en-US" sz="2200" b="1" dirty="0">
                <a:solidFill>
                  <a:schemeClr val="bg1"/>
                </a:solidFill>
                <a:cs typeface="Calibri" pitchFamily="34" charset="0"/>
              </a:rPr>
              <a:t>A</a:t>
            </a:r>
            <a:r>
              <a:rPr lang="en-US" sz="2200" b="1" dirty="0" smtClean="0">
                <a:solidFill>
                  <a:schemeClr val="bg1"/>
                </a:solidFill>
                <a:cs typeface="Calibri" pitchFamily="34" charset="0"/>
              </a:rPr>
              <a:t>erial </a:t>
            </a:r>
            <a:r>
              <a:rPr lang="en-US" sz="2200" b="1" dirty="0">
                <a:solidFill>
                  <a:schemeClr val="bg1"/>
                </a:solidFill>
                <a:cs typeface="Calibri" pitchFamily="34" charset="0"/>
              </a:rPr>
              <a:t>broadcast of </a:t>
            </a:r>
            <a:r>
              <a:rPr lang="en-US" sz="2200" b="1" dirty="0" smtClean="0">
                <a:solidFill>
                  <a:schemeClr val="bg1"/>
                </a:solidFill>
                <a:cs typeface="Calibri" pitchFamily="34" charset="0"/>
              </a:rPr>
              <a:t>Brodifacoum-25D Conservation.</a:t>
            </a:r>
          </a:p>
          <a:p>
            <a:pPr lvl="1">
              <a:lnSpc>
                <a:spcPct val="200000"/>
              </a:lnSpc>
              <a:buFont typeface="Wingdings" pitchFamily="2" charset="2"/>
              <a:buChar char="§"/>
            </a:pPr>
            <a:r>
              <a:rPr lang="en-US" sz="2400" b="1" dirty="0" smtClean="0">
                <a:solidFill>
                  <a:schemeClr val="bg1"/>
                </a:solidFill>
                <a:cs typeface="Calibri" pitchFamily="34" charset="0"/>
              </a:rPr>
              <a:t>Alternative C: </a:t>
            </a:r>
          </a:p>
          <a:p>
            <a:pPr lvl="2">
              <a:buFont typeface="Courier New" pitchFamily="49" charset="0"/>
              <a:buChar char="o"/>
            </a:pPr>
            <a:r>
              <a:rPr lang="en-US" sz="2200" b="1" dirty="0">
                <a:solidFill>
                  <a:schemeClr val="bg1"/>
                </a:solidFill>
                <a:cs typeface="Calibri" pitchFamily="34" charset="0"/>
              </a:rPr>
              <a:t>Aerial broadcast of </a:t>
            </a:r>
            <a:r>
              <a:rPr lang="en-US" sz="2200" b="1" dirty="0" smtClean="0">
                <a:solidFill>
                  <a:schemeClr val="bg1"/>
                </a:solidFill>
                <a:cs typeface="Calibri" pitchFamily="34" charset="0"/>
              </a:rPr>
              <a:t>Diphacinone-50 Conservation</a:t>
            </a:r>
            <a:r>
              <a:rPr lang="en-US" sz="2200" b="1" dirty="0">
                <a:solidFill>
                  <a:schemeClr val="bg1"/>
                </a:solidFill>
                <a:cs typeface="Calibri" pitchFamily="34" charset="0"/>
              </a:rPr>
              <a:t>. </a:t>
            </a:r>
            <a:endParaRPr lang="en-US" sz="2200" b="1" dirty="0" smtClean="0">
              <a:solidFill>
                <a:schemeClr val="bg1"/>
              </a:solidFill>
              <a:cs typeface="Calibri" pitchFamily="34" charset="0"/>
            </a:endParaRPr>
          </a:p>
          <a:p>
            <a:pPr lvl="2">
              <a:buFont typeface="Courier New" pitchFamily="49" charset="0"/>
              <a:buChar char="o"/>
            </a:pPr>
            <a:endParaRPr lang="en-US" sz="2200" b="1" dirty="0">
              <a:solidFill>
                <a:schemeClr val="bg1"/>
              </a:solidFill>
              <a:cs typeface="Calibri" pitchFamily="34" charset="0"/>
            </a:endParaRPr>
          </a:p>
          <a:p>
            <a:pPr lvl="2">
              <a:buFont typeface="Courier New" pitchFamily="49" charset="0"/>
              <a:buChar char="o"/>
            </a:pPr>
            <a:endParaRPr lang="en-US" sz="2200" b="1" dirty="0" smtClean="0">
              <a:solidFill>
                <a:schemeClr val="bg1"/>
              </a:solidFill>
              <a:cs typeface="Calibri" pitchFamily="34" charset="0"/>
            </a:endParaRPr>
          </a:p>
          <a:p>
            <a:pPr marL="749808" lvl="2" indent="0">
              <a:buNone/>
            </a:pPr>
            <a:r>
              <a:rPr lang="en-US" sz="2200" b="1" dirty="0" smtClean="0">
                <a:solidFill>
                  <a:schemeClr val="bg1"/>
                </a:solidFill>
                <a:cs typeface="Calibri" pitchFamily="34" charset="0"/>
              </a:rPr>
              <a:t>(No preferred alternative)</a:t>
            </a:r>
            <a:endParaRPr lang="en-US" sz="2200" b="1" dirty="0">
              <a:solidFill>
                <a:schemeClr val="bg1"/>
              </a:solidFill>
              <a:cs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effectLst/>
                <a:latin typeface="+mn-lt"/>
                <a:cs typeface="Arial" pitchFamily="34" charset="0"/>
              </a:rPr>
              <a:t>Alternatives in Draft Environmental </a:t>
            </a:r>
            <a:br>
              <a:rPr lang="en-US" sz="3200" b="1" dirty="0" smtClean="0">
                <a:solidFill>
                  <a:schemeClr val="bg1"/>
                </a:solidFill>
                <a:effectLst/>
                <a:latin typeface="+mn-lt"/>
                <a:cs typeface="Arial" pitchFamily="34" charset="0"/>
              </a:rPr>
            </a:br>
            <a:r>
              <a:rPr lang="en-US" sz="3200" b="1" dirty="0" smtClean="0">
                <a:solidFill>
                  <a:schemeClr val="bg1"/>
                </a:solidFill>
                <a:effectLst/>
                <a:latin typeface="+mn-lt"/>
                <a:cs typeface="Arial" pitchFamily="34" charset="0"/>
              </a:rPr>
              <a:t>Impact Statement</a:t>
            </a:r>
            <a:endParaRPr lang="en-US" sz="3200" b="1" dirty="0">
              <a:solidFill>
                <a:schemeClr val="bg1"/>
              </a:solidFill>
              <a:effectLst/>
              <a:latin typeface="+mn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007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-2286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200" b="1" dirty="0" smtClean="0">
                <a:solidFill>
                  <a:schemeClr val="bg1"/>
                </a:solidFill>
                <a:cs typeface="Arial" pitchFamily="34" charset="0"/>
              </a:rPr>
              <a:t>Action Alternatives</a:t>
            </a:r>
            <a:endParaRPr 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" name="Text Placeholder 7"/>
          <p:cNvSpPr txBox="1">
            <a:spLocks/>
          </p:cNvSpPr>
          <p:nvPr/>
        </p:nvSpPr>
        <p:spPr>
          <a:xfrm>
            <a:off x="35257" y="1191609"/>
            <a:ext cx="4289424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18288" indent="0" algn="ctr">
              <a:buNone/>
            </a:pPr>
            <a:r>
              <a:rPr lang="en-US" sz="2600" b="1" dirty="0" err="1" smtClean="0">
                <a:solidFill>
                  <a:schemeClr val="bg1"/>
                </a:solidFill>
              </a:rPr>
              <a:t>Brodifacoum</a:t>
            </a:r>
            <a:r>
              <a:rPr lang="en-US" sz="2600" b="1" dirty="0" smtClean="0">
                <a:solidFill>
                  <a:schemeClr val="bg1"/>
                </a:solidFill>
              </a:rPr>
              <a:t> 25D </a:t>
            </a:r>
            <a:br>
              <a:rPr lang="en-US" sz="2600" b="1" dirty="0" smtClean="0">
                <a:solidFill>
                  <a:schemeClr val="bg1"/>
                </a:solidFill>
              </a:rPr>
            </a:br>
            <a:r>
              <a:rPr lang="en-US" sz="2600" b="1" dirty="0" smtClean="0">
                <a:solidFill>
                  <a:schemeClr val="bg1"/>
                </a:solidFill>
              </a:rPr>
              <a:t>Conservation</a:t>
            </a:r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6" name="Content Placeholder 8"/>
          <p:cNvSpPr>
            <a:spLocks noGrp="1"/>
          </p:cNvSpPr>
          <p:nvPr>
            <p:ph sz="half" idx="4294967295"/>
          </p:nvPr>
        </p:nvSpPr>
        <p:spPr>
          <a:xfrm>
            <a:off x="256674" y="2379846"/>
            <a:ext cx="4786965" cy="3182754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bg1"/>
                </a:solidFill>
              </a:rPr>
              <a:t>Highly potent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bg1"/>
                </a:solidFill>
              </a:rPr>
              <a:t>2-3 Applications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bg1"/>
                </a:solidFill>
              </a:rPr>
              <a:t>10-21 days between applications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bg1"/>
                </a:solidFill>
              </a:rPr>
              <a:t>Single feeding</a:t>
            </a:r>
            <a:endParaRPr lang="en-US" sz="2400" b="1" dirty="0">
              <a:solidFill>
                <a:schemeClr val="bg1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en-US" sz="2400" b="1" dirty="0">
                <a:solidFill>
                  <a:schemeClr val="bg1"/>
                </a:solidFill>
              </a:rPr>
              <a:t>T</a:t>
            </a:r>
            <a:r>
              <a:rPr lang="en-US" sz="2400" b="1" dirty="0" smtClean="0">
                <a:solidFill>
                  <a:schemeClr val="bg1"/>
                </a:solidFill>
              </a:rPr>
              <a:t>race amounts in soil after 6 months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bg1"/>
                </a:solidFill>
              </a:rPr>
              <a:t>Highly palatable to mice</a:t>
            </a:r>
          </a:p>
        </p:txBody>
      </p:sp>
      <p:sp>
        <p:nvSpPr>
          <p:cNvPr id="7" name="Text Placeholder 9"/>
          <p:cNvSpPr txBox="1">
            <a:spLocks/>
          </p:cNvSpPr>
          <p:nvPr/>
        </p:nvSpPr>
        <p:spPr>
          <a:xfrm>
            <a:off x="3886200" y="1112838"/>
            <a:ext cx="5181600" cy="639762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18288" indent="0" algn="ctr">
              <a:buNone/>
            </a:pPr>
            <a:r>
              <a:rPr lang="en-US" sz="2600" b="1" dirty="0" err="1" smtClean="0">
                <a:solidFill>
                  <a:schemeClr val="bg1"/>
                </a:solidFill>
              </a:rPr>
              <a:t>Diphacinone</a:t>
            </a:r>
            <a:r>
              <a:rPr lang="en-US" sz="2600" b="1" dirty="0" smtClean="0">
                <a:solidFill>
                  <a:schemeClr val="bg1"/>
                </a:solidFill>
              </a:rPr>
              <a:t> D50 </a:t>
            </a:r>
            <a:br>
              <a:rPr lang="en-US" sz="2600" b="1" dirty="0" smtClean="0">
                <a:solidFill>
                  <a:schemeClr val="bg1"/>
                </a:solidFill>
              </a:rPr>
            </a:br>
            <a:r>
              <a:rPr lang="en-US" sz="2600" b="1" dirty="0" smtClean="0">
                <a:solidFill>
                  <a:schemeClr val="bg1"/>
                </a:solidFill>
              </a:rPr>
              <a:t>Conservation</a:t>
            </a:r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8" name="Content Placeholder 10"/>
          <p:cNvSpPr>
            <a:spLocks noGrp="1"/>
          </p:cNvSpPr>
          <p:nvPr>
            <p:ph sz="quarter" idx="4294967295"/>
          </p:nvPr>
        </p:nvSpPr>
        <p:spPr>
          <a:xfrm>
            <a:off x="4953001" y="2895600"/>
            <a:ext cx="4191000" cy="3200400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bg1"/>
                </a:solidFill>
              </a:rPr>
              <a:t>Low to moderately potent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bg1"/>
                </a:solidFill>
              </a:rPr>
              <a:t>3-4 </a:t>
            </a:r>
            <a:r>
              <a:rPr lang="en-US" sz="2400" b="1" dirty="0">
                <a:solidFill>
                  <a:schemeClr val="bg1"/>
                </a:solidFill>
              </a:rPr>
              <a:t>Applications </a:t>
            </a:r>
            <a:endParaRPr lang="en-US" sz="2400" b="1" dirty="0" smtClean="0">
              <a:solidFill>
                <a:schemeClr val="bg1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bg1"/>
                </a:solidFill>
              </a:rPr>
              <a:t>7 </a:t>
            </a:r>
            <a:r>
              <a:rPr lang="en-US" sz="2400" b="1" dirty="0">
                <a:solidFill>
                  <a:schemeClr val="bg1"/>
                </a:solidFill>
              </a:rPr>
              <a:t>days between </a:t>
            </a:r>
            <a:r>
              <a:rPr lang="en-US" sz="2400" b="1" dirty="0" smtClean="0">
                <a:solidFill>
                  <a:schemeClr val="bg1"/>
                </a:solidFill>
              </a:rPr>
              <a:t>applications</a:t>
            </a:r>
            <a:endParaRPr lang="en-US" sz="2400" b="1" dirty="0">
              <a:solidFill>
                <a:schemeClr val="bg1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bg1"/>
                </a:solidFill>
              </a:rPr>
              <a:t>Multiple, continuous feedings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bg1"/>
                </a:solidFill>
              </a:rPr>
              <a:t>Undetectable in soil after 2 months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bg1"/>
                </a:solidFill>
              </a:rPr>
              <a:t>Not highly palatable to mice</a:t>
            </a:r>
          </a:p>
        </p:txBody>
      </p:sp>
    </p:spTree>
    <p:extLst>
      <p:ext uri="{BB962C8B-B14F-4D97-AF65-F5344CB8AC3E}">
        <p14:creationId xmlns:p14="http://schemas.microsoft.com/office/powerpoint/2010/main" val="118409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725DA223521E4F8FF3AAF8EF66E35D" ma:contentTypeVersion="11" ma:contentTypeDescription="Create a new document." ma:contentTypeScope="" ma:versionID="e976681ef8c202b58aed97db1ab00a1b">
  <xsd:schema xmlns:xsd="http://www.w3.org/2001/XMLSchema" xmlns:xs="http://www.w3.org/2001/XMLSchema" xmlns:p="http://schemas.microsoft.com/office/2006/metadata/properties" xmlns:ns2="b8c791ff-8839-41d3-a5c3-dadefa89be97" xmlns:ns3="2b8eca42-bbaa-4602-a2b4-1626cec75391" targetNamespace="http://schemas.microsoft.com/office/2006/metadata/properties" ma:root="true" ma:fieldsID="ba7658f9077d3ff87f888170b92b2961" ns2:_="" ns3:_="">
    <xsd:import namespace="b8c791ff-8839-41d3-a5c3-dadefa89be97"/>
    <xsd:import namespace="2b8eca42-bbaa-4602-a2b4-1626cec75391"/>
    <xsd:element name="properties">
      <xsd:complexType>
        <xsd:sequence>
          <xsd:element name="documentManagement">
            <xsd:complexType>
              <xsd:all>
                <xsd:element ref="ns2:Reviewed_x003f_" minOccurs="0"/>
                <xsd:element ref="ns2:Reviewed_x0020_By_x003f_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PotentialExemption_x003f_" minOccurs="0"/>
                <xsd:element ref="ns2:SenttoFOIACoordinator_x003f_" minOccurs="0"/>
                <xsd:element ref="ns2:Not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c791ff-8839-41d3-a5c3-dadefa89be97" elementFormDefault="qualified">
    <xsd:import namespace="http://schemas.microsoft.com/office/2006/documentManagement/types"/>
    <xsd:import namespace="http://schemas.microsoft.com/office/infopath/2007/PartnerControls"/>
    <xsd:element name="Reviewed_x003f_" ma:index="8" nillable="true" ma:displayName="Reviewed?" ma:default="No" ma:format="Dropdown" ma:internalName="Reviewed_x003f_">
      <xsd:simpleType>
        <xsd:restriction base="dms:Choice">
          <xsd:enumeration value="Yes"/>
          <xsd:enumeration value="In Progress"/>
          <xsd:enumeration value="No"/>
        </xsd:restriction>
      </xsd:simpleType>
    </xsd:element>
    <xsd:element name="Reviewed_x0020_By_x003f_" ma:index="9" nillable="true" ma:displayName="Reviewed By?" ma:list="UserInfo" ma:SharePointGroup="0" ma:internalName="Reviewed_x0020_By_x003f_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PotentialExemption_x003f_" ma:index="14" nillable="true" ma:displayName="Potential Exemption?" ma:format="Dropdown" ma:internalName="PotentialExemption_x003f_">
      <xsd:simpleType>
        <xsd:restriction base="dms:Choice">
          <xsd:enumeration value="Yes"/>
          <xsd:enumeration value="No"/>
        </xsd:restriction>
      </xsd:simpleType>
    </xsd:element>
    <xsd:element name="SenttoFOIACoordinator_x003f_" ma:index="15" nillable="true" ma:displayName="Sent to FOIA Coordinator?" ma:default="0" ma:format="Dropdown" ma:internalName="SenttoFOIACoordinator_x003f_">
      <xsd:simpleType>
        <xsd:restriction base="dms:Boolean"/>
      </xsd:simpleType>
    </xsd:element>
    <xsd:element name="Notes" ma:index="16" nillable="true" ma:displayName="Notes" ma:format="Dropdown" ma:internalName="Note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8eca42-bbaa-4602-a2b4-1626cec7539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viewed_x0020_By_x003f_ xmlns="b8c791ff-8839-41d3-a5c3-dadefa89be97">
      <UserInfo>
        <DisplayName>Pelz, Mark</DisplayName>
        <AccountId>7</AccountId>
        <AccountType/>
      </UserInfo>
    </Reviewed_x0020_By_x003f_>
    <Reviewed_x003f_ xmlns="b8c791ff-8839-41d3-a5c3-dadefa89be97">Yes</Reviewed_x003f_>
    <Notes xmlns="b8c791ff-8839-41d3-a5c3-dadefa89be97" xsi:nil="true"/>
    <SenttoFOIACoordinator_x003f_ xmlns="b8c791ff-8839-41d3-a5c3-dadefa89be97">false</SenttoFOIACoordinator_x003f_>
    <PotentialExemption_x003f_ xmlns="b8c791ff-8839-41d3-a5c3-dadefa89be97">No</PotentialExemption_x003f_>
  </documentManagement>
</p:properties>
</file>

<file path=customXml/itemProps1.xml><?xml version="1.0" encoding="utf-8"?>
<ds:datastoreItem xmlns:ds="http://schemas.openxmlformats.org/officeDocument/2006/customXml" ds:itemID="{8ACCC44D-10B2-4685-88D8-A1C8DA22591F}"/>
</file>

<file path=customXml/itemProps2.xml><?xml version="1.0" encoding="utf-8"?>
<ds:datastoreItem xmlns:ds="http://schemas.openxmlformats.org/officeDocument/2006/customXml" ds:itemID="{DBF5807B-49CE-4495-9A69-1A678C5617C9}"/>
</file>

<file path=customXml/itemProps3.xml><?xml version="1.0" encoding="utf-8"?>
<ds:datastoreItem xmlns:ds="http://schemas.openxmlformats.org/officeDocument/2006/customXml" ds:itemID="{AF9309A4-EFC4-4F88-AA56-0851AA4E6CFA}"/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736</TotalTime>
  <Words>193</Words>
  <Application>Microsoft Office PowerPoint</Application>
  <PresentationFormat>On-screen Show (4:3)</PresentationFormat>
  <Paragraphs>35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Elemental</vt:lpstr>
      <vt:lpstr>PowerPoint Presentation</vt:lpstr>
      <vt:lpstr>Alternatives in Draft Environmental  Impact Statement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Landres, Nyssa R</dc:creator>
  <cp:lastModifiedBy>Gerry J McChesney</cp:lastModifiedBy>
  <cp:revision>73</cp:revision>
  <dcterms:created xsi:type="dcterms:W3CDTF">2013-08-29T14:20:40Z</dcterms:created>
  <dcterms:modified xsi:type="dcterms:W3CDTF">2016-10-18T01:29:33Z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0x010100AE725DA223521E4F8FF3AAF8EF66E35D</vt:lpwstr>
  </property>
  <property fmtid="{D5CDD505-2E9C-101B-9397-08002B2CF9AE}" pid="3" name="Order">
    <vt:r8>584000</vt:r8>
  </property>
  <property fmtid="{D5CDD505-2E9C-101B-9397-08002B2CF9AE}" pid="4" name="_ExtendedDescription">
    <vt:lpwstr/>
  </property>
  <property fmtid="{D5CDD505-2E9C-101B-9397-08002B2CF9AE}" pid="5" name="TriggerFlowInfo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xd_Signature">
    <vt:bool>false</vt:bool>
  </property>
  <property fmtid="{D5CDD505-2E9C-101B-9397-08002B2CF9AE}" pid="10" name="xd_ProgID">
    <vt:lpwstr/>
  </property>
  <property fmtid="{D5CDD505-2E9C-101B-9397-08002B2CF9AE}" pid="11" name="TemplateUrl">
    <vt:lpwstr/>
  </property>
</Properties>
</file>