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s/slide23.xml" ContentType="application/vnd.openxmlformats-officedocument.presentationml.slide+xml"/>
  <Override PartName="/ppt/slides/slide17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0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320" r:id="rId2"/>
    <p:sldId id="259" r:id="rId3"/>
    <p:sldId id="321" r:id="rId4"/>
    <p:sldId id="335" r:id="rId5"/>
    <p:sldId id="322" r:id="rId6"/>
    <p:sldId id="328" r:id="rId7"/>
    <p:sldId id="331" r:id="rId8"/>
    <p:sldId id="332" r:id="rId9"/>
    <p:sldId id="334" r:id="rId10"/>
    <p:sldId id="261" r:id="rId11"/>
    <p:sldId id="262" r:id="rId12"/>
    <p:sldId id="263" r:id="rId13"/>
    <p:sldId id="300" r:id="rId14"/>
    <p:sldId id="329" r:id="rId15"/>
    <p:sldId id="325" r:id="rId16"/>
    <p:sldId id="330" r:id="rId17"/>
    <p:sldId id="337" r:id="rId18"/>
    <p:sldId id="338" r:id="rId19"/>
    <p:sldId id="339" r:id="rId20"/>
    <p:sldId id="340" r:id="rId21"/>
    <p:sldId id="341" r:id="rId22"/>
    <p:sldId id="342" r:id="rId23"/>
    <p:sldId id="33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401" autoAdjust="0"/>
  </p:normalViewPr>
  <p:slideViewPr>
    <p:cSldViewPr>
      <p:cViewPr>
        <p:scale>
          <a:sx n="66" d="100"/>
          <a:sy n="66" d="100"/>
        </p:scale>
        <p:origin x="-636" y="-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576ED-3FE9-436B-B926-6547F09249D5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B92C6D-DF17-431C-82CF-76FF2037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62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Farallon</a:t>
            </a:r>
            <a:r>
              <a:rPr lang="en-US" dirty="0" smtClean="0"/>
              <a:t> Islands provide</a:t>
            </a:r>
            <a:r>
              <a:rPr lang="en-US" baseline="0" dirty="0" smtClean="0"/>
              <a:t> breeding and resting habitat for several species of seabirds and marine mammals within one of the most productive areas of the rich California Current Upwelling zone.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Salamander</a:t>
            </a:r>
            <a:r>
              <a:rPr lang="en-US" baseline="0" dirty="0" smtClean="0"/>
              <a:t> is endemic subspecies. Lives in a very different habitat than on mainland.</a:t>
            </a:r>
          </a:p>
          <a:p>
            <a:r>
              <a:rPr lang="en-US" baseline="0" dirty="0" smtClean="0"/>
              <a:t>Cricket is very unique species.  Mainly occurs in a few caves on the islands.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Salamander</a:t>
            </a:r>
            <a:r>
              <a:rPr lang="en-US" baseline="0" dirty="0" smtClean="0"/>
              <a:t> is endemic subspecies. Lives in a very different habitat than on mainland.</a:t>
            </a:r>
          </a:p>
          <a:p>
            <a:r>
              <a:rPr lang="en-US" baseline="0" dirty="0" smtClean="0"/>
              <a:t>Cricket is very unique species.  Mainly occurs in a few caves on the islands.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Salamander</a:t>
            </a:r>
            <a:r>
              <a:rPr lang="en-US" baseline="0" dirty="0" smtClean="0"/>
              <a:t> is endemic subspecies. Lives in a very different habitat than on mainland.</a:t>
            </a:r>
          </a:p>
          <a:p>
            <a:r>
              <a:rPr lang="en-US" baseline="0" dirty="0" smtClean="0"/>
              <a:t>Cricket is very unique species.  Mainly occurs in a few caves on the islands.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Salamander</a:t>
            </a:r>
            <a:r>
              <a:rPr lang="en-US" baseline="0" dirty="0" smtClean="0"/>
              <a:t> is endemic subspecies. Lives in a very different habitat than on mainland.</a:t>
            </a:r>
          </a:p>
          <a:p>
            <a:r>
              <a:rPr lang="en-US" baseline="0" dirty="0" smtClean="0"/>
              <a:t>Cricket is very unique species.  Mainly occurs in a few caves on the islands.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Salamander</a:t>
            </a:r>
            <a:r>
              <a:rPr lang="en-US" baseline="0" dirty="0" smtClean="0"/>
              <a:t> is endemic subspecies. Lives in a very different habitat than on mainland.</a:t>
            </a:r>
          </a:p>
          <a:p>
            <a:r>
              <a:rPr lang="en-US" baseline="0" dirty="0" smtClean="0"/>
              <a:t>Cricket is very unique species.  Mainly occurs in a few caves on the islands.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</a:t>
            </a:r>
            <a:r>
              <a:rPr lang="en-US" baseline="0" dirty="0" smtClean="0"/>
              <a:t> brief overview of facilities.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1B1B9-C3A4-4F95-8B75-C211B5B6E43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164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- Refuge supports the largest seabird colony in the contiguous U.S., with nearly 300,000 breeding birds of 13 species (200,000 on South </a:t>
            </a:r>
            <a:r>
              <a:rPr lang="en-US" dirty="0" err="1" smtClean="0"/>
              <a:t>Farallones</a:t>
            </a:r>
            <a:r>
              <a:rPr lang="en-US" dirty="0" smtClean="0"/>
              <a:t>);</a:t>
            </a:r>
          </a:p>
          <a:p>
            <a:pPr eaLnBrk="1" hangingPunct="1">
              <a:buFontTx/>
              <a:buChar char="-"/>
            </a:pPr>
            <a:r>
              <a:rPr lang="en-US" dirty="0" smtClean="0"/>
              <a:t>World’s largest colonies of Ashy</a:t>
            </a:r>
            <a:r>
              <a:rPr lang="en-US" baseline="0" dirty="0" smtClean="0"/>
              <a:t> Storm-Petrel, Brandt’s Cormorant, and Western Gull.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Yet the numbers</a:t>
            </a:r>
            <a:r>
              <a:rPr lang="en-US" baseline="0" dirty="0" smtClean="0"/>
              <a:t> </a:t>
            </a:r>
            <a:r>
              <a:rPr lang="en-US" dirty="0" smtClean="0"/>
              <a:t>of breeding seabirds are only ~1/3 or so of what they were before human impacts,</a:t>
            </a:r>
            <a:r>
              <a:rPr lang="en-US" baseline="0" dirty="0" smtClean="0"/>
              <a:t> </a:t>
            </a:r>
            <a:r>
              <a:rPr lang="en-US" b="1" baseline="0" dirty="0" smtClean="0"/>
              <a:t>The breeding seabirds formerly numbered over 1 million! </a:t>
            </a:r>
            <a:endParaRPr lang="en-US" baseline="0" dirty="0" smtClean="0"/>
          </a:p>
          <a:p>
            <a:pPr eaLnBrk="1" hangingPunct="1"/>
            <a:r>
              <a:rPr lang="en-US" baseline="0" dirty="0" smtClean="0"/>
              <a:t>- Extensive data collection on the islands’ seabird community since the early 1970s has made the </a:t>
            </a:r>
            <a:r>
              <a:rPr lang="en-US" baseline="0" dirty="0" err="1" smtClean="0"/>
              <a:t>Farallones</a:t>
            </a:r>
            <a:r>
              <a:rPr lang="en-US" baseline="0" dirty="0" smtClean="0"/>
              <a:t> one of the foremost natural laboratories for monitoring changes in the North Pacific Ocean ecosystem.</a:t>
            </a:r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8DC805-9E36-4CDF-93FF-8C87E3070D78}" type="slidenum">
              <a:rPr lang="en-US" smtClean="0"/>
              <a:pPr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 Islands</a:t>
            </a:r>
            <a:r>
              <a:rPr lang="en-US" baseline="0" dirty="0" smtClean="0"/>
              <a:t> provide important breeding and resting habitat.</a:t>
            </a:r>
          </a:p>
          <a:p>
            <a:r>
              <a:rPr lang="en-US" dirty="0" smtClean="0"/>
              <a:t>-  Pinnipeds were formerly decimated by seal hunters.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  Though recovery has occurred for some species such as the now abundant California</a:t>
            </a:r>
            <a:r>
              <a:rPr lang="en-US" baseline="0" dirty="0" smtClean="0"/>
              <a:t> sea lion</a:t>
            </a:r>
            <a:r>
              <a:rPr lang="en-US" dirty="0" smtClean="0"/>
              <a:t>,</a:t>
            </a:r>
            <a:r>
              <a:rPr lang="en-US" baseline="0" dirty="0" smtClean="0"/>
              <a:t> threatened Stellar sea lions are declining and Northern Fur Seals are just a fraction of historic numbers.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Salamander</a:t>
            </a:r>
            <a:r>
              <a:rPr lang="en-US" baseline="0" dirty="0" smtClean="0"/>
              <a:t> is endemic subspecies. Lives in a very different habitat than on mainland.</a:t>
            </a:r>
          </a:p>
          <a:p>
            <a:r>
              <a:rPr lang="en-US" baseline="0" dirty="0" smtClean="0"/>
              <a:t>Cricket is very unique species.  Mainly occurs in a few caves on the islands.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EE92A-FCF6-4008-B61B-3ED7435F232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51E1AF5-F8BB-41D9-8718-171ADCE82F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55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707E8A1-A1AA-4984-A96B-6EA821E8A159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368D631-19C1-4798-9650-DF50483012E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5.jpeg"/><Relationship Id="rId7" Type="http://schemas.openxmlformats.org/officeDocument/2006/relationships/image" Target="../media/image48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3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3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3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3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igislandshot_[1]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67823"/>
            <a:ext cx="9144000" cy="589017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03564" y="0"/>
            <a:ext cx="7315200" cy="8728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1"/>
                </a:solidFill>
                <a:effectLst/>
                <a:latin typeface="Trebuchet MS" panose="020B0603020202020204" pitchFamily="34" charset="0"/>
              </a:rPr>
              <a:t>Farallon </a:t>
            </a:r>
            <a:r>
              <a:rPr lang="en-US" sz="3600" b="1" dirty="0" smtClean="0">
                <a:solidFill>
                  <a:schemeClr val="bg1"/>
                </a:solidFill>
                <a:effectLst/>
                <a:latin typeface="Trebuchet MS" panose="020B0603020202020204" pitchFamily="34" charset="0"/>
                <a:cs typeface="Calibri" pitchFamily="34" charset="0"/>
              </a:rPr>
              <a:t>National</a:t>
            </a:r>
            <a:r>
              <a:rPr lang="en-US" sz="3600" b="1" dirty="0" smtClean="0">
                <a:solidFill>
                  <a:schemeClr val="bg1"/>
                </a:solidFill>
                <a:effectLst/>
                <a:latin typeface="Trebuchet MS" panose="020B0603020202020204" pitchFamily="34" charset="0"/>
              </a:rPr>
              <a:t> Wildlife Refuge</a:t>
            </a:r>
            <a:endParaRPr lang="en-US" sz="3600" b="1" dirty="0">
              <a:solidFill>
                <a:schemeClr val="bg1"/>
              </a:solidFill>
              <a:effectLst/>
              <a:latin typeface="Trebuchet MS" panose="020B0603020202020204" pitchFamily="34" charset="0"/>
            </a:endParaRPr>
          </a:p>
        </p:txBody>
      </p:sp>
      <p:pic>
        <p:nvPicPr>
          <p:cNvPr id="1027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8153400" y="-1178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12192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Gerry McChesney</a:t>
            </a:r>
          </a:p>
          <a:p>
            <a:r>
              <a:rPr lang="en-US" b="1" dirty="0" smtClean="0"/>
              <a:t>Refuge Manager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6209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0" name="Picture 8" descr="wegu copy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76800" y="2209800"/>
            <a:ext cx="1784351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7" name="Picture 5" descr="PIGU 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665412" y="4191000"/>
            <a:ext cx="1677988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3371414" y="860048"/>
            <a:ext cx="29338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300,000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Breeding Seabirds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13 Species</a:t>
            </a:r>
          </a:p>
        </p:txBody>
      </p:sp>
      <p:pic>
        <p:nvPicPr>
          <p:cNvPr id="6149" name="Picture 5" descr="Rhinoceros Auklet SE Farallon Island 06-30-08 78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24400" y="4495800"/>
            <a:ext cx="1971675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0" name="Picture 4" descr="Cassin's Auklet SE Farallon Island 06-30-08 76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34200" y="4495800"/>
            <a:ext cx="1967956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1" name="Picture 5" descr="DSCN2538"/>
          <p:cNvPicPr>
            <a:picLocks noGrp="1" noChangeAspect="1" noChangeArrowheads="1"/>
          </p:cNvPicPr>
          <p:nvPr>
            <p:ph idx="4294967295"/>
          </p:nvPr>
        </p:nvPicPr>
        <p:blipFill>
          <a:blip r:embed="rId7" cstate="screen"/>
          <a:srcRect/>
          <a:stretch>
            <a:fillRect/>
          </a:stretch>
        </p:blipFill>
        <p:spPr>
          <a:xfrm>
            <a:off x="0" y="4191000"/>
            <a:ext cx="1905000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2" name="Picture 4" descr="Brandt's Cormorant SE Farallon Island 06-22-08 159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04800" y="2209800"/>
            <a:ext cx="2067983" cy="1550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3" name="Picture 4" descr="IMG_3267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934200" y="2209800"/>
            <a:ext cx="1992804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4" name="Picture 5" descr="IMG_7809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667000" y="2209800"/>
            <a:ext cx="1828800" cy="1756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55" name="TextBox 4"/>
          <p:cNvSpPr txBox="1">
            <a:spLocks noChangeArrowheads="1"/>
          </p:cNvSpPr>
          <p:nvPr/>
        </p:nvSpPr>
        <p:spPr bwMode="auto">
          <a:xfrm>
            <a:off x="261150" y="1752600"/>
            <a:ext cx="22542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Brandt’s Cormorant</a:t>
            </a:r>
          </a:p>
        </p:txBody>
      </p:sp>
      <p:sp>
        <p:nvSpPr>
          <p:cNvPr id="6156" name="TextBox 22"/>
          <p:cNvSpPr txBox="1">
            <a:spLocks noChangeArrowheads="1"/>
          </p:cNvSpPr>
          <p:nvPr/>
        </p:nvSpPr>
        <p:spPr bwMode="auto">
          <a:xfrm>
            <a:off x="2625736" y="1752600"/>
            <a:ext cx="21275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Ashy Storm-Petrel</a:t>
            </a:r>
          </a:p>
        </p:txBody>
      </p:sp>
      <p:sp>
        <p:nvSpPr>
          <p:cNvPr id="6157" name="TextBox 23"/>
          <p:cNvSpPr txBox="1">
            <a:spLocks noChangeArrowheads="1"/>
          </p:cNvSpPr>
          <p:nvPr/>
        </p:nvSpPr>
        <p:spPr bwMode="auto">
          <a:xfrm>
            <a:off x="5074757" y="1752600"/>
            <a:ext cx="15846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Western Gull</a:t>
            </a:r>
          </a:p>
        </p:txBody>
      </p:sp>
      <p:sp>
        <p:nvSpPr>
          <p:cNvPr id="6158" name="TextBox 24"/>
          <p:cNvSpPr txBox="1">
            <a:spLocks noChangeArrowheads="1"/>
          </p:cNvSpPr>
          <p:nvPr/>
        </p:nvSpPr>
        <p:spPr bwMode="auto">
          <a:xfrm>
            <a:off x="304800" y="6336268"/>
            <a:ext cx="18838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Common Murre</a:t>
            </a:r>
          </a:p>
        </p:txBody>
      </p:sp>
      <p:sp>
        <p:nvSpPr>
          <p:cNvPr id="6159" name="TextBox 25"/>
          <p:cNvSpPr txBox="1">
            <a:spLocks noChangeArrowheads="1"/>
          </p:cNvSpPr>
          <p:nvPr/>
        </p:nvSpPr>
        <p:spPr bwMode="auto">
          <a:xfrm>
            <a:off x="2619427" y="6324600"/>
            <a:ext cx="20633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Pigeon Guillemot</a:t>
            </a:r>
          </a:p>
        </p:txBody>
      </p:sp>
      <p:sp>
        <p:nvSpPr>
          <p:cNvPr id="6160" name="TextBox 26"/>
          <p:cNvSpPr txBox="1">
            <a:spLocks noChangeArrowheads="1"/>
          </p:cNvSpPr>
          <p:nvPr/>
        </p:nvSpPr>
        <p:spPr bwMode="auto">
          <a:xfrm>
            <a:off x="7239000" y="1752600"/>
            <a:ext cx="1752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Tufted Puffin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161" name="TextBox 27"/>
          <p:cNvSpPr txBox="1">
            <a:spLocks noChangeArrowheads="1"/>
          </p:cNvSpPr>
          <p:nvPr/>
        </p:nvSpPr>
        <p:spPr bwMode="auto">
          <a:xfrm>
            <a:off x="7124449" y="6324600"/>
            <a:ext cx="18326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Cassin’s Auklet</a:t>
            </a:r>
          </a:p>
        </p:txBody>
      </p:sp>
      <p:sp>
        <p:nvSpPr>
          <p:cNvPr id="6162" name="TextBox 28"/>
          <p:cNvSpPr txBox="1">
            <a:spLocks noChangeArrowheads="1"/>
          </p:cNvSpPr>
          <p:nvPr/>
        </p:nvSpPr>
        <p:spPr bwMode="auto">
          <a:xfrm>
            <a:off x="4800599" y="6324600"/>
            <a:ext cx="23238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Rhinoceros Auklet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Farallon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NWR</a:t>
            </a:r>
          </a:p>
        </p:txBody>
      </p:sp>
      <p:pic>
        <p:nvPicPr>
          <p:cNvPr id="21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89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300 ANL 95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4800" y="4343400"/>
            <a:ext cx="2808287" cy="1836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6" descr="phoca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352800" y="2743200"/>
            <a:ext cx="2293938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California Sea Lion SE Farallon Island 07-04-08 179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81000" y="2286000"/>
            <a:ext cx="2635250" cy="1757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3" name="Picture 6" descr="Steller's Sea Lion SE Farallon Island 06-27-08 02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019800" y="2286000"/>
            <a:ext cx="27432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4" descr="Callorhinos Group1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019800" y="4343400"/>
            <a:ext cx="27432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5" name="TextBox 8"/>
          <p:cNvSpPr txBox="1">
            <a:spLocks noChangeArrowheads="1"/>
          </p:cNvSpPr>
          <p:nvPr/>
        </p:nvSpPr>
        <p:spPr bwMode="auto">
          <a:xfrm>
            <a:off x="3282951" y="953869"/>
            <a:ext cx="28969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Five Species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of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Pinnipeds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3,000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6,000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Animals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176" name="TextBox 9"/>
          <p:cNvSpPr txBox="1">
            <a:spLocks noChangeArrowheads="1"/>
          </p:cNvSpPr>
          <p:nvPr/>
        </p:nvSpPr>
        <p:spPr bwMode="auto">
          <a:xfrm>
            <a:off x="681367" y="1840468"/>
            <a:ext cx="22349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California Sea Lion</a:t>
            </a:r>
          </a:p>
        </p:txBody>
      </p:sp>
      <p:sp>
        <p:nvSpPr>
          <p:cNvPr id="7177" name="TextBox 10"/>
          <p:cNvSpPr txBox="1">
            <a:spLocks noChangeArrowheads="1"/>
          </p:cNvSpPr>
          <p:nvPr/>
        </p:nvSpPr>
        <p:spPr bwMode="auto">
          <a:xfrm>
            <a:off x="6510389" y="1828800"/>
            <a:ext cx="18501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Steller Sea </a:t>
            </a:r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Lion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8" name="TextBox 11"/>
          <p:cNvSpPr txBox="1">
            <a:spLocks noChangeArrowheads="1"/>
          </p:cNvSpPr>
          <p:nvPr/>
        </p:nvSpPr>
        <p:spPr bwMode="auto">
          <a:xfrm>
            <a:off x="381000" y="6259512"/>
            <a:ext cx="26709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Northern Elephant Seal</a:t>
            </a:r>
          </a:p>
        </p:txBody>
      </p:sp>
      <p:sp>
        <p:nvSpPr>
          <p:cNvPr id="7179" name="TextBox 12"/>
          <p:cNvSpPr txBox="1">
            <a:spLocks noChangeArrowheads="1"/>
          </p:cNvSpPr>
          <p:nvPr/>
        </p:nvSpPr>
        <p:spPr bwMode="auto">
          <a:xfrm>
            <a:off x="3900480" y="2373868"/>
            <a:ext cx="14478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Harbor Seal</a:t>
            </a:r>
          </a:p>
        </p:txBody>
      </p:sp>
      <p:sp>
        <p:nvSpPr>
          <p:cNvPr id="7180" name="TextBox 13"/>
          <p:cNvSpPr txBox="1">
            <a:spLocks noChangeArrowheads="1"/>
          </p:cNvSpPr>
          <p:nvPr/>
        </p:nvSpPr>
        <p:spPr bwMode="auto">
          <a:xfrm>
            <a:off x="6477000" y="6260068"/>
            <a:ext cx="20826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Northern Fur Seal</a:t>
            </a:r>
          </a:p>
        </p:txBody>
      </p:sp>
      <p:pic>
        <p:nvPicPr>
          <p:cNvPr id="15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Farallon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NWR</a:t>
            </a:r>
          </a:p>
        </p:txBody>
      </p:sp>
    </p:spTree>
    <p:extLst>
      <p:ext uri="{BB962C8B-B14F-4D97-AF65-F5344CB8AC3E}">
        <p14:creationId xmlns:p14="http://schemas.microsoft.com/office/powerpoint/2010/main" val="276989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9200" y="1219200"/>
            <a:ext cx="7315200" cy="588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Endemic Species and Subspecies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7" descr="24_cb222_2jan07_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4800" y="3124200"/>
            <a:ext cx="372648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228600" y="2647890"/>
            <a:ext cx="37160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Farallon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Arboreal Salamander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4419600" y="2667000"/>
            <a:ext cx="289053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Farallon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Camel Cricket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Nick\Pictures\Farallon Crickets w Scale\Juv. Ma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731" y="3150385"/>
            <a:ext cx="4495013" cy="299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Farallon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NWR</a:t>
            </a:r>
          </a:p>
        </p:txBody>
      </p:sp>
    </p:spTree>
    <p:extLst>
      <p:ext uri="{BB962C8B-B14F-4D97-AF65-F5344CB8AC3E}">
        <p14:creationId xmlns:p14="http://schemas.microsoft.com/office/powerpoint/2010/main" val="326317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1239837"/>
            <a:ext cx="7315200" cy="588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Unique Plant Community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381000" y="2590800"/>
            <a:ext cx="2539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Maritime goldfields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Lasthenia_DSC_0244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7841" y="3247458"/>
            <a:ext cx="3563159" cy="2543742"/>
          </a:xfrm>
          <a:prstGeom prst="ellipse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146580"/>
            <a:ext cx="3810000" cy="28508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Farallon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NWR</a:t>
            </a:r>
          </a:p>
        </p:txBody>
      </p:sp>
    </p:spTree>
    <p:extLst>
      <p:ext uri="{BB962C8B-B14F-4D97-AF65-F5344CB8AC3E}">
        <p14:creationId xmlns:p14="http://schemas.microsoft.com/office/powerpoint/2010/main" val="369690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\\IFW8SFBY-FSGIS1\Common\REFUGES &amp; PROGRAMS\Farallon\PHOTOS and GRAPHICS\PEOPLE'S PERSONAL PHOTOS\Gerry McChesney\2008-07_SEFI_McChesney photos\IMG_39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44" y="4045055"/>
            <a:ext cx="2944882" cy="196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668" y="1596176"/>
            <a:ext cx="3048000" cy="2032000"/>
          </a:xfrm>
          <a:prstGeom prst="rect">
            <a:avLst/>
          </a:prstGeom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142541" y="376535"/>
            <a:ext cx="66084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Wildlife Research and Monitoring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" name="Picture 5" descr="del tagg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012398"/>
            <a:ext cx="2676536" cy="2007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8369429" y="12874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6052381"/>
            <a:ext cx="2001368" cy="729419"/>
          </a:xfrm>
          <a:prstGeom prst="rect">
            <a:avLst/>
          </a:prstGeom>
        </p:spPr>
      </p:pic>
      <p:pic>
        <p:nvPicPr>
          <p:cNvPr id="12" name="Picture 4" descr="Common Murre Chick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870" y="4045054"/>
            <a:ext cx="2944885" cy="196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526326"/>
            <a:ext cx="28956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81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00" y="2743200"/>
            <a:ext cx="5245608" cy="39342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141" y="3273806"/>
            <a:ext cx="4538133" cy="3403600"/>
          </a:xfrm>
          <a:prstGeom prst="rect">
            <a:avLst/>
          </a:prstGeom>
        </p:spPr>
      </p:pic>
      <p:pic>
        <p:nvPicPr>
          <p:cNvPr id="6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Invasive Plant Management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741" y="1198701"/>
            <a:ext cx="3567466" cy="267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75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Habitat Restoration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4256510"/>
            <a:ext cx="2895600" cy="21717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66800"/>
            <a:ext cx="3505200" cy="26289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400" y="3716092"/>
            <a:ext cx="45320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Rock wall maintenance 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>(storm-petrel habitat)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4496" y="6443246"/>
            <a:ext cx="18614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Auklet nest boxes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275" y="1066800"/>
            <a:ext cx="4000500" cy="2667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555821" y="3713294"/>
            <a:ext cx="24785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Auklet habitat sculpture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658" y="4069682"/>
            <a:ext cx="3164752" cy="237356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338089" y="6477000"/>
            <a:ext cx="1259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>
                <a:solidFill>
                  <a:schemeClr val="bg1"/>
                </a:solidFill>
              </a:rPr>
              <a:t>Murre</a:t>
            </a:r>
            <a:r>
              <a:rPr lang="en-US" sz="1600" b="1" dirty="0" smtClean="0">
                <a:solidFill>
                  <a:schemeClr val="bg1"/>
                </a:solidFill>
              </a:rPr>
              <a:t> Wall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79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25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9" name="Picture 5" descr="cleandecoys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1600200"/>
            <a:ext cx="7620000" cy="5080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Murre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Restoration Project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498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086600" cy="1079500"/>
          </a:xfrm>
        </p:spPr>
        <p:txBody>
          <a:bodyPr/>
          <a:lstStyle/>
          <a:p>
            <a:pPr algn="ctr"/>
            <a:r>
              <a:rPr lang="en-US" altLang="en-US" sz="3600" b="1" dirty="0">
                <a:solidFill>
                  <a:schemeClr val="bg1"/>
                </a:solidFill>
                <a:latin typeface="Times New Roman" pitchFamily="18" charset="0"/>
              </a:rPr>
              <a:t>Devil’s  Slide  Rock</a:t>
            </a:r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143000"/>
            <a:ext cx="7010400" cy="2590800"/>
          </a:xfrm>
        </p:spPr>
        <p:txBody>
          <a:bodyPr/>
          <a:lstStyle/>
          <a:p>
            <a:pPr>
              <a:buFontTx/>
              <a:buNone/>
            </a:pPr>
            <a:endParaRPr lang="en-US" altLang="en-US" sz="2800" b="1" dirty="0">
              <a:solidFill>
                <a:schemeClr val="bg1"/>
              </a:solidFill>
            </a:endParaRPr>
          </a:p>
          <a:p>
            <a:pPr marL="18288" indent="0">
              <a:buNone/>
            </a:pPr>
            <a:r>
              <a:rPr lang="en-US" altLang="en-US" sz="2800" b="1" dirty="0">
                <a:solidFill>
                  <a:schemeClr val="bg1"/>
                </a:solidFill>
              </a:rPr>
              <a:t>Social attraction: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b="1" dirty="0" err="1">
                <a:solidFill>
                  <a:schemeClr val="bg1"/>
                </a:solidFill>
              </a:rPr>
              <a:t>Murre</a:t>
            </a:r>
            <a:r>
              <a:rPr lang="en-US" altLang="en-US" b="1" dirty="0">
                <a:solidFill>
                  <a:schemeClr val="bg1"/>
                </a:solidFill>
              </a:rPr>
              <a:t> decoys  (Adult, egg, chick)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</a:rPr>
              <a:t>Sound system playing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</a:rPr>
              <a:t>   </a:t>
            </a:r>
            <a:r>
              <a:rPr lang="en-US" altLang="en-US" b="1" dirty="0" err="1">
                <a:solidFill>
                  <a:schemeClr val="bg1"/>
                </a:solidFill>
              </a:rPr>
              <a:t>murre</a:t>
            </a:r>
            <a:r>
              <a:rPr lang="en-US" altLang="en-US" b="1" dirty="0">
                <a:solidFill>
                  <a:schemeClr val="bg1"/>
                </a:solidFill>
              </a:rPr>
              <a:t> calls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chemeClr val="bg1"/>
                </a:solidFill>
              </a:rPr>
              <a:t>Mirrors</a:t>
            </a:r>
          </a:p>
        </p:txBody>
      </p:sp>
      <p:pic>
        <p:nvPicPr>
          <p:cNvPr id="294916" name="Picture 4" descr="decoys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7600" y="2895600"/>
            <a:ext cx="5257800" cy="3505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4917" name="Picture 5" descr="fw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79463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52400" y="1371600"/>
            <a:ext cx="36576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>
              <a:solidFill>
                <a:schemeClr val="bg1"/>
              </a:solidFill>
            </a:endParaRPr>
          </a:p>
        </p:txBody>
      </p:sp>
      <p:pic>
        <p:nvPicPr>
          <p:cNvPr id="7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56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352801" y="147145"/>
            <a:ext cx="5780690" cy="640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4370" y="2058412"/>
            <a:ext cx="32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Location:</a:t>
            </a:r>
          </a:p>
          <a:p>
            <a:endParaRPr 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30 miles west of San Francisco, CA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5453876" y="2514600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71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Murre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Restoration Project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1981200"/>
            <a:ext cx="7086601" cy="3359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Initiated in 1996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Funded by NRDAR (oil spill) funds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Initial goal to restore extirpated Common </a:t>
            </a:r>
            <a:r>
              <a:rPr lang="en-US" sz="2400" b="1" dirty="0" err="1" smtClean="0">
                <a:solidFill>
                  <a:schemeClr val="bg1"/>
                </a:solidFill>
              </a:rPr>
              <a:t>Murre</a:t>
            </a:r>
            <a:r>
              <a:rPr lang="en-US" sz="2400" b="1" dirty="0" smtClean="0">
                <a:solidFill>
                  <a:schemeClr val="bg1"/>
                </a:solidFill>
              </a:rPr>
              <a:t> colony on Devil’s Slide Rock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Since 2005, focus is on protecting seabird nesting colonies from human disturbance.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5871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587375" y="1617663"/>
            <a:ext cx="2962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FF00"/>
                </a:solidFill>
              </a:rPr>
              <a:t>1979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FF00"/>
                </a:solidFill>
              </a:rPr>
              <a:t>(Pre-extirpation)</a:t>
            </a:r>
          </a:p>
        </p:txBody>
      </p:sp>
      <p:sp>
        <p:nvSpPr>
          <p:cNvPr id="20483" name="TextBox 8"/>
          <p:cNvSpPr txBox="1">
            <a:spLocks noChangeArrowheads="1"/>
          </p:cNvSpPr>
          <p:nvPr/>
        </p:nvSpPr>
        <p:spPr bwMode="auto">
          <a:xfrm>
            <a:off x="5957888" y="1581150"/>
            <a:ext cx="19859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FF00"/>
                </a:solidFill>
              </a:rPr>
              <a:t>Now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FF00"/>
                </a:solidFill>
              </a:rPr>
              <a:t>(Restored)</a:t>
            </a:r>
          </a:p>
        </p:txBody>
      </p:sp>
      <p:pic>
        <p:nvPicPr>
          <p:cNvPr id="2048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47950"/>
            <a:ext cx="47942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2636838"/>
            <a:ext cx="5257800" cy="360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19200" y="152400"/>
            <a:ext cx="7086600" cy="10795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3600" b="1" smtClean="0">
                <a:solidFill>
                  <a:schemeClr val="bg1"/>
                </a:solidFill>
                <a:latin typeface="Times New Roman" pitchFamily="18" charset="0"/>
              </a:rPr>
              <a:t>Devil’s  Slide  Rock</a:t>
            </a:r>
            <a:endParaRPr lang="en-US" altLang="en-US" sz="36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50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smtClean="0">
                <a:solidFill>
                  <a:schemeClr val="bg1"/>
                </a:solidFill>
              </a:rPr>
              <a:t>Now and the Future</a:t>
            </a:r>
            <a:br>
              <a:rPr lang="en-US" altLang="en-US" sz="3600" smtClean="0">
                <a:solidFill>
                  <a:schemeClr val="bg1"/>
                </a:solidFill>
              </a:rPr>
            </a:br>
            <a:r>
              <a:rPr lang="en-US" altLang="en-US" sz="3600" smtClean="0">
                <a:solidFill>
                  <a:schemeClr val="bg1"/>
                </a:solidFill>
              </a:rPr>
              <a:t>Colony Protection</a:t>
            </a:r>
          </a:p>
        </p:txBody>
      </p:sp>
      <p:pic>
        <p:nvPicPr>
          <p:cNvPr id="2355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347913"/>
            <a:ext cx="3389312" cy="1490662"/>
          </a:xfrm>
          <a:prstGeom prst="rect">
            <a:avLst/>
          </a:prstGeom>
          <a:noFill/>
          <a:ln w="9525">
            <a:solidFill>
              <a:srgbClr val="7B84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798638"/>
            <a:ext cx="2819400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6" descr="Helicopter@CHCC 4-25-99 MWP-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4454525"/>
            <a:ext cx="28194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7" descr="CRM07 &amp; rockfish boat 2000-1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88113" y="2384425"/>
            <a:ext cx="2347912" cy="15097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9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454525"/>
            <a:ext cx="3646488" cy="2479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24000" y="240751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Murre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Restoration Project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48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11"/>
            <a:ext cx="9144000" cy="682977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03564" y="531405"/>
            <a:ext cx="7315200" cy="872835"/>
          </a:xfrm>
          <a:prstGeom prst="rect">
            <a:avLst/>
          </a:prstGeom>
        </p:spPr>
        <p:txBody>
          <a:bodyPr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THANK YOU  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5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19304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1066800" y="0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02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799" y="597456"/>
            <a:ext cx="8730033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Land Area and Status: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285750" indent="-28575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</a:rPr>
              <a:t>Established 1909 as “preserve for  breeding birds.”</a:t>
            </a:r>
          </a:p>
          <a:p>
            <a:pPr marL="285750" indent="-28575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</a:rPr>
              <a:t>Expanded in 1969 to include largest islands.</a:t>
            </a:r>
          </a:p>
          <a:p>
            <a:pPr marL="285750" indent="-28575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</a:rPr>
              <a:t>211 acres total.</a:t>
            </a:r>
          </a:p>
          <a:p>
            <a:pPr marL="285750" indent="-28575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</a:rPr>
              <a:t>141 acres wilderness</a:t>
            </a:r>
            <a:r>
              <a:rPr lang="en-US" b="1" dirty="0" smtClean="0">
                <a:solidFill>
                  <a:schemeClr val="bg1"/>
                </a:solidFill>
              </a:rPr>
              <a:t>.</a:t>
            </a:r>
          </a:p>
          <a:p>
            <a:pPr marL="285750" indent="-28575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</a:rPr>
              <a:t>Closed to the public.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b="1" dirty="0" smtClean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" t="4418" r="1764" b="5757"/>
          <a:stretch/>
        </p:blipFill>
        <p:spPr>
          <a:xfrm>
            <a:off x="3711912" y="3039291"/>
            <a:ext cx="5322921" cy="381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315" y="-72554"/>
            <a:ext cx="762000" cy="1256044"/>
          </a:xfrm>
          <a:prstGeom prst="rect">
            <a:avLst/>
          </a:prstGeom>
        </p:spPr>
      </p:pic>
      <p:pic>
        <p:nvPicPr>
          <p:cNvPr id="6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6826034" y="0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7683629" y="0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52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8554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</a:rPr>
              <a:t>Farallon</a:t>
            </a:r>
            <a:r>
              <a:rPr lang="en-US" sz="3200" b="1" dirty="0" smtClean="0">
                <a:solidFill>
                  <a:schemeClr val="bg1"/>
                </a:solidFill>
              </a:rPr>
              <a:t> Wilderness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101" y="3772423"/>
            <a:ext cx="4353899" cy="28917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21" y="3334008"/>
            <a:ext cx="4440246" cy="33301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841333"/>
            <a:ext cx="4419600" cy="31538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200" y="1752600"/>
            <a:ext cx="4572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SzPct val="150000"/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</a:rPr>
              <a:t>141 acres of wilderness</a:t>
            </a:r>
          </a:p>
          <a:p>
            <a:pPr marL="285750" indent="-285750">
              <a:spcBef>
                <a:spcPts val="600"/>
              </a:spcBef>
              <a:buSzPct val="150000"/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</a:rPr>
              <a:t>All but largest, Southeast </a:t>
            </a:r>
            <a:r>
              <a:rPr lang="en-US" b="1" dirty="0" err="1" smtClean="0">
                <a:solidFill>
                  <a:schemeClr val="bg1"/>
                </a:solidFill>
              </a:rPr>
              <a:t>Farallon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pic>
        <p:nvPicPr>
          <p:cNvPr id="9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78029" y="0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762" y="-118918"/>
            <a:ext cx="1075838" cy="177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0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8600" y="1239837"/>
            <a:ext cx="2286000" cy="588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Staffing: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381001" y="2038290"/>
            <a:ext cx="81534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Half-time manager  (me!)</a:t>
            </a:r>
          </a:p>
          <a:p>
            <a:pPr marL="342900" indent="-34290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Full-time Wildlife Refuge Specialist (term)</a:t>
            </a:r>
          </a:p>
          <a:p>
            <a:pPr marL="342900" indent="-34290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Part-time 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Maintenance support.</a:t>
            </a:r>
          </a:p>
          <a:p>
            <a:pPr marL="342900" indent="-34290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Cooperator for monitoring, stewardship (Pt. Blue Conservation Science </a:t>
            </a:r>
          </a:p>
          <a:p>
            <a:pPr marL="342900" indent="-34290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Occasional 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Volunteers</a:t>
            </a:r>
          </a:p>
          <a:p>
            <a:pPr marL="342900" indent="-34290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Farallon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NWR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434" y="4191000"/>
            <a:ext cx="3521165" cy="264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9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321081" y="23649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Jonathan Shore,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Farallon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WRS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95" y="1295400"/>
            <a:ext cx="7010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0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46"/>
          <a:stretch/>
        </p:blipFill>
        <p:spPr bwMode="auto">
          <a:xfrm>
            <a:off x="933795" y="-1342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321081" y="391180"/>
            <a:ext cx="6756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Access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8" y="4141071"/>
            <a:ext cx="3324352" cy="24932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141071"/>
            <a:ext cx="3225799" cy="24193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8" y="1361148"/>
            <a:ext cx="3061934" cy="22964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882" y="1357518"/>
            <a:ext cx="2804887" cy="21036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467" y="2497616"/>
            <a:ext cx="3435348" cy="257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9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53400" y="-1178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759" y="3810000"/>
            <a:ext cx="3409018" cy="25567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01293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Facilities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0" y="3873500"/>
            <a:ext cx="3324352" cy="24932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2400" y="3395246"/>
            <a:ext cx="41248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Lighthouse </a:t>
            </a:r>
            <a:r>
              <a:rPr lang="en-US" sz="1600" b="1" dirty="0" smtClean="0">
                <a:solidFill>
                  <a:schemeClr val="bg1"/>
                </a:solidFill>
              </a:rPr>
              <a:t>Keeper </a:t>
            </a:r>
            <a:r>
              <a:rPr lang="en-US" sz="1600" b="1" dirty="0" smtClean="0">
                <a:solidFill>
                  <a:schemeClr val="bg1"/>
                </a:solidFill>
              </a:rPr>
              <a:t>Houses (1880</a:t>
            </a:r>
            <a:r>
              <a:rPr lang="en-US" sz="1600" b="1" dirty="0" smtClean="0">
                <a:solidFill>
                  <a:schemeClr val="bg1"/>
                </a:solidFill>
              </a:rPr>
              <a:t>; historic)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3232" y="6363135"/>
            <a:ext cx="3070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Carpenter Shop (1913; historic)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43290" y="6366764"/>
            <a:ext cx="19351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Powerhouse (1944)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17" y="1136460"/>
            <a:ext cx="2990660" cy="22429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395" y="1163729"/>
            <a:ext cx="3122018" cy="234151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725325" y="3498660"/>
            <a:ext cx="30780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Rail cart system (1896; historic)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02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648" y="1295400"/>
            <a:ext cx="3657595" cy="2438397"/>
          </a:xfrm>
          <a:prstGeom prst="rect">
            <a:avLst/>
          </a:prstGeom>
        </p:spPr>
      </p:pic>
      <p:pic>
        <p:nvPicPr>
          <p:cNvPr id="5" name="Picture 3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200" y="9286"/>
            <a:ext cx="818896" cy="95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M:\STAFF FOLDER\Moore\NWRS_Brand_ID_color copy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53400" y="-11785"/>
            <a:ext cx="774571" cy="10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1440538"/>
            <a:ext cx="3352800" cy="2514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01293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Power and Water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311" y="3926109"/>
            <a:ext cx="3676904" cy="27576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00600" y="967823"/>
            <a:ext cx="26035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Photovoltaic (most needs)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3232" y="6363135"/>
            <a:ext cx="33233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Generators (derrick, water pump)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4114886"/>
            <a:ext cx="3428871" cy="228591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122391" y="6324600"/>
            <a:ext cx="3040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Water catchment system (1913)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97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25DA223521E4F8FF3AAF8EF66E35D" ma:contentTypeVersion="11" ma:contentTypeDescription="Create a new document." ma:contentTypeScope="" ma:versionID="e976681ef8c202b58aed97db1ab00a1b">
  <xsd:schema xmlns:xsd="http://www.w3.org/2001/XMLSchema" xmlns:xs="http://www.w3.org/2001/XMLSchema" xmlns:p="http://schemas.microsoft.com/office/2006/metadata/properties" xmlns:ns2="b8c791ff-8839-41d3-a5c3-dadefa89be97" xmlns:ns3="2b8eca42-bbaa-4602-a2b4-1626cec75391" targetNamespace="http://schemas.microsoft.com/office/2006/metadata/properties" ma:root="true" ma:fieldsID="ba7658f9077d3ff87f888170b92b2961" ns2:_="" ns3:_="">
    <xsd:import namespace="b8c791ff-8839-41d3-a5c3-dadefa89be97"/>
    <xsd:import namespace="2b8eca42-bbaa-4602-a2b4-1626cec75391"/>
    <xsd:element name="properties">
      <xsd:complexType>
        <xsd:sequence>
          <xsd:element name="documentManagement">
            <xsd:complexType>
              <xsd:all>
                <xsd:element ref="ns2:Reviewed_x003f_" minOccurs="0"/>
                <xsd:element ref="ns2:Reviewed_x0020_By_x003f_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PotentialExemption_x003f_" minOccurs="0"/>
                <xsd:element ref="ns2:SenttoFOIACoordinator_x003f_" minOccurs="0"/>
                <xsd:element ref="ns2:Not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c791ff-8839-41d3-a5c3-dadefa89be97" elementFormDefault="qualified">
    <xsd:import namespace="http://schemas.microsoft.com/office/2006/documentManagement/types"/>
    <xsd:import namespace="http://schemas.microsoft.com/office/infopath/2007/PartnerControls"/>
    <xsd:element name="Reviewed_x003f_" ma:index="8" nillable="true" ma:displayName="Reviewed?" ma:default="No" ma:format="Dropdown" ma:internalName="Reviewed_x003f_">
      <xsd:simpleType>
        <xsd:restriction base="dms:Choice">
          <xsd:enumeration value="Yes"/>
          <xsd:enumeration value="In Progress"/>
          <xsd:enumeration value="No"/>
        </xsd:restriction>
      </xsd:simpleType>
    </xsd:element>
    <xsd:element name="Reviewed_x0020_By_x003f_" ma:index="9" nillable="true" ma:displayName="Reviewed By?" ma:list="UserInfo" ma:SharePointGroup="0" ma:internalName="Reviewed_x0020_By_x003f_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PotentialExemption_x003f_" ma:index="14" nillable="true" ma:displayName="Potential Exemption?" ma:format="Dropdown" ma:internalName="PotentialExemption_x003f_">
      <xsd:simpleType>
        <xsd:restriction base="dms:Choice">
          <xsd:enumeration value="Yes"/>
          <xsd:enumeration value="No"/>
        </xsd:restriction>
      </xsd:simpleType>
    </xsd:element>
    <xsd:element name="SenttoFOIACoordinator_x003f_" ma:index="15" nillable="true" ma:displayName="Sent to FOIA Coordinator?" ma:default="0" ma:format="Dropdown" ma:internalName="SenttoFOIACoordinator_x003f_">
      <xsd:simpleType>
        <xsd:restriction base="dms:Boolean"/>
      </xsd:simpleType>
    </xsd:element>
    <xsd:element name="Notes" ma:index="1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eca42-bbaa-4602-a2b4-1626cec753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20_By_x003f_ xmlns="b8c791ff-8839-41d3-a5c3-dadefa89be97">
      <UserInfo>
        <DisplayName>Pelz, Mark</DisplayName>
        <AccountId>7</AccountId>
        <AccountType/>
      </UserInfo>
    </Reviewed_x0020_By_x003f_>
    <Reviewed_x003f_ xmlns="b8c791ff-8839-41d3-a5c3-dadefa89be97">Yes</Reviewed_x003f_>
    <Notes xmlns="b8c791ff-8839-41d3-a5c3-dadefa89be97" xsi:nil="true"/>
    <SenttoFOIACoordinator_x003f_ xmlns="b8c791ff-8839-41d3-a5c3-dadefa89be97">false</SenttoFOIACoordinator_x003f_>
    <PotentialExemption_x003f_ xmlns="b8c791ff-8839-41d3-a5c3-dadefa89be97">No</PotentialExemption_x003f_>
  </documentManagement>
</p:properties>
</file>

<file path=customXml/itemProps1.xml><?xml version="1.0" encoding="utf-8"?>
<ds:datastoreItem xmlns:ds="http://schemas.openxmlformats.org/officeDocument/2006/customXml" ds:itemID="{0F0AA712-2A51-47A4-8C2D-88634E984D33}"/>
</file>

<file path=customXml/itemProps2.xml><?xml version="1.0" encoding="utf-8"?>
<ds:datastoreItem xmlns:ds="http://schemas.openxmlformats.org/officeDocument/2006/customXml" ds:itemID="{A0B27F2E-034C-42E6-BBD8-07DE9B327BFF}"/>
</file>

<file path=customXml/itemProps3.xml><?xml version="1.0" encoding="utf-8"?>
<ds:datastoreItem xmlns:ds="http://schemas.openxmlformats.org/officeDocument/2006/customXml" ds:itemID="{B8C3B3B4-67EB-463A-8E1D-BFC9EFEDBD20}"/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985</TotalTime>
  <Words>721</Words>
  <Application>Microsoft Office PowerPoint</Application>
  <PresentationFormat>On-screen Show (4:3)</PresentationFormat>
  <Paragraphs>120</Paragraphs>
  <Slides>23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Elemental</vt:lpstr>
      <vt:lpstr>Farallon National Wildlife Refuge</vt:lpstr>
      <vt:lpstr>PowerPoint Presentation</vt:lpstr>
      <vt:lpstr>PowerPoint Presentation</vt:lpstr>
      <vt:lpstr>PowerPoint Presentation</vt:lpstr>
      <vt:lpstr>Staffing: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Endemic Species and Subspecies</vt:lpstr>
      <vt:lpstr>Unique Plant Community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Devil’s  Slide  Rock</vt:lpstr>
      <vt:lpstr>PowerPoint Presentation</vt:lpstr>
      <vt:lpstr>PowerPoint Presentation</vt:lpstr>
      <vt:lpstr>Now and the Future Colony Protection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Landres, Nyssa R</dc:creator>
  <cp:lastModifiedBy>Gerry J McChesney</cp:lastModifiedBy>
  <cp:revision>107</cp:revision>
  <dcterms:created xsi:type="dcterms:W3CDTF">2013-08-29T14:20:40Z</dcterms:created>
  <dcterms:modified xsi:type="dcterms:W3CDTF">2017-03-02T18:27:48Z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0x010100AE725DA223521E4F8FF3AAF8EF66E35D</vt:lpwstr>
  </property>
  <property fmtid="{D5CDD505-2E9C-101B-9397-08002B2CF9AE}" pid="3" name="Order">
    <vt:r8>583000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TemplateUrl">
    <vt:lpwstr/>
  </property>
</Properties>
</file>