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s/slide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9.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8.xml" ContentType="application/vnd.openxmlformats-officedocument.presentationml.slide+xml"/>
  <Override PartName="/ppt/slides/slide24.xml" ContentType="application/vnd.openxmlformats-officedocument.presentationml.slide+xml"/>
  <Override PartName="/ppt/slides/slide21.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notesSlides/notesSlide21.xml" ContentType="application/vnd.openxmlformats-officedocument.presentationml.notesSlide+xml"/>
  <Override PartName="/ppt/notesSlides/notesSlide17.xml" ContentType="application/vnd.openxmlformats-officedocument.presentationml.notes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70" r:id="rId14"/>
    <p:sldId id="271" r:id="rId15"/>
    <p:sldId id="272" r:id="rId16"/>
    <p:sldId id="273" r:id="rId17"/>
    <p:sldId id="274" r:id="rId18"/>
    <p:sldId id="275" r:id="rId19"/>
    <p:sldId id="276" r:id="rId20"/>
    <p:sldId id="277" r:id="rId21"/>
    <p:sldId id="292" r:id="rId22"/>
    <p:sldId id="278" r:id="rId23"/>
    <p:sldId id="279" r:id="rId24"/>
    <p:sldId id="291" r:id="rId25"/>
    <p:sldId id="281" r:id="rId26"/>
    <p:sldId id="287" r:id="rId27"/>
    <p:sldId id="288" r:id="rId28"/>
    <p:sldId id="289" r:id="rId29"/>
    <p:sldId id="290"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586" autoAdjust="0"/>
  </p:normalViewPr>
  <p:slideViewPr>
    <p:cSldViewPr>
      <p:cViewPr>
        <p:scale>
          <a:sx n="70" d="100"/>
          <a:sy n="70" d="100"/>
        </p:scale>
        <p:origin x="-51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B576ED-3FE9-436B-B926-6547F09249D5}" type="datetimeFigureOut">
              <a:rPr lang="en-US" smtClean="0"/>
              <a:t>6/18/2014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B92C6D-DF17-431C-82CF-76FF20370E8A}" type="slidenum">
              <a:rPr lang="en-US" smtClean="0"/>
              <a:t>‹#›</a:t>
            </a:fld>
            <a:endParaRPr lang="en-US"/>
          </a:p>
        </p:txBody>
      </p:sp>
    </p:spTree>
    <p:extLst>
      <p:ext uri="{BB962C8B-B14F-4D97-AF65-F5344CB8AC3E}">
        <p14:creationId xmlns:p14="http://schemas.microsoft.com/office/powerpoint/2010/main" val="3672662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Introduction.</a:t>
            </a:r>
            <a:r>
              <a:rPr lang="en-US" baseline="0" dirty="0" smtClean="0"/>
              <a:t>  Explain that we released DEIS on August 16, beginning public comment period which will run through Sep 30, 2013.</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B4A3C5-71B3-4B10-9C5C-C78D2D5FFEEF}"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Today the Burrowing Owls are a major predator to Ashy Storm Petrels.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Slide text.</a:t>
            </a:r>
            <a:endParaRPr lang="en-US" dirty="0" smtClean="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13</a:t>
            </a:fld>
            <a:endParaRPr lang="en-US" dirty="0"/>
          </a:p>
        </p:txBody>
      </p:sp>
    </p:spTree>
    <p:extLst>
      <p:ext uri="{BB962C8B-B14F-4D97-AF65-F5344CB8AC3E}">
        <p14:creationId xmlns:p14="http://schemas.microsoft.com/office/powerpoint/2010/main" val="511465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14</a:t>
            </a:fld>
            <a:endParaRPr lang="en-US" dirty="0"/>
          </a:p>
        </p:txBody>
      </p:sp>
    </p:spTree>
    <p:extLst>
      <p:ext uri="{BB962C8B-B14F-4D97-AF65-F5344CB8AC3E}">
        <p14:creationId xmlns:p14="http://schemas.microsoft.com/office/powerpoint/2010/main" val="511465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With a 71.5% reduction in the index for Burrowing Owl abundance, an increasing ASSP population is expected.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With a 50% reduction in owl abundance, storm-petrel population</a:t>
            </a:r>
            <a:r>
              <a:rPr lang="en-US" sz="1200" kern="1200" baseline="0" dirty="0" smtClean="0">
                <a:solidFill>
                  <a:schemeClr val="tx1"/>
                </a:solidFill>
                <a:latin typeface="+mn-lt"/>
                <a:ea typeface="+mn-ea"/>
                <a:cs typeface="+mn-cs"/>
              </a:rPr>
              <a:t> expected to be stable.</a:t>
            </a:r>
            <a:endParaRPr lang="en-US" dirty="0" smtClean="0"/>
          </a:p>
          <a:p>
            <a:r>
              <a:rPr lang="en-US" sz="1200" kern="1200" dirty="0" smtClean="0">
                <a:solidFill>
                  <a:schemeClr val="tx1"/>
                </a:solidFill>
                <a:latin typeface="+mn-lt"/>
                <a:ea typeface="+mn-ea"/>
                <a:cs typeface="+mn-cs"/>
              </a:rPr>
              <a:t>With no mouse removal and no resulting reduction in Burrowing Owl abundance (i.e., assuming recent conditions continue into the future) the ASSP population is expected to decrease</a:t>
            </a:r>
            <a:r>
              <a:rPr lang="en-US" sz="1200"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Background on the process</a:t>
            </a:r>
            <a:r>
              <a:rPr lang="en-US" baseline="0" dirty="0" smtClean="0"/>
              <a:t> that has been followed to date</a:t>
            </a:r>
          </a:p>
          <a:p>
            <a:pPr lvl="0"/>
            <a:endParaRPr lang="en-US" baseline="0" dirty="0" smtClean="0"/>
          </a:p>
          <a:p>
            <a:pPr lvl="0"/>
            <a:r>
              <a:rPr lang="en-US" baseline="0" dirty="0" smtClean="0"/>
              <a:t>Scoping phase – April to June 2011</a:t>
            </a:r>
          </a:p>
          <a:p>
            <a:pPr lvl="0"/>
            <a:endParaRPr lang="en-US" baseline="0" dirty="0" smtClean="0"/>
          </a:p>
          <a:p>
            <a:pPr lvl="0"/>
            <a:r>
              <a:rPr lang="en-US" baseline="0" dirty="0" smtClean="0"/>
              <a:t>More recently Alternative Selection process used to develop alternatives. Input from other agencies and the public taken into account during this process</a:t>
            </a:r>
          </a:p>
          <a:p>
            <a:pPr lvl="0"/>
            <a:endParaRPr lang="en-US" baseline="0" dirty="0" smtClean="0"/>
          </a:p>
          <a:p>
            <a:pPr lvl="0"/>
            <a:r>
              <a:rPr lang="en-US" baseline="0" dirty="0" smtClean="0"/>
              <a:t>Now in the last stages of preparing an EIS which we hope will be released in August</a:t>
            </a:r>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16</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Background on the process</a:t>
            </a:r>
            <a:r>
              <a:rPr lang="en-US" baseline="0" dirty="0" smtClean="0"/>
              <a:t> that has been followed to date</a:t>
            </a:r>
          </a:p>
          <a:p>
            <a:pPr lvl="0"/>
            <a:endParaRPr lang="en-US" baseline="0" dirty="0" smtClean="0"/>
          </a:p>
          <a:p>
            <a:pPr lvl="0"/>
            <a:r>
              <a:rPr lang="en-US" baseline="0" dirty="0" smtClean="0"/>
              <a:t>Scoping phase – April to June 2011</a:t>
            </a:r>
          </a:p>
          <a:p>
            <a:pPr lvl="0"/>
            <a:endParaRPr lang="en-US" baseline="0" dirty="0" smtClean="0"/>
          </a:p>
          <a:p>
            <a:pPr lvl="0"/>
            <a:r>
              <a:rPr lang="en-US" baseline="0" dirty="0" smtClean="0"/>
              <a:t>More recently Alternative Selection process used to develop alternatives. Input from other agencies and the public taken into account during this process</a:t>
            </a:r>
          </a:p>
          <a:p>
            <a:pPr lvl="0"/>
            <a:endParaRPr lang="en-US" baseline="0" dirty="0" smtClean="0"/>
          </a:p>
          <a:p>
            <a:pPr lvl="0"/>
            <a:r>
              <a:rPr lang="en-US" baseline="0" dirty="0" smtClean="0"/>
              <a:t>Now in the last stages of preparing an EIS which we hope will be released in August</a:t>
            </a:r>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18</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25</a:t>
            </a:fld>
            <a:endParaRPr lang="en-US"/>
          </a:p>
        </p:txBody>
      </p:sp>
    </p:spTree>
    <p:extLst>
      <p:ext uri="{BB962C8B-B14F-4D97-AF65-F5344CB8AC3E}">
        <p14:creationId xmlns:p14="http://schemas.microsoft.com/office/powerpoint/2010/main" val="1256080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 explanation of partner</a:t>
            </a:r>
            <a:r>
              <a:rPr lang="en-US" baseline="0" dirty="0" smtClean="0"/>
              <a:t> roles.</a:t>
            </a:r>
          </a:p>
          <a:p>
            <a:r>
              <a:rPr lang="en-US" baseline="0" dirty="0" smtClean="0"/>
              <a:t>Island Conservation prevents extinctions by removing invasive species from islands.</a:t>
            </a:r>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a:t>
            </a:fld>
            <a:endParaRPr lang="en-US" dirty="0"/>
          </a:p>
        </p:txBody>
      </p:sp>
    </p:spTree>
    <p:extLst>
      <p:ext uri="{BB962C8B-B14F-4D97-AF65-F5344CB8AC3E}">
        <p14:creationId xmlns:p14="http://schemas.microsoft.com/office/powerpoint/2010/main" val="11739554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26</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41B4A3C5-71B3-4B10-9C5C-C78D2D5FFEEF}" type="slidenum">
              <a:rPr lang="en-US" smtClean="0">
                <a:solidFill>
                  <a:prstClr val="black"/>
                </a:solidFill>
              </a:rPr>
              <a:pPr/>
              <a:t>29</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 Refuge supports the largest seabird colony in the contiguous U.S., with nearly 300,000 breeding birds of 13 species (200,000 on South </a:t>
            </a:r>
            <a:r>
              <a:rPr lang="en-US" dirty="0" err="1" smtClean="0"/>
              <a:t>Farallones</a:t>
            </a:r>
            <a:r>
              <a:rPr lang="en-US" dirty="0" smtClean="0"/>
              <a:t>);</a:t>
            </a:r>
          </a:p>
          <a:p>
            <a:pPr eaLnBrk="1" hangingPunct="1">
              <a:buFontTx/>
              <a:buChar char="-"/>
            </a:pPr>
            <a:r>
              <a:rPr lang="en-US" dirty="0" smtClean="0"/>
              <a:t>World’s largest colonies of Ashy</a:t>
            </a:r>
            <a:r>
              <a:rPr lang="en-US" baseline="0" dirty="0" smtClean="0"/>
              <a:t> Storm-Petrel, Brandt’s Cormorant, and Western Gull.</a:t>
            </a:r>
          </a:p>
          <a:p>
            <a:pPr marL="0" marR="0" indent="0" algn="l" defTabSz="914400" rtl="0" eaLnBrk="1" fontAlgn="base" latinLnBrk="0" hangingPunct="1">
              <a:lnSpc>
                <a:spcPct val="100000"/>
              </a:lnSpc>
              <a:spcBef>
                <a:spcPct val="30000"/>
              </a:spcBef>
              <a:spcAft>
                <a:spcPct val="0"/>
              </a:spcAft>
              <a:buClrTx/>
              <a:buSzTx/>
              <a:buFontTx/>
              <a:buChar char="-"/>
              <a:tabLst/>
              <a:defRPr/>
            </a:pPr>
            <a:r>
              <a:rPr lang="en-US" dirty="0" smtClean="0"/>
              <a:t>Yet the numbers</a:t>
            </a:r>
            <a:r>
              <a:rPr lang="en-US" baseline="0" dirty="0" smtClean="0"/>
              <a:t> </a:t>
            </a:r>
            <a:r>
              <a:rPr lang="en-US" dirty="0" smtClean="0"/>
              <a:t>of breeding seabirds are only ~1/3 or so of what they were before human impacts,</a:t>
            </a:r>
            <a:r>
              <a:rPr lang="en-US" baseline="0" dirty="0" smtClean="0"/>
              <a:t> </a:t>
            </a:r>
            <a:r>
              <a:rPr lang="en-US" b="1" baseline="0" dirty="0" smtClean="0"/>
              <a:t>The breeding seabirds formerly numbered over 1 million! </a:t>
            </a:r>
            <a:endParaRPr lang="en-US" baseline="0" dirty="0" smtClean="0"/>
          </a:p>
          <a:p>
            <a:pPr eaLnBrk="1" hangingPunct="1"/>
            <a:r>
              <a:rPr lang="en-US" baseline="0" dirty="0" smtClean="0"/>
              <a:t>- Extensive data collection on the islands’ seabird community since the early 1970s has made the </a:t>
            </a:r>
            <a:r>
              <a:rPr lang="en-US" baseline="0" dirty="0" err="1" smtClean="0"/>
              <a:t>Farallones</a:t>
            </a:r>
            <a:r>
              <a:rPr lang="en-US" baseline="0" dirty="0" smtClean="0"/>
              <a:t> one of the foremost natural laboratories for monitoring changes in the North Pacific Ocean ecosystem.</a:t>
            </a:r>
            <a:endParaRPr lang="en-US" dirty="0" smtClean="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5</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Islands</a:t>
            </a:r>
            <a:r>
              <a:rPr lang="en-US" baseline="0" dirty="0" smtClean="0"/>
              <a:t> provide important breeding and resting habitat.</a:t>
            </a:r>
          </a:p>
          <a:p>
            <a:r>
              <a:rPr lang="en-US" dirty="0" smtClean="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Though recovery has occurred for some species such as the now abundant California</a:t>
            </a:r>
            <a:r>
              <a:rPr lang="en-US" baseline="0" dirty="0" smtClean="0"/>
              <a:t> sea lion</a:t>
            </a:r>
            <a:r>
              <a:rPr lang="en-US" dirty="0" smtClean="0"/>
              <a:t>,</a:t>
            </a:r>
            <a:r>
              <a:rPr lang="en-US" baseline="0" dirty="0" smtClean="0"/>
              <a:t> threatened Stellar sea lions are declining and Northern Fur Seals are just a fraction of historic numbers.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Salamander</a:t>
            </a:r>
            <a:r>
              <a:rPr lang="en-US" baseline="0" dirty="0" smtClean="0"/>
              <a:t> is endemic subspecies. Lives in a very different habitat than on mainland.</a:t>
            </a:r>
          </a:p>
          <a:p>
            <a:r>
              <a:rPr lang="en-US" baseline="0" dirty="0" smtClean="0"/>
              <a:t>Cricket is very unique species.  Mainly occurs in a few caves on the islands.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8</a:t>
            </a:fld>
            <a:endParaRPr lang="en-US" dirty="0"/>
          </a:p>
        </p:txBody>
      </p:sp>
    </p:spTree>
    <p:extLst>
      <p:ext uri="{BB962C8B-B14F-4D97-AF65-F5344CB8AC3E}">
        <p14:creationId xmlns:p14="http://schemas.microsoft.com/office/powerpoint/2010/main" val="3074422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House mouse </a:t>
            </a:r>
            <a:r>
              <a:rPr lang="en-US" b="1" dirty="0" smtClean="0"/>
              <a:t>introduced</a:t>
            </a:r>
            <a:r>
              <a:rPr lang="en-US" dirty="0" smtClean="0"/>
              <a:t> in the 19</a:t>
            </a:r>
            <a:r>
              <a:rPr lang="en-US" baseline="30000" dirty="0" smtClean="0"/>
              <a:t>th</a:t>
            </a:r>
            <a:r>
              <a:rPr lang="en-US" dirty="0" smtClean="0"/>
              <a:t> century present a significant ongoing threat to species populations</a:t>
            </a:r>
          </a:p>
          <a:p>
            <a:endParaRPr lang="en-US" dirty="0" smtClean="0"/>
          </a:p>
          <a:p>
            <a:r>
              <a:rPr lang="en-US" dirty="0" smtClean="0"/>
              <a:t>This graphic shows</a:t>
            </a:r>
            <a:r>
              <a:rPr lang="en-US" baseline="0" dirty="0" smtClean="0"/>
              <a:t> some of the pathways by which mice exert an influence on the </a:t>
            </a:r>
            <a:r>
              <a:rPr lang="en-US" baseline="0" dirty="0" err="1" smtClean="0"/>
              <a:t>Farallons</a:t>
            </a:r>
            <a:r>
              <a:rPr lang="en-US" baseline="0" dirty="0" smtClean="0"/>
              <a:t> NWR</a:t>
            </a:r>
          </a:p>
          <a:p>
            <a:endParaRPr lang="en-US" baseline="0" dirty="0" smtClean="0"/>
          </a:p>
          <a:p>
            <a:pPr marL="171450" indent="-171450">
              <a:buFont typeface="Arial" pitchFamily="34" charset="0"/>
              <a:buChar char="•"/>
            </a:pPr>
            <a:r>
              <a:rPr lang="en-US" baseline="0" dirty="0" smtClean="0"/>
              <a:t>Indirect and direct influence on sea birds - burrowing owls, </a:t>
            </a:r>
          </a:p>
          <a:p>
            <a:r>
              <a:rPr lang="en-US" baseline="0" dirty="0" smtClean="0"/>
              <a:t>			     - mice are also predators of seabirds (Gough Island scenario) but the level of direct impact on seabirds of the Farallones is not well understood.</a:t>
            </a:r>
          </a:p>
          <a:p>
            <a:pPr marL="171450" indent="-171450">
              <a:buFont typeface="Arial" pitchFamily="34" charset="0"/>
              <a:buChar char="•"/>
            </a:pPr>
            <a:r>
              <a:rPr lang="en-US" baseline="0" dirty="0" smtClean="0"/>
              <a:t>Predation of invertebrates including the camel cricket</a:t>
            </a:r>
          </a:p>
          <a:p>
            <a:pPr marL="171450" indent="-171450">
              <a:buFont typeface="Arial" pitchFamily="34" charset="0"/>
              <a:buChar char="•"/>
            </a:pPr>
            <a:r>
              <a:rPr lang="en-US" baseline="0" dirty="0" smtClean="0"/>
              <a:t>Consumption of seeds and seedlings.</a:t>
            </a:r>
          </a:p>
          <a:p>
            <a:pPr marL="171450" indent="-171450">
              <a:buFont typeface="Arial" pitchFamily="34" charset="0"/>
              <a:buChar char="•"/>
            </a:pPr>
            <a:r>
              <a:rPr lang="en-US" baseline="0" dirty="0" smtClean="0"/>
              <a:t>Likely competitor and potential predator of salamanders.</a:t>
            </a:r>
          </a:p>
          <a:p>
            <a:pPr marL="171450" indent="-171450">
              <a:buFont typeface="Arial" pitchFamily="34" charset="0"/>
              <a:buChar char="•"/>
            </a:pPr>
            <a:r>
              <a:rPr lang="en-US" baseline="0" dirty="0" smtClean="0"/>
              <a:t>Mice have also been implicated as a vector of diseases that could impact </a:t>
            </a:r>
            <a:r>
              <a:rPr lang="en-US" baseline="0" dirty="0" err="1" smtClean="0"/>
              <a:t>pinnipeds</a:t>
            </a:r>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9</a:t>
            </a:fld>
            <a:endParaRPr lang="en-US" dirty="0"/>
          </a:p>
        </p:txBody>
      </p:sp>
    </p:spTree>
    <p:extLst>
      <p:ext uri="{BB962C8B-B14F-4D97-AF65-F5344CB8AC3E}">
        <p14:creationId xmlns:p14="http://schemas.microsoft.com/office/powerpoint/2010/main" val="1165062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14"/>
          <p:cNvSpPr>
            <a:spLocks noGrp="1"/>
          </p:cNvSpPr>
          <p:nvPr>
            <p:ph type="dt" sz="half" idx="10"/>
          </p:nvPr>
        </p:nvSpPr>
        <p:spPr/>
        <p:txBody>
          <a:bodyPr/>
          <a:lstStyle/>
          <a:p>
            <a:fld id="{4707E8A1-A1AA-4984-A96B-6EA821E8A159}" type="datetimeFigureOut">
              <a:rPr lang="en-US" smtClean="0"/>
              <a:t>6/18/2014</a:t>
            </a:fld>
            <a:endParaRPr lang="en-US"/>
          </a:p>
        </p:txBody>
      </p:sp>
      <p:sp>
        <p:nvSpPr>
          <p:cNvPr id="16" name="Slide Number Placeholder 15"/>
          <p:cNvSpPr>
            <a:spLocks noGrp="1"/>
          </p:cNvSpPr>
          <p:nvPr>
            <p:ph type="sldNum" sz="quarter" idx="11"/>
          </p:nvPr>
        </p:nvSpPr>
        <p:spPr/>
        <p:txBody>
          <a:bodyPr/>
          <a:lstStyle/>
          <a:p>
            <a:fld id="{8368D631-19C1-4798-9650-DF50483012E0}"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07E8A1-A1AA-4984-A96B-6EA821E8A159}" type="datetimeFigureOut">
              <a:rPr lang="en-US" smtClean="0"/>
              <a:t>6/18/2014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68D631-19C1-4798-9650-DF50483012E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707E8A1-A1AA-4984-A96B-6EA821E8A159}" type="datetimeFigureOut">
              <a:rPr lang="en-US" smtClean="0"/>
              <a:t>6/18/2014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68D631-19C1-4798-9650-DF50483012E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4" name="Date Placeholder 13"/>
          <p:cNvSpPr>
            <a:spLocks noGrp="1"/>
          </p:cNvSpPr>
          <p:nvPr>
            <p:ph type="dt" sz="half" idx="10"/>
          </p:nvPr>
        </p:nvSpPr>
        <p:spPr/>
        <p:txBody>
          <a:bodyPr/>
          <a:lstStyle/>
          <a:p>
            <a:fld id="{4707E8A1-A1AA-4984-A96B-6EA821E8A159}" type="datetimeFigureOut">
              <a:rPr lang="en-US" smtClean="0"/>
              <a:t>6/18/2014</a:t>
            </a:fld>
            <a:endParaRPr lang="en-US"/>
          </a:p>
        </p:txBody>
      </p:sp>
      <p:sp>
        <p:nvSpPr>
          <p:cNvPr id="15" name="Slide Number Placeholder 14"/>
          <p:cNvSpPr>
            <a:spLocks noGrp="1"/>
          </p:cNvSpPr>
          <p:nvPr>
            <p:ph type="sldNum" sz="quarter" idx="11"/>
          </p:nvPr>
        </p:nvSpPr>
        <p:spPr/>
        <p:txBody>
          <a:bodyPr/>
          <a:lstStyle/>
          <a:p>
            <a:fld id="{8368D631-19C1-4798-9650-DF50483012E0}"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11"/>
          <p:cNvSpPr>
            <a:spLocks noGrp="1"/>
          </p:cNvSpPr>
          <p:nvPr>
            <p:ph type="dt" sz="half" idx="10"/>
          </p:nvPr>
        </p:nvSpPr>
        <p:spPr/>
        <p:txBody>
          <a:bodyPr/>
          <a:lstStyle/>
          <a:p>
            <a:fld id="{4707E8A1-A1AA-4984-A96B-6EA821E8A159}" type="datetimeFigureOut">
              <a:rPr lang="en-US" smtClean="0"/>
              <a:t>6/18/2014</a:t>
            </a:fld>
            <a:endParaRPr lang="en-US"/>
          </a:p>
        </p:txBody>
      </p:sp>
      <p:sp>
        <p:nvSpPr>
          <p:cNvPr id="13" name="Slide Number Placeholder 12"/>
          <p:cNvSpPr>
            <a:spLocks noGrp="1"/>
          </p:cNvSpPr>
          <p:nvPr>
            <p:ph type="sldNum" sz="quarter" idx="11"/>
          </p:nvPr>
        </p:nvSpPr>
        <p:spPr/>
        <p:txBody>
          <a:bodyPr/>
          <a:lstStyle/>
          <a:p>
            <a:fld id="{8368D631-19C1-4798-9650-DF50483012E0}"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4707E8A1-A1AA-4984-A96B-6EA821E8A159}" type="datetimeFigureOut">
              <a:rPr lang="en-US" smtClean="0"/>
              <a:t>6/18/2014</a:t>
            </a:fld>
            <a:endParaRPr lang="en-US"/>
          </a:p>
        </p:txBody>
      </p:sp>
      <p:sp>
        <p:nvSpPr>
          <p:cNvPr id="9" name="Slide Number Placeholder 8"/>
          <p:cNvSpPr>
            <a:spLocks noGrp="1"/>
          </p:cNvSpPr>
          <p:nvPr>
            <p:ph type="sldNum" sz="quarter" idx="11"/>
          </p:nvPr>
        </p:nvSpPr>
        <p:spPr/>
        <p:txBody>
          <a:bodyPr/>
          <a:lstStyle/>
          <a:p>
            <a:fld id="{8368D631-19C1-4798-9650-DF50483012E0}"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en-US" smtClean="0"/>
              <a:t>Click to edit Master title style</a:t>
            </a:r>
            <a:endParaRPr lang="en-US" dirty="0"/>
          </a:p>
        </p:txBody>
      </p:sp>
      <p:sp>
        <p:nvSpPr>
          <p:cNvPr id="14" name="Date Placeholder 13"/>
          <p:cNvSpPr>
            <a:spLocks noGrp="1"/>
          </p:cNvSpPr>
          <p:nvPr>
            <p:ph type="dt" sz="half" idx="10"/>
          </p:nvPr>
        </p:nvSpPr>
        <p:spPr/>
        <p:txBody>
          <a:bodyPr/>
          <a:lstStyle/>
          <a:p>
            <a:fld id="{4707E8A1-A1AA-4984-A96B-6EA821E8A159}" type="datetimeFigureOut">
              <a:rPr lang="en-US" smtClean="0"/>
              <a:t>6/18/2014</a:t>
            </a:fld>
            <a:endParaRPr lang="en-US"/>
          </a:p>
        </p:txBody>
      </p:sp>
      <p:sp>
        <p:nvSpPr>
          <p:cNvPr id="15" name="Slide Number Placeholder 14"/>
          <p:cNvSpPr>
            <a:spLocks noGrp="1"/>
          </p:cNvSpPr>
          <p:nvPr>
            <p:ph type="sldNum" sz="quarter" idx="11"/>
          </p:nvPr>
        </p:nvSpPr>
        <p:spPr/>
        <p:txBody>
          <a:bodyPr/>
          <a:lstStyle/>
          <a:p>
            <a:fld id="{8368D631-19C1-4798-9650-DF50483012E0}"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Date Placeholder 6"/>
          <p:cNvSpPr>
            <a:spLocks noGrp="1"/>
          </p:cNvSpPr>
          <p:nvPr>
            <p:ph type="dt" sz="half" idx="10"/>
          </p:nvPr>
        </p:nvSpPr>
        <p:spPr/>
        <p:txBody>
          <a:bodyPr/>
          <a:lstStyle/>
          <a:p>
            <a:fld id="{4707E8A1-A1AA-4984-A96B-6EA821E8A159}" type="datetimeFigureOut">
              <a:rPr lang="en-US" smtClean="0"/>
              <a:t>6/18/2014</a:t>
            </a:fld>
            <a:endParaRPr lang="en-US"/>
          </a:p>
        </p:txBody>
      </p:sp>
      <p:sp>
        <p:nvSpPr>
          <p:cNvPr id="8" name="Slide Number Placeholder 7"/>
          <p:cNvSpPr>
            <a:spLocks noGrp="1"/>
          </p:cNvSpPr>
          <p:nvPr>
            <p:ph type="sldNum" sz="quarter" idx="11"/>
          </p:nvPr>
        </p:nvSpPr>
        <p:spPr/>
        <p:txBody>
          <a:bodyPr/>
          <a:lstStyle/>
          <a:p>
            <a:fld id="{8368D631-19C1-4798-9650-DF50483012E0}"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707E8A1-A1AA-4984-A96B-6EA821E8A159}" type="datetimeFigureOut">
              <a:rPr lang="en-US" smtClean="0"/>
              <a:t>6/18/2014</a:t>
            </a:fld>
            <a:endParaRPr lang="en-US"/>
          </a:p>
        </p:txBody>
      </p:sp>
      <p:sp>
        <p:nvSpPr>
          <p:cNvPr id="6" name="Slide Number Placeholder 5"/>
          <p:cNvSpPr>
            <a:spLocks noGrp="1"/>
          </p:cNvSpPr>
          <p:nvPr>
            <p:ph type="sldNum" sz="quarter" idx="11"/>
          </p:nvPr>
        </p:nvSpPr>
        <p:spPr/>
        <p:txBody>
          <a:bodyPr/>
          <a:lstStyle/>
          <a:p>
            <a:fld id="{8368D631-19C1-4798-9650-DF50483012E0}" type="slidenum">
              <a:rPr lang="en-US" smtClean="0"/>
              <a:t>‹#›</a:t>
            </a:fld>
            <a:endParaRPr lang="en-US"/>
          </a:p>
        </p:txBody>
      </p:sp>
      <p:sp>
        <p:nvSpPr>
          <p:cNvPr id="7" name="Footer Placeholder 6"/>
          <p:cNvSpPr>
            <a:spLocks noGrp="1"/>
          </p:cNvSpPr>
          <p:nvPr>
            <p:ph type="ftr" sz="quarter" idx="12"/>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4707E8A1-A1AA-4984-A96B-6EA821E8A159}" type="datetimeFigureOut">
              <a:rPr lang="en-US" smtClean="0"/>
              <a:t>6/18/2014</a:t>
            </a:fld>
            <a:endParaRPr lang="en-US"/>
          </a:p>
        </p:txBody>
      </p:sp>
      <p:sp>
        <p:nvSpPr>
          <p:cNvPr id="16" name="Slide Number Placeholder 15"/>
          <p:cNvSpPr>
            <a:spLocks noGrp="1"/>
          </p:cNvSpPr>
          <p:nvPr>
            <p:ph type="sldNum" sz="quarter" idx="11"/>
          </p:nvPr>
        </p:nvSpPr>
        <p:spPr/>
        <p:txBody>
          <a:bodyPr/>
          <a:lstStyle/>
          <a:p>
            <a:fld id="{8368D631-19C1-4798-9650-DF50483012E0}"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
        <p:nvSpPr>
          <p:cNvPr id="18" name="Title 1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13" name="Date Placeholder 12"/>
          <p:cNvSpPr>
            <a:spLocks noGrp="1"/>
          </p:cNvSpPr>
          <p:nvPr>
            <p:ph type="dt" sz="half" idx="10"/>
          </p:nvPr>
        </p:nvSpPr>
        <p:spPr/>
        <p:txBody>
          <a:bodyPr/>
          <a:lstStyle/>
          <a:p>
            <a:fld id="{4707E8A1-A1AA-4984-A96B-6EA821E8A159}" type="datetimeFigureOut">
              <a:rPr lang="en-US" smtClean="0"/>
              <a:t>6/18/2014</a:t>
            </a:fld>
            <a:endParaRPr lang="en-US"/>
          </a:p>
        </p:txBody>
      </p:sp>
      <p:sp>
        <p:nvSpPr>
          <p:cNvPr id="14" name="Slide Number Placeholder 13"/>
          <p:cNvSpPr>
            <a:spLocks noGrp="1"/>
          </p:cNvSpPr>
          <p:nvPr>
            <p:ph type="sldNum" sz="quarter" idx="11"/>
          </p:nvPr>
        </p:nvSpPr>
        <p:spPr/>
        <p:txBody>
          <a:bodyPr/>
          <a:lstStyle/>
          <a:p>
            <a:fld id="{8368D631-19C1-4798-9650-DF50483012E0}" type="slidenum">
              <a:rPr lang="en-US" smtClean="0"/>
              <a:t>‹#›</a:t>
            </a:fld>
            <a:endParaRPr lang="en-US"/>
          </a:p>
        </p:txBody>
      </p:sp>
      <p:sp>
        <p:nvSpPr>
          <p:cNvPr id="15" name="Footer Placeholder 14"/>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4707E8A1-A1AA-4984-A96B-6EA821E8A159}" type="datetimeFigureOut">
              <a:rPr lang="en-US" smtClean="0"/>
              <a:t>6/18/2014</a:t>
            </a:fld>
            <a:endParaRPr lang="en-US"/>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en-US"/>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8368D631-19C1-4798-9650-DF50483012E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9.jpeg"/><Relationship Id="rId7"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20.jpeg"/><Relationship Id="rId4" Type="http://schemas.openxmlformats.org/officeDocument/2006/relationships/image" Target="../media/image13.jpe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jpeg"/><Relationship Id="rId11" Type="http://schemas.openxmlformats.org/officeDocument/2006/relationships/image" Target="../media/image3.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7.jpg"/><Relationship Id="rId5" Type="http://schemas.openxmlformats.org/officeDocument/2006/relationships/image" Target="../media/image26.jpeg"/><Relationship Id="rId4" Type="http://schemas.openxmlformats.org/officeDocument/2006/relationships/image" Target="../media/image25.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8.emf"/><Relationship Id="rId5" Type="http://schemas.openxmlformats.org/officeDocument/2006/relationships/package" Target="../embeddings/Microsoft_PowerPoint_Slide1.sldx"/><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gislandshot_[1].JPG"/>
          <p:cNvPicPr>
            <a:picLocks noChangeAspect="1"/>
          </p:cNvPicPr>
          <p:nvPr/>
        </p:nvPicPr>
        <p:blipFill>
          <a:blip r:embed="rId3" cstate="print"/>
          <a:stretch>
            <a:fillRect/>
          </a:stretch>
        </p:blipFill>
        <p:spPr>
          <a:xfrm>
            <a:off x="-7961" y="1600200"/>
            <a:ext cx="9144000" cy="5890177"/>
          </a:xfrm>
          <a:prstGeom prst="rect">
            <a:avLst/>
          </a:prstGeom>
        </p:spPr>
      </p:pic>
      <p:sp>
        <p:nvSpPr>
          <p:cNvPr id="5" name="TextBox 5"/>
          <p:cNvSpPr txBox="1">
            <a:spLocks noChangeArrowheads="1"/>
          </p:cNvSpPr>
          <p:nvPr/>
        </p:nvSpPr>
        <p:spPr bwMode="auto">
          <a:xfrm>
            <a:off x="1321080" y="89350"/>
            <a:ext cx="7594319" cy="1384995"/>
          </a:xfrm>
          <a:prstGeom prst="rect">
            <a:avLst/>
          </a:prstGeom>
          <a:noFill/>
          <a:ln w="9525">
            <a:noFill/>
            <a:miter lim="800000"/>
            <a:headEnd/>
            <a:tailEnd/>
          </a:ln>
        </p:spPr>
        <p:txBody>
          <a:bodyPr wrap="square">
            <a:spAutoFit/>
          </a:bodyPr>
          <a:lstStyle/>
          <a:p>
            <a:pPr algn="ctr"/>
            <a:r>
              <a:rPr lang="en-US" sz="2800" b="1" dirty="0">
                <a:solidFill>
                  <a:schemeClr val="bg1"/>
                </a:solidFill>
              </a:rPr>
              <a:t>South </a:t>
            </a:r>
            <a:r>
              <a:rPr lang="en-US" sz="2800" b="1" dirty="0" err="1">
                <a:solidFill>
                  <a:schemeClr val="bg1"/>
                </a:solidFill>
              </a:rPr>
              <a:t>Farallon</a:t>
            </a:r>
            <a:r>
              <a:rPr lang="en-US" sz="2800" b="1" dirty="0">
                <a:solidFill>
                  <a:schemeClr val="bg1"/>
                </a:solidFill>
              </a:rPr>
              <a:t> </a:t>
            </a:r>
            <a:r>
              <a:rPr lang="en-US" sz="2800" b="1" dirty="0" smtClean="0">
                <a:solidFill>
                  <a:schemeClr val="bg1"/>
                </a:solidFill>
              </a:rPr>
              <a:t>Islands Invasive </a:t>
            </a:r>
          </a:p>
          <a:p>
            <a:pPr algn="ctr"/>
            <a:r>
              <a:rPr lang="en-US" sz="2800" b="1" dirty="0" smtClean="0">
                <a:solidFill>
                  <a:schemeClr val="bg1"/>
                </a:solidFill>
              </a:rPr>
              <a:t>House Mouse Eradication Project</a:t>
            </a:r>
          </a:p>
          <a:p>
            <a:pPr algn="ctr"/>
            <a:r>
              <a:rPr lang="en-US" sz="2800" b="1" dirty="0" smtClean="0">
                <a:solidFill>
                  <a:schemeClr val="bg1"/>
                </a:solidFill>
              </a:rPr>
              <a:t>Draft Environmental Impact Statement</a:t>
            </a:r>
          </a:p>
        </p:txBody>
      </p:sp>
      <p:pic>
        <p:nvPicPr>
          <p:cNvPr id="7"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4455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ssp annie.jpg"/>
          <p:cNvPicPr>
            <a:picLocks noGrp="1" noChangeAspect="1"/>
          </p:cNvPicPr>
          <p:nvPr>
            <p:ph idx="1"/>
          </p:nvPr>
        </p:nvPicPr>
        <p:blipFill>
          <a:blip r:embed="rId3" cstate="print"/>
          <a:stretch>
            <a:fillRect/>
          </a:stretch>
        </p:blipFill>
        <p:spPr>
          <a:xfrm>
            <a:off x="-76200" y="-374326"/>
            <a:ext cx="10972800" cy="7308526"/>
          </a:xfrm>
        </p:spPr>
      </p:pic>
      <p:pic>
        <p:nvPicPr>
          <p:cNvPr id="5" name="Picture 4" descr="assp chick.jpg"/>
          <p:cNvPicPr>
            <a:picLocks noChangeAspect="1"/>
          </p:cNvPicPr>
          <p:nvPr/>
        </p:nvPicPr>
        <p:blipFill>
          <a:blip r:embed="rId4" cstate="print"/>
          <a:stretch>
            <a:fillRect/>
          </a:stretch>
        </p:blipFill>
        <p:spPr>
          <a:xfrm>
            <a:off x="6849178" y="139885"/>
            <a:ext cx="2486025" cy="1866900"/>
          </a:xfrm>
          <a:prstGeom prst="ellipse">
            <a:avLst/>
          </a:prstGeom>
          <a:ln w="127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Rectangle 5"/>
          <p:cNvSpPr/>
          <p:nvPr/>
        </p:nvSpPr>
        <p:spPr>
          <a:xfrm>
            <a:off x="269508" y="2245310"/>
            <a:ext cx="6055092" cy="2631490"/>
          </a:xfrm>
          <a:prstGeom prst="rect">
            <a:avLst/>
          </a:prstGeom>
        </p:spPr>
        <p:txBody>
          <a:bodyPr wrap="square">
            <a:spAutoFit/>
          </a:bodyPr>
          <a:lstStyle/>
          <a:p>
            <a:pPr marL="457200" indent="-457200">
              <a:spcAft>
                <a:spcPts val="1800"/>
              </a:spcAft>
              <a:buFont typeface="Arial" charset="0"/>
              <a:buChar char="•"/>
            </a:pPr>
            <a:r>
              <a:rPr lang="en-US" sz="2400" b="1" dirty="0" smtClean="0">
                <a:solidFill>
                  <a:schemeClr val="bg1"/>
                </a:solidFill>
              </a:rPr>
              <a:t>Small world population</a:t>
            </a:r>
          </a:p>
          <a:p>
            <a:pPr marL="457200" indent="-457200">
              <a:spcAft>
                <a:spcPts val="1800"/>
              </a:spcAft>
              <a:buFont typeface="Arial" charset="0"/>
              <a:buChar char="•"/>
            </a:pPr>
            <a:r>
              <a:rPr lang="en-US" sz="2400" b="1" dirty="0" smtClean="0">
                <a:solidFill>
                  <a:schemeClr val="bg1"/>
                </a:solidFill>
              </a:rPr>
              <a:t>~ 50% breed on Farallon Islands</a:t>
            </a:r>
          </a:p>
          <a:p>
            <a:pPr marL="457200" indent="-457200">
              <a:spcAft>
                <a:spcPts val="1800"/>
              </a:spcAft>
              <a:buFont typeface="Arial" charset="0"/>
              <a:buChar char="•"/>
            </a:pPr>
            <a:r>
              <a:rPr lang="en-US" sz="2400" b="1" dirty="0" smtClean="0">
                <a:solidFill>
                  <a:schemeClr val="bg1"/>
                </a:solidFill>
              </a:rPr>
              <a:t>USFWS Species of Management </a:t>
            </a:r>
            <a:r>
              <a:rPr lang="en-US" sz="2400" b="1" dirty="0">
                <a:solidFill>
                  <a:schemeClr val="bg1"/>
                </a:solidFill>
              </a:rPr>
              <a:t> </a:t>
            </a:r>
            <a:r>
              <a:rPr lang="en-US" sz="2400" b="1" dirty="0" smtClean="0">
                <a:solidFill>
                  <a:schemeClr val="bg1"/>
                </a:solidFill>
              </a:rPr>
              <a:t>Concern</a:t>
            </a:r>
          </a:p>
          <a:p>
            <a:pPr marL="457200" indent="-457200">
              <a:spcAft>
                <a:spcPts val="1800"/>
              </a:spcAft>
              <a:buFont typeface="Arial" charset="0"/>
              <a:buChar char="•"/>
            </a:pPr>
            <a:r>
              <a:rPr lang="en-US" sz="2400" b="1" dirty="0" smtClean="0">
                <a:solidFill>
                  <a:schemeClr val="bg1"/>
                </a:solidFill>
              </a:rPr>
              <a:t>California Species of Special Concern</a:t>
            </a:r>
          </a:p>
        </p:txBody>
      </p:sp>
      <p:sp>
        <p:nvSpPr>
          <p:cNvPr id="7" name="TextBox 9"/>
          <p:cNvSpPr txBox="1">
            <a:spLocks noChangeArrowheads="1"/>
          </p:cNvSpPr>
          <p:nvPr/>
        </p:nvSpPr>
        <p:spPr bwMode="auto">
          <a:xfrm>
            <a:off x="269508" y="1073335"/>
            <a:ext cx="3209533" cy="523220"/>
          </a:xfrm>
          <a:prstGeom prst="rect">
            <a:avLst/>
          </a:prstGeom>
          <a:noFill/>
          <a:ln w="9525">
            <a:noFill/>
            <a:miter lim="800000"/>
            <a:headEnd/>
            <a:tailEnd/>
          </a:ln>
        </p:spPr>
        <p:txBody>
          <a:bodyPr wrap="none">
            <a:spAutoFit/>
          </a:bodyPr>
          <a:lstStyle/>
          <a:p>
            <a:r>
              <a:rPr lang="en-US" sz="2800" b="1" dirty="0" smtClean="0">
                <a:solidFill>
                  <a:schemeClr val="bg1"/>
                </a:solidFill>
                <a:effectLst>
                  <a:outerShdw blurRad="38100" dist="38100" dir="2700000" algn="tl">
                    <a:srgbClr val="000000">
                      <a:alpha val="43137"/>
                    </a:srgbClr>
                  </a:outerShdw>
                </a:effectLst>
                <a:latin typeface="+mn-lt"/>
              </a:rPr>
              <a:t>Ashy Storm-Petrel</a:t>
            </a:r>
            <a:endParaRPr lang="en-US" sz="28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21678035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SEFI BUOW"/>
          <p:cNvPicPr>
            <a:picLocks noChangeAspect="1" noChangeArrowheads="1"/>
          </p:cNvPicPr>
          <p:nvPr/>
        </p:nvPicPr>
        <p:blipFill>
          <a:blip r:embed="rId3" cstate="email"/>
          <a:srcRect/>
          <a:stretch>
            <a:fillRect/>
          </a:stretch>
        </p:blipFill>
        <p:spPr bwMode="auto">
          <a:xfrm>
            <a:off x="381000" y="1471358"/>
            <a:ext cx="3886200" cy="3246139"/>
          </a:xfrm>
          <a:prstGeom prst="rect">
            <a:avLst/>
          </a:prstGeom>
          <a:ln>
            <a:noFill/>
          </a:ln>
          <a:effectLst>
            <a:outerShdw blurRad="292100" dist="139700" dir="2700000" algn="tl" rotWithShape="0">
              <a:srgbClr val="333333">
                <a:alpha val="65000"/>
              </a:srgbClr>
            </a:outerShdw>
          </a:effectLst>
        </p:spPr>
      </p:pic>
      <p:pic>
        <p:nvPicPr>
          <p:cNvPr id="12291" name="Picture 4" descr="PetelWings"/>
          <p:cNvPicPr>
            <a:picLocks noChangeAspect="1" noChangeArrowheads="1"/>
          </p:cNvPicPr>
          <p:nvPr/>
        </p:nvPicPr>
        <p:blipFill>
          <a:blip r:embed="rId4" cstate="email"/>
          <a:srcRect/>
          <a:stretch>
            <a:fillRect/>
          </a:stretch>
        </p:blipFill>
        <p:spPr bwMode="auto">
          <a:xfrm>
            <a:off x="4572000" y="1471358"/>
            <a:ext cx="4111558" cy="3275309"/>
          </a:xfrm>
          <a:prstGeom prst="rect">
            <a:avLst/>
          </a:prstGeom>
          <a:ln>
            <a:noFill/>
          </a:ln>
          <a:effectLst>
            <a:outerShdw blurRad="292100" dist="139700" dir="2700000" algn="tl" rotWithShape="0">
              <a:srgbClr val="333333">
                <a:alpha val="65000"/>
              </a:srgbClr>
            </a:outerShdw>
          </a:effectLst>
        </p:spPr>
      </p:pic>
      <p:sp>
        <p:nvSpPr>
          <p:cNvPr id="12292" name="TextBox 3"/>
          <p:cNvSpPr txBox="1">
            <a:spLocks noChangeArrowheads="1"/>
          </p:cNvSpPr>
          <p:nvPr/>
        </p:nvSpPr>
        <p:spPr bwMode="auto">
          <a:xfrm>
            <a:off x="914400" y="328358"/>
            <a:ext cx="2789674" cy="954107"/>
          </a:xfrm>
          <a:prstGeom prst="rect">
            <a:avLst/>
          </a:prstGeom>
          <a:noFill/>
          <a:ln w="9525">
            <a:noFill/>
            <a:miter lim="800000"/>
            <a:headEnd/>
            <a:tailEnd/>
          </a:ln>
        </p:spPr>
        <p:txBody>
          <a:bodyPr wrap="none">
            <a:spAutoFit/>
          </a:bodyPr>
          <a:lstStyle/>
          <a:p>
            <a:r>
              <a:rPr lang="en-US" sz="2800" b="1" dirty="0">
                <a:solidFill>
                  <a:schemeClr val="bg1"/>
                </a:solidFill>
                <a:effectLst>
                  <a:outerShdw blurRad="38100" dist="38100" dir="2700000" algn="tl">
                    <a:srgbClr val="000000">
                      <a:alpha val="43137"/>
                    </a:srgbClr>
                  </a:outerShdw>
                </a:effectLst>
                <a:latin typeface="+mj-lt"/>
              </a:rPr>
              <a:t>Burrowing </a:t>
            </a:r>
            <a:r>
              <a:rPr lang="en-US" sz="2800" b="1" dirty="0" smtClean="0">
                <a:solidFill>
                  <a:schemeClr val="bg1"/>
                </a:solidFill>
                <a:effectLst>
                  <a:outerShdw blurRad="38100" dist="38100" dir="2700000" algn="tl">
                    <a:srgbClr val="000000">
                      <a:alpha val="43137"/>
                    </a:srgbClr>
                  </a:outerShdw>
                </a:effectLst>
                <a:latin typeface="+mj-lt"/>
              </a:rPr>
              <a:t>Owl</a:t>
            </a:r>
          </a:p>
          <a:p>
            <a:pPr algn="ctr"/>
            <a:r>
              <a:rPr lang="en-US" sz="2800" b="1" dirty="0" smtClean="0">
                <a:solidFill>
                  <a:schemeClr val="bg1"/>
                </a:solidFill>
                <a:effectLst>
                  <a:outerShdw blurRad="38100" dist="38100" dir="2700000" algn="tl">
                    <a:srgbClr val="000000">
                      <a:alpha val="43137"/>
                    </a:srgbClr>
                  </a:outerShdw>
                </a:effectLst>
                <a:latin typeface="+mj-lt"/>
              </a:rPr>
              <a:t>(stay all winter)</a:t>
            </a:r>
            <a:endParaRPr lang="en-US" sz="2800" b="1" dirty="0">
              <a:solidFill>
                <a:schemeClr val="bg1"/>
              </a:solidFill>
              <a:effectLst>
                <a:outerShdw blurRad="38100" dist="38100" dir="2700000" algn="tl">
                  <a:srgbClr val="000000">
                    <a:alpha val="43137"/>
                  </a:srgbClr>
                </a:outerShdw>
              </a:effectLst>
              <a:latin typeface="+mj-lt"/>
            </a:endParaRPr>
          </a:p>
        </p:txBody>
      </p:sp>
      <p:sp>
        <p:nvSpPr>
          <p:cNvPr id="12293" name="TextBox 4"/>
          <p:cNvSpPr txBox="1">
            <a:spLocks noChangeArrowheads="1"/>
          </p:cNvSpPr>
          <p:nvPr/>
        </p:nvSpPr>
        <p:spPr bwMode="auto">
          <a:xfrm>
            <a:off x="5284057" y="328358"/>
            <a:ext cx="2351927" cy="954107"/>
          </a:xfrm>
          <a:prstGeom prst="rect">
            <a:avLst/>
          </a:prstGeom>
          <a:noFill/>
          <a:ln w="9525">
            <a:noFill/>
            <a:miter lim="800000"/>
            <a:headEnd/>
            <a:tailEnd/>
          </a:ln>
        </p:spPr>
        <p:txBody>
          <a:bodyPr wrap="none">
            <a:spAutoFit/>
          </a:bodyPr>
          <a:lstStyle/>
          <a:p>
            <a:pPr algn="ctr"/>
            <a:r>
              <a:rPr lang="en-US" sz="2800" b="1" dirty="0">
                <a:solidFill>
                  <a:schemeClr val="bg1"/>
                </a:solidFill>
                <a:effectLst>
                  <a:outerShdw blurRad="38100" dist="38100" dir="2700000" algn="tl">
                    <a:srgbClr val="000000">
                      <a:alpha val="43137"/>
                    </a:srgbClr>
                  </a:outerShdw>
                </a:effectLst>
                <a:latin typeface="+mj-lt"/>
              </a:rPr>
              <a:t>Storm-petrel </a:t>
            </a:r>
            <a:endParaRPr lang="en-US" sz="2800" b="1" dirty="0" smtClean="0">
              <a:solidFill>
                <a:schemeClr val="bg1"/>
              </a:solidFill>
              <a:effectLst>
                <a:outerShdw blurRad="38100" dist="38100" dir="2700000" algn="tl">
                  <a:srgbClr val="000000">
                    <a:alpha val="43137"/>
                  </a:srgbClr>
                </a:outerShdw>
              </a:effectLst>
              <a:latin typeface="+mj-lt"/>
            </a:endParaRPr>
          </a:p>
          <a:p>
            <a:pPr algn="ctr"/>
            <a:r>
              <a:rPr lang="en-US" sz="2800" b="1" dirty="0" smtClean="0">
                <a:solidFill>
                  <a:schemeClr val="bg1"/>
                </a:solidFill>
                <a:effectLst>
                  <a:outerShdw blurRad="38100" dist="38100" dir="2700000" algn="tl">
                    <a:srgbClr val="000000">
                      <a:alpha val="43137"/>
                    </a:srgbClr>
                  </a:outerShdw>
                </a:effectLst>
                <a:latin typeface="+mj-lt"/>
              </a:rPr>
              <a:t>feather </a:t>
            </a:r>
            <a:r>
              <a:rPr lang="en-US" sz="2800" b="1" dirty="0">
                <a:solidFill>
                  <a:schemeClr val="bg1"/>
                </a:solidFill>
                <a:effectLst>
                  <a:outerShdw blurRad="38100" dist="38100" dir="2700000" algn="tl">
                    <a:srgbClr val="000000">
                      <a:alpha val="43137"/>
                    </a:srgbClr>
                  </a:outerShdw>
                </a:effectLst>
                <a:latin typeface="+mj-lt"/>
              </a:rPr>
              <a:t>pile</a:t>
            </a:r>
          </a:p>
        </p:txBody>
      </p:sp>
      <p:sp>
        <p:nvSpPr>
          <p:cNvPr id="6" name="TextBox 3"/>
          <p:cNvSpPr txBox="1">
            <a:spLocks noChangeArrowheads="1"/>
          </p:cNvSpPr>
          <p:nvPr/>
        </p:nvSpPr>
        <p:spPr bwMode="auto">
          <a:xfrm>
            <a:off x="304800" y="5138394"/>
            <a:ext cx="8839200" cy="1384995"/>
          </a:xfrm>
          <a:prstGeom prst="rect">
            <a:avLst/>
          </a:prstGeom>
          <a:noFill/>
          <a:ln w="9525">
            <a:noFill/>
            <a:miter lim="800000"/>
            <a:headEnd/>
            <a:tailEnd/>
          </a:ln>
        </p:spPr>
        <p:txBody>
          <a:bodyPr wrap="square">
            <a:spAutoFit/>
          </a:bodyPr>
          <a:lstStyle/>
          <a:p>
            <a:pPr>
              <a:buFont typeface="Arial" pitchFamily="34" charset="0"/>
              <a:buChar char="•"/>
            </a:pPr>
            <a:r>
              <a:rPr lang="en-US" sz="2800" dirty="0" smtClean="0">
                <a:solidFill>
                  <a:schemeClr val="bg1"/>
                </a:solidFill>
                <a:latin typeface="+mj-lt"/>
                <a:cs typeface="Arial" pitchFamily="34" charset="0"/>
              </a:rPr>
              <a:t>  Hundreds of adult storm-petrels killed per year by burrowing owls.</a:t>
            </a:r>
            <a:endParaRPr lang="en-US" sz="2800" i="1" dirty="0" smtClean="0">
              <a:solidFill>
                <a:schemeClr val="bg1"/>
              </a:solidFill>
              <a:latin typeface="+mj-lt"/>
              <a:cs typeface="Arial" pitchFamily="34" charset="0"/>
            </a:endParaRPr>
          </a:p>
          <a:p>
            <a:endParaRPr lang="en-US" sz="2800" dirty="0">
              <a:solidFill>
                <a:schemeClr val="bg1"/>
              </a:solidFill>
              <a:latin typeface="+mj-lt"/>
            </a:endParaRPr>
          </a:p>
        </p:txBody>
      </p:sp>
    </p:spTree>
    <p:extLst>
      <p:ext uri="{BB962C8B-B14F-4D97-AF65-F5344CB8AC3E}">
        <p14:creationId xmlns:p14="http://schemas.microsoft.com/office/powerpoint/2010/main" val="24257492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464" y="1447800"/>
            <a:ext cx="7202936" cy="5024403"/>
          </a:xfrm>
          <a:prstGeom prst="rect">
            <a:avLst/>
          </a:prstGeom>
        </p:spPr>
      </p:pic>
      <p:sp>
        <p:nvSpPr>
          <p:cNvPr id="5" name="Rectangle 4"/>
          <p:cNvSpPr/>
          <p:nvPr/>
        </p:nvSpPr>
        <p:spPr>
          <a:xfrm>
            <a:off x="533400" y="304800"/>
            <a:ext cx="8077200" cy="1384995"/>
          </a:xfrm>
          <a:prstGeom prst="rect">
            <a:avLst/>
          </a:prstGeom>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latin typeface="+mj-lt"/>
                <a:cs typeface="Calibri" pitchFamily="34" charset="0"/>
              </a:rPr>
              <a:t>Relationship of Mouse and Owl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Abundance </a:t>
            </a:r>
          </a:p>
          <a:p>
            <a:pPr algn="ct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with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Storm-Petrel Predation</a:t>
            </a:r>
            <a:r>
              <a:rPr lang="en-US" sz="2800" b="1" dirty="0">
                <a:solidFill>
                  <a:schemeClr val="bg1"/>
                </a:solidFill>
                <a:effectLst>
                  <a:outerShdw blurRad="38100" dist="38100" dir="2700000" algn="tl">
                    <a:srgbClr val="000000">
                      <a:alpha val="43137"/>
                    </a:srgbClr>
                  </a:outerShdw>
                </a:effectLst>
                <a:latin typeface="+mj-lt"/>
              </a:rPr>
              <a:t/>
            </a:r>
            <a:br>
              <a:rPr lang="en-US" sz="2800" b="1" dirty="0">
                <a:solidFill>
                  <a:schemeClr val="bg1"/>
                </a:solidFill>
                <a:effectLst>
                  <a:outerShdw blurRad="38100" dist="38100" dir="2700000" algn="tl">
                    <a:srgbClr val="000000">
                      <a:alpha val="43137"/>
                    </a:srgbClr>
                  </a:outerShdw>
                </a:effectLst>
                <a:latin typeface="+mj-lt"/>
              </a:rPr>
            </a:br>
            <a:endParaRPr lang="en-US" sz="2800" b="1" dirty="0">
              <a:solidFill>
                <a:schemeClr val="bg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34236193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464" y="1438797"/>
            <a:ext cx="7243072" cy="5036229"/>
          </a:xfrm>
          <a:prstGeom prst="rect">
            <a:avLst/>
          </a:prstGeom>
        </p:spPr>
      </p:pic>
      <p:pic>
        <p:nvPicPr>
          <p:cNvPr id="5" name="Picture 4" descr="SEFI BUOW"/>
          <p:cNvPicPr>
            <a:picLocks noChangeAspect="1" noChangeArrowheads="1"/>
          </p:cNvPicPr>
          <p:nvPr/>
        </p:nvPicPr>
        <p:blipFill>
          <a:blip r:embed="rId4" cstate="email"/>
          <a:srcRect/>
          <a:stretch>
            <a:fillRect/>
          </a:stretch>
        </p:blipFill>
        <p:spPr bwMode="auto">
          <a:xfrm>
            <a:off x="5514681" y="2036271"/>
            <a:ext cx="1080939" cy="902907"/>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741932" y="304800"/>
            <a:ext cx="7660136" cy="1384995"/>
          </a:xfrm>
          <a:prstGeom prst="rect">
            <a:avLst/>
          </a:prstGeom>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latin typeface="+mj-lt"/>
                <a:cs typeface="Calibri" pitchFamily="34" charset="0"/>
              </a:rPr>
              <a:t>Relationship of Mouse and Owl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Abundance </a:t>
            </a:r>
          </a:p>
          <a:p>
            <a:pPr algn="ct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with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Storm-Petrel Predation</a:t>
            </a:r>
            <a:r>
              <a:rPr lang="en-US" sz="2800" b="1" dirty="0">
                <a:solidFill>
                  <a:schemeClr val="bg1"/>
                </a:solidFill>
                <a:effectLst>
                  <a:outerShdw blurRad="38100" dist="38100" dir="2700000" algn="tl">
                    <a:srgbClr val="000000">
                      <a:alpha val="43137"/>
                    </a:srgbClr>
                  </a:outerShdw>
                </a:effectLst>
                <a:latin typeface="+mj-lt"/>
              </a:rPr>
              <a:t/>
            </a:r>
            <a:br>
              <a:rPr lang="en-US" sz="2800" b="1" dirty="0">
                <a:solidFill>
                  <a:schemeClr val="bg1"/>
                </a:solidFill>
                <a:effectLst>
                  <a:outerShdw blurRad="38100" dist="38100" dir="2700000" algn="tl">
                    <a:srgbClr val="000000">
                      <a:alpha val="43137"/>
                    </a:srgbClr>
                  </a:outerShdw>
                </a:effectLst>
                <a:latin typeface="+mj-lt"/>
              </a:rPr>
            </a:br>
            <a:endParaRPr lang="en-US" sz="2800" b="1" dirty="0">
              <a:solidFill>
                <a:schemeClr val="bg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40127700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464" y="1406360"/>
            <a:ext cx="7243072" cy="5188458"/>
          </a:xfrm>
          <a:prstGeom prst="rect">
            <a:avLst/>
          </a:prstGeom>
        </p:spPr>
      </p:pic>
      <p:pic>
        <p:nvPicPr>
          <p:cNvPr id="5" name="Picture 4" descr="PetelWings"/>
          <p:cNvPicPr>
            <a:picLocks noChangeAspect="1" noChangeArrowheads="1"/>
          </p:cNvPicPr>
          <p:nvPr/>
        </p:nvPicPr>
        <p:blipFill>
          <a:blip r:embed="rId4" cstate="email"/>
          <a:srcRect/>
          <a:stretch>
            <a:fillRect/>
          </a:stretch>
        </p:blipFill>
        <p:spPr bwMode="auto">
          <a:xfrm>
            <a:off x="5429840" y="1944135"/>
            <a:ext cx="1198676" cy="954878"/>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798064" y="307538"/>
            <a:ext cx="7583936" cy="1384995"/>
          </a:xfrm>
          <a:prstGeom prst="rect">
            <a:avLst/>
          </a:prstGeom>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latin typeface="+mj-lt"/>
                <a:cs typeface="Calibri" pitchFamily="34" charset="0"/>
              </a:rPr>
              <a:t>Relationship of Mouse and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Owl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Abundance </a:t>
            </a:r>
            <a:endParaRPr lang="en-US" sz="2800" b="1" dirty="0" smtClean="0">
              <a:solidFill>
                <a:schemeClr val="bg1"/>
              </a:solidFill>
              <a:effectLst>
                <a:outerShdw blurRad="38100" dist="38100" dir="2700000" algn="tl">
                  <a:srgbClr val="000000">
                    <a:alpha val="43137"/>
                  </a:srgbClr>
                </a:outerShdw>
              </a:effectLst>
              <a:latin typeface="+mj-lt"/>
              <a:cs typeface="Calibri" pitchFamily="34" charset="0"/>
            </a:endParaRPr>
          </a:p>
          <a:p>
            <a:pPr algn="ct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with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Storm-Petrel Predation</a:t>
            </a:r>
            <a:r>
              <a:rPr lang="en-US" sz="2800" b="1" dirty="0">
                <a:solidFill>
                  <a:schemeClr val="bg1"/>
                </a:solidFill>
                <a:effectLst>
                  <a:outerShdw blurRad="38100" dist="38100" dir="2700000" algn="tl">
                    <a:srgbClr val="000000">
                      <a:alpha val="43137"/>
                    </a:srgbClr>
                  </a:outerShdw>
                </a:effectLst>
                <a:latin typeface="+mj-lt"/>
              </a:rPr>
              <a:t/>
            </a:r>
            <a:br>
              <a:rPr lang="en-US" sz="2800" b="1" dirty="0">
                <a:solidFill>
                  <a:schemeClr val="bg1"/>
                </a:solidFill>
                <a:effectLst>
                  <a:outerShdw blurRad="38100" dist="38100" dir="2700000" algn="tl">
                    <a:srgbClr val="000000">
                      <a:alpha val="43137"/>
                    </a:srgbClr>
                  </a:outerShdw>
                </a:effectLst>
                <a:latin typeface="+mj-lt"/>
              </a:rPr>
            </a:br>
            <a:endParaRPr lang="en-US" sz="2800" b="1" dirty="0">
              <a:solidFill>
                <a:schemeClr val="bg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35314904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22300" y="144959"/>
            <a:ext cx="6483970" cy="954107"/>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cs typeface="Calibri" pitchFamily="34" charset="0"/>
              </a:rPr>
              <a:t>Ashy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Storm-Petrel</a:t>
            </a:r>
            <a:r>
              <a:rPr lang="en-US" sz="2800" b="1" dirty="0" smtClean="0">
                <a:solidFill>
                  <a:schemeClr val="bg1"/>
                </a:solidFill>
                <a:effectLst>
                  <a:outerShdw blurRad="38100" dist="38100" dir="2700000" algn="tl">
                    <a:srgbClr val="000000">
                      <a:alpha val="43137"/>
                    </a:srgbClr>
                  </a:outerShdw>
                </a:effectLst>
                <a:cs typeface="Calibri" pitchFamily="34" charset="0"/>
              </a:rPr>
              <a:t> Trends With and Without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Owl</a:t>
            </a:r>
            <a:r>
              <a:rPr lang="en-US" sz="2800" b="1" dirty="0" smtClean="0">
                <a:solidFill>
                  <a:schemeClr val="bg1"/>
                </a:solidFill>
                <a:effectLst>
                  <a:outerShdw blurRad="38100" dist="38100" dir="2700000" algn="tl">
                    <a:srgbClr val="000000">
                      <a:alpha val="43137"/>
                    </a:srgbClr>
                  </a:outerShdw>
                </a:effectLst>
                <a:cs typeface="Calibri" pitchFamily="34" charset="0"/>
              </a:rPr>
              <a:t> Reduction</a:t>
            </a:r>
            <a:endParaRPr lang="en-US" sz="2800" b="1"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
        <p:nvSpPr>
          <p:cNvPr id="4" name="TextBox 3"/>
          <p:cNvSpPr txBox="1"/>
          <p:nvPr/>
        </p:nvSpPr>
        <p:spPr>
          <a:xfrm>
            <a:off x="6178065" y="6172200"/>
            <a:ext cx="1822935" cy="369332"/>
          </a:xfrm>
          <a:prstGeom prst="rect">
            <a:avLst/>
          </a:prstGeom>
          <a:noFill/>
        </p:spPr>
        <p:txBody>
          <a:bodyPr wrap="none" rtlCol="0">
            <a:spAutoFit/>
          </a:bodyPr>
          <a:lstStyle/>
          <a:p>
            <a:r>
              <a:rPr lang="en-US" dirty="0" err="1" smtClean="0">
                <a:solidFill>
                  <a:schemeClr val="bg1"/>
                </a:solidFill>
              </a:rPr>
              <a:t>Nur</a:t>
            </a:r>
            <a:r>
              <a:rPr lang="en-US" dirty="0" smtClean="0">
                <a:solidFill>
                  <a:schemeClr val="bg1"/>
                </a:solidFill>
              </a:rPr>
              <a:t> et al. (2013)</a:t>
            </a:r>
            <a:endParaRPr lang="en-US" dirty="0">
              <a:solidFill>
                <a:schemeClr val="bg1"/>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291456"/>
            <a:ext cx="6426772" cy="4880744"/>
          </a:xfrm>
          <a:prstGeom prst="rect">
            <a:avLst/>
          </a:prstGeom>
        </p:spPr>
      </p:pic>
      <p:sp>
        <p:nvSpPr>
          <p:cNvPr id="12" name="TextBox 11"/>
          <p:cNvSpPr txBox="1"/>
          <p:nvPr/>
        </p:nvSpPr>
        <p:spPr>
          <a:xfrm>
            <a:off x="2281288" y="1440930"/>
            <a:ext cx="2282997" cy="276999"/>
          </a:xfrm>
          <a:prstGeom prst="rect">
            <a:avLst/>
          </a:prstGeom>
          <a:noFill/>
        </p:spPr>
        <p:txBody>
          <a:bodyPr wrap="none" rtlCol="0">
            <a:spAutoFit/>
          </a:bodyPr>
          <a:lstStyle/>
          <a:p>
            <a:r>
              <a:rPr lang="en-US" sz="1200" dirty="0" smtClean="0"/>
              <a:t>“Moderate Decline” scenario</a:t>
            </a:r>
            <a:endParaRPr lang="en-US" sz="1200" dirty="0"/>
          </a:p>
        </p:txBody>
      </p:sp>
    </p:spTree>
    <p:extLst>
      <p:ext uri="{BB962C8B-B14F-4D97-AF65-F5344CB8AC3E}">
        <p14:creationId xmlns:p14="http://schemas.microsoft.com/office/powerpoint/2010/main" val="38638021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457200" y="457200"/>
            <a:ext cx="8229600"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1"/>
                </a:solidFill>
                <a:effectLst>
                  <a:outerShdw blurRad="38100" dist="38100" dir="2700000" algn="tl">
                    <a:srgbClr val="000000">
                      <a:alpha val="43137"/>
                    </a:srgbClr>
                  </a:outerShdw>
                </a:effectLst>
                <a:cs typeface="Calibri" pitchFamily="34" charset="0"/>
              </a:rPr>
              <a:t>Project Purpose</a:t>
            </a:r>
            <a:endParaRPr lang="en-US" sz="3200" b="1" dirty="0">
              <a:solidFill>
                <a:schemeClr val="bg1"/>
              </a:solidFill>
              <a:effectLst>
                <a:outerShdw blurRad="38100" dist="38100" dir="2700000" algn="tl">
                  <a:srgbClr val="000000">
                    <a:alpha val="43137"/>
                  </a:srgbClr>
                </a:outerShdw>
              </a:effectLst>
              <a:cs typeface="Calibri" pitchFamily="34" charset="0"/>
            </a:endParaRPr>
          </a:p>
        </p:txBody>
      </p:sp>
      <p:sp>
        <p:nvSpPr>
          <p:cNvPr id="7" name="Content Placeholder 2"/>
          <p:cNvSpPr txBox="1">
            <a:spLocks/>
          </p:cNvSpPr>
          <p:nvPr/>
        </p:nvSpPr>
        <p:spPr>
          <a:xfrm>
            <a:off x="533400" y="1671696"/>
            <a:ext cx="8001000" cy="4652904"/>
          </a:xfrm>
          <a:prstGeom prst="rect">
            <a:avLst/>
          </a:prstGeom>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charset="0"/>
              <a:buNone/>
            </a:pPr>
            <a:r>
              <a:rPr lang="en-US" sz="2800" b="0" dirty="0" smtClean="0">
                <a:solidFill>
                  <a:schemeClr val="bg1"/>
                </a:solidFill>
              </a:rPr>
              <a:t>To </a:t>
            </a:r>
            <a:r>
              <a:rPr lang="en-US" sz="2400" b="0" dirty="0" smtClean="0">
                <a:solidFill>
                  <a:schemeClr val="bg1"/>
                </a:solidFill>
              </a:rPr>
              <a:t>meet</a:t>
            </a:r>
            <a:r>
              <a:rPr lang="en-US" sz="2800" b="0" dirty="0" smtClean="0">
                <a:solidFill>
                  <a:schemeClr val="bg1"/>
                </a:solidFill>
              </a:rPr>
              <a:t> the Service’s management goal of protecting and restoring the ecosystem of the Farallon Islands by </a:t>
            </a:r>
            <a:r>
              <a:rPr lang="en-US" sz="2800" b="1" dirty="0" smtClean="0">
                <a:solidFill>
                  <a:schemeClr val="bg1"/>
                </a:solidFill>
              </a:rPr>
              <a:t>eradicating</a:t>
            </a:r>
            <a:r>
              <a:rPr lang="en-US" sz="2800" b="0" dirty="0" smtClean="0">
                <a:solidFill>
                  <a:schemeClr val="bg1"/>
                </a:solidFill>
              </a:rPr>
              <a:t> invasive house mice (</a:t>
            </a:r>
            <a:r>
              <a:rPr lang="en-US" sz="2800" b="0" i="1" dirty="0" smtClean="0">
                <a:solidFill>
                  <a:schemeClr val="bg1"/>
                </a:solidFill>
              </a:rPr>
              <a:t>Mus musculus</a:t>
            </a:r>
            <a:r>
              <a:rPr lang="en-US" sz="2800" b="0" dirty="0" smtClean="0">
                <a:solidFill>
                  <a:schemeClr val="bg1"/>
                </a:solidFill>
              </a:rPr>
              <a:t>), thereby eliminating their negative impacts on seabirds and other native species of the Farallon National Wildlife Refuge. </a:t>
            </a:r>
          </a:p>
          <a:p>
            <a:pPr>
              <a:lnSpc>
                <a:spcPct val="150000"/>
              </a:lnSpc>
            </a:pPr>
            <a:endParaRPr lang="en-US" sz="2800" b="1" dirty="0" smtClean="0">
              <a:solidFill>
                <a:schemeClr val="bg1"/>
              </a:solidFill>
            </a:endParaRPr>
          </a:p>
          <a:p>
            <a:pPr marL="0" indent="0">
              <a:lnSpc>
                <a:spcPct val="150000"/>
              </a:lnSpc>
              <a:buFont typeface="Arial" charset="0"/>
              <a:buNone/>
            </a:pPr>
            <a:endParaRPr lang="en-US" sz="2800" b="1" dirty="0">
              <a:solidFill>
                <a:schemeClr val="bg1"/>
              </a:solidFill>
            </a:endParaRPr>
          </a:p>
        </p:txBody>
      </p:sp>
    </p:spTree>
    <p:extLst>
      <p:ext uri="{BB962C8B-B14F-4D97-AF65-F5344CB8AC3E}">
        <p14:creationId xmlns:p14="http://schemas.microsoft.com/office/powerpoint/2010/main" val="3690672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762000" y="10236"/>
            <a:ext cx="7772400" cy="753293"/>
          </a:xfrm>
        </p:spPr>
        <p:txBody>
          <a:bodyPr>
            <a:normAutofit/>
          </a:bodyPr>
          <a:lstStyle/>
          <a:p>
            <a:pPr algn="ctr"/>
            <a:r>
              <a:rPr lang="en-US" sz="2800" b="1" dirty="0">
                <a:solidFill>
                  <a:schemeClr val="bg1"/>
                </a:solidFill>
                <a:latin typeface="+mn-lt"/>
                <a:cs typeface="Calibri" pitchFamily="34" charset="0"/>
              </a:rPr>
              <a:t>Farallon Project Expected Benefits</a:t>
            </a:r>
          </a:p>
        </p:txBody>
      </p:sp>
      <p:pic>
        <p:nvPicPr>
          <p:cNvPr id="5" name="Picture 7" descr="24_cb222_2jan07_5"/>
          <p:cNvPicPr>
            <a:picLocks noChangeAspect="1" noChangeArrowheads="1"/>
          </p:cNvPicPr>
          <p:nvPr/>
        </p:nvPicPr>
        <p:blipFill>
          <a:blip r:embed="rId3" cstate="email"/>
          <a:srcRect t="17070"/>
          <a:stretch>
            <a:fillRect/>
          </a:stretch>
        </p:blipFill>
        <p:spPr bwMode="auto">
          <a:xfrm>
            <a:off x="6345155" y="5006975"/>
            <a:ext cx="2798845" cy="1851025"/>
          </a:xfrm>
          <a:prstGeom prst="rect">
            <a:avLst/>
          </a:prstGeom>
          <a:noFill/>
          <a:ln w="9525">
            <a:noFill/>
            <a:miter lim="800000"/>
            <a:headEnd/>
            <a:tailEnd/>
          </a:ln>
        </p:spPr>
      </p:pic>
      <p:pic>
        <p:nvPicPr>
          <p:cNvPr id="9" name="Picture 5" descr="IMG_7809"/>
          <p:cNvPicPr>
            <a:picLocks noChangeAspect="1" noChangeArrowheads="1"/>
          </p:cNvPicPr>
          <p:nvPr/>
        </p:nvPicPr>
        <p:blipFill>
          <a:blip r:embed="rId4" cstate="email"/>
          <a:srcRect t="18394" r="16697" b="18540"/>
          <a:stretch>
            <a:fillRect/>
          </a:stretch>
        </p:blipFill>
        <p:spPr bwMode="auto">
          <a:xfrm>
            <a:off x="3810000" y="5029200"/>
            <a:ext cx="2514600" cy="1828800"/>
          </a:xfrm>
          <a:prstGeom prst="rect">
            <a:avLst/>
          </a:prstGeom>
          <a:ln>
            <a:noFill/>
          </a:ln>
          <a:effectLst>
            <a:outerShdw blurRad="292100" dist="139700" dir="2700000" algn="tl" rotWithShape="0">
              <a:srgbClr val="333333">
                <a:alpha val="65000"/>
              </a:srgbClr>
            </a:outerShdw>
          </a:effectLst>
        </p:spPr>
      </p:pic>
      <p:pic>
        <p:nvPicPr>
          <p:cNvPr id="8" name="Picture 7" descr="buow.jpg"/>
          <p:cNvPicPr>
            <a:picLocks noChangeAspect="1"/>
          </p:cNvPicPr>
          <p:nvPr/>
        </p:nvPicPr>
        <p:blipFill>
          <a:blip r:embed="rId5" cstate="print"/>
          <a:stretch>
            <a:fillRect/>
          </a:stretch>
        </p:blipFill>
        <p:spPr>
          <a:xfrm>
            <a:off x="0" y="5029200"/>
            <a:ext cx="2057400" cy="2128345"/>
          </a:xfrm>
          <a:prstGeom prst="rect">
            <a:avLst/>
          </a:prstGeom>
        </p:spPr>
      </p:pic>
      <p:cxnSp>
        <p:nvCxnSpPr>
          <p:cNvPr id="12" name="Straight Arrow Connector 11"/>
          <p:cNvCxnSpPr/>
          <p:nvPr/>
        </p:nvCxnSpPr>
        <p:spPr>
          <a:xfrm flipV="1">
            <a:off x="4842009" y="1600200"/>
            <a:ext cx="0" cy="868680"/>
          </a:xfrm>
          <a:prstGeom prst="straightConnector1">
            <a:avLst/>
          </a:prstGeom>
          <a:ln w="47625">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54790" y="1106537"/>
            <a:ext cx="3771900" cy="3801041"/>
          </a:xfrm>
          <a:prstGeom prst="rect">
            <a:avLst/>
          </a:prstGeom>
          <a:noFill/>
        </p:spPr>
        <p:txBody>
          <a:bodyPr wrap="square" rtlCol="0">
            <a:spAutoFit/>
          </a:bodyPr>
          <a:lstStyle/>
          <a:p>
            <a:r>
              <a:rPr lang="en-US" sz="2600" b="1" u="sng" dirty="0" smtClean="0">
                <a:solidFill>
                  <a:schemeClr val="bg1"/>
                </a:solidFill>
                <a:cs typeface="Calibri" pitchFamily="34" charset="0"/>
              </a:rPr>
              <a:t>Increases in:</a:t>
            </a:r>
          </a:p>
          <a:p>
            <a:endParaRPr lang="en-US" sz="800" b="1" u="sng" dirty="0" smtClean="0">
              <a:solidFill>
                <a:schemeClr val="bg1"/>
              </a:solidFill>
              <a:cs typeface="Calibri" pitchFamily="34" charset="0"/>
            </a:endParaRPr>
          </a:p>
          <a:p>
            <a:pPr>
              <a:lnSpc>
                <a:spcPct val="150000"/>
              </a:lnSpc>
              <a:buFont typeface="Arial" pitchFamily="34" charset="0"/>
              <a:buChar char="•"/>
            </a:pPr>
            <a:r>
              <a:rPr lang="en-US" sz="2400" dirty="0" smtClean="0">
                <a:solidFill>
                  <a:schemeClr val="bg1"/>
                </a:solidFill>
                <a:cs typeface="Calibri" pitchFamily="34" charset="0"/>
              </a:rPr>
              <a:t> Ashy Storm-Petrels</a:t>
            </a:r>
          </a:p>
          <a:p>
            <a:pPr>
              <a:lnSpc>
                <a:spcPct val="150000"/>
              </a:lnSpc>
              <a:buFont typeface="Arial" pitchFamily="34" charset="0"/>
              <a:buChar char="•"/>
            </a:pPr>
            <a:r>
              <a:rPr lang="en-US" sz="2400" dirty="0" smtClean="0">
                <a:solidFill>
                  <a:schemeClr val="bg1"/>
                </a:solidFill>
                <a:cs typeface="Calibri" pitchFamily="34" charset="0"/>
              </a:rPr>
              <a:t> Native plants</a:t>
            </a:r>
          </a:p>
          <a:p>
            <a:pPr>
              <a:lnSpc>
                <a:spcPct val="150000"/>
              </a:lnSpc>
              <a:buFont typeface="Arial" pitchFamily="34" charset="0"/>
              <a:buChar char="•"/>
            </a:pPr>
            <a:r>
              <a:rPr lang="en-US" sz="2400" dirty="0" smtClean="0">
                <a:solidFill>
                  <a:schemeClr val="bg1"/>
                </a:solidFill>
                <a:cs typeface="Calibri" pitchFamily="34" charset="0"/>
              </a:rPr>
              <a:t> Endemic Salamanders</a:t>
            </a:r>
          </a:p>
          <a:p>
            <a:pPr>
              <a:lnSpc>
                <a:spcPct val="150000"/>
              </a:lnSpc>
              <a:buFont typeface="Arial" pitchFamily="34" charset="0"/>
              <a:buChar char="•"/>
            </a:pPr>
            <a:r>
              <a:rPr lang="en-US" sz="2400" dirty="0" smtClean="0">
                <a:solidFill>
                  <a:schemeClr val="bg1"/>
                </a:solidFill>
                <a:cs typeface="Calibri" pitchFamily="34" charset="0"/>
              </a:rPr>
              <a:t> Endemic Camel Crickets</a:t>
            </a:r>
          </a:p>
          <a:p>
            <a:pPr>
              <a:lnSpc>
                <a:spcPct val="150000"/>
              </a:lnSpc>
              <a:buFont typeface="Arial" pitchFamily="34" charset="0"/>
              <a:buChar char="•"/>
            </a:pPr>
            <a:r>
              <a:rPr lang="en-US" sz="2400" dirty="0">
                <a:solidFill>
                  <a:schemeClr val="bg1"/>
                </a:solidFill>
                <a:cs typeface="Calibri" pitchFamily="34" charset="0"/>
              </a:rPr>
              <a:t> </a:t>
            </a:r>
            <a:r>
              <a:rPr lang="en-US" sz="2400" dirty="0" smtClean="0">
                <a:solidFill>
                  <a:schemeClr val="bg1"/>
                </a:solidFill>
                <a:cs typeface="Calibri" pitchFamily="34" charset="0"/>
              </a:rPr>
              <a:t>Other Invertebrates</a:t>
            </a:r>
          </a:p>
          <a:p>
            <a:pPr>
              <a:lnSpc>
                <a:spcPct val="150000"/>
              </a:lnSpc>
              <a:buFont typeface="Arial" pitchFamily="34" charset="0"/>
              <a:buChar char="•"/>
            </a:pPr>
            <a:endParaRPr lang="en-US" dirty="0">
              <a:solidFill>
                <a:schemeClr val="bg1"/>
              </a:solidFill>
              <a:cs typeface="Calibri" pitchFamily="34" charset="0"/>
            </a:endParaRPr>
          </a:p>
        </p:txBody>
      </p:sp>
      <p:sp>
        <p:nvSpPr>
          <p:cNvPr id="14" name="TextBox 13"/>
          <p:cNvSpPr txBox="1"/>
          <p:nvPr/>
        </p:nvSpPr>
        <p:spPr>
          <a:xfrm>
            <a:off x="454512" y="1143000"/>
            <a:ext cx="4382146" cy="4401205"/>
          </a:xfrm>
          <a:prstGeom prst="rect">
            <a:avLst/>
          </a:prstGeom>
          <a:noFill/>
        </p:spPr>
        <p:txBody>
          <a:bodyPr wrap="square" rtlCol="0">
            <a:spAutoFit/>
          </a:bodyPr>
          <a:lstStyle/>
          <a:p>
            <a:r>
              <a:rPr lang="en-US" sz="2600" b="1" u="sng" dirty="0" smtClean="0">
                <a:solidFill>
                  <a:schemeClr val="bg1"/>
                </a:solidFill>
                <a:cs typeface="Calibri" pitchFamily="34" charset="0"/>
              </a:rPr>
              <a:t>Decreases in:</a:t>
            </a:r>
          </a:p>
          <a:p>
            <a:endParaRPr lang="en-US" sz="1400" b="1" u="sng" dirty="0" smtClean="0">
              <a:solidFill>
                <a:schemeClr val="bg1"/>
              </a:solidFill>
              <a:cs typeface="Calibri" pitchFamily="34" charset="0"/>
            </a:endParaRPr>
          </a:p>
          <a:p>
            <a:pPr marL="342900" indent="-342900">
              <a:buFont typeface="Arial" pitchFamily="34" charset="0"/>
              <a:buChar char="•"/>
            </a:pPr>
            <a:r>
              <a:rPr lang="en-US" sz="2400" dirty="0" smtClean="0">
                <a:solidFill>
                  <a:schemeClr val="bg1"/>
                </a:solidFill>
                <a:cs typeface="Calibri" pitchFamily="34" charset="0"/>
              </a:rPr>
              <a:t>Predation on storm-</a:t>
            </a:r>
          </a:p>
          <a:p>
            <a:r>
              <a:rPr lang="en-US" sz="2400" dirty="0" smtClean="0">
                <a:solidFill>
                  <a:schemeClr val="bg1"/>
                </a:solidFill>
                <a:cs typeface="Calibri" pitchFamily="34" charset="0"/>
              </a:rPr>
              <a:t>     petrels</a:t>
            </a:r>
            <a:br>
              <a:rPr lang="en-US" sz="2400" dirty="0" smtClean="0">
                <a:solidFill>
                  <a:schemeClr val="bg1"/>
                </a:solidFill>
                <a:cs typeface="Calibri" pitchFamily="34" charset="0"/>
              </a:rPr>
            </a:br>
            <a:endParaRPr lang="en-US" sz="1400" dirty="0" smtClean="0">
              <a:solidFill>
                <a:schemeClr val="bg1"/>
              </a:solidFill>
              <a:cs typeface="Calibri" pitchFamily="34" charset="0"/>
            </a:endParaRPr>
          </a:p>
          <a:p>
            <a:pPr marL="342900" indent="-342900">
              <a:buFont typeface="Arial" pitchFamily="34" charset="0"/>
              <a:buChar char="•"/>
            </a:pPr>
            <a:r>
              <a:rPr lang="en-US" sz="2400" dirty="0">
                <a:solidFill>
                  <a:schemeClr val="bg1"/>
                </a:solidFill>
                <a:cs typeface="Calibri" pitchFamily="34" charset="0"/>
              </a:rPr>
              <a:t>P</a:t>
            </a:r>
            <a:r>
              <a:rPr lang="en-US" sz="2400" dirty="0" smtClean="0">
                <a:solidFill>
                  <a:schemeClr val="bg1"/>
                </a:solidFill>
                <a:cs typeface="Calibri" pitchFamily="34" charset="0"/>
              </a:rPr>
              <a:t>redation on invertebrates</a:t>
            </a:r>
            <a:br>
              <a:rPr lang="en-US" sz="2400" dirty="0" smtClean="0">
                <a:solidFill>
                  <a:schemeClr val="bg1"/>
                </a:solidFill>
                <a:cs typeface="Calibri" pitchFamily="34" charset="0"/>
              </a:rPr>
            </a:br>
            <a:endParaRPr lang="en-US" sz="1400" dirty="0" smtClean="0">
              <a:solidFill>
                <a:schemeClr val="bg1"/>
              </a:solidFill>
              <a:cs typeface="Calibri" pitchFamily="34" charset="0"/>
            </a:endParaRPr>
          </a:p>
          <a:p>
            <a:pPr marL="342900" indent="-342900">
              <a:buFont typeface="Arial" pitchFamily="34" charset="0"/>
              <a:buChar char="•"/>
            </a:pPr>
            <a:r>
              <a:rPr lang="en-US" sz="2400" dirty="0" smtClean="0">
                <a:solidFill>
                  <a:schemeClr val="bg1"/>
                </a:solidFill>
                <a:cs typeface="Calibri" pitchFamily="34" charset="0"/>
              </a:rPr>
              <a:t>Competition with salamanders</a:t>
            </a:r>
            <a:br>
              <a:rPr lang="en-US" sz="2400" dirty="0" smtClean="0">
                <a:solidFill>
                  <a:schemeClr val="bg1"/>
                </a:solidFill>
                <a:cs typeface="Calibri" pitchFamily="34" charset="0"/>
              </a:rPr>
            </a:br>
            <a:endParaRPr lang="en-US" sz="1400" dirty="0" smtClean="0">
              <a:solidFill>
                <a:schemeClr val="bg1"/>
              </a:solidFill>
              <a:cs typeface="Calibri" pitchFamily="34" charset="0"/>
            </a:endParaRPr>
          </a:p>
          <a:p>
            <a:pPr marL="342900" indent="-342900">
              <a:buFont typeface="Arial" pitchFamily="34" charset="0"/>
              <a:buChar char="•"/>
            </a:pPr>
            <a:r>
              <a:rPr lang="en-US" sz="2400" dirty="0" smtClean="0">
                <a:solidFill>
                  <a:schemeClr val="bg1"/>
                </a:solidFill>
                <a:cs typeface="Calibri" pitchFamily="34" charset="0"/>
              </a:rPr>
              <a:t>Spread of invasive weeds</a:t>
            </a:r>
          </a:p>
          <a:p>
            <a:pPr>
              <a:lnSpc>
                <a:spcPct val="150000"/>
              </a:lnSpc>
              <a:buFont typeface="Arial" pitchFamily="34" charset="0"/>
              <a:buChar char="•"/>
            </a:pPr>
            <a:endParaRPr lang="en-US" sz="2400" dirty="0" smtClean="0">
              <a:solidFill>
                <a:schemeClr val="bg1"/>
              </a:solidFill>
              <a:cs typeface="Calibri" pitchFamily="34" charset="0"/>
            </a:endParaRPr>
          </a:p>
          <a:p>
            <a:endParaRPr lang="en-US" dirty="0">
              <a:solidFill>
                <a:schemeClr val="bg1"/>
              </a:solidFill>
              <a:cs typeface="Calibri" pitchFamily="34" charset="0"/>
            </a:endParaRPr>
          </a:p>
        </p:txBody>
      </p:sp>
      <p:cxnSp>
        <p:nvCxnSpPr>
          <p:cNvPr id="16" name="Straight Arrow Connector 15"/>
          <p:cNvCxnSpPr/>
          <p:nvPr/>
        </p:nvCxnSpPr>
        <p:spPr>
          <a:xfrm>
            <a:off x="304800" y="1600200"/>
            <a:ext cx="0" cy="864815"/>
          </a:xfrm>
          <a:prstGeom prst="straightConnector1">
            <a:avLst/>
          </a:prstGeom>
          <a:ln w="47625">
            <a:tailEnd type="arrow"/>
          </a:ln>
        </p:spPr>
        <p:style>
          <a:lnRef idx="1">
            <a:schemeClr val="accent1"/>
          </a:lnRef>
          <a:fillRef idx="0">
            <a:schemeClr val="accent1"/>
          </a:fillRef>
          <a:effectRef idx="0">
            <a:schemeClr val="accent1"/>
          </a:effectRef>
          <a:fontRef idx="minor">
            <a:schemeClr val="tx1"/>
          </a:fontRef>
        </p:style>
      </p:cxnSp>
      <p:pic>
        <p:nvPicPr>
          <p:cNvPr id="11" name="Picture 5" descr="C:\Users\sesposito\Downloads\5224447656_a75ba0e508_b.jpg"/>
          <p:cNvPicPr>
            <a:picLocks noChangeAspect="1" noChangeArrowheads="1"/>
          </p:cNvPicPr>
          <p:nvPr/>
        </p:nvPicPr>
        <p:blipFill>
          <a:blip r:embed="rId6" cstate="email"/>
          <a:srcRect/>
          <a:stretch>
            <a:fillRect/>
          </a:stretch>
        </p:blipFill>
        <p:spPr bwMode="auto">
          <a:xfrm>
            <a:off x="1828799" y="5029200"/>
            <a:ext cx="2479729" cy="1828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101979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4" y="4518244"/>
            <a:ext cx="7167303" cy="502702"/>
          </a:xfrm>
          <a:prstGeom prst="rect">
            <a:avLst/>
          </a:prstGeom>
          <a:noFill/>
        </p:spPr>
        <p:txBody>
          <a:bodyPr wrap="square" rtlCol="0">
            <a:spAutoFit/>
          </a:bodyPr>
          <a:lstStyle/>
          <a:p>
            <a:pPr marL="457200" indent="-457200">
              <a:lnSpc>
                <a:spcPts val="3200"/>
              </a:lnSpc>
              <a:buFont typeface="Arial" pitchFamily="34" charset="0"/>
              <a:buChar char="•"/>
            </a:pPr>
            <a:r>
              <a:rPr lang="en-US" sz="2800" dirty="0" smtClean="0">
                <a:ln w="3175">
                  <a:noFill/>
                  <a:prstDash val="solid"/>
                </a:ln>
                <a:solidFill>
                  <a:schemeClr val="bg1"/>
                </a:solidFill>
              </a:rPr>
              <a:t>Draft Environmental Impact Statement</a:t>
            </a:r>
            <a:endParaRPr lang="en-US" sz="2800" dirty="0">
              <a:ln w="3175">
                <a:noFill/>
                <a:prstDash val="solid"/>
              </a:ln>
              <a:solidFill>
                <a:schemeClr val="bg1"/>
              </a:solidFill>
            </a:endParaRPr>
          </a:p>
        </p:txBody>
      </p:sp>
      <p:sp>
        <p:nvSpPr>
          <p:cNvPr id="5" name="TextBox 4"/>
          <p:cNvSpPr txBox="1"/>
          <p:nvPr/>
        </p:nvSpPr>
        <p:spPr>
          <a:xfrm>
            <a:off x="914401" y="2929924"/>
            <a:ext cx="6172200" cy="1323439"/>
          </a:xfrm>
          <a:prstGeom prst="rect">
            <a:avLst/>
          </a:prstGeom>
          <a:noFill/>
        </p:spPr>
        <p:txBody>
          <a:bodyPr wrap="square" rtlCol="0">
            <a:spAutoFit/>
          </a:bodyPr>
          <a:lstStyle/>
          <a:p>
            <a:pPr marL="457200" indent="-457200">
              <a:lnSpc>
                <a:spcPts val="3200"/>
              </a:lnSpc>
              <a:buFont typeface="Arial" pitchFamily="34" charset="0"/>
              <a:buChar char="•"/>
            </a:pPr>
            <a:r>
              <a:rPr lang="en-US" sz="2800" dirty="0" smtClean="0">
                <a:ln w="3175">
                  <a:noFill/>
                  <a:prstDash val="solid"/>
                </a:ln>
                <a:solidFill>
                  <a:schemeClr val="bg1"/>
                </a:solidFill>
              </a:rPr>
              <a:t>Development of </a:t>
            </a:r>
            <a:r>
              <a:rPr lang="en-US" sz="2800" dirty="0">
                <a:ln w="3175">
                  <a:noFill/>
                  <a:prstDash val="solid"/>
                </a:ln>
                <a:solidFill>
                  <a:schemeClr val="bg1"/>
                </a:solidFill>
              </a:rPr>
              <a:t>a</a:t>
            </a:r>
            <a:r>
              <a:rPr lang="en-US" sz="2800" dirty="0" smtClean="0">
                <a:ln w="3175">
                  <a:noFill/>
                  <a:prstDash val="solid"/>
                </a:ln>
                <a:solidFill>
                  <a:schemeClr val="bg1"/>
                </a:solidFill>
              </a:rPr>
              <a:t>lternatives</a:t>
            </a:r>
          </a:p>
          <a:p>
            <a:pPr marL="457200" indent="-457200">
              <a:lnSpc>
                <a:spcPts val="3200"/>
              </a:lnSpc>
              <a:buFont typeface="Arial" pitchFamily="34" charset="0"/>
              <a:buChar char="•"/>
            </a:pPr>
            <a:endParaRPr lang="en-US" sz="2800" dirty="0" smtClean="0">
              <a:ln w="3175">
                <a:solidFill>
                  <a:schemeClr val="tx1">
                    <a:lumMod val="95000"/>
                  </a:schemeClr>
                </a:solidFill>
                <a:prstDash val="solid"/>
              </a:ln>
              <a:solidFill>
                <a:schemeClr val="bg1"/>
              </a:solidFill>
            </a:endParaRPr>
          </a:p>
          <a:p>
            <a:pPr marL="457200" indent="-457200">
              <a:lnSpc>
                <a:spcPts val="3200"/>
              </a:lnSpc>
              <a:buFont typeface="Arial" pitchFamily="34" charset="0"/>
              <a:buChar char="•"/>
            </a:pPr>
            <a:endParaRPr lang="en-US" sz="2800" dirty="0">
              <a:ln w="3175">
                <a:solidFill>
                  <a:schemeClr val="tx1">
                    <a:lumMod val="95000"/>
                  </a:schemeClr>
                </a:solidFill>
                <a:prstDash val="solid"/>
              </a:ln>
              <a:solidFill>
                <a:schemeClr val="bg1"/>
              </a:solidFill>
            </a:endParaRPr>
          </a:p>
        </p:txBody>
      </p:sp>
      <p:sp>
        <p:nvSpPr>
          <p:cNvPr id="13" name="TextBox 12"/>
          <p:cNvSpPr txBox="1"/>
          <p:nvPr/>
        </p:nvSpPr>
        <p:spPr>
          <a:xfrm>
            <a:off x="756553" y="111393"/>
            <a:ext cx="7630895" cy="792333"/>
          </a:xfrm>
          <a:prstGeom prst="rect">
            <a:avLst/>
          </a:prstGeom>
          <a:noFill/>
          <a:effectLst/>
        </p:spPr>
        <p:txBody>
          <a:bodyPr wrap="square" rtlCol="0">
            <a:spAutoFit/>
          </a:bodyPr>
          <a:lstStyle/>
          <a:p>
            <a:pPr>
              <a:lnSpc>
                <a:spcPts val="6000"/>
              </a:lnSpc>
            </a:pPr>
            <a:r>
              <a:rPr lang="en-US" sz="2800" b="1" dirty="0" smtClean="0">
                <a:ln w="3175">
                  <a:noFill/>
                  <a:prstDash val="solid"/>
                </a:ln>
                <a:solidFill>
                  <a:schemeClr val="bg1"/>
                </a:solidFill>
                <a:effectLst>
                  <a:outerShdw blurRad="38100" dist="38100" dir="2700000" algn="tl">
                    <a:srgbClr val="000000">
                      <a:alpha val="43137"/>
                    </a:srgbClr>
                  </a:outerShdw>
                </a:effectLst>
                <a:latin typeface="+mj-lt"/>
              </a:rPr>
              <a:t>National Environmental Policy Act</a:t>
            </a:r>
          </a:p>
        </p:txBody>
      </p:sp>
      <p:sp>
        <p:nvSpPr>
          <p:cNvPr id="12" name="TextBox 11"/>
          <p:cNvSpPr txBox="1"/>
          <p:nvPr/>
        </p:nvSpPr>
        <p:spPr>
          <a:xfrm>
            <a:off x="914403" y="1607063"/>
            <a:ext cx="4243081" cy="502702"/>
          </a:xfrm>
          <a:prstGeom prst="rect">
            <a:avLst/>
          </a:prstGeom>
          <a:noFill/>
        </p:spPr>
        <p:txBody>
          <a:bodyPr wrap="square" rtlCol="0">
            <a:spAutoFit/>
          </a:bodyPr>
          <a:lstStyle/>
          <a:p>
            <a:pPr marL="457200" indent="-457200">
              <a:lnSpc>
                <a:spcPts val="3200"/>
              </a:lnSpc>
              <a:buFont typeface="Arial" pitchFamily="34" charset="0"/>
              <a:buChar char="•"/>
            </a:pPr>
            <a:r>
              <a:rPr lang="en-US" sz="2800" dirty="0" smtClean="0">
                <a:ln w="3175">
                  <a:noFill/>
                  <a:prstDash val="solid"/>
                </a:ln>
                <a:solidFill>
                  <a:schemeClr val="bg1"/>
                </a:solidFill>
              </a:rPr>
              <a:t>Scoping </a:t>
            </a:r>
            <a:endParaRPr lang="en-US" sz="2800" dirty="0">
              <a:ln w="3175">
                <a:noFill/>
                <a:prstDash val="solid"/>
              </a:ln>
              <a:solidFill>
                <a:schemeClr val="bg1"/>
              </a:solidFill>
            </a:endParaRPr>
          </a:p>
        </p:txBody>
      </p:sp>
    </p:spTree>
    <p:extLst>
      <p:ext uri="{BB962C8B-B14F-4D97-AF65-F5344CB8AC3E}">
        <p14:creationId xmlns:p14="http://schemas.microsoft.com/office/powerpoint/2010/main" val="11427026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2438400"/>
            <a:ext cx="7467600" cy="4136136"/>
          </a:xfrm>
        </p:spPr>
        <p:txBody>
          <a:bodyPr>
            <a:normAutofit fontScale="92500" lnSpcReduction="20000"/>
          </a:bodyPr>
          <a:lstStyle/>
          <a:p>
            <a:pPr>
              <a:buNone/>
            </a:pPr>
            <a:endParaRPr lang="en-US" sz="3200" b="1" u="sng" dirty="0" smtClean="0">
              <a:solidFill>
                <a:schemeClr val="bg1"/>
              </a:solidFill>
            </a:endParaRPr>
          </a:p>
          <a:p>
            <a:pPr>
              <a:buNone/>
            </a:pPr>
            <a:r>
              <a:rPr lang="en-US" sz="3200" b="1" u="sng" dirty="0" smtClean="0">
                <a:solidFill>
                  <a:schemeClr val="bg1"/>
                </a:solidFill>
                <a:effectLst/>
              </a:rPr>
              <a:t>49 possible methods examined</a:t>
            </a:r>
            <a:r>
              <a:rPr lang="en-US" sz="3200" dirty="0" smtClean="0">
                <a:solidFill>
                  <a:schemeClr val="bg1"/>
                </a:solidFill>
                <a:effectLst/>
              </a:rPr>
              <a:t>:</a:t>
            </a:r>
          </a:p>
          <a:p>
            <a:pPr marL="18288" indent="0">
              <a:buNone/>
            </a:pPr>
            <a:endParaRPr lang="en-US" sz="3200" dirty="0" smtClean="0">
              <a:solidFill>
                <a:schemeClr val="bg1"/>
              </a:solidFill>
            </a:endParaRPr>
          </a:p>
          <a:p>
            <a:pPr lvl="1">
              <a:buFont typeface="Arial" pitchFamily="34" charset="0"/>
              <a:buChar char="•"/>
            </a:pPr>
            <a:r>
              <a:rPr lang="en-US" sz="2800" b="1" dirty="0" smtClean="0">
                <a:solidFill>
                  <a:schemeClr val="bg1"/>
                </a:solidFill>
                <a:effectLst/>
              </a:rPr>
              <a:t>6 Non-rodenticide methods</a:t>
            </a:r>
          </a:p>
          <a:p>
            <a:pPr lvl="1">
              <a:buNone/>
            </a:pPr>
            <a:endParaRPr lang="en-US" sz="2800" b="1" dirty="0" smtClean="0">
              <a:solidFill>
                <a:schemeClr val="bg1"/>
              </a:solidFill>
            </a:endParaRPr>
          </a:p>
          <a:p>
            <a:pPr lvl="1">
              <a:buFont typeface="Arial" pitchFamily="34" charset="0"/>
              <a:buChar char="•"/>
            </a:pPr>
            <a:r>
              <a:rPr lang="en-US" sz="2800" b="1" dirty="0" smtClean="0">
                <a:solidFill>
                  <a:schemeClr val="bg1"/>
                </a:solidFill>
                <a:effectLst/>
              </a:rPr>
              <a:t>15 Rodenticides</a:t>
            </a:r>
            <a:r>
              <a:rPr lang="en-US" sz="2800" dirty="0" smtClean="0">
                <a:solidFill>
                  <a:schemeClr val="bg1"/>
                </a:solidFill>
                <a:effectLst/>
              </a:rPr>
              <a:t>  </a:t>
            </a:r>
            <a:br>
              <a:rPr lang="en-US" sz="2800" dirty="0" smtClean="0">
                <a:solidFill>
                  <a:schemeClr val="bg1"/>
                </a:solidFill>
                <a:effectLst/>
              </a:rPr>
            </a:br>
            <a:r>
              <a:rPr lang="en-US" sz="2800" dirty="0" smtClean="0">
                <a:solidFill>
                  <a:schemeClr val="bg1"/>
                </a:solidFill>
                <a:effectLst/>
              </a:rPr>
              <a:t>(most with multiple delivery methods)</a:t>
            </a:r>
          </a:p>
          <a:p>
            <a:pPr lvl="3">
              <a:buFont typeface="Courier New" pitchFamily="49" charset="0"/>
              <a:buChar char="o"/>
            </a:pPr>
            <a:r>
              <a:rPr lang="en-US" sz="2600" dirty="0" smtClean="0">
                <a:solidFill>
                  <a:schemeClr val="bg1"/>
                </a:solidFill>
                <a:effectLst/>
              </a:rPr>
              <a:t>Aerial broadcast</a:t>
            </a:r>
          </a:p>
          <a:p>
            <a:pPr lvl="3">
              <a:buFont typeface="Courier New" pitchFamily="49" charset="0"/>
              <a:buChar char="o"/>
            </a:pPr>
            <a:r>
              <a:rPr lang="en-US" sz="2600" dirty="0" smtClean="0">
                <a:solidFill>
                  <a:schemeClr val="bg1"/>
                </a:solidFill>
                <a:effectLst/>
              </a:rPr>
              <a:t>Hand broadcast</a:t>
            </a:r>
          </a:p>
          <a:p>
            <a:pPr lvl="3">
              <a:buFont typeface="Courier New" pitchFamily="49" charset="0"/>
              <a:buChar char="o"/>
            </a:pPr>
            <a:r>
              <a:rPr lang="en-US" sz="2600" dirty="0" smtClean="0">
                <a:solidFill>
                  <a:schemeClr val="bg1"/>
                </a:solidFill>
                <a:effectLst/>
              </a:rPr>
              <a:t>Bait Station</a:t>
            </a:r>
          </a:p>
          <a:p>
            <a:pPr lvl="1"/>
            <a:endParaRPr lang="en-US" sz="2800" b="1" dirty="0" smtClean="0">
              <a:solidFill>
                <a:schemeClr val="bg1"/>
              </a:solidFill>
            </a:endParaRPr>
          </a:p>
          <a:p>
            <a:pPr lvl="1"/>
            <a:endParaRPr lang="en-US" sz="2800" b="1" dirty="0">
              <a:solidFill>
                <a:schemeClr val="bg1"/>
              </a:solidFill>
            </a:endParaRPr>
          </a:p>
        </p:txBody>
      </p:sp>
      <p:sp>
        <p:nvSpPr>
          <p:cNvPr id="2" name="Title 1"/>
          <p:cNvSpPr>
            <a:spLocks noGrp="1"/>
          </p:cNvSpPr>
          <p:nvPr>
            <p:ph type="title"/>
          </p:nvPr>
        </p:nvSpPr>
        <p:spPr>
          <a:xfrm>
            <a:off x="609600" y="947992"/>
            <a:ext cx="8382000" cy="1371600"/>
          </a:xfrm>
        </p:spPr>
        <p:txBody>
          <a:bodyPr>
            <a:normAutofit/>
          </a:bodyPr>
          <a:lstStyle/>
          <a:p>
            <a:pPr algn="l"/>
            <a:r>
              <a:rPr lang="en-US" sz="2800" b="1" dirty="0" smtClean="0">
                <a:solidFill>
                  <a:schemeClr val="bg1"/>
                </a:solidFill>
                <a:latin typeface="+mn-lt"/>
              </a:rPr>
              <a:t>All reasonable potential alternatives were considered in initial process.</a:t>
            </a:r>
            <a:endParaRPr lang="en-US" sz="2800" b="1" dirty="0">
              <a:solidFill>
                <a:schemeClr val="bg1"/>
              </a:solidFill>
              <a:latin typeface="+mn-lt"/>
            </a:endParaRPr>
          </a:p>
        </p:txBody>
      </p:sp>
      <p:sp>
        <p:nvSpPr>
          <p:cNvPr id="4" name="TextBox 3"/>
          <p:cNvSpPr txBox="1"/>
          <p:nvPr/>
        </p:nvSpPr>
        <p:spPr>
          <a:xfrm>
            <a:off x="1225485" y="377072"/>
            <a:ext cx="6631944" cy="584775"/>
          </a:xfrm>
          <a:prstGeom prst="rect">
            <a:avLst/>
          </a:prstGeom>
          <a:noFill/>
        </p:spPr>
        <p:txBody>
          <a:bodyPr wrap="none" rtlCol="0">
            <a:spAutoFit/>
          </a:bodyPr>
          <a:lstStyle/>
          <a:p>
            <a:r>
              <a:rPr lang="en-US" sz="3200" b="1" dirty="0" smtClean="0">
                <a:solidFill>
                  <a:schemeClr val="bg1"/>
                </a:solidFill>
                <a:effectLst>
                  <a:outerShdw blurRad="38100" dist="38100" dir="2700000" algn="tl">
                    <a:srgbClr val="000000">
                      <a:alpha val="43137"/>
                    </a:srgbClr>
                  </a:outerShdw>
                </a:effectLst>
              </a:rPr>
              <a:t>Alternatives Development Process</a:t>
            </a:r>
            <a:endParaRPr lang="en-US" sz="32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33647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25430"/>
          <a:stretch/>
        </p:blipFill>
        <p:spPr bwMode="auto">
          <a:xfrm>
            <a:off x="514718" y="3201468"/>
            <a:ext cx="1802706" cy="569620"/>
          </a:xfrm>
          <a:prstGeom prst="rect">
            <a:avLst/>
          </a:prstGeom>
          <a:noFill/>
          <a:ln w="9525">
            <a:noFill/>
            <a:miter lim="800000"/>
            <a:headEnd/>
            <a:tailEnd/>
          </a:ln>
          <a:effectLst>
            <a:outerShdw blurRad="152400" sx="101000" sy="101000" algn="ctr" rotWithShape="0">
              <a:schemeClr val="accent1">
                <a:lumMod val="50000"/>
                <a:alpha val="82000"/>
              </a:schemeClr>
            </a:outerShdw>
          </a:effectLst>
        </p:spPr>
      </p:pic>
      <p:sp>
        <p:nvSpPr>
          <p:cNvPr id="5" name="TextBox 5"/>
          <p:cNvSpPr txBox="1">
            <a:spLocks noChangeArrowheads="1"/>
          </p:cNvSpPr>
          <p:nvPr/>
        </p:nvSpPr>
        <p:spPr bwMode="auto">
          <a:xfrm>
            <a:off x="1151399" y="372155"/>
            <a:ext cx="6756120" cy="523220"/>
          </a:xfrm>
          <a:prstGeom prst="rect">
            <a:avLst/>
          </a:prstGeom>
          <a:noFill/>
          <a:ln w="9525">
            <a:noFill/>
            <a:miter lim="800000"/>
            <a:headEnd/>
            <a:tailEnd/>
          </a:ln>
        </p:spPr>
        <p:txBody>
          <a:bodyPr wrap="square">
            <a:spAutoFit/>
          </a:bodyPr>
          <a:lstStyle/>
          <a:p>
            <a:pPr algn="ctr"/>
            <a:r>
              <a:rPr lang="en-US" sz="2800" b="1" dirty="0" smtClean="0">
                <a:solidFill>
                  <a:schemeClr val="bg1"/>
                </a:solidFill>
                <a:effectLst>
                  <a:outerShdw blurRad="38100" dist="38100" dir="2700000" algn="tl">
                    <a:srgbClr val="000000">
                      <a:alpha val="43137"/>
                    </a:srgbClr>
                  </a:outerShdw>
                </a:effectLst>
              </a:rPr>
              <a:t>Partnership</a:t>
            </a:r>
            <a:r>
              <a:rPr lang="en-US" sz="2800" b="1" dirty="0" smtClean="0">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Project</a:t>
            </a:r>
          </a:p>
        </p:txBody>
      </p:sp>
      <p:sp>
        <p:nvSpPr>
          <p:cNvPr id="6" name="TextBox 5"/>
          <p:cNvSpPr txBox="1"/>
          <p:nvPr/>
        </p:nvSpPr>
        <p:spPr>
          <a:xfrm>
            <a:off x="2562197" y="1591357"/>
            <a:ext cx="6317852" cy="646331"/>
          </a:xfrm>
          <a:prstGeom prst="rect">
            <a:avLst/>
          </a:prstGeom>
          <a:noFill/>
        </p:spPr>
        <p:txBody>
          <a:bodyPr wrap="square" rtlCol="0">
            <a:spAutoFit/>
          </a:bodyPr>
          <a:lstStyle/>
          <a:p>
            <a:r>
              <a:rPr lang="en-US" dirty="0" smtClean="0">
                <a:solidFill>
                  <a:schemeClr val="bg1"/>
                </a:solidFill>
              </a:rPr>
              <a:t>U.S. Fish and Wildlife Service, </a:t>
            </a:r>
          </a:p>
          <a:p>
            <a:r>
              <a:rPr lang="en-US" dirty="0" smtClean="0">
                <a:solidFill>
                  <a:schemeClr val="bg1"/>
                </a:solidFill>
              </a:rPr>
              <a:t>San Francisco Bay National Wildlife Refuge Complex</a:t>
            </a:r>
            <a:endParaRPr lang="en-US" dirty="0">
              <a:solidFill>
                <a:schemeClr val="bg1"/>
              </a:solidFill>
            </a:endParaRPr>
          </a:p>
        </p:txBody>
      </p:sp>
      <p:sp>
        <p:nvSpPr>
          <p:cNvPr id="7" name="TextBox 6"/>
          <p:cNvSpPr txBox="1"/>
          <p:nvPr/>
        </p:nvSpPr>
        <p:spPr>
          <a:xfrm>
            <a:off x="2563765" y="3231979"/>
            <a:ext cx="2752953" cy="369332"/>
          </a:xfrm>
          <a:prstGeom prst="rect">
            <a:avLst/>
          </a:prstGeom>
          <a:noFill/>
        </p:spPr>
        <p:txBody>
          <a:bodyPr wrap="square" rtlCol="0">
            <a:spAutoFit/>
          </a:bodyPr>
          <a:lstStyle/>
          <a:p>
            <a:r>
              <a:rPr lang="en-US" dirty="0" smtClean="0">
                <a:solidFill>
                  <a:schemeClr val="bg1"/>
                </a:solidFill>
              </a:rPr>
              <a:t>Island Conservation</a:t>
            </a:r>
            <a:endParaRPr lang="en-US" dirty="0">
              <a:solidFill>
                <a:schemeClr val="bg1"/>
              </a:solidFill>
            </a:endParaRPr>
          </a:p>
        </p:txBody>
      </p:sp>
      <p:sp>
        <p:nvSpPr>
          <p:cNvPr id="8" name="TextBox 7"/>
          <p:cNvSpPr txBox="1"/>
          <p:nvPr/>
        </p:nvSpPr>
        <p:spPr>
          <a:xfrm>
            <a:off x="2562197" y="4576199"/>
            <a:ext cx="5486400" cy="369332"/>
          </a:xfrm>
          <a:prstGeom prst="rect">
            <a:avLst/>
          </a:prstGeom>
          <a:noFill/>
        </p:spPr>
        <p:txBody>
          <a:bodyPr wrap="square" rtlCol="0">
            <a:spAutoFit/>
          </a:bodyPr>
          <a:lstStyle/>
          <a:p>
            <a:r>
              <a:rPr lang="en-US" dirty="0" smtClean="0">
                <a:solidFill>
                  <a:schemeClr val="bg1"/>
                </a:solidFill>
              </a:rPr>
              <a:t>Point Blue Conservation Science (formerly PRBO)</a:t>
            </a:r>
            <a:endParaRPr lang="en-US" dirty="0">
              <a:solidFill>
                <a:schemeClr val="bg1"/>
              </a:solidFill>
            </a:endParaRPr>
          </a:p>
        </p:txBody>
      </p:sp>
      <p:pic>
        <p:nvPicPr>
          <p:cNvPr id="9"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502184" y="1517575"/>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1359779" y="1494864"/>
            <a:ext cx="774571" cy="100067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2184" y="4546242"/>
            <a:ext cx="1539162" cy="560964"/>
          </a:xfrm>
          <a:prstGeom prst="rect">
            <a:avLst/>
          </a:prstGeom>
        </p:spPr>
      </p:pic>
    </p:spTree>
    <p:extLst>
      <p:ext uri="{BB962C8B-B14F-4D97-AF65-F5344CB8AC3E}">
        <p14:creationId xmlns:p14="http://schemas.microsoft.com/office/powerpoint/2010/main" val="23691195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057400"/>
            <a:ext cx="6781800" cy="4267200"/>
          </a:xfrm>
        </p:spPr>
        <p:txBody>
          <a:bodyPr>
            <a:normAutofit/>
          </a:bodyPr>
          <a:lstStyle/>
          <a:p>
            <a:pPr>
              <a:buFont typeface="Arial" pitchFamily="34" charset="0"/>
              <a:buChar char="•"/>
            </a:pPr>
            <a:r>
              <a:rPr lang="en-US" sz="2800" dirty="0" smtClean="0">
                <a:solidFill>
                  <a:schemeClr val="bg1"/>
                </a:solidFill>
                <a:effectLst/>
              </a:rPr>
              <a:t>Live-trapping</a:t>
            </a:r>
          </a:p>
          <a:p>
            <a:pPr>
              <a:buFont typeface="Arial" pitchFamily="34" charset="0"/>
              <a:buChar char="•"/>
            </a:pPr>
            <a:r>
              <a:rPr lang="en-US" sz="2800" dirty="0" smtClean="0">
                <a:solidFill>
                  <a:schemeClr val="bg1"/>
                </a:solidFill>
                <a:effectLst/>
              </a:rPr>
              <a:t>Snap-trapping</a:t>
            </a:r>
          </a:p>
          <a:p>
            <a:pPr>
              <a:buFont typeface="Arial" pitchFamily="34" charset="0"/>
              <a:buChar char="•"/>
            </a:pPr>
            <a:r>
              <a:rPr lang="en-US" sz="2800" dirty="0" smtClean="0">
                <a:solidFill>
                  <a:schemeClr val="bg1"/>
                </a:solidFill>
                <a:effectLst/>
              </a:rPr>
              <a:t>Introduced predators</a:t>
            </a:r>
          </a:p>
          <a:p>
            <a:pPr>
              <a:buFont typeface="Arial" pitchFamily="34" charset="0"/>
              <a:buChar char="•"/>
            </a:pPr>
            <a:r>
              <a:rPr lang="en-US" sz="2800" dirty="0">
                <a:solidFill>
                  <a:schemeClr val="bg1"/>
                </a:solidFill>
                <a:effectLst/>
              </a:rPr>
              <a:t>C</a:t>
            </a:r>
            <a:r>
              <a:rPr lang="en-US" sz="2800" dirty="0" smtClean="0">
                <a:solidFill>
                  <a:schemeClr val="bg1"/>
                </a:solidFill>
                <a:effectLst/>
              </a:rPr>
              <a:t>ontraception</a:t>
            </a:r>
          </a:p>
          <a:p>
            <a:pPr>
              <a:buFont typeface="Arial" pitchFamily="34" charset="0"/>
              <a:buChar char="•"/>
            </a:pPr>
            <a:r>
              <a:rPr lang="en-US" sz="2800" dirty="0" smtClean="0">
                <a:solidFill>
                  <a:schemeClr val="bg1"/>
                </a:solidFill>
                <a:effectLst/>
              </a:rPr>
              <a:t>Disease</a:t>
            </a:r>
          </a:p>
          <a:p>
            <a:pPr>
              <a:buFont typeface="Arial" pitchFamily="34" charset="0"/>
              <a:buChar char="•"/>
            </a:pPr>
            <a:r>
              <a:rPr lang="en-US" sz="2800" dirty="0" smtClean="0">
                <a:solidFill>
                  <a:schemeClr val="bg1"/>
                </a:solidFill>
                <a:effectLst/>
              </a:rPr>
              <a:t>Genetic engineered mice</a:t>
            </a:r>
          </a:p>
          <a:p>
            <a:endParaRPr lang="en-US" sz="2800" dirty="0" smtClean="0">
              <a:solidFill>
                <a:schemeClr val="bg1"/>
              </a:solidFill>
            </a:endParaRPr>
          </a:p>
          <a:p>
            <a:endParaRPr lang="en-US" sz="2800" dirty="0">
              <a:solidFill>
                <a:schemeClr val="bg1"/>
              </a:solidFill>
            </a:endParaRPr>
          </a:p>
        </p:txBody>
      </p:sp>
      <p:sp>
        <p:nvSpPr>
          <p:cNvPr id="2" name="Title 1"/>
          <p:cNvSpPr>
            <a:spLocks noGrp="1"/>
          </p:cNvSpPr>
          <p:nvPr>
            <p:ph type="title"/>
          </p:nvPr>
        </p:nvSpPr>
        <p:spPr>
          <a:xfrm>
            <a:off x="800100" y="533400"/>
            <a:ext cx="7543800" cy="794985"/>
          </a:xfrm>
        </p:spPr>
        <p:txBody>
          <a:bodyPr>
            <a:noAutofit/>
          </a:bodyPr>
          <a:lstStyle/>
          <a:p>
            <a:r>
              <a:rPr lang="en-US" sz="3200" b="1" dirty="0" smtClean="0">
                <a:solidFill>
                  <a:schemeClr val="bg1"/>
                </a:solidFill>
                <a:effectLst/>
                <a:latin typeface="+mn-lt"/>
              </a:rPr>
              <a:t>Non-Rodenticide Methods Considered</a:t>
            </a:r>
            <a:endParaRPr lang="en-US" sz="3200" b="1" dirty="0">
              <a:solidFill>
                <a:schemeClr val="bg1"/>
              </a:solidFill>
              <a:effectLst/>
              <a:latin typeface="+mn-lt"/>
            </a:endParaRPr>
          </a:p>
        </p:txBody>
      </p:sp>
    </p:spTree>
    <p:extLst>
      <p:ext uri="{BB962C8B-B14F-4D97-AF65-F5344CB8AC3E}">
        <p14:creationId xmlns:p14="http://schemas.microsoft.com/office/powerpoint/2010/main" val="41734731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0" y="2286001"/>
            <a:ext cx="6705600" cy="3047999"/>
          </a:xfrm>
        </p:spPr>
        <p:txBody>
          <a:bodyPr>
            <a:noAutofit/>
          </a:bodyPr>
          <a:lstStyle/>
          <a:p>
            <a:pPr>
              <a:buFont typeface="Arial" pitchFamily="34" charset="0"/>
              <a:buChar char="•"/>
            </a:pPr>
            <a:r>
              <a:rPr lang="en-US" sz="2800" dirty="0" smtClean="0">
                <a:solidFill>
                  <a:schemeClr val="bg1"/>
                </a:solidFill>
                <a:effectLst/>
                <a:cs typeface="Calibri" pitchFamily="34" charset="0"/>
              </a:rPr>
              <a:t>Consistent with Service policies </a:t>
            </a:r>
            <a:br>
              <a:rPr lang="en-US" sz="2800" dirty="0" smtClean="0">
                <a:solidFill>
                  <a:schemeClr val="bg1"/>
                </a:solidFill>
                <a:effectLst/>
                <a:cs typeface="Calibri" pitchFamily="34" charset="0"/>
              </a:rPr>
            </a:br>
            <a:endParaRPr lang="en-US" sz="1200" dirty="0" smtClean="0">
              <a:solidFill>
                <a:schemeClr val="bg1"/>
              </a:solidFill>
              <a:effectLst/>
              <a:cs typeface="Calibri" pitchFamily="34" charset="0"/>
            </a:endParaRPr>
          </a:p>
          <a:p>
            <a:pPr lvl="1">
              <a:buFont typeface="Courier New" pitchFamily="49" charset="0"/>
              <a:buChar char="o"/>
            </a:pPr>
            <a:r>
              <a:rPr lang="en-US" sz="2800" dirty="0" smtClean="0">
                <a:solidFill>
                  <a:schemeClr val="bg1"/>
                </a:solidFill>
                <a:effectLst/>
                <a:cs typeface="Calibri" pitchFamily="34" charset="0"/>
              </a:rPr>
              <a:t>including protection of wildlife and habitats</a:t>
            </a:r>
          </a:p>
          <a:p>
            <a:pPr marL="18288" indent="0">
              <a:buNone/>
            </a:pPr>
            <a:endParaRPr lang="en-US" sz="2800" dirty="0" smtClean="0">
              <a:solidFill>
                <a:schemeClr val="bg1"/>
              </a:solidFill>
              <a:effectLst/>
              <a:cs typeface="Calibri" pitchFamily="34" charset="0"/>
            </a:endParaRPr>
          </a:p>
          <a:p>
            <a:pPr>
              <a:buFont typeface="Arial" pitchFamily="34" charset="0"/>
              <a:buChar char="•"/>
            </a:pPr>
            <a:r>
              <a:rPr lang="en-US" sz="2800" dirty="0" smtClean="0">
                <a:solidFill>
                  <a:schemeClr val="bg1"/>
                </a:solidFill>
                <a:effectLst/>
                <a:cs typeface="Calibri" pitchFamily="34" charset="0"/>
              </a:rPr>
              <a:t>Feasible to implement</a:t>
            </a:r>
          </a:p>
          <a:p>
            <a:pPr marL="18288" indent="0">
              <a:buNone/>
            </a:pPr>
            <a:endParaRPr lang="en-US" sz="2800" dirty="0" smtClean="0">
              <a:solidFill>
                <a:schemeClr val="bg1"/>
              </a:solidFill>
              <a:effectLst/>
              <a:cs typeface="Calibri" pitchFamily="34" charset="0"/>
            </a:endParaRPr>
          </a:p>
          <a:p>
            <a:pPr>
              <a:buFont typeface="Arial" pitchFamily="34" charset="0"/>
              <a:buChar char="•"/>
            </a:pPr>
            <a:r>
              <a:rPr lang="en-US" sz="2800" dirty="0" smtClean="0">
                <a:solidFill>
                  <a:schemeClr val="bg1"/>
                </a:solidFill>
                <a:effectLst/>
                <a:cs typeface="Calibri" pitchFamily="34" charset="0"/>
              </a:rPr>
              <a:t>Protect human safety</a:t>
            </a:r>
          </a:p>
          <a:p>
            <a:pPr>
              <a:buFont typeface="Arial" pitchFamily="34" charset="0"/>
              <a:buChar char="•"/>
            </a:pPr>
            <a:endParaRPr lang="en-US" sz="2800" dirty="0">
              <a:solidFill>
                <a:schemeClr val="bg1"/>
              </a:solidFill>
              <a:effectLst/>
              <a:cs typeface="Calibri" pitchFamily="34" charset="0"/>
            </a:endParaRPr>
          </a:p>
        </p:txBody>
      </p:sp>
      <p:sp>
        <p:nvSpPr>
          <p:cNvPr id="3" name="Title 2"/>
          <p:cNvSpPr>
            <a:spLocks noGrp="1"/>
          </p:cNvSpPr>
          <p:nvPr>
            <p:ph type="title"/>
          </p:nvPr>
        </p:nvSpPr>
        <p:spPr>
          <a:xfrm>
            <a:off x="762000" y="533400"/>
            <a:ext cx="6743700" cy="685800"/>
          </a:xfrm>
        </p:spPr>
        <p:txBody>
          <a:bodyPr/>
          <a:lstStyle/>
          <a:p>
            <a:r>
              <a:rPr lang="en-US" sz="2800" b="1" dirty="0" smtClean="0">
                <a:solidFill>
                  <a:schemeClr val="bg1"/>
                </a:solidFill>
                <a:latin typeface="+mn-lt"/>
              </a:rPr>
              <a:t>Minimum Operational Criteria</a:t>
            </a:r>
            <a:endParaRPr lang="en-US" sz="2800" b="1" dirty="0">
              <a:solidFill>
                <a:schemeClr val="bg1"/>
              </a:solidFill>
              <a:latin typeface="+mn-lt"/>
            </a:endParaRPr>
          </a:p>
        </p:txBody>
      </p:sp>
    </p:spTree>
    <p:extLst>
      <p:ext uri="{BB962C8B-B14F-4D97-AF65-F5344CB8AC3E}">
        <p14:creationId xmlns:p14="http://schemas.microsoft.com/office/powerpoint/2010/main" val="36676010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86069"/>
            <a:ext cx="8229600" cy="4126584"/>
          </a:xfrm>
        </p:spPr>
        <p:txBody>
          <a:bodyPr>
            <a:normAutofit/>
          </a:bodyPr>
          <a:lstStyle/>
          <a:p>
            <a:pPr lvl="1">
              <a:buFont typeface="Wingdings" pitchFamily="2" charset="2"/>
              <a:buChar char="§"/>
            </a:pPr>
            <a:r>
              <a:rPr lang="en-US" sz="2400" b="1" dirty="0" smtClean="0">
                <a:solidFill>
                  <a:schemeClr val="bg1"/>
                </a:solidFill>
                <a:cs typeface="Calibri" pitchFamily="34" charset="0"/>
              </a:rPr>
              <a:t>Alternative A:</a:t>
            </a:r>
            <a:r>
              <a:rPr lang="en-US" sz="2400" dirty="0" smtClean="0">
                <a:solidFill>
                  <a:schemeClr val="bg1"/>
                </a:solidFill>
                <a:cs typeface="Calibri" pitchFamily="34" charset="0"/>
              </a:rPr>
              <a:t> </a:t>
            </a:r>
          </a:p>
          <a:p>
            <a:pPr lvl="2">
              <a:buFont typeface="Courier New" pitchFamily="49" charset="0"/>
              <a:buChar char="o"/>
            </a:pPr>
            <a:r>
              <a:rPr lang="en-US" sz="2200" b="1" dirty="0">
                <a:solidFill>
                  <a:schemeClr val="bg1"/>
                </a:solidFill>
                <a:cs typeface="Calibri" pitchFamily="34" charset="0"/>
              </a:rPr>
              <a:t>No </a:t>
            </a:r>
            <a:r>
              <a:rPr lang="en-US" sz="2200" b="1" dirty="0" smtClean="0">
                <a:solidFill>
                  <a:schemeClr val="bg1"/>
                </a:solidFill>
                <a:cs typeface="Calibri" pitchFamily="34" charset="0"/>
              </a:rPr>
              <a:t>Action;</a:t>
            </a:r>
            <a:r>
              <a:rPr lang="en-US" sz="2200" dirty="0" smtClean="0">
                <a:solidFill>
                  <a:schemeClr val="bg1"/>
                </a:solidFill>
                <a:cs typeface="Calibri" pitchFamily="34" charset="0"/>
              </a:rPr>
              <a:t> allow </a:t>
            </a:r>
            <a:r>
              <a:rPr lang="en-US" sz="2200" dirty="0">
                <a:solidFill>
                  <a:schemeClr val="bg1"/>
                </a:solidFill>
                <a:cs typeface="Calibri" pitchFamily="34" charset="0"/>
              </a:rPr>
              <a:t>mice to </a:t>
            </a:r>
            <a:r>
              <a:rPr lang="en-US" sz="2200" dirty="0" smtClean="0">
                <a:solidFill>
                  <a:schemeClr val="bg1"/>
                </a:solidFill>
                <a:cs typeface="Calibri" pitchFamily="34" charset="0"/>
              </a:rPr>
              <a:t>remain.</a:t>
            </a:r>
            <a:endParaRPr lang="en-US" sz="2200" dirty="0">
              <a:solidFill>
                <a:schemeClr val="bg1"/>
              </a:solidFill>
              <a:cs typeface="Calibri" pitchFamily="34" charset="0"/>
            </a:endParaRPr>
          </a:p>
          <a:p>
            <a:pPr lvl="1">
              <a:lnSpc>
                <a:spcPct val="200000"/>
              </a:lnSpc>
              <a:buFont typeface="Wingdings" pitchFamily="2" charset="2"/>
              <a:buChar char="§"/>
            </a:pPr>
            <a:r>
              <a:rPr lang="en-US" sz="2400" b="1" dirty="0" smtClean="0">
                <a:solidFill>
                  <a:schemeClr val="bg1"/>
                </a:solidFill>
                <a:cs typeface="Calibri" pitchFamily="34" charset="0"/>
              </a:rPr>
              <a:t>Alternative B:</a:t>
            </a:r>
          </a:p>
          <a:p>
            <a:pPr lvl="2">
              <a:buFont typeface="Courier New" pitchFamily="49" charset="0"/>
              <a:buChar char="o"/>
            </a:pPr>
            <a:r>
              <a:rPr lang="en-US" sz="2200" dirty="0">
                <a:solidFill>
                  <a:schemeClr val="bg1"/>
                </a:solidFill>
                <a:cs typeface="Calibri" pitchFamily="34" charset="0"/>
              </a:rPr>
              <a:t>A</a:t>
            </a:r>
            <a:r>
              <a:rPr lang="en-US" sz="2200" dirty="0" smtClean="0">
                <a:solidFill>
                  <a:schemeClr val="bg1"/>
                </a:solidFill>
                <a:cs typeface="Calibri" pitchFamily="34" charset="0"/>
              </a:rPr>
              <a:t>erial </a:t>
            </a:r>
            <a:r>
              <a:rPr lang="en-US" sz="2200" dirty="0">
                <a:solidFill>
                  <a:schemeClr val="bg1"/>
                </a:solidFill>
                <a:cs typeface="Calibri" pitchFamily="34" charset="0"/>
              </a:rPr>
              <a:t>broadcast of </a:t>
            </a:r>
            <a:r>
              <a:rPr lang="en-US" sz="2200" b="1" dirty="0" smtClean="0">
                <a:solidFill>
                  <a:schemeClr val="bg1"/>
                </a:solidFill>
                <a:cs typeface="Calibri" pitchFamily="34" charset="0"/>
              </a:rPr>
              <a:t>Brodifacoum-25D Conservation.</a:t>
            </a:r>
            <a:endParaRPr lang="en-US" sz="2200" dirty="0" smtClean="0">
              <a:solidFill>
                <a:schemeClr val="bg1"/>
              </a:solidFill>
              <a:cs typeface="Calibri" pitchFamily="34" charset="0"/>
            </a:endParaRPr>
          </a:p>
          <a:p>
            <a:pPr lvl="1">
              <a:lnSpc>
                <a:spcPct val="200000"/>
              </a:lnSpc>
              <a:buFont typeface="Wingdings" pitchFamily="2" charset="2"/>
              <a:buChar char="§"/>
            </a:pPr>
            <a:r>
              <a:rPr lang="en-US" sz="2400" b="1" dirty="0" smtClean="0">
                <a:solidFill>
                  <a:schemeClr val="bg1"/>
                </a:solidFill>
                <a:cs typeface="Calibri" pitchFamily="34" charset="0"/>
              </a:rPr>
              <a:t>Alternative C: </a:t>
            </a:r>
          </a:p>
          <a:p>
            <a:pPr lvl="2">
              <a:buFont typeface="Courier New" pitchFamily="49" charset="0"/>
              <a:buChar char="o"/>
            </a:pPr>
            <a:r>
              <a:rPr lang="en-US" sz="2200" dirty="0">
                <a:solidFill>
                  <a:schemeClr val="bg1"/>
                </a:solidFill>
                <a:cs typeface="Calibri" pitchFamily="34" charset="0"/>
              </a:rPr>
              <a:t>Aerial broadcast of </a:t>
            </a:r>
            <a:r>
              <a:rPr lang="en-US" sz="2200" b="1" dirty="0" smtClean="0">
                <a:solidFill>
                  <a:schemeClr val="bg1"/>
                </a:solidFill>
                <a:cs typeface="Calibri" pitchFamily="34" charset="0"/>
              </a:rPr>
              <a:t>Diphacinone-50 Conservation</a:t>
            </a:r>
            <a:r>
              <a:rPr lang="en-US" sz="2200" b="1" dirty="0">
                <a:solidFill>
                  <a:schemeClr val="bg1"/>
                </a:solidFill>
                <a:cs typeface="Calibri" pitchFamily="34" charset="0"/>
              </a:rPr>
              <a:t>. </a:t>
            </a:r>
            <a:endParaRPr lang="en-US" sz="2200" dirty="0">
              <a:solidFill>
                <a:schemeClr val="bg1"/>
              </a:solidFill>
              <a:cs typeface="Calibri" pitchFamily="34" charset="0"/>
            </a:endParaRPr>
          </a:p>
        </p:txBody>
      </p:sp>
      <p:sp>
        <p:nvSpPr>
          <p:cNvPr id="2" name="Title 1"/>
          <p:cNvSpPr>
            <a:spLocks noGrp="1"/>
          </p:cNvSpPr>
          <p:nvPr>
            <p:ph type="title"/>
          </p:nvPr>
        </p:nvSpPr>
        <p:spPr>
          <a:xfrm>
            <a:off x="457200" y="152400"/>
            <a:ext cx="8229600" cy="990600"/>
          </a:xfrm>
        </p:spPr>
        <p:txBody>
          <a:bodyPr>
            <a:normAutofit fontScale="90000"/>
          </a:bodyPr>
          <a:lstStyle/>
          <a:p>
            <a:pPr algn="ctr"/>
            <a:r>
              <a:rPr lang="en-US" sz="3200" b="1" dirty="0" smtClean="0">
                <a:solidFill>
                  <a:schemeClr val="bg1"/>
                </a:solidFill>
                <a:effectLst/>
                <a:latin typeface="+mn-lt"/>
                <a:cs typeface="Arial" pitchFamily="34" charset="0"/>
              </a:rPr>
              <a:t>Alternatives in Draft Environmental </a:t>
            </a:r>
            <a:br>
              <a:rPr lang="en-US" sz="3200" b="1" dirty="0" smtClean="0">
                <a:solidFill>
                  <a:schemeClr val="bg1"/>
                </a:solidFill>
                <a:effectLst/>
                <a:latin typeface="+mn-lt"/>
                <a:cs typeface="Arial" pitchFamily="34" charset="0"/>
              </a:rPr>
            </a:br>
            <a:r>
              <a:rPr lang="en-US" sz="3200" b="1" dirty="0" smtClean="0">
                <a:solidFill>
                  <a:schemeClr val="bg1"/>
                </a:solidFill>
                <a:effectLst/>
                <a:latin typeface="+mn-lt"/>
                <a:cs typeface="Arial" pitchFamily="34" charset="0"/>
              </a:rPr>
              <a:t>Impact Statement</a:t>
            </a:r>
            <a:endParaRPr lang="en-US" sz="3200" b="1" dirty="0">
              <a:solidFill>
                <a:schemeClr val="bg1"/>
              </a:solidFill>
              <a:effectLst/>
              <a:latin typeface="+mn-lt"/>
              <a:cs typeface="Arial" pitchFamily="34" charset="0"/>
            </a:endParaRPr>
          </a:p>
        </p:txBody>
      </p:sp>
    </p:spTree>
    <p:extLst>
      <p:ext uri="{BB962C8B-B14F-4D97-AF65-F5344CB8AC3E}">
        <p14:creationId xmlns:p14="http://schemas.microsoft.com/office/powerpoint/2010/main" val="8700746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2286000"/>
            <a:ext cx="7086600" cy="2265566"/>
          </a:xfrm>
        </p:spPr>
        <p:txBody>
          <a:bodyPr>
            <a:noAutofit/>
          </a:bodyPr>
          <a:lstStyle/>
          <a:p>
            <a:pPr lvl="1">
              <a:buFont typeface="Wingdings" pitchFamily="2" charset="2"/>
              <a:buChar char="§"/>
            </a:pPr>
            <a:r>
              <a:rPr lang="en-US" sz="2800" dirty="0" smtClean="0">
                <a:solidFill>
                  <a:schemeClr val="bg1"/>
                </a:solidFill>
                <a:effectLst/>
              </a:rPr>
              <a:t>About 500 </a:t>
            </a:r>
            <a:r>
              <a:rPr lang="en-US" sz="2800" dirty="0">
                <a:solidFill>
                  <a:schemeClr val="bg1"/>
                </a:solidFill>
                <a:effectLst/>
              </a:rPr>
              <a:t>successful rodent </a:t>
            </a:r>
            <a:r>
              <a:rPr lang="en-US" sz="2800" dirty="0" smtClean="0">
                <a:solidFill>
                  <a:schemeClr val="bg1"/>
                </a:solidFill>
                <a:effectLst/>
              </a:rPr>
              <a:t>eradications</a:t>
            </a:r>
          </a:p>
          <a:p>
            <a:pPr marL="457200" lvl="1" indent="0">
              <a:buNone/>
            </a:pPr>
            <a:endParaRPr lang="en-US" sz="2800" dirty="0">
              <a:solidFill>
                <a:schemeClr val="bg1"/>
              </a:solidFill>
              <a:effectLst/>
            </a:endParaRPr>
          </a:p>
          <a:p>
            <a:pPr lvl="1">
              <a:buFont typeface="Wingdings" pitchFamily="2" charset="2"/>
              <a:buChar char="§"/>
            </a:pPr>
            <a:r>
              <a:rPr lang="en-US" sz="2800" dirty="0">
                <a:solidFill>
                  <a:schemeClr val="bg1"/>
                </a:solidFill>
                <a:effectLst/>
              </a:rPr>
              <a:t>43 successful mouse </a:t>
            </a:r>
            <a:r>
              <a:rPr lang="en-US" sz="2800" dirty="0" smtClean="0">
                <a:solidFill>
                  <a:schemeClr val="bg1"/>
                </a:solidFill>
                <a:effectLst/>
              </a:rPr>
              <a:t>eradications </a:t>
            </a:r>
            <a:br>
              <a:rPr lang="en-US" sz="2800" dirty="0" smtClean="0">
                <a:solidFill>
                  <a:schemeClr val="bg1"/>
                </a:solidFill>
                <a:effectLst/>
              </a:rPr>
            </a:br>
            <a:r>
              <a:rPr lang="en-US" sz="2800" dirty="0" smtClean="0">
                <a:solidFill>
                  <a:schemeClr val="bg1"/>
                </a:solidFill>
                <a:effectLst/>
              </a:rPr>
              <a:t>(</a:t>
            </a:r>
            <a:r>
              <a:rPr lang="en-US" sz="2800" dirty="0" smtClean="0">
                <a:solidFill>
                  <a:schemeClr val="bg1"/>
                </a:solidFill>
                <a:effectLst/>
                <a:cs typeface="Calibri" pitchFamily="34" charset="0"/>
              </a:rPr>
              <a:t>All used rodenticides)</a:t>
            </a:r>
          </a:p>
        </p:txBody>
      </p:sp>
      <p:sp>
        <p:nvSpPr>
          <p:cNvPr id="4" name="Title 1"/>
          <p:cNvSpPr txBox="1">
            <a:spLocks/>
          </p:cNvSpPr>
          <p:nvPr/>
        </p:nvSpPr>
        <p:spPr>
          <a:xfrm>
            <a:off x="457200" y="152400"/>
            <a:ext cx="8229600" cy="990600"/>
          </a:xfrm>
          <a:prstGeom prst="rect">
            <a:avLst/>
          </a:prstGeom>
        </p:spPr>
        <p:txBody>
          <a:bodyPr vert="horz" lIns="91440" tIns="45720" rIns="91440" bIns="45720" rtlCol="0" anchor="b">
            <a:normAutofit fontScale="97500"/>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b="1" dirty="0" smtClean="0">
                <a:solidFill>
                  <a:schemeClr val="bg1"/>
                </a:solidFill>
                <a:effectLst/>
                <a:cs typeface="Arial" pitchFamily="34" charset="0"/>
              </a:rPr>
              <a:t>Successful Eradications </a:t>
            </a:r>
            <a:r>
              <a:rPr lang="en-US" sz="3200" b="1" dirty="0">
                <a:solidFill>
                  <a:schemeClr val="bg1"/>
                </a:solidFill>
                <a:effectLst/>
                <a:cs typeface="Arial" pitchFamily="34" charset="0"/>
              </a:rPr>
              <a:t>W</a:t>
            </a:r>
            <a:r>
              <a:rPr lang="en-US" sz="3200" b="1" dirty="0" smtClean="0">
                <a:solidFill>
                  <a:schemeClr val="bg1"/>
                </a:solidFill>
                <a:effectLst/>
                <a:cs typeface="Arial" pitchFamily="34" charset="0"/>
              </a:rPr>
              <a:t>orldwide</a:t>
            </a:r>
            <a:endParaRPr lang="en-US" sz="3200" b="1" dirty="0">
              <a:solidFill>
                <a:schemeClr val="bg1"/>
              </a:solidFill>
              <a:effectLst/>
              <a:cs typeface="Arial" pitchFamily="34" charset="0"/>
            </a:endParaRPr>
          </a:p>
        </p:txBody>
      </p:sp>
    </p:spTree>
    <p:extLst>
      <p:ext uri="{BB962C8B-B14F-4D97-AF65-F5344CB8AC3E}">
        <p14:creationId xmlns:p14="http://schemas.microsoft.com/office/powerpoint/2010/main" val="23643637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28600"/>
            <a:ext cx="8229600" cy="990600"/>
          </a:xfrm>
          <a:prstGeom prst="rect">
            <a:avLst/>
          </a:prstGeom>
        </p:spPr>
        <p:txBody>
          <a:bodyPr vert="horz" lIns="91440" tIns="45720" rIns="91440" bIns="45720" rtlCol="0" anchor="b">
            <a:normAutofit fontScale="97500"/>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b="1" dirty="0" smtClean="0">
                <a:solidFill>
                  <a:schemeClr val="bg1"/>
                </a:solidFill>
                <a:effectLst/>
                <a:cs typeface="Arial" pitchFamily="34" charset="0"/>
              </a:rPr>
              <a:t>Action Alternatives</a:t>
            </a:r>
            <a:endParaRPr lang="en-US" sz="3200" b="1" dirty="0">
              <a:solidFill>
                <a:schemeClr val="bg1"/>
              </a:solidFill>
              <a:effectLst/>
              <a:cs typeface="Arial" pitchFamily="34" charset="0"/>
            </a:endParaRPr>
          </a:p>
        </p:txBody>
      </p:sp>
      <p:sp>
        <p:nvSpPr>
          <p:cNvPr id="5" name="Text Placeholder 7"/>
          <p:cNvSpPr txBox="1">
            <a:spLocks/>
          </p:cNvSpPr>
          <p:nvPr/>
        </p:nvSpPr>
        <p:spPr>
          <a:xfrm>
            <a:off x="35257" y="1191609"/>
            <a:ext cx="4289424" cy="639762"/>
          </a:xfrm>
          <a:prstGeom prst="rect">
            <a:avLst/>
          </a:prstGeom>
        </p:spPr>
        <p:txBody>
          <a:bodyPr vert="horz" lIns="91440" tIns="45720" rIns="91440" bIns="45720" rtlCol="0" anchor="ct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marL="18288" indent="0" algn="ctr">
              <a:buNone/>
            </a:pPr>
            <a:r>
              <a:rPr lang="en-US" sz="2600" b="1" dirty="0" err="1" smtClean="0">
                <a:solidFill>
                  <a:schemeClr val="bg1"/>
                </a:solidFill>
                <a:effectLst/>
              </a:rPr>
              <a:t>Brodifacoum</a:t>
            </a:r>
            <a:r>
              <a:rPr lang="en-US" sz="2600" b="1" dirty="0" smtClean="0">
                <a:solidFill>
                  <a:schemeClr val="bg1"/>
                </a:solidFill>
                <a:effectLst/>
              </a:rPr>
              <a:t> 25D </a:t>
            </a:r>
            <a:br>
              <a:rPr lang="en-US" sz="2600" b="1" dirty="0" smtClean="0">
                <a:solidFill>
                  <a:schemeClr val="bg1"/>
                </a:solidFill>
                <a:effectLst/>
              </a:rPr>
            </a:br>
            <a:r>
              <a:rPr lang="en-US" sz="2600" b="1" dirty="0" smtClean="0">
                <a:solidFill>
                  <a:schemeClr val="bg1"/>
                </a:solidFill>
                <a:effectLst/>
              </a:rPr>
              <a:t>Conservation</a:t>
            </a:r>
            <a:endParaRPr lang="en-US" sz="2600" b="1" dirty="0">
              <a:solidFill>
                <a:schemeClr val="bg1"/>
              </a:solidFill>
              <a:effectLst/>
            </a:endParaRPr>
          </a:p>
        </p:txBody>
      </p:sp>
      <p:sp>
        <p:nvSpPr>
          <p:cNvPr id="6" name="Content Placeholder 8"/>
          <p:cNvSpPr>
            <a:spLocks noGrp="1"/>
          </p:cNvSpPr>
          <p:nvPr>
            <p:ph sz="half" idx="4294967295"/>
          </p:nvPr>
        </p:nvSpPr>
        <p:spPr>
          <a:xfrm>
            <a:off x="256674" y="2379846"/>
            <a:ext cx="4786965" cy="3182754"/>
          </a:xfrm>
          <a:prstGeom prst="rect">
            <a:avLst/>
          </a:prstGeom>
        </p:spPr>
        <p:txBody>
          <a:bodyPr>
            <a:normAutofit/>
          </a:bodyPr>
          <a:lstStyle/>
          <a:p>
            <a:pPr>
              <a:buFont typeface="Courier New" pitchFamily="49" charset="0"/>
              <a:buChar char="o"/>
            </a:pPr>
            <a:r>
              <a:rPr lang="en-US" sz="2400" dirty="0" smtClean="0">
                <a:solidFill>
                  <a:schemeClr val="bg1"/>
                </a:solidFill>
              </a:rPr>
              <a:t>Highly potent</a:t>
            </a:r>
          </a:p>
          <a:p>
            <a:pPr>
              <a:buFont typeface="Courier New" pitchFamily="49" charset="0"/>
              <a:buChar char="o"/>
            </a:pPr>
            <a:r>
              <a:rPr lang="en-US" sz="2400" dirty="0" smtClean="0">
                <a:solidFill>
                  <a:schemeClr val="bg1"/>
                </a:solidFill>
              </a:rPr>
              <a:t>2-3 Applications</a:t>
            </a:r>
          </a:p>
          <a:p>
            <a:pPr>
              <a:buFont typeface="Courier New" pitchFamily="49" charset="0"/>
              <a:buChar char="o"/>
            </a:pPr>
            <a:r>
              <a:rPr lang="en-US" sz="2400" dirty="0" smtClean="0">
                <a:solidFill>
                  <a:schemeClr val="bg1"/>
                </a:solidFill>
              </a:rPr>
              <a:t>10-21 days between applications</a:t>
            </a:r>
          </a:p>
          <a:p>
            <a:pPr>
              <a:buFont typeface="Courier New" pitchFamily="49" charset="0"/>
              <a:buChar char="o"/>
            </a:pPr>
            <a:r>
              <a:rPr lang="en-US" sz="2400" dirty="0" smtClean="0">
                <a:solidFill>
                  <a:schemeClr val="bg1"/>
                </a:solidFill>
              </a:rPr>
              <a:t>Single feeding</a:t>
            </a:r>
            <a:endParaRPr lang="en-US" sz="2400" dirty="0">
              <a:solidFill>
                <a:schemeClr val="bg1"/>
              </a:solidFill>
            </a:endParaRPr>
          </a:p>
          <a:p>
            <a:pPr>
              <a:buFont typeface="Courier New" pitchFamily="49" charset="0"/>
              <a:buChar char="o"/>
            </a:pPr>
            <a:r>
              <a:rPr lang="en-US" sz="2400" dirty="0">
                <a:solidFill>
                  <a:schemeClr val="bg1"/>
                </a:solidFill>
              </a:rPr>
              <a:t>T</a:t>
            </a:r>
            <a:r>
              <a:rPr lang="en-US" sz="2400" dirty="0" smtClean="0">
                <a:solidFill>
                  <a:schemeClr val="bg1"/>
                </a:solidFill>
              </a:rPr>
              <a:t>race amounts in soil after 6 months</a:t>
            </a:r>
          </a:p>
        </p:txBody>
      </p:sp>
      <p:sp>
        <p:nvSpPr>
          <p:cNvPr id="7" name="Text Placeholder 9"/>
          <p:cNvSpPr txBox="1">
            <a:spLocks/>
          </p:cNvSpPr>
          <p:nvPr/>
        </p:nvSpPr>
        <p:spPr>
          <a:xfrm>
            <a:off x="3886200" y="1112838"/>
            <a:ext cx="5181600" cy="639762"/>
          </a:xfrm>
          <a:prstGeom prst="rect">
            <a:avLst/>
          </a:prstGeom>
        </p:spPr>
        <p:txBody>
          <a:bodyP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marL="18288" indent="0" algn="ctr">
              <a:buNone/>
            </a:pPr>
            <a:r>
              <a:rPr lang="en-US" sz="2600" b="1" dirty="0" err="1" smtClean="0">
                <a:solidFill>
                  <a:schemeClr val="bg1"/>
                </a:solidFill>
                <a:effectLst/>
              </a:rPr>
              <a:t>Diphacinone</a:t>
            </a:r>
            <a:r>
              <a:rPr lang="en-US" sz="2600" b="1" dirty="0" smtClean="0">
                <a:solidFill>
                  <a:schemeClr val="bg1"/>
                </a:solidFill>
                <a:effectLst/>
              </a:rPr>
              <a:t> D50 </a:t>
            </a:r>
            <a:br>
              <a:rPr lang="en-US" sz="2600" b="1" dirty="0" smtClean="0">
                <a:solidFill>
                  <a:schemeClr val="bg1"/>
                </a:solidFill>
                <a:effectLst/>
              </a:rPr>
            </a:br>
            <a:r>
              <a:rPr lang="en-US" sz="2600" b="1" dirty="0" smtClean="0">
                <a:solidFill>
                  <a:schemeClr val="bg1"/>
                </a:solidFill>
                <a:effectLst/>
              </a:rPr>
              <a:t>Conservation</a:t>
            </a:r>
            <a:endParaRPr lang="en-US" sz="2600" b="1" dirty="0">
              <a:solidFill>
                <a:schemeClr val="bg1"/>
              </a:solidFill>
              <a:effectLst/>
            </a:endParaRPr>
          </a:p>
        </p:txBody>
      </p:sp>
      <p:sp>
        <p:nvSpPr>
          <p:cNvPr id="8" name="Content Placeholder 10"/>
          <p:cNvSpPr>
            <a:spLocks noGrp="1"/>
          </p:cNvSpPr>
          <p:nvPr>
            <p:ph sz="quarter" idx="4294967295"/>
          </p:nvPr>
        </p:nvSpPr>
        <p:spPr>
          <a:xfrm>
            <a:off x="4953001" y="2438400"/>
            <a:ext cx="4191000" cy="3200400"/>
          </a:xfrm>
          <a:prstGeom prst="rect">
            <a:avLst/>
          </a:prstGeom>
        </p:spPr>
        <p:txBody>
          <a:bodyPr>
            <a:noAutofit/>
          </a:bodyPr>
          <a:lstStyle/>
          <a:p>
            <a:pPr>
              <a:buFont typeface="Courier New" pitchFamily="49" charset="0"/>
              <a:buChar char="o"/>
            </a:pPr>
            <a:r>
              <a:rPr lang="en-US" sz="2400" dirty="0" smtClean="0">
                <a:solidFill>
                  <a:schemeClr val="bg1"/>
                </a:solidFill>
              </a:rPr>
              <a:t>Low to moderately potent</a:t>
            </a:r>
          </a:p>
          <a:p>
            <a:pPr>
              <a:buFont typeface="Courier New" pitchFamily="49" charset="0"/>
              <a:buChar char="o"/>
            </a:pPr>
            <a:r>
              <a:rPr lang="en-US" sz="2400" dirty="0" smtClean="0">
                <a:solidFill>
                  <a:schemeClr val="bg1"/>
                </a:solidFill>
              </a:rPr>
              <a:t>3-4 </a:t>
            </a:r>
            <a:r>
              <a:rPr lang="en-US" sz="2400" dirty="0">
                <a:solidFill>
                  <a:schemeClr val="bg1"/>
                </a:solidFill>
              </a:rPr>
              <a:t>Applications </a:t>
            </a:r>
            <a:endParaRPr lang="en-US" sz="2400" dirty="0" smtClean="0">
              <a:solidFill>
                <a:schemeClr val="bg1"/>
              </a:solidFill>
            </a:endParaRPr>
          </a:p>
          <a:p>
            <a:pPr>
              <a:buFont typeface="Courier New" pitchFamily="49" charset="0"/>
              <a:buChar char="o"/>
            </a:pPr>
            <a:r>
              <a:rPr lang="en-US" sz="2400" dirty="0" smtClean="0">
                <a:solidFill>
                  <a:schemeClr val="bg1"/>
                </a:solidFill>
              </a:rPr>
              <a:t>7 </a:t>
            </a:r>
            <a:r>
              <a:rPr lang="en-US" sz="2400" dirty="0">
                <a:solidFill>
                  <a:schemeClr val="bg1"/>
                </a:solidFill>
              </a:rPr>
              <a:t>days between </a:t>
            </a:r>
            <a:r>
              <a:rPr lang="en-US" sz="2400" dirty="0" smtClean="0">
                <a:solidFill>
                  <a:schemeClr val="bg1"/>
                </a:solidFill>
              </a:rPr>
              <a:t>applications</a:t>
            </a:r>
            <a:endParaRPr lang="en-US" sz="2400" dirty="0">
              <a:solidFill>
                <a:schemeClr val="bg1"/>
              </a:solidFill>
            </a:endParaRPr>
          </a:p>
          <a:p>
            <a:pPr>
              <a:buFont typeface="Courier New" pitchFamily="49" charset="0"/>
              <a:buChar char="o"/>
            </a:pPr>
            <a:r>
              <a:rPr lang="en-US" sz="2400" dirty="0" smtClean="0">
                <a:solidFill>
                  <a:schemeClr val="bg1"/>
                </a:solidFill>
              </a:rPr>
              <a:t>Multiple, continuous feedings</a:t>
            </a:r>
          </a:p>
          <a:p>
            <a:pPr>
              <a:buFont typeface="Courier New" pitchFamily="49" charset="0"/>
              <a:buChar char="o"/>
            </a:pPr>
            <a:r>
              <a:rPr lang="en-US" sz="2400" dirty="0" smtClean="0">
                <a:solidFill>
                  <a:schemeClr val="bg1"/>
                </a:solidFill>
              </a:rPr>
              <a:t>Undetectable in soil after 2 months</a:t>
            </a:r>
          </a:p>
        </p:txBody>
      </p:sp>
    </p:spTree>
    <p:extLst>
      <p:ext uri="{BB962C8B-B14F-4D97-AF65-F5344CB8AC3E}">
        <p14:creationId xmlns:p14="http://schemas.microsoft.com/office/powerpoint/2010/main" val="11840978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2072" y="1053898"/>
            <a:ext cx="4650448" cy="5293757"/>
          </a:xfrm>
          <a:prstGeom prst="rect">
            <a:avLst/>
          </a:prstGeom>
          <a:noFill/>
          <a:ln>
            <a:noFill/>
          </a:ln>
        </p:spPr>
        <p:txBody>
          <a:bodyPr wrap="square" rtlCol="0">
            <a:spAutoFit/>
          </a:bodyPr>
          <a:lstStyle/>
          <a:p>
            <a:pPr marL="457200" indent="-457200">
              <a:buFont typeface="Arial" pitchFamily="34" charset="0"/>
              <a:buChar char="•"/>
            </a:pPr>
            <a:endParaRPr lang="en-US" sz="2600" b="1" dirty="0" smtClean="0">
              <a:solidFill>
                <a:schemeClr val="bg1"/>
              </a:solidFill>
              <a:cs typeface="Calibri" pitchFamily="34" charset="0"/>
            </a:endParaRPr>
          </a:p>
          <a:p>
            <a:pPr marL="457200" indent="-457200">
              <a:buFont typeface="Arial" pitchFamily="34" charset="0"/>
              <a:buChar char="•"/>
            </a:pPr>
            <a:r>
              <a:rPr lang="en-US" sz="2600" dirty="0" smtClean="0">
                <a:solidFill>
                  <a:schemeClr val="bg1"/>
                </a:solidFill>
                <a:cs typeface="Calibri" pitchFamily="34" charset="0"/>
              </a:rPr>
              <a:t>Gulls</a:t>
            </a:r>
            <a:endParaRPr lang="en-US" sz="2600" dirty="0">
              <a:solidFill>
                <a:schemeClr val="bg1"/>
              </a:solidFill>
              <a:cs typeface="Calibri" pitchFamily="34" charset="0"/>
            </a:endParaRPr>
          </a:p>
          <a:p>
            <a:pPr marL="457200" indent="-457200">
              <a:buFont typeface="Arial" pitchFamily="34" charset="0"/>
              <a:buChar char="•"/>
            </a:pPr>
            <a:r>
              <a:rPr lang="en-US" sz="2600" dirty="0" smtClean="0">
                <a:solidFill>
                  <a:schemeClr val="bg1"/>
                </a:solidFill>
                <a:cs typeface="Calibri" pitchFamily="34" charset="0"/>
              </a:rPr>
              <a:t>Raptors</a:t>
            </a:r>
          </a:p>
          <a:p>
            <a:pPr marL="457200" indent="-457200">
              <a:buFont typeface="Arial" pitchFamily="34" charset="0"/>
              <a:buChar char="•"/>
            </a:pPr>
            <a:r>
              <a:rPr lang="en-US" sz="2600" dirty="0" smtClean="0">
                <a:solidFill>
                  <a:schemeClr val="bg1"/>
                </a:solidFill>
                <a:cs typeface="Calibri" pitchFamily="34" charset="0"/>
              </a:rPr>
              <a:t>Salamanders </a:t>
            </a:r>
            <a:endParaRPr lang="en-US" sz="2600" dirty="0">
              <a:solidFill>
                <a:schemeClr val="bg1"/>
              </a:solidFill>
              <a:cs typeface="Calibri" pitchFamily="34" charset="0"/>
            </a:endParaRPr>
          </a:p>
          <a:p>
            <a:pPr marL="457200" indent="-457200">
              <a:buFont typeface="Arial" pitchFamily="34" charset="0"/>
              <a:buChar char="•"/>
            </a:pPr>
            <a:r>
              <a:rPr lang="en-US" sz="2600" dirty="0" smtClean="0">
                <a:solidFill>
                  <a:schemeClr val="bg1"/>
                </a:solidFill>
                <a:cs typeface="Calibri" pitchFamily="34" charset="0"/>
              </a:rPr>
              <a:t>Invertebrates</a:t>
            </a:r>
          </a:p>
          <a:p>
            <a:pPr marL="457200" indent="-457200">
              <a:buFont typeface="Arial" pitchFamily="34" charset="0"/>
              <a:buChar char="•"/>
            </a:pPr>
            <a:r>
              <a:rPr lang="en-US" sz="2600" dirty="0" smtClean="0">
                <a:solidFill>
                  <a:schemeClr val="bg1"/>
                </a:solidFill>
                <a:cs typeface="Calibri" pitchFamily="34" charset="0"/>
              </a:rPr>
              <a:t>Fish </a:t>
            </a:r>
          </a:p>
          <a:p>
            <a:pPr marL="457200" indent="-457200">
              <a:buFont typeface="Arial" pitchFamily="34" charset="0"/>
              <a:buChar char="•"/>
            </a:pPr>
            <a:r>
              <a:rPr lang="en-US" sz="2600" dirty="0" smtClean="0">
                <a:solidFill>
                  <a:schemeClr val="bg1"/>
                </a:solidFill>
                <a:cs typeface="Calibri" pitchFamily="34" charset="0"/>
              </a:rPr>
              <a:t>Pinnipeds </a:t>
            </a:r>
          </a:p>
          <a:p>
            <a:pPr marL="457200" indent="-457200">
              <a:buFont typeface="Arial" pitchFamily="34" charset="0"/>
              <a:buChar char="•"/>
            </a:pPr>
            <a:r>
              <a:rPr lang="en-US" sz="2600" dirty="0" smtClean="0">
                <a:solidFill>
                  <a:schemeClr val="bg1"/>
                </a:solidFill>
                <a:cs typeface="Calibri" pitchFamily="34" charset="0"/>
              </a:rPr>
              <a:t>Habitats</a:t>
            </a:r>
          </a:p>
          <a:p>
            <a:pPr marL="457200" indent="-457200">
              <a:buFont typeface="Arial" pitchFamily="34" charset="0"/>
              <a:buChar char="•"/>
            </a:pPr>
            <a:r>
              <a:rPr lang="en-US" sz="2600" dirty="0" smtClean="0">
                <a:solidFill>
                  <a:schemeClr val="bg1"/>
                </a:solidFill>
                <a:cs typeface="Calibri" pitchFamily="34" charset="0"/>
              </a:rPr>
              <a:t>Water</a:t>
            </a:r>
          </a:p>
          <a:p>
            <a:pPr marL="457200" indent="-457200">
              <a:buFont typeface="Arial" pitchFamily="34" charset="0"/>
              <a:buChar char="•"/>
            </a:pPr>
            <a:r>
              <a:rPr lang="en-US" sz="2600" dirty="0" smtClean="0">
                <a:solidFill>
                  <a:schemeClr val="bg1"/>
                </a:solidFill>
                <a:cs typeface="Calibri" pitchFamily="34" charset="0"/>
              </a:rPr>
              <a:t>Soil</a:t>
            </a:r>
          </a:p>
          <a:p>
            <a:pPr marL="457200" indent="-457200">
              <a:buFont typeface="Arial" pitchFamily="34" charset="0"/>
              <a:buChar char="•"/>
            </a:pPr>
            <a:r>
              <a:rPr lang="en-US" sz="2600" dirty="0" smtClean="0">
                <a:solidFill>
                  <a:schemeClr val="bg1"/>
                </a:solidFill>
                <a:cs typeface="Calibri" pitchFamily="34" charset="0"/>
              </a:rPr>
              <a:t>Wilderness</a:t>
            </a:r>
          </a:p>
          <a:p>
            <a:pPr marL="457200" indent="-457200">
              <a:buFont typeface="Arial" pitchFamily="34" charset="0"/>
              <a:buChar char="•"/>
            </a:pPr>
            <a:r>
              <a:rPr lang="en-US" sz="2600" dirty="0" smtClean="0">
                <a:solidFill>
                  <a:schemeClr val="bg1"/>
                </a:solidFill>
                <a:cs typeface="Calibri" pitchFamily="34" charset="0"/>
              </a:rPr>
              <a:t>People</a:t>
            </a:r>
            <a:endParaRPr lang="en-US" sz="2600" dirty="0">
              <a:solidFill>
                <a:schemeClr val="bg1"/>
              </a:solidFill>
              <a:cs typeface="Calibri" pitchFamily="34" charset="0"/>
            </a:endParaRPr>
          </a:p>
          <a:p>
            <a:endParaRPr lang="en-US" sz="2600" b="1" dirty="0">
              <a:solidFill>
                <a:schemeClr val="bg1"/>
              </a:solidFill>
              <a:cs typeface="Calibri" pitchFamily="34" charset="0"/>
            </a:endParaRPr>
          </a:p>
        </p:txBody>
      </p:sp>
      <p:sp>
        <p:nvSpPr>
          <p:cNvPr id="3" name="Title 2"/>
          <p:cNvSpPr>
            <a:spLocks noGrp="1"/>
          </p:cNvSpPr>
          <p:nvPr>
            <p:ph type="title" idx="4294967295"/>
          </p:nvPr>
        </p:nvSpPr>
        <p:spPr>
          <a:xfrm>
            <a:off x="1603539" y="222550"/>
            <a:ext cx="5936923" cy="762000"/>
          </a:xfrm>
          <a:prstGeom prst="rect">
            <a:avLst/>
          </a:prstGeom>
        </p:spPr>
        <p:txBody>
          <a:bodyPr>
            <a:noAutofit/>
          </a:bodyPr>
          <a:lstStyle/>
          <a:p>
            <a:r>
              <a:rPr lang="en-US" sz="3100" b="1" dirty="0" smtClean="0">
                <a:solidFill>
                  <a:schemeClr val="bg1"/>
                </a:solidFill>
                <a:effectLst/>
                <a:cs typeface="Calibri" pitchFamily="34" charset="0"/>
              </a:rPr>
              <a:t>Protecting wildlife and habitats</a:t>
            </a:r>
            <a:endParaRPr lang="en-US" sz="3100" b="1" dirty="0">
              <a:solidFill>
                <a:schemeClr val="bg1"/>
              </a:solidFill>
              <a:effectLst/>
              <a:cs typeface="Calibri" pitchFamily="34" charset="0"/>
            </a:endParaRPr>
          </a:p>
        </p:txBody>
      </p:sp>
      <p:pic>
        <p:nvPicPr>
          <p:cNvPr id="5" name="Picture 8" descr="wegu copy"/>
          <p:cNvPicPr>
            <a:picLocks noChangeAspect="1" noChangeArrowheads="1"/>
          </p:cNvPicPr>
          <p:nvPr/>
        </p:nvPicPr>
        <p:blipFill>
          <a:blip r:embed="rId3" cstate="screen"/>
          <a:srcRect/>
          <a:stretch>
            <a:fillRect/>
          </a:stretch>
        </p:blipFill>
        <p:spPr bwMode="auto">
          <a:xfrm>
            <a:off x="3540693" y="1109590"/>
            <a:ext cx="1985914" cy="2035384"/>
          </a:xfrm>
          <a:prstGeom prst="rect">
            <a:avLst/>
          </a:prstGeom>
          <a:ln>
            <a:noFill/>
          </a:ln>
          <a:effectLst>
            <a:outerShdw blurRad="292100" dist="139700" dir="2700000" algn="tl" rotWithShape="0">
              <a:srgbClr val="333333">
                <a:alpha val="65000"/>
              </a:srgbClr>
            </a:outerShdw>
          </a:effectLst>
        </p:spPr>
      </p:pic>
      <p:pic>
        <p:nvPicPr>
          <p:cNvPr id="6" name="Picture 5" descr="DSCN2538"/>
          <p:cNvPicPr>
            <a:picLocks noChangeAspect="1" noChangeArrowheads="1"/>
          </p:cNvPicPr>
          <p:nvPr/>
        </p:nvPicPr>
        <p:blipFill>
          <a:blip r:embed="rId4" cstate="screen"/>
          <a:srcRect/>
          <a:stretch>
            <a:fillRect/>
          </a:stretch>
        </p:blipFill>
        <p:spPr>
          <a:xfrm>
            <a:off x="7146460" y="3144974"/>
            <a:ext cx="1905000" cy="2057400"/>
          </a:xfrm>
          <a:prstGeom prst="rect">
            <a:avLst/>
          </a:prstGeom>
          <a:ln>
            <a:noFill/>
          </a:ln>
          <a:effectLst>
            <a:outerShdw blurRad="292100" dist="139700" dir="2700000" algn="tl" rotWithShape="0">
              <a:srgbClr val="333333">
                <a:alpha val="65000"/>
              </a:srgbClr>
            </a:outerShdw>
          </a:effectLst>
        </p:spPr>
      </p:pic>
      <p:pic>
        <p:nvPicPr>
          <p:cNvPr id="7" name="Picture 6" descr="Steller's Sea Lion SE Farallon Island 06-27-08 020"/>
          <p:cNvPicPr>
            <a:picLocks noChangeAspect="1" noChangeArrowheads="1"/>
          </p:cNvPicPr>
          <p:nvPr/>
        </p:nvPicPr>
        <p:blipFill>
          <a:blip r:embed="rId5" cstate="screen"/>
          <a:srcRect/>
          <a:stretch>
            <a:fillRect/>
          </a:stretch>
        </p:blipFill>
        <p:spPr bwMode="auto">
          <a:xfrm>
            <a:off x="6048866" y="1053898"/>
            <a:ext cx="2743200" cy="1828800"/>
          </a:xfrm>
          <a:prstGeom prst="rect">
            <a:avLst/>
          </a:prstGeom>
          <a:ln>
            <a:noFill/>
          </a:ln>
          <a:effectLst>
            <a:outerShdw blurRad="292100" dist="139700" dir="2700000" algn="tl" rotWithShape="0">
              <a:srgbClr val="333333">
                <a:alpha val="65000"/>
              </a:srgbClr>
            </a:outerShdw>
          </a:effectLst>
        </p:spPr>
      </p:pic>
      <p:pic>
        <p:nvPicPr>
          <p:cNvPr id="8" name="Picture 4" descr="California Sea Lion SE Farallon Island 07-04-08 1795"/>
          <p:cNvPicPr>
            <a:picLocks noChangeAspect="1" noChangeArrowheads="1"/>
          </p:cNvPicPr>
          <p:nvPr/>
        </p:nvPicPr>
        <p:blipFill>
          <a:blip r:embed="rId6" cstate="screen"/>
          <a:srcRect/>
          <a:stretch>
            <a:fillRect/>
          </a:stretch>
        </p:blipFill>
        <p:spPr bwMode="auto">
          <a:xfrm>
            <a:off x="4308107" y="2992225"/>
            <a:ext cx="2635250" cy="1757285"/>
          </a:xfrm>
          <a:prstGeom prst="rect">
            <a:avLst/>
          </a:prstGeom>
          <a:ln>
            <a:noFill/>
          </a:ln>
          <a:effectLst>
            <a:outerShdw blurRad="292100" dist="139700" dir="2700000" algn="tl" rotWithShape="0">
              <a:srgbClr val="333333">
                <a:alpha val="65000"/>
              </a:srgbClr>
            </a:outerShdw>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2770551" y="4533499"/>
            <a:ext cx="3026416" cy="2249889"/>
          </a:xfrm>
          <a:prstGeom prst="rect">
            <a:avLst/>
          </a:prstGeom>
          <a:ln>
            <a:noFill/>
          </a:ln>
          <a:effectLst>
            <a:outerShdw blurRad="292100" dist="139700" dir="2700000" algn="tl" rotWithShape="0">
              <a:srgbClr val="333333">
                <a:alpha val="65000"/>
              </a:srgbClr>
            </a:outerShdw>
          </a:effectLst>
        </p:spPr>
      </p:pic>
      <p:pic>
        <p:nvPicPr>
          <p:cNvPr id="10" name="Picture 7" descr="24_cb222_2jan07_5"/>
          <p:cNvPicPr>
            <a:picLocks noChangeAspect="1" noChangeArrowheads="1"/>
          </p:cNvPicPr>
          <p:nvPr/>
        </p:nvPicPr>
        <p:blipFill>
          <a:blip r:embed="rId8" cstate="screen"/>
          <a:srcRect/>
          <a:stretch>
            <a:fillRect/>
          </a:stretch>
        </p:blipFill>
        <p:spPr bwMode="auto">
          <a:xfrm>
            <a:off x="6048866" y="4921927"/>
            <a:ext cx="2269862" cy="1810171"/>
          </a:xfrm>
          <a:prstGeom prst="rect">
            <a:avLst/>
          </a:prstGeom>
          <a:noFill/>
          <a:ln w="9525">
            <a:noFill/>
            <a:miter lim="800000"/>
            <a:headEnd/>
            <a:tailEnd/>
          </a:ln>
        </p:spPr>
      </p:pic>
    </p:spTree>
    <p:extLst>
      <p:ext uri="{BB962C8B-B14F-4D97-AF65-F5344CB8AC3E}">
        <p14:creationId xmlns:p14="http://schemas.microsoft.com/office/powerpoint/2010/main" val="33031577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89836" y="2338318"/>
            <a:ext cx="1521570" cy="352982"/>
          </a:xfrm>
          <a:prstGeom prst="rect">
            <a:avLst/>
          </a:prstGeom>
          <a:noFill/>
        </p:spPr>
        <p:txBody>
          <a:bodyPr wrap="none" rtlCol="0">
            <a:spAutoFit/>
          </a:bodyPr>
          <a:lstStyle/>
          <a:p>
            <a:pPr algn="r">
              <a:lnSpc>
                <a:spcPts val="2000"/>
              </a:lnSpc>
            </a:pPr>
            <a:r>
              <a:rPr lang="en-US" sz="2000" dirty="0" smtClean="0">
                <a:solidFill>
                  <a:schemeClr val="bg1"/>
                </a:solidFill>
                <a:effectLst/>
              </a:rPr>
              <a:t>Gull hazing</a:t>
            </a:r>
            <a:endParaRPr lang="en-US" sz="2000" dirty="0">
              <a:solidFill>
                <a:schemeClr val="bg1"/>
              </a:solidFill>
              <a:effectLst/>
            </a:endParaRPr>
          </a:p>
        </p:txBody>
      </p:sp>
      <p:sp>
        <p:nvSpPr>
          <p:cNvPr id="11" name="TextBox 10"/>
          <p:cNvSpPr txBox="1"/>
          <p:nvPr/>
        </p:nvSpPr>
        <p:spPr>
          <a:xfrm>
            <a:off x="2701194" y="1794739"/>
            <a:ext cx="1010212" cy="352982"/>
          </a:xfrm>
          <a:prstGeom prst="rect">
            <a:avLst/>
          </a:prstGeom>
          <a:noFill/>
        </p:spPr>
        <p:txBody>
          <a:bodyPr wrap="none" rtlCol="0">
            <a:spAutoFit/>
          </a:bodyPr>
          <a:lstStyle/>
          <a:p>
            <a:pPr algn="r">
              <a:lnSpc>
                <a:spcPts val="2000"/>
              </a:lnSpc>
            </a:pPr>
            <a:r>
              <a:rPr lang="en-US" sz="2000" dirty="0" smtClean="0">
                <a:solidFill>
                  <a:schemeClr val="bg1"/>
                </a:solidFill>
                <a:effectLst/>
              </a:rPr>
              <a:t>Timing</a:t>
            </a:r>
            <a:endParaRPr lang="en-US" sz="2000" dirty="0">
              <a:solidFill>
                <a:schemeClr val="bg1"/>
              </a:solidFill>
              <a:effectLst/>
            </a:endParaRPr>
          </a:p>
        </p:txBody>
      </p:sp>
      <p:sp>
        <p:nvSpPr>
          <p:cNvPr id="12" name="TextBox 11"/>
          <p:cNvSpPr txBox="1"/>
          <p:nvPr/>
        </p:nvSpPr>
        <p:spPr>
          <a:xfrm>
            <a:off x="1078955" y="2856597"/>
            <a:ext cx="2632451"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a:t>
            </a:r>
            <a:r>
              <a:rPr lang="en-US" sz="2000" dirty="0" smtClean="0">
                <a:solidFill>
                  <a:schemeClr val="bg1"/>
                </a:solidFill>
              </a:rPr>
              <a:t>birds of prey</a:t>
            </a:r>
            <a:endParaRPr lang="en-US" sz="2000" dirty="0">
              <a:solidFill>
                <a:schemeClr val="bg1"/>
              </a:solidFill>
              <a:effectLst/>
            </a:endParaRPr>
          </a:p>
        </p:txBody>
      </p:sp>
      <p:sp>
        <p:nvSpPr>
          <p:cNvPr id="8" name="TextBox 7"/>
          <p:cNvSpPr txBox="1"/>
          <p:nvPr/>
        </p:nvSpPr>
        <p:spPr>
          <a:xfrm>
            <a:off x="1076730" y="3440071"/>
            <a:ext cx="2608406"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salamanders</a:t>
            </a:r>
            <a:endParaRPr lang="en-US" sz="2000" dirty="0">
              <a:solidFill>
                <a:schemeClr val="bg1"/>
              </a:solidFill>
              <a:effectLst/>
            </a:endParaRPr>
          </a:p>
        </p:txBody>
      </p:sp>
      <p:sp>
        <p:nvSpPr>
          <p:cNvPr id="10" name="TextBox 9"/>
          <p:cNvSpPr txBox="1"/>
          <p:nvPr/>
        </p:nvSpPr>
        <p:spPr>
          <a:xfrm>
            <a:off x="583199" y="4572000"/>
            <a:ext cx="3217547" cy="605294"/>
          </a:xfrm>
          <a:prstGeom prst="rect">
            <a:avLst/>
          </a:prstGeom>
          <a:noFill/>
        </p:spPr>
        <p:txBody>
          <a:bodyPr wrap="none" rtlCol="0">
            <a:spAutoFit/>
          </a:bodyPr>
          <a:lstStyle/>
          <a:p>
            <a:pPr algn="r">
              <a:lnSpc>
                <a:spcPts val="2000"/>
              </a:lnSpc>
            </a:pPr>
            <a:r>
              <a:rPr lang="en-US" sz="2000" dirty="0" smtClean="0">
                <a:solidFill>
                  <a:schemeClr val="bg1"/>
                </a:solidFill>
                <a:effectLst/>
              </a:rPr>
              <a:t>Monitoring and adaptive </a:t>
            </a:r>
          </a:p>
          <a:p>
            <a:pPr algn="r">
              <a:lnSpc>
                <a:spcPts val="2000"/>
              </a:lnSpc>
            </a:pPr>
            <a:r>
              <a:rPr lang="en-US" sz="2000" dirty="0">
                <a:solidFill>
                  <a:schemeClr val="bg1"/>
                </a:solidFill>
              </a:rPr>
              <a:t>m</a:t>
            </a:r>
            <a:r>
              <a:rPr lang="en-US" sz="2000" dirty="0" smtClean="0">
                <a:solidFill>
                  <a:schemeClr val="bg1"/>
                </a:solidFill>
                <a:effectLst/>
              </a:rPr>
              <a:t>anagement </a:t>
            </a:r>
            <a:endParaRPr lang="en-US" sz="2000" dirty="0">
              <a:solidFill>
                <a:schemeClr val="bg1"/>
              </a:solidFill>
              <a:effectLst/>
            </a:endParaRPr>
          </a:p>
        </p:txBody>
      </p:sp>
      <p:sp>
        <p:nvSpPr>
          <p:cNvPr id="13" name="TextBox 12"/>
          <p:cNvSpPr txBox="1"/>
          <p:nvPr/>
        </p:nvSpPr>
        <p:spPr>
          <a:xfrm>
            <a:off x="1632676" y="4038600"/>
            <a:ext cx="2050112" cy="352982"/>
          </a:xfrm>
          <a:prstGeom prst="rect">
            <a:avLst/>
          </a:prstGeom>
          <a:noFill/>
        </p:spPr>
        <p:txBody>
          <a:bodyPr wrap="none" rtlCol="0">
            <a:spAutoFit/>
          </a:bodyPr>
          <a:lstStyle/>
          <a:p>
            <a:pPr algn="r">
              <a:lnSpc>
                <a:spcPts val="2000"/>
              </a:lnSpc>
            </a:pPr>
            <a:r>
              <a:rPr lang="en-US" sz="2000" dirty="0" smtClean="0">
                <a:solidFill>
                  <a:schemeClr val="bg1"/>
                </a:solidFill>
                <a:effectLst/>
              </a:rPr>
              <a:t>Carcass removal</a:t>
            </a:r>
            <a:endParaRPr lang="en-US" sz="2000" dirty="0">
              <a:solidFill>
                <a:schemeClr val="bg1"/>
              </a:solidFill>
              <a:effectLst/>
            </a:endParaRPr>
          </a:p>
        </p:txBody>
      </p:sp>
      <p:sp>
        <p:nvSpPr>
          <p:cNvPr id="15" name="TextBox 14"/>
          <p:cNvSpPr txBox="1"/>
          <p:nvPr/>
        </p:nvSpPr>
        <p:spPr>
          <a:xfrm>
            <a:off x="357057" y="853808"/>
            <a:ext cx="6986423" cy="509370"/>
          </a:xfrm>
          <a:prstGeom prst="rect">
            <a:avLst/>
          </a:prstGeom>
          <a:noFill/>
        </p:spPr>
        <p:txBody>
          <a:bodyPr wrap="square" rtlCol="0">
            <a:spAutoFit/>
          </a:bodyPr>
          <a:lstStyle/>
          <a:p>
            <a:pPr>
              <a:lnSpc>
                <a:spcPts val="3200"/>
              </a:lnSpc>
            </a:pPr>
            <a:r>
              <a:rPr lang="en-US" sz="3200" b="1" dirty="0" smtClean="0">
                <a:solidFill>
                  <a:schemeClr val="bg1"/>
                </a:solidFill>
                <a:cs typeface="Arial" pitchFamily="34" charset="0"/>
              </a:rPr>
              <a:t>Protection Measures</a:t>
            </a:r>
            <a:endParaRPr lang="en-US" sz="3200" b="0" dirty="0">
              <a:ln w="3175">
                <a:solidFill>
                  <a:schemeClr val="tx1">
                    <a:lumMod val="95000"/>
                  </a:schemeClr>
                </a:solidFill>
                <a:prstDash val="solid"/>
              </a:ln>
              <a:solidFill>
                <a:schemeClr val="bg1"/>
              </a:solidFill>
            </a:endParaRPr>
          </a:p>
        </p:txBody>
      </p:sp>
    </p:spTree>
    <p:extLst>
      <p:ext uri="{BB962C8B-B14F-4D97-AF65-F5344CB8AC3E}">
        <p14:creationId xmlns:p14="http://schemas.microsoft.com/office/powerpoint/2010/main" val="2500737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8" grpId="0"/>
      <p:bldP spid="10"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23220"/>
          </a:xfrm>
          <a:prstGeom prst="rect">
            <a:avLst/>
          </a:prstGeom>
          <a:noFill/>
        </p:spPr>
        <p:txBody>
          <a:bodyPr wrap="square" rtlCol="0">
            <a:spAutoFit/>
          </a:bodyPr>
          <a:lstStyle/>
          <a:p>
            <a:pPr algn="ctr"/>
            <a:r>
              <a:rPr lang="en-US" sz="2800" b="1" dirty="0">
                <a:solidFill>
                  <a:schemeClr val="bg1"/>
                </a:solidFill>
              </a:rPr>
              <a:t>N</a:t>
            </a:r>
            <a:r>
              <a:rPr lang="en-US" sz="2800" b="1" dirty="0" smtClean="0">
                <a:solidFill>
                  <a:schemeClr val="bg1"/>
                </a:solidFill>
              </a:rPr>
              <a:t>ext Steps</a:t>
            </a:r>
            <a:endParaRPr lang="en-US" sz="2800" b="1" dirty="0">
              <a:solidFill>
                <a:schemeClr val="bg1"/>
              </a:solidFill>
            </a:endParaRPr>
          </a:p>
        </p:txBody>
      </p:sp>
      <p:sp>
        <p:nvSpPr>
          <p:cNvPr id="3" name="TextBox 2"/>
          <p:cNvSpPr txBox="1"/>
          <p:nvPr/>
        </p:nvSpPr>
        <p:spPr>
          <a:xfrm>
            <a:off x="914400" y="1621410"/>
            <a:ext cx="7563289" cy="3181897"/>
          </a:xfrm>
          <a:prstGeom prst="rect">
            <a:avLst/>
          </a:prstGeom>
          <a:noFill/>
        </p:spPr>
        <p:txBody>
          <a:bodyPr wrap="none" rtlCol="0">
            <a:spAutoFit/>
          </a:bodyPr>
          <a:lstStyle/>
          <a:p>
            <a:pPr marL="457200" indent="-457200">
              <a:lnSpc>
                <a:spcPct val="200000"/>
              </a:lnSpc>
              <a:buFont typeface="Arial" pitchFamily="34" charset="0"/>
              <a:buChar char="•"/>
            </a:pPr>
            <a:r>
              <a:rPr lang="en-US" sz="2600" dirty="0" smtClean="0">
                <a:solidFill>
                  <a:schemeClr val="bg1"/>
                </a:solidFill>
              </a:rPr>
              <a:t>Public comment period (through Sep 30)</a:t>
            </a:r>
          </a:p>
          <a:p>
            <a:pPr marL="457200" indent="-457200">
              <a:lnSpc>
                <a:spcPct val="200000"/>
              </a:lnSpc>
              <a:buFont typeface="Arial" pitchFamily="34" charset="0"/>
              <a:buChar char="•"/>
            </a:pPr>
            <a:r>
              <a:rPr lang="en-US" sz="2600" dirty="0" smtClean="0">
                <a:solidFill>
                  <a:schemeClr val="bg1"/>
                </a:solidFill>
              </a:rPr>
              <a:t>Address public comments</a:t>
            </a:r>
          </a:p>
          <a:p>
            <a:pPr marL="457200" indent="-457200">
              <a:lnSpc>
                <a:spcPct val="200000"/>
              </a:lnSpc>
              <a:buFont typeface="Arial" pitchFamily="34" charset="0"/>
              <a:buChar char="•"/>
            </a:pPr>
            <a:r>
              <a:rPr lang="en-US" sz="2600" dirty="0" smtClean="0">
                <a:solidFill>
                  <a:schemeClr val="bg1"/>
                </a:solidFill>
              </a:rPr>
              <a:t>Publish Final Environmental </a:t>
            </a:r>
            <a:r>
              <a:rPr lang="en-US" sz="2600" dirty="0">
                <a:solidFill>
                  <a:schemeClr val="bg1"/>
                </a:solidFill>
              </a:rPr>
              <a:t>Impact </a:t>
            </a:r>
            <a:r>
              <a:rPr lang="en-US" sz="2600" dirty="0" smtClean="0">
                <a:solidFill>
                  <a:schemeClr val="bg1"/>
                </a:solidFill>
              </a:rPr>
              <a:t>Statement</a:t>
            </a:r>
          </a:p>
          <a:p>
            <a:pPr marL="457200" indent="-457200">
              <a:lnSpc>
                <a:spcPct val="200000"/>
              </a:lnSpc>
              <a:buFont typeface="Arial" pitchFamily="34" charset="0"/>
              <a:buChar char="•"/>
            </a:pPr>
            <a:r>
              <a:rPr lang="en-US" sz="2600" dirty="0" smtClean="0">
                <a:solidFill>
                  <a:schemeClr val="bg1"/>
                </a:solidFill>
              </a:rPr>
              <a:t>Issue Record of Decision</a:t>
            </a:r>
            <a:endParaRPr lang="en-US" sz="2600" dirty="0">
              <a:solidFill>
                <a:schemeClr val="bg1"/>
              </a:solidFill>
            </a:endParaRPr>
          </a:p>
        </p:txBody>
      </p:sp>
    </p:spTree>
    <p:extLst>
      <p:ext uri="{BB962C8B-B14F-4D97-AF65-F5344CB8AC3E}">
        <p14:creationId xmlns:p14="http://schemas.microsoft.com/office/powerpoint/2010/main" val="304347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84775"/>
          </a:xfrm>
          <a:prstGeom prst="rect">
            <a:avLst/>
          </a:prstGeom>
          <a:noFill/>
        </p:spPr>
        <p:txBody>
          <a:bodyPr wrap="square" rtlCol="0">
            <a:spAutoFit/>
          </a:bodyPr>
          <a:lstStyle/>
          <a:p>
            <a:pPr algn="ctr"/>
            <a:r>
              <a:rPr lang="en-US" sz="3200" b="1" dirty="0" smtClean="0">
                <a:solidFill>
                  <a:schemeClr val="bg1"/>
                </a:solidFill>
              </a:rPr>
              <a:t>Conclusions</a:t>
            </a:r>
            <a:endParaRPr lang="en-US" sz="3200" b="1" dirty="0">
              <a:solidFill>
                <a:schemeClr val="bg1"/>
              </a:solidFill>
            </a:endParaRPr>
          </a:p>
        </p:txBody>
      </p:sp>
      <p:sp>
        <p:nvSpPr>
          <p:cNvPr id="3" name="TextBox 2"/>
          <p:cNvSpPr txBox="1"/>
          <p:nvPr/>
        </p:nvSpPr>
        <p:spPr>
          <a:xfrm>
            <a:off x="743849" y="1371600"/>
            <a:ext cx="8171551" cy="5124480"/>
          </a:xfrm>
          <a:prstGeom prst="rect">
            <a:avLst/>
          </a:prstGeom>
          <a:noFill/>
        </p:spPr>
        <p:txBody>
          <a:bodyPr wrap="square" rtlCol="0">
            <a:spAutoFit/>
          </a:bodyPr>
          <a:lstStyle/>
          <a:p>
            <a:pPr marL="457200" indent="-457200">
              <a:spcAft>
                <a:spcPts val="1800"/>
              </a:spcAft>
              <a:buFont typeface="Arial" pitchFamily="34" charset="0"/>
              <a:buChar char="•"/>
            </a:pPr>
            <a:r>
              <a:rPr lang="en-US" sz="2800" dirty="0" smtClean="0">
                <a:solidFill>
                  <a:schemeClr val="bg1"/>
                </a:solidFill>
              </a:rPr>
              <a:t>Introduced, invasive house mice are impacting </a:t>
            </a:r>
            <a:r>
              <a:rPr lang="en-US" sz="2800" dirty="0" err="1" smtClean="0">
                <a:solidFill>
                  <a:schemeClr val="bg1"/>
                </a:solidFill>
              </a:rPr>
              <a:t>Farallon</a:t>
            </a:r>
            <a:r>
              <a:rPr lang="en-US" sz="2800" dirty="0" smtClean="0">
                <a:solidFill>
                  <a:schemeClr val="bg1"/>
                </a:solidFill>
              </a:rPr>
              <a:t> Islands ecosystem.</a:t>
            </a:r>
          </a:p>
          <a:p>
            <a:pPr marL="457200" indent="-457200">
              <a:spcAft>
                <a:spcPts val="1800"/>
              </a:spcAft>
              <a:buFont typeface="Arial" pitchFamily="34" charset="0"/>
              <a:buChar char="•"/>
            </a:pPr>
            <a:r>
              <a:rPr lang="en-US" sz="2800" dirty="0" smtClean="0">
                <a:solidFill>
                  <a:schemeClr val="bg1"/>
                </a:solidFill>
              </a:rPr>
              <a:t>Eradicating mice will remove their negative impacts.</a:t>
            </a:r>
          </a:p>
          <a:p>
            <a:pPr marL="457200" indent="-457200">
              <a:spcAft>
                <a:spcPts val="1800"/>
              </a:spcAft>
              <a:buFont typeface="Arial" pitchFamily="34" charset="0"/>
              <a:buChar char="•"/>
            </a:pPr>
            <a:r>
              <a:rPr lang="en-US" sz="2800" dirty="0" smtClean="0">
                <a:solidFill>
                  <a:schemeClr val="bg1"/>
                </a:solidFill>
              </a:rPr>
              <a:t>Conservation rodenticides are only proven method.</a:t>
            </a:r>
          </a:p>
          <a:p>
            <a:pPr marL="914400" lvl="1" indent="-457200">
              <a:spcAft>
                <a:spcPts val="1800"/>
              </a:spcAft>
              <a:buFont typeface="Courier New" pitchFamily="49" charset="0"/>
              <a:buChar char="o"/>
            </a:pPr>
            <a:r>
              <a:rPr lang="en-US" sz="2800" dirty="0" smtClean="0">
                <a:solidFill>
                  <a:schemeClr val="bg1"/>
                </a:solidFill>
              </a:rPr>
              <a:t>One time event.</a:t>
            </a:r>
            <a:endParaRPr lang="en-US" sz="2800" dirty="0">
              <a:solidFill>
                <a:schemeClr val="bg1"/>
              </a:solidFill>
            </a:endParaRPr>
          </a:p>
          <a:p>
            <a:pPr marL="914400" lvl="1" indent="-457200">
              <a:spcAft>
                <a:spcPts val="1800"/>
              </a:spcAft>
              <a:buFont typeface="Courier New" pitchFamily="49" charset="0"/>
              <a:buChar char="o"/>
            </a:pPr>
            <a:r>
              <a:rPr lang="en-US" sz="2800" dirty="0" smtClean="0">
                <a:solidFill>
                  <a:schemeClr val="bg1"/>
                </a:solidFill>
              </a:rPr>
              <a:t>Distinct from ongoing control.</a:t>
            </a:r>
          </a:p>
          <a:p>
            <a:pPr marL="457200" indent="-457200">
              <a:spcAft>
                <a:spcPts val="1800"/>
              </a:spcAft>
              <a:buFont typeface="Arial" pitchFamily="34" charset="0"/>
              <a:buChar char="•"/>
            </a:pPr>
            <a:r>
              <a:rPr lang="en-US" sz="2800" dirty="0" smtClean="0">
                <a:solidFill>
                  <a:schemeClr val="bg1"/>
                </a:solidFill>
              </a:rPr>
              <a:t>Benefits must outweigh risks.</a:t>
            </a:r>
            <a:endParaRPr lang="en-US" sz="2800" dirty="0">
              <a:solidFill>
                <a:schemeClr val="bg1"/>
              </a:solidFill>
            </a:endParaRPr>
          </a:p>
        </p:txBody>
      </p:sp>
    </p:spTree>
    <p:extLst>
      <p:ext uri="{BB962C8B-B14F-4D97-AF65-F5344CB8AC3E}">
        <p14:creationId xmlns:p14="http://schemas.microsoft.com/office/powerpoint/2010/main" val="2251971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WestEndRainbow.jpg"/>
          <p:cNvPicPr>
            <a:picLocks noChangeAspect="1"/>
          </p:cNvPicPr>
          <p:nvPr/>
        </p:nvPicPr>
        <p:blipFill>
          <a:blip r:embed="rId3" cstate="print"/>
          <a:stretch>
            <a:fillRect/>
          </a:stretch>
        </p:blipFill>
        <p:spPr>
          <a:xfrm>
            <a:off x="-217710" y="0"/>
            <a:ext cx="10278970" cy="6858000"/>
          </a:xfrm>
          <a:prstGeom prst="rect">
            <a:avLst/>
          </a:prstGeom>
        </p:spPr>
      </p:pic>
      <p:sp>
        <p:nvSpPr>
          <p:cNvPr id="3" name="TextBox 2"/>
          <p:cNvSpPr txBox="1"/>
          <p:nvPr/>
        </p:nvSpPr>
        <p:spPr>
          <a:xfrm>
            <a:off x="121174" y="3249327"/>
            <a:ext cx="5268973" cy="954107"/>
          </a:xfrm>
          <a:prstGeom prst="rect">
            <a:avLst/>
          </a:prstGeom>
          <a:noFill/>
        </p:spPr>
        <p:txBody>
          <a:bodyPr wrap="square" rtlCol="0">
            <a:spAutoFit/>
          </a:bodyPr>
          <a:lstStyle/>
          <a:p>
            <a:r>
              <a:rPr lang="en-US" sz="2800" b="1" dirty="0" smtClean="0">
                <a:solidFill>
                  <a:schemeClr val="bg1"/>
                </a:solidFill>
              </a:rPr>
              <a:t>More information: www.restorethefarallones.org</a:t>
            </a:r>
            <a:endParaRPr lang="en-US" sz="2800" b="1" dirty="0">
              <a:solidFill>
                <a:schemeClr val="bg1"/>
              </a:solidFill>
            </a:endParaRPr>
          </a:p>
        </p:txBody>
      </p:sp>
      <p:sp>
        <p:nvSpPr>
          <p:cNvPr id="5" name="TextBox 4"/>
          <p:cNvSpPr txBox="1"/>
          <p:nvPr/>
        </p:nvSpPr>
        <p:spPr>
          <a:xfrm>
            <a:off x="121173" y="1505558"/>
            <a:ext cx="7733041" cy="1384995"/>
          </a:xfrm>
          <a:prstGeom prst="rect">
            <a:avLst/>
          </a:prstGeom>
          <a:noFill/>
        </p:spPr>
        <p:txBody>
          <a:bodyPr wrap="square" rtlCol="0">
            <a:spAutoFit/>
          </a:bodyPr>
          <a:lstStyle/>
          <a:p>
            <a:r>
              <a:rPr lang="en-US" sz="2800" b="1" dirty="0" smtClean="0">
                <a:solidFill>
                  <a:schemeClr val="bg1"/>
                </a:solidFill>
              </a:rPr>
              <a:t>Copy of Draft EIS and submit comments:  </a:t>
            </a:r>
            <a:r>
              <a:rPr lang="en-US" sz="2800" b="1" i="1" dirty="0">
                <a:solidFill>
                  <a:schemeClr val="bg1"/>
                </a:solidFill>
              </a:rPr>
              <a:t>http://www.regulations.gov </a:t>
            </a:r>
            <a:r>
              <a:rPr lang="en-US" sz="2800" b="1" i="1" dirty="0" smtClean="0">
                <a:solidFill>
                  <a:schemeClr val="bg1"/>
                </a:solidFill>
              </a:rPr>
              <a:t>(enter Docket </a:t>
            </a:r>
            <a:r>
              <a:rPr lang="en-US" sz="2800" b="1" i="1" dirty="0">
                <a:solidFill>
                  <a:schemeClr val="bg1"/>
                </a:solidFill>
              </a:rPr>
              <a:t>Number FWS-R8-NWRS-2013-0036)</a:t>
            </a:r>
            <a:r>
              <a:rPr lang="en-US" sz="2800" b="1" dirty="0">
                <a:solidFill>
                  <a:schemeClr val="bg1"/>
                </a:solidFill>
              </a:rPr>
              <a:t>. </a:t>
            </a:r>
          </a:p>
        </p:txBody>
      </p:sp>
      <p:sp>
        <p:nvSpPr>
          <p:cNvPr id="2" name="TextBox 1"/>
          <p:cNvSpPr txBox="1"/>
          <p:nvPr/>
        </p:nvSpPr>
        <p:spPr>
          <a:xfrm>
            <a:off x="3304300" y="186974"/>
            <a:ext cx="2621230" cy="646331"/>
          </a:xfrm>
          <a:prstGeom prst="rect">
            <a:avLst/>
          </a:prstGeom>
          <a:noFill/>
        </p:spPr>
        <p:txBody>
          <a:bodyPr wrap="none" rtlCol="0">
            <a:spAutoFit/>
          </a:bodyPr>
          <a:lstStyle/>
          <a:p>
            <a:r>
              <a:rPr lang="en-US" sz="3600" b="1" dirty="0" smtClean="0">
                <a:solidFill>
                  <a:schemeClr val="bg1"/>
                </a:solidFill>
              </a:rPr>
              <a:t>Thank  you</a:t>
            </a:r>
            <a:endParaRPr lang="en-US" sz="3600" b="1" dirty="0">
              <a:solidFill>
                <a:schemeClr val="bg1"/>
              </a:solidFill>
            </a:endParaRPr>
          </a:p>
        </p:txBody>
      </p:sp>
    </p:spTree>
    <p:extLst>
      <p:ext uri="{BB962C8B-B14F-4D97-AF65-F5344CB8AC3E}">
        <p14:creationId xmlns:p14="http://schemas.microsoft.com/office/powerpoint/2010/main" val="3408174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352801" y="147145"/>
            <a:ext cx="5780690" cy="6406055"/>
            <a:chOff x="1617663" y="0"/>
            <a:chExt cx="5908675" cy="6858000"/>
          </a:xfrm>
        </p:grpSpPr>
        <p:pic>
          <p:nvPicPr>
            <p:cNvPr id="4098" name="Picture 1"/>
            <p:cNvPicPr>
              <a:picLocks noChangeAspect="1"/>
            </p:cNvPicPr>
            <p:nvPr/>
          </p:nvPicPr>
          <p:blipFill>
            <a:blip r:embed="rId3" cstate="screen"/>
            <a:srcRect/>
            <a:stretch>
              <a:fillRect/>
            </a:stretch>
          </p:blipFill>
          <p:spPr bwMode="auto">
            <a:xfrm>
              <a:off x="1617663" y="0"/>
              <a:ext cx="5908675" cy="6858000"/>
            </a:xfrm>
            <a:prstGeom prst="rect">
              <a:avLst/>
            </a:prstGeom>
            <a:noFill/>
            <a:ln w="9525">
              <a:noFill/>
              <a:miter lim="800000"/>
              <a:headEnd/>
              <a:tailEnd/>
            </a:ln>
          </p:spPr>
        </p:pic>
        <p:sp>
          <p:nvSpPr>
            <p:cNvPr id="3" name="Oval 2"/>
            <p:cNvSpPr/>
            <p:nvPr/>
          </p:nvSpPr>
          <p:spPr>
            <a:xfrm>
              <a:off x="3352800" y="25146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5" name="TextBox 4"/>
          <p:cNvSpPr txBox="1"/>
          <p:nvPr/>
        </p:nvSpPr>
        <p:spPr>
          <a:xfrm>
            <a:off x="244370" y="2058412"/>
            <a:ext cx="3200400" cy="1477328"/>
          </a:xfrm>
          <a:prstGeom prst="rect">
            <a:avLst/>
          </a:prstGeom>
          <a:noFill/>
        </p:spPr>
        <p:txBody>
          <a:bodyPr wrap="square" rtlCol="0">
            <a:spAutoFit/>
          </a:bodyPr>
          <a:lstStyle/>
          <a:p>
            <a:r>
              <a:rPr lang="en-US" dirty="0" smtClean="0">
                <a:solidFill>
                  <a:schemeClr val="bg1"/>
                </a:solidFill>
                <a:latin typeface="+mj-lt"/>
              </a:rPr>
              <a:t>Location of the South </a:t>
            </a:r>
            <a:r>
              <a:rPr lang="en-US" dirty="0" err="1" smtClean="0">
                <a:solidFill>
                  <a:schemeClr val="bg1"/>
                </a:solidFill>
                <a:latin typeface="+mj-lt"/>
              </a:rPr>
              <a:t>Farallon</a:t>
            </a:r>
            <a:r>
              <a:rPr lang="en-US" dirty="0" smtClean="0">
                <a:solidFill>
                  <a:schemeClr val="bg1"/>
                </a:solidFill>
                <a:latin typeface="+mj-lt"/>
              </a:rPr>
              <a:t> Islands, California</a:t>
            </a:r>
          </a:p>
          <a:p>
            <a:endParaRPr lang="en-US" dirty="0" smtClean="0">
              <a:solidFill>
                <a:schemeClr val="bg1"/>
              </a:solidFill>
              <a:latin typeface="+mj-lt"/>
            </a:endParaRPr>
          </a:p>
          <a:p>
            <a:r>
              <a:rPr lang="en-US" dirty="0" smtClean="0">
                <a:solidFill>
                  <a:schemeClr val="bg1"/>
                </a:solidFill>
                <a:latin typeface="+mj-lt"/>
              </a:rPr>
              <a:t>Approx. 30 miles west of San Francisco</a:t>
            </a:r>
            <a:endParaRPr lang="en-US" dirty="0">
              <a:solidFill>
                <a:schemeClr val="bg1"/>
              </a:solidFill>
              <a:latin typeface="+mj-lt"/>
            </a:endParaRPr>
          </a:p>
        </p:txBody>
      </p:sp>
      <p:cxnSp>
        <p:nvCxnSpPr>
          <p:cNvPr id="7" name="Straight Arrow Connector 6"/>
          <p:cNvCxnSpPr/>
          <p:nvPr/>
        </p:nvCxnSpPr>
        <p:spPr>
          <a:xfrm rot="10800000">
            <a:off x="5453876" y="2601211"/>
            <a:ext cx="381000"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5644376" y="5410200"/>
            <a:ext cx="908824" cy="838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97185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SCN0040"/>
          <p:cNvPicPr>
            <a:picLocks noChangeAspect="1" noChangeArrowheads="1"/>
          </p:cNvPicPr>
          <p:nvPr/>
        </p:nvPicPr>
        <p:blipFill>
          <a:blip r:embed="rId3" cstate="screen"/>
          <a:srcRect/>
          <a:stretch>
            <a:fillRect/>
          </a:stretch>
        </p:blipFill>
        <p:spPr bwMode="auto">
          <a:xfrm>
            <a:off x="188535" y="1512506"/>
            <a:ext cx="4802171" cy="3601628"/>
          </a:xfrm>
          <a:prstGeom prst="rect">
            <a:avLst/>
          </a:prstGeom>
          <a:ln>
            <a:noFill/>
          </a:ln>
          <a:effectLst>
            <a:outerShdw blurRad="292100" dist="139700" dir="2700000" algn="tl" rotWithShape="0">
              <a:srgbClr val="333333">
                <a:alpha val="65000"/>
              </a:srgbClr>
            </a:outerShdw>
          </a:effectLst>
        </p:spPr>
      </p:pic>
      <p:sp>
        <p:nvSpPr>
          <p:cNvPr id="5124" name="TextBox 6"/>
          <p:cNvSpPr txBox="1">
            <a:spLocks noChangeArrowheads="1"/>
          </p:cNvSpPr>
          <p:nvPr/>
        </p:nvSpPr>
        <p:spPr bwMode="auto">
          <a:xfrm>
            <a:off x="180436" y="5307498"/>
            <a:ext cx="6456817" cy="1446550"/>
          </a:xfrm>
          <a:prstGeom prst="rect">
            <a:avLst/>
          </a:prstGeom>
          <a:noFill/>
          <a:ln w="9525">
            <a:noFill/>
            <a:miter lim="800000"/>
            <a:headEnd/>
            <a:tailEnd/>
          </a:ln>
        </p:spPr>
        <p:txBody>
          <a:bodyPr wrap="square">
            <a:spAutoFit/>
          </a:bodyPr>
          <a:lstStyle/>
          <a:p>
            <a:pPr marL="342900" indent="-342900">
              <a:buFont typeface="Arial" pitchFamily="34" charset="0"/>
              <a:buChar char="•"/>
            </a:pPr>
            <a:r>
              <a:rPr lang="en-US" sz="2200" dirty="0">
                <a:solidFill>
                  <a:schemeClr val="bg1"/>
                </a:solidFill>
              </a:rPr>
              <a:t>120 acres (49 </a:t>
            </a:r>
            <a:r>
              <a:rPr lang="en-US" sz="2200" dirty="0" smtClean="0">
                <a:solidFill>
                  <a:schemeClr val="bg1"/>
                </a:solidFill>
              </a:rPr>
              <a:t>ha)</a:t>
            </a:r>
          </a:p>
          <a:p>
            <a:pPr marL="342900" indent="-342900">
              <a:buFont typeface="Arial" pitchFamily="34" charset="0"/>
              <a:buChar char="•"/>
            </a:pPr>
            <a:r>
              <a:rPr lang="en-US" sz="2200" dirty="0" smtClean="0">
                <a:solidFill>
                  <a:schemeClr val="bg1"/>
                </a:solidFill>
              </a:rPr>
              <a:t>350 </a:t>
            </a:r>
            <a:r>
              <a:rPr lang="en-US" sz="2200" dirty="0">
                <a:solidFill>
                  <a:schemeClr val="bg1"/>
                </a:solidFill>
              </a:rPr>
              <a:t>feet high (113 m</a:t>
            </a:r>
            <a:r>
              <a:rPr lang="en-US" sz="2200" dirty="0" smtClean="0">
                <a:solidFill>
                  <a:schemeClr val="bg1"/>
                </a:solidFill>
              </a:rPr>
              <a:t>)</a:t>
            </a:r>
          </a:p>
          <a:p>
            <a:pPr marL="342900" indent="-342900">
              <a:buFont typeface="Arial" pitchFamily="34" charset="0"/>
              <a:buChar char="•"/>
            </a:pPr>
            <a:r>
              <a:rPr lang="en-US" sz="2200" dirty="0" smtClean="0">
                <a:solidFill>
                  <a:schemeClr val="bg1"/>
                </a:solidFill>
              </a:rPr>
              <a:t>Rugged</a:t>
            </a:r>
          </a:p>
          <a:p>
            <a:pPr marL="342900" indent="-342900">
              <a:buFont typeface="Arial" pitchFamily="34" charset="0"/>
              <a:buChar char="•"/>
            </a:pPr>
            <a:r>
              <a:rPr lang="en-US" sz="2200" dirty="0" smtClean="0">
                <a:solidFill>
                  <a:schemeClr val="bg1"/>
                </a:solidFill>
              </a:rPr>
              <a:t>Some islands are designated wilderness</a:t>
            </a:r>
            <a:endParaRPr lang="en-US" sz="2200" dirty="0">
              <a:solidFill>
                <a:schemeClr val="bg1"/>
              </a:solidFill>
            </a:endParaRPr>
          </a:p>
        </p:txBody>
      </p:sp>
      <p:pic>
        <p:nvPicPr>
          <p:cNvPr id="6" name="Picture 6" descr="DSCN2026"/>
          <p:cNvPicPr>
            <a:picLocks noChangeAspect="1" noChangeArrowheads="1"/>
          </p:cNvPicPr>
          <p:nvPr/>
        </p:nvPicPr>
        <p:blipFill>
          <a:blip r:embed="rId4" cstate="screen">
            <a:lum contrast="2000"/>
          </a:blip>
          <a:srcRect/>
          <a:stretch>
            <a:fillRect/>
          </a:stretch>
        </p:blipFill>
        <p:spPr bwMode="auto">
          <a:xfrm>
            <a:off x="4281339" y="2635640"/>
            <a:ext cx="4711831" cy="3502855"/>
          </a:xfrm>
          <a:prstGeom prst="rect">
            <a:avLst/>
          </a:prstGeom>
          <a:ln>
            <a:noFill/>
          </a:ln>
          <a:effectLst>
            <a:outerShdw blurRad="292100" dist="139700" dir="2700000" algn="tl" rotWithShape="0">
              <a:srgbClr val="333333">
                <a:alpha val="65000"/>
              </a:srgbClr>
            </a:outerShdw>
          </a:effectLst>
        </p:spPr>
      </p:pic>
      <p:sp>
        <p:nvSpPr>
          <p:cNvPr id="7" name="TextBox 5"/>
          <p:cNvSpPr txBox="1">
            <a:spLocks noChangeArrowheads="1"/>
          </p:cNvSpPr>
          <p:nvPr/>
        </p:nvSpPr>
        <p:spPr bwMode="auto">
          <a:xfrm>
            <a:off x="1321081" y="89350"/>
            <a:ext cx="6756120" cy="954107"/>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a:p>
            <a:pPr algn="ctr"/>
            <a:r>
              <a:rPr lang="en-US" sz="2800" b="1" dirty="0" smtClean="0">
                <a:solidFill>
                  <a:schemeClr val="bg1"/>
                </a:solidFill>
                <a:effectLst>
                  <a:outerShdw blurRad="38100" dist="38100" dir="2700000" algn="tl">
                    <a:srgbClr val="000000">
                      <a:alpha val="43137"/>
                    </a:srgbClr>
                  </a:outerShdw>
                </a:effectLst>
              </a:rPr>
              <a:t>(</a:t>
            </a:r>
            <a:r>
              <a:rPr lang="en-US" sz="2800" b="1" dirty="0" err="1" smtClean="0">
                <a:solidFill>
                  <a:schemeClr val="bg1"/>
                </a:solidFill>
                <a:effectLst>
                  <a:outerShdw blurRad="38100" dist="38100" dir="2700000" algn="tl">
                    <a:srgbClr val="000000">
                      <a:alpha val="43137"/>
                    </a:srgbClr>
                  </a:outerShdw>
                </a:effectLst>
              </a:rPr>
              <a:t>Farallon</a:t>
            </a:r>
            <a:r>
              <a:rPr lang="en-US" sz="2800" b="1" dirty="0" smtClean="0">
                <a:solidFill>
                  <a:schemeClr val="bg1"/>
                </a:solidFill>
                <a:effectLst>
                  <a:outerShdw blurRad="38100" dist="38100" dir="2700000" algn="tl">
                    <a:srgbClr val="000000">
                      <a:alpha val="43137"/>
                    </a:srgbClr>
                  </a:outerShdw>
                </a:effectLst>
              </a:rPr>
              <a:t> National Wildlife Refuge)</a:t>
            </a:r>
            <a:endParaRPr lang="en-US" sz="2800" b="1" dirty="0">
              <a:solidFill>
                <a:schemeClr val="bg1"/>
              </a:solidFill>
              <a:effectLst>
                <a:outerShdw blurRad="38100" dist="38100" dir="2700000" algn="tl">
                  <a:srgbClr val="000000">
                    <a:alpha val="43137"/>
                  </a:srgbClr>
                </a:outerShdw>
              </a:effectLst>
            </a:endParaRPr>
          </a:p>
        </p:txBody>
      </p:sp>
      <p:pic>
        <p:nvPicPr>
          <p:cNvPr id="8" name="Picture 3" descr="M:\STAFF FOLDER\Moore\NWRS_Brand_ID_color copy.jpg"/>
          <p:cNvPicPr>
            <a:picLocks noChangeAspect="1" noChangeArrowheads="1"/>
          </p:cNvPicPr>
          <p:nvPr/>
        </p:nvPicPr>
        <p:blipFill rotWithShape="1">
          <a:blip r:embed="rId5">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M:\STAFF FOLDER\Moore\NWRS_Brand_ID_color copy.jpg"/>
          <p:cNvPicPr>
            <a:picLocks noChangeAspect="1" noChangeArrowheads="1"/>
          </p:cNvPicPr>
          <p:nvPr/>
        </p:nvPicPr>
        <p:blipFill rotWithShape="1">
          <a:blip r:embed="rId5">
            <a:extLst>
              <a:ext uri="{28A0092B-C50C-407E-A947-70E740481C1C}">
                <a14:useLocalDpi xmlns:a14="http://schemas.microsoft.com/office/drawing/2010/main" val="0"/>
              </a:ext>
            </a:extLst>
          </a:blip>
          <a:srcRect l="58046"/>
          <a:stretch/>
        </p:blipFill>
        <p:spPr bwMode="auto">
          <a:xfrm>
            <a:off x="8153400" y="-1178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29069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40" name="Picture 8" descr="wegu copy"/>
          <p:cNvPicPr>
            <a:picLocks noChangeAspect="1" noChangeArrowheads="1"/>
          </p:cNvPicPr>
          <p:nvPr/>
        </p:nvPicPr>
        <p:blipFill>
          <a:blip r:embed="rId3" cstate="screen"/>
          <a:srcRect/>
          <a:stretch>
            <a:fillRect/>
          </a:stretch>
        </p:blipFill>
        <p:spPr bwMode="auto">
          <a:xfrm>
            <a:off x="4876800" y="2209800"/>
            <a:ext cx="1784351" cy="1828800"/>
          </a:xfrm>
          <a:prstGeom prst="rect">
            <a:avLst/>
          </a:prstGeom>
          <a:ln>
            <a:noFill/>
          </a:ln>
          <a:effectLst>
            <a:outerShdw blurRad="292100" dist="139700" dir="2700000" algn="tl" rotWithShape="0">
              <a:srgbClr val="333333">
                <a:alpha val="65000"/>
              </a:srgbClr>
            </a:outerShdw>
          </a:effectLst>
        </p:spPr>
      </p:pic>
      <p:pic>
        <p:nvPicPr>
          <p:cNvPr id="44037" name="Picture 5" descr="PIGU "/>
          <p:cNvPicPr>
            <a:picLocks noChangeAspect="1" noChangeArrowheads="1"/>
          </p:cNvPicPr>
          <p:nvPr/>
        </p:nvPicPr>
        <p:blipFill>
          <a:blip r:embed="rId4" cstate="screen"/>
          <a:srcRect/>
          <a:stretch>
            <a:fillRect/>
          </a:stretch>
        </p:blipFill>
        <p:spPr bwMode="auto">
          <a:xfrm>
            <a:off x="2665412" y="4191000"/>
            <a:ext cx="1677988" cy="2057400"/>
          </a:xfrm>
          <a:prstGeom prst="rect">
            <a:avLst/>
          </a:prstGeom>
          <a:ln>
            <a:noFill/>
          </a:ln>
          <a:effectLst>
            <a:outerShdw blurRad="292100" dist="139700" dir="2700000" algn="tl" rotWithShape="0">
              <a:srgbClr val="333333">
                <a:alpha val="65000"/>
              </a:srgbClr>
            </a:outerShdw>
          </a:effectLst>
        </p:spPr>
      </p:pic>
      <p:sp>
        <p:nvSpPr>
          <p:cNvPr id="6148" name="TextBox 3"/>
          <p:cNvSpPr txBox="1">
            <a:spLocks noChangeArrowheads="1"/>
          </p:cNvSpPr>
          <p:nvPr/>
        </p:nvSpPr>
        <p:spPr bwMode="auto">
          <a:xfrm>
            <a:off x="3371414" y="860048"/>
            <a:ext cx="2933815" cy="646331"/>
          </a:xfrm>
          <a:prstGeom prst="rect">
            <a:avLst/>
          </a:prstGeom>
          <a:noFill/>
          <a:ln w="9525">
            <a:noFill/>
            <a:miter lim="800000"/>
            <a:headEnd/>
            <a:tailEnd/>
          </a:ln>
        </p:spPr>
        <p:txBody>
          <a:bodyPr wrap="none">
            <a:spAutoFit/>
          </a:bodyPr>
          <a:lstStyle/>
          <a:p>
            <a:pPr algn="ctr"/>
            <a:r>
              <a:rPr lang="en-US" b="1" dirty="0" smtClean="0">
                <a:solidFill>
                  <a:schemeClr val="bg1"/>
                </a:solidFill>
                <a:latin typeface="+mj-lt"/>
              </a:rPr>
              <a:t>300,000 </a:t>
            </a:r>
            <a:r>
              <a:rPr lang="en-US" b="1" dirty="0">
                <a:solidFill>
                  <a:schemeClr val="bg1"/>
                </a:solidFill>
                <a:latin typeface="+mj-lt"/>
              </a:rPr>
              <a:t>Breeding Seabirds</a:t>
            </a:r>
          </a:p>
          <a:p>
            <a:pPr algn="ctr"/>
            <a:r>
              <a:rPr lang="en-US" b="1" dirty="0">
                <a:solidFill>
                  <a:schemeClr val="bg1"/>
                </a:solidFill>
                <a:latin typeface="+mj-lt"/>
              </a:rPr>
              <a:t>13 Species</a:t>
            </a:r>
          </a:p>
        </p:txBody>
      </p:sp>
      <p:pic>
        <p:nvPicPr>
          <p:cNvPr id="6149" name="Picture 5" descr="Rhinoceros Auklet SE Farallon Island 06-30-08 780"/>
          <p:cNvPicPr>
            <a:picLocks noChangeAspect="1" noChangeArrowheads="1"/>
          </p:cNvPicPr>
          <p:nvPr/>
        </p:nvPicPr>
        <p:blipFill>
          <a:blip r:embed="rId5" cstate="screen"/>
          <a:srcRect/>
          <a:stretch>
            <a:fillRect/>
          </a:stretch>
        </p:blipFill>
        <p:spPr bwMode="auto">
          <a:xfrm>
            <a:off x="4724400" y="4495800"/>
            <a:ext cx="1971675" cy="1752600"/>
          </a:xfrm>
          <a:prstGeom prst="rect">
            <a:avLst/>
          </a:prstGeom>
          <a:ln>
            <a:noFill/>
          </a:ln>
          <a:effectLst>
            <a:outerShdw blurRad="292100" dist="139700" dir="2700000" algn="tl" rotWithShape="0">
              <a:srgbClr val="333333">
                <a:alpha val="65000"/>
              </a:srgbClr>
            </a:outerShdw>
          </a:effectLst>
        </p:spPr>
      </p:pic>
      <p:pic>
        <p:nvPicPr>
          <p:cNvPr id="6150" name="Picture 4" descr="Cassin's Auklet SE Farallon Island 06-30-08 765"/>
          <p:cNvPicPr>
            <a:picLocks noChangeAspect="1" noChangeArrowheads="1"/>
          </p:cNvPicPr>
          <p:nvPr/>
        </p:nvPicPr>
        <p:blipFill>
          <a:blip r:embed="rId6" cstate="screen"/>
          <a:srcRect/>
          <a:stretch>
            <a:fillRect/>
          </a:stretch>
        </p:blipFill>
        <p:spPr bwMode="auto">
          <a:xfrm>
            <a:off x="6934200" y="4495800"/>
            <a:ext cx="1967956" cy="1752600"/>
          </a:xfrm>
          <a:prstGeom prst="rect">
            <a:avLst/>
          </a:prstGeom>
          <a:ln>
            <a:noFill/>
          </a:ln>
          <a:effectLst>
            <a:outerShdw blurRad="292100" dist="139700" dir="2700000" algn="tl" rotWithShape="0">
              <a:srgbClr val="333333">
                <a:alpha val="65000"/>
              </a:srgbClr>
            </a:outerShdw>
          </a:effectLst>
        </p:spPr>
      </p:pic>
      <p:pic>
        <p:nvPicPr>
          <p:cNvPr id="6151" name="Picture 5" descr="DSCN2538"/>
          <p:cNvPicPr>
            <a:picLocks noGrp="1" noChangeAspect="1" noChangeArrowheads="1"/>
          </p:cNvPicPr>
          <p:nvPr>
            <p:ph idx="4294967295"/>
          </p:nvPr>
        </p:nvPicPr>
        <p:blipFill>
          <a:blip r:embed="rId7" cstate="screen"/>
          <a:srcRect/>
          <a:stretch>
            <a:fillRect/>
          </a:stretch>
        </p:blipFill>
        <p:spPr>
          <a:xfrm>
            <a:off x="0" y="4191000"/>
            <a:ext cx="1905000" cy="2057400"/>
          </a:xfrm>
          <a:prstGeom prst="rect">
            <a:avLst/>
          </a:prstGeom>
          <a:ln>
            <a:noFill/>
          </a:ln>
          <a:effectLst>
            <a:outerShdw blurRad="292100" dist="139700" dir="2700000" algn="tl" rotWithShape="0">
              <a:srgbClr val="333333">
                <a:alpha val="65000"/>
              </a:srgbClr>
            </a:outerShdw>
          </a:effectLst>
        </p:spPr>
      </p:pic>
      <p:pic>
        <p:nvPicPr>
          <p:cNvPr id="6152" name="Picture 4" descr="Brandt's Cormorant SE Farallon Island 06-22-08 159"/>
          <p:cNvPicPr>
            <a:picLocks noChangeAspect="1" noChangeArrowheads="1"/>
          </p:cNvPicPr>
          <p:nvPr/>
        </p:nvPicPr>
        <p:blipFill>
          <a:blip r:embed="rId8" cstate="screen"/>
          <a:srcRect/>
          <a:stretch>
            <a:fillRect/>
          </a:stretch>
        </p:blipFill>
        <p:spPr bwMode="auto">
          <a:xfrm>
            <a:off x="304800" y="2209800"/>
            <a:ext cx="2067983" cy="1550987"/>
          </a:xfrm>
          <a:prstGeom prst="rect">
            <a:avLst/>
          </a:prstGeom>
          <a:ln>
            <a:noFill/>
          </a:ln>
          <a:effectLst>
            <a:outerShdw blurRad="292100" dist="139700" dir="2700000" algn="tl" rotWithShape="0">
              <a:srgbClr val="333333">
                <a:alpha val="65000"/>
              </a:srgbClr>
            </a:outerShdw>
          </a:effectLst>
        </p:spPr>
      </p:pic>
      <p:pic>
        <p:nvPicPr>
          <p:cNvPr id="6153" name="Picture 4" descr="IMG_3267"/>
          <p:cNvPicPr>
            <a:picLocks noChangeAspect="1" noChangeArrowheads="1"/>
          </p:cNvPicPr>
          <p:nvPr/>
        </p:nvPicPr>
        <p:blipFill>
          <a:blip r:embed="rId9" cstate="screen"/>
          <a:srcRect/>
          <a:stretch>
            <a:fillRect/>
          </a:stretch>
        </p:blipFill>
        <p:spPr bwMode="auto">
          <a:xfrm>
            <a:off x="6934200" y="2209800"/>
            <a:ext cx="1992804" cy="1752600"/>
          </a:xfrm>
          <a:prstGeom prst="rect">
            <a:avLst/>
          </a:prstGeom>
          <a:ln>
            <a:noFill/>
          </a:ln>
          <a:effectLst>
            <a:outerShdw blurRad="292100" dist="139700" dir="2700000" algn="tl" rotWithShape="0">
              <a:srgbClr val="333333">
                <a:alpha val="65000"/>
              </a:srgbClr>
            </a:outerShdw>
          </a:effectLst>
        </p:spPr>
      </p:pic>
      <p:pic>
        <p:nvPicPr>
          <p:cNvPr id="6154" name="Picture 5" descr="IMG_7809"/>
          <p:cNvPicPr>
            <a:picLocks noChangeAspect="1" noChangeArrowheads="1"/>
          </p:cNvPicPr>
          <p:nvPr/>
        </p:nvPicPr>
        <p:blipFill>
          <a:blip r:embed="rId10" cstate="screen"/>
          <a:srcRect/>
          <a:stretch>
            <a:fillRect/>
          </a:stretch>
        </p:blipFill>
        <p:spPr bwMode="auto">
          <a:xfrm>
            <a:off x="2667000" y="2209800"/>
            <a:ext cx="1828800" cy="1756833"/>
          </a:xfrm>
          <a:prstGeom prst="rect">
            <a:avLst/>
          </a:prstGeom>
          <a:ln>
            <a:noFill/>
          </a:ln>
          <a:effectLst>
            <a:outerShdw blurRad="292100" dist="139700" dir="2700000" algn="tl" rotWithShape="0">
              <a:srgbClr val="333333">
                <a:alpha val="65000"/>
              </a:srgbClr>
            </a:outerShdw>
          </a:effectLst>
        </p:spPr>
      </p:pic>
      <p:sp>
        <p:nvSpPr>
          <p:cNvPr id="6155" name="TextBox 4"/>
          <p:cNvSpPr txBox="1">
            <a:spLocks noChangeArrowheads="1"/>
          </p:cNvSpPr>
          <p:nvPr/>
        </p:nvSpPr>
        <p:spPr bwMode="auto">
          <a:xfrm>
            <a:off x="261150" y="1752600"/>
            <a:ext cx="2206886" cy="369332"/>
          </a:xfrm>
          <a:prstGeom prst="rect">
            <a:avLst/>
          </a:prstGeom>
          <a:noFill/>
          <a:ln w="9525">
            <a:noFill/>
            <a:miter lim="800000"/>
            <a:headEnd/>
            <a:tailEnd/>
          </a:ln>
        </p:spPr>
        <p:txBody>
          <a:bodyPr wrap="none">
            <a:spAutoFit/>
          </a:bodyPr>
          <a:lstStyle/>
          <a:p>
            <a:r>
              <a:rPr lang="en-US" sz="1800" dirty="0">
                <a:solidFill>
                  <a:schemeClr val="bg1"/>
                </a:solidFill>
                <a:latin typeface="+mn-lt"/>
              </a:rPr>
              <a:t>Brandt’s Cormorant</a:t>
            </a:r>
          </a:p>
        </p:txBody>
      </p:sp>
      <p:sp>
        <p:nvSpPr>
          <p:cNvPr id="6156" name="TextBox 22"/>
          <p:cNvSpPr txBox="1">
            <a:spLocks noChangeArrowheads="1"/>
          </p:cNvSpPr>
          <p:nvPr/>
        </p:nvSpPr>
        <p:spPr bwMode="auto">
          <a:xfrm>
            <a:off x="2625736" y="1752600"/>
            <a:ext cx="2065694" cy="369332"/>
          </a:xfrm>
          <a:prstGeom prst="rect">
            <a:avLst/>
          </a:prstGeom>
          <a:noFill/>
          <a:ln w="9525">
            <a:noFill/>
            <a:miter lim="800000"/>
            <a:headEnd/>
            <a:tailEnd/>
          </a:ln>
        </p:spPr>
        <p:txBody>
          <a:bodyPr wrap="none">
            <a:spAutoFit/>
          </a:bodyPr>
          <a:lstStyle/>
          <a:p>
            <a:r>
              <a:rPr lang="en-US" sz="1800" dirty="0">
                <a:solidFill>
                  <a:schemeClr val="bg1"/>
                </a:solidFill>
                <a:latin typeface="+mn-lt"/>
              </a:rPr>
              <a:t>Ashy Storm-Petrel</a:t>
            </a:r>
          </a:p>
        </p:txBody>
      </p:sp>
      <p:sp>
        <p:nvSpPr>
          <p:cNvPr id="6157" name="TextBox 23"/>
          <p:cNvSpPr txBox="1">
            <a:spLocks noChangeArrowheads="1"/>
          </p:cNvSpPr>
          <p:nvPr/>
        </p:nvSpPr>
        <p:spPr bwMode="auto">
          <a:xfrm>
            <a:off x="5074757" y="1752600"/>
            <a:ext cx="1528816" cy="369332"/>
          </a:xfrm>
          <a:prstGeom prst="rect">
            <a:avLst/>
          </a:prstGeom>
          <a:noFill/>
          <a:ln w="9525">
            <a:noFill/>
            <a:miter lim="800000"/>
            <a:headEnd/>
            <a:tailEnd/>
          </a:ln>
        </p:spPr>
        <p:txBody>
          <a:bodyPr wrap="none">
            <a:spAutoFit/>
          </a:bodyPr>
          <a:lstStyle/>
          <a:p>
            <a:r>
              <a:rPr lang="en-US" sz="1800" dirty="0">
                <a:solidFill>
                  <a:schemeClr val="bg1"/>
                </a:solidFill>
                <a:latin typeface="+mn-lt"/>
              </a:rPr>
              <a:t>Western Gull</a:t>
            </a:r>
          </a:p>
        </p:txBody>
      </p:sp>
      <p:sp>
        <p:nvSpPr>
          <p:cNvPr id="6158" name="TextBox 24"/>
          <p:cNvSpPr txBox="1">
            <a:spLocks noChangeArrowheads="1"/>
          </p:cNvSpPr>
          <p:nvPr/>
        </p:nvSpPr>
        <p:spPr bwMode="auto">
          <a:xfrm>
            <a:off x="304800" y="6336268"/>
            <a:ext cx="1851789" cy="369332"/>
          </a:xfrm>
          <a:prstGeom prst="rect">
            <a:avLst/>
          </a:prstGeom>
          <a:noFill/>
          <a:ln w="9525">
            <a:noFill/>
            <a:miter lim="800000"/>
            <a:headEnd/>
            <a:tailEnd/>
          </a:ln>
        </p:spPr>
        <p:txBody>
          <a:bodyPr wrap="none">
            <a:spAutoFit/>
          </a:bodyPr>
          <a:lstStyle/>
          <a:p>
            <a:r>
              <a:rPr lang="en-US" sz="1800" dirty="0">
                <a:solidFill>
                  <a:schemeClr val="bg1"/>
                </a:solidFill>
                <a:latin typeface="+mn-lt"/>
              </a:rPr>
              <a:t>Common Murre</a:t>
            </a:r>
          </a:p>
        </p:txBody>
      </p:sp>
      <p:sp>
        <p:nvSpPr>
          <p:cNvPr id="6159" name="TextBox 25"/>
          <p:cNvSpPr txBox="1">
            <a:spLocks noChangeArrowheads="1"/>
          </p:cNvSpPr>
          <p:nvPr/>
        </p:nvSpPr>
        <p:spPr bwMode="auto">
          <a:xfrm>
            <a:off x="2619427" y="6324600"/>
            <a:ext cx="1983235" cy="369332"/>
          </a:xfrm>
          <a:prstGeom prst="rect">
            <a:avLst/>
          </a:prstGeom>
          <a:noFill/>
          <a:ln w="9525">
            <a:noFill/>
            <a:miter lim="800000"/>
            <a:headEnd/>
            <a:tailEnd/>
          </a:ln>
        </p:spPr>
        <p:txBody>
          <a:bodyPr wrap="none">
            <a:spAutoFit/>
          </a:bodyPr>
          <a:lstStyle/>
          <a:p>
            <a:r>
              <a:rPr lang="en-US" sz="1800" dirty="0">
                <a:solidFill>
                  <a:schemeClr val="bg1"/>
                </a:solidFill>
                <a:latin typeface="+mn-lt"/>
              </a:rPr>
              <a:t>Pigeon Guillemot</a:t>
            </a:r>
          </a:p>
        </p:txBody>
      </p:sp>
      <p:sp>
        <p:nvSpPr>
          <p:cNvPr id="6160" name="TextBox 26"/>
          <p:cNvSpPr txBox="1">
            <a:spLocks noChangeArrowheads="1"/>
          </p:cNvSpPr>
          <p:nvPr/>
        </p:nvSpPr>
        <p:spPr bwMode="auto">
          <a:xfrm>
            <a:off x="7239000" y="1752600"/>
            <a:ext cx="1752600" cy="369332"/>
          </a:xfrm>
          <a:prstGeom prst="rect">
            <a:avLst/>
          </a:prstGeom>
          <a:noFill/>
          <a:ln w="9525">
            <a:noFill/>
            <a:miter lim="800000"/>
            <a:headEnd/>
            <a:tailEnd/>
          </a:ln>
        </p:spPr>
        <p:txBody>
          <a:bodyPr wrap="square">
            <a:spAutoFit/>
          </a:bodyPr>
          <a:lstStyle/>
          <a:p>
            <a:r>
              <a:rPr lang="en-US" sz="1800" dirty="0" smtClean="0">
                <a:solidFill>
                  <a:schemeClr val="bg1"/>
                </a:solidFill>
                <a:latin typeface="+mn-lt"/>
              </a:rPr>
              <a:t>Tufted Puffin</a:t>
            </a:r>
            <a:endParaRPr lang="en-US" sz="1800" dirty="0">
              <a:solidFill>
                <a:schemeClr val="bg1"/>
              </a:solidFill>
              <a:latin typeface="+mn-lt"/>
            </a:endParaRPr>
          </a:p>
        </p:txBody>
      </p:sp>
      <p:sp>
        <p:nvSpPr>
          <p:cNvPr id="6161" name="TextBox 27"/>
          <p:cNvSpPr txBox="1">
            <a:spLocks noChangeArrowheads="1"/>
          </p:cNvSpPr>
          <p:nvPr/>
        </p:nvSpPr>
        <p:spPr bwMode="auto">
          <a:xfrm>
            <a:off x="7124449" y="6324600"/>
            <a:ext cx="1748107" cy="369332"/>
          </a:xfrm>
          <a:prstGeom prst="rect">
            <a:avLst/>
          </a:prstGeom>
          <a:noFill/>
          <a:ln w="9525">
            <a:noFill/>
            <a:miter lim="800000"/>
            <a:headEnd/>
            <a:tailEnd/>
          </a:ln>
        </p:spPr>
        <p:txBody>
          <a:bodyPr wrap="none">
            <a:spAutoFit/>
          </a:bodyPr>
          <a:lstStyle/>
          <a:p>
            <a:r>
              <a:rPr lang="en-US" sz="1800" dirty="0">
                <a:solidFill>
                  <a:schemeClr val="bg1"/>
                </a:solidFill>
                <a:latin typeface="+mn-lt"/>
              </a:rPr>
              <a:t>Cassin’s Auklet</a:t>
            </a:r>
          </a:p>
        </p:txBody>
      </p:sp>
      <p:sp>
        <p:nvSpPr>
          <p:cNvPr id="6162" name="TextBox 28"/>
          <p:cNvSpPr txBox="1">
            <a:spLocks noChangeArrowheads="1"/>
          </p:cNvSpPr>
          <p:nvPr/>
        </p:nvSpPr>
        <p:spPr bwMode="auto">
          <a:xfrm>
            <a:off x="4800599" y="6324600"/>
            <a:ext cx="2323849" cy="369332"/>
          </a:xfrm>
          <a:prstGeom prst="rect">
            <a:avLst/>
          </a:prstGeom>
          <a:noFill/>
          <a:ln w="9525">
            <a:noFill/>
            <a:miter lim="800000"/>
            <a:headEnd/>
            <a:tailEnd/>
          </a:ln>
        </p:spPr>
        <p:txBody>
          <a:bodyPr wrap="square">
            <a:spAutoFit/>
          </a:bodyPr>
          <a:lstStyle/>
          <a:p>
            <a:r>
              <a:rPr lang="en-US" sz="1800" dirty="0" smtClean="0">
                <a:solidFill>
                  <a:schemeClr val="bg1"/>
                </a:solidFill>
                <a:latin typeface="+mn-lt"/>
              </a:rPr>
              <a:t>Rhinoceros Auklet</a:t>
            </a:r>
            <a:endParaRPr lang="en-US" sz="1800" dirty="0">
              <a:solidFill>
                <a:schemeClr val="bg1"/>
              </a:solidFill>
              <a:latin typeface="+mn-lt"/>
            </a:endParaRPr>
          </a:p>
        </p:txBody>
      </p:sp>
      <p:sp>
        <p:nvSpPr>
          <p:cNvPr id="19"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p:txBody>
      </p:sp>
      <p:pic>
        <p:nvPicPr>
          <p:cNvPr id="21" name="Picture 3" descr="M:\STAFF FOLDER\Moore\NWRS_Brand_ID_color copy.jpg"/>
          <p:cNvPicPr>
            <a:picLocks noChangeAspect="1" noChangeArrowheads="1"/>
          </p:cNvPicPr>
          <p:nvPr/>
        </p:nvPicPr>
        <p:blipFill rotWithShape="1">
          <a:blip r:embed="rId11">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M:\STAFF FOLDER\Moore\NWRS_Brand_ID_color copy.jpg"/>
          <p:cNvPicPr>
            <a:picLocks noChangeAspect="1" noChangeArrowheads="1"/>
          </p:cNvPicPr>
          <p:nvPr/>
        </p:nvPicPr>
        <p:blipFill rotWithShape="1">
          <a:blip r:embed="rId11">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8990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descr="300 ANL 954"/>
          <p:cNvPicPr>
            <a:picLocks noChangeAspect="1" noChangeArrowheads="1"/>
          </p:cNvPicPr>
          <p:nvPr/>
        </p:nvPicPr>
        <p:blipFill>
          <a:blip r:embed="rId3" cstate="screen"/>
          <a:srcRect/>
          <a:stretch>
            <a:fillRect/>
          </a:stretch>
        </p:blipFill>
        <p:spPr bwMode="auto">
          <a:xfrm>
            <a:off x="304800" y="4343400"/>
            <a:ext cx="2808287" cy="1836816"/>
          </a:xfrm>
          <a:prstGeom prst="rect">
            <a:avLst/>
          </a:prstGeom>
          <a:ln>
            <a:noFill/>
          </a:ln>
          <a:effectLst>
            <a:outerShdw blurRad="292100" dist="139700" dir="2700000" algn="tl" rotWithShape="0">
              <a:srgbClr val="333333">
                <a:alpha val="65000"/>
              </a:srgbClr>
            </a:outerShdw>
          </a:effectLst>
        </p:spPr>
      </p:pic>
      <p:pic>
        <p:nvPicPr>
          <p:cNvPr id="5" name="Picture 16" descr="phoca 2"/>
          <p:cNvPicPr>
            <a:picLocks noChangeAspect="1" noChangeArrowheads="1"/>
          </p:cNvPicPr>
          <p:nvPr/>
        </p:nvPicPr>
        <p:blipFill>
          <a:blip r:embed="rId4" cstate="screen"/>
          <a:srcRect/>
          <a:stretch>
            <a:fillRect/>
          </a:stretch>
        </p:blipFill>
        <p:spPr bwMode="auto">
          <a:xfrm>
            <a:off x="3352800" y="2743200"/>
            <a:ext cx="2293938" cy="2743200"/>
          </a:xfrm>
          <a:prstGeom prst="rect">
            <a:avLst/>
          </a:prstGeom>
          <a:ln>
            <a:noFill/>
          </a:ln>
          <a:effectLst>
            <a:outerShdw blurRad="292100" dist="139700" dir="2700000" algn="tl" rotWithShape="0">
              <a:srgbClr val="333333">
                <a:alpha val="65000"/>
              </a:srgbClr>
            </a:outerShdw>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81000" y="2286000"/>
            <a:ext cx="2635250" cy="1757285"/>
          </a:xfrm>
          <a:prstGeom prst="rect">
            <a:avLst/>
          </a:prstGeom>
          <a:ln>
            <a:noFill/>
          </a:ln>
          <a:effectLst>
            <a:outerShdw blurRad="292100" dist="139700" dir="2700000" algn="tl" rotWithShape="0">
              <a:srgbClr val="333333">
                <a:alpha val="65000"/>
              </a:srgbClr>
            </a:outerShdw>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6019800" y="2286000"/>
            <a:ext cx="2743200" cy="1828800"/>
          </a:xfrm>
          <a:prstGeom prst="rect">
            <a:avLst/>
          </a:prstGeom>
          <a:ln>
            <a:noFill/>
          </a:ln>
          <a:effectLst>
            <a:outerShdw blurRad="292100" dist="139700" dir="2700000" algn="tl" rotWithShape="0">
              <a:srgbClr val="333333">
                <a:alpha val="65000"/>
              </a:srgbClr>
            </a:outerShdw>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6019800" y="4343400"/>
            <a:ext cx="2743200" cy="1828800"/>
          </a:xfrm>
          <a:prstGeom prst="rect">
            <a:avLst/>
          </a:prstGeom>
          <a:ln>
            <a:noFill/>
          </a:ln>
          <a:effectLst>
            <a:outerShdw blurRad="292100" dist="139700" dir="2700000" algn="tl" rotWithShape="0">
              <a:srgbClr val="333333">
                <a:alpha val="65000"/>
              </a:srgbClr>
            </a:outerShdw>
          </a:effectLst>
        </p:spPr>
      </p:pic>
      <p:sp>
        <p:nvSpPr>
          <p:cNvPr id="7175" name="TextBox 8"/>
          <p:cNvSpPr txBox="1">
            <a:spLocks noChangeArrowheads="1"/>
          </p:cNvSpPr>
          <p:nvPr/>
        </p:nvSpPr>
        <p:spPr bwMode="auto">
          <a:xfrm>
            <a:off x="3282951" y="932790"/>
            <a:ext cx="2896947" cy="646331"/>
          </a:xfrm>
          <a:prstGeom prst="rect">
            <a:avLst/>
          </a:prstGeom>
          <a:noFill/>
          <a:ln w="9525">
            <a:noFill/>
            <a:miter lim="800000"/>
            <a:headEnd/>
            <a:tailEnd/>
          </a:ln>
        </p:spPr>
        <p:txBody>
          <a:bodyPr wrap="none">
            <a:spAutoFit/>
          </a:bodyPr>
          <a:lstStyle/>
          <a:p>
            <a:pPr algn="ctr"/>
            <a:r>
              <a:rPr lang="en-US" b="1" dirty="0" smtClean="0">
                <a:solidFill>
                  <a:schemeClr val="bg1"/>
                </a:solidFill>
                <a:latin typeface="+mj-lt"/>
              </a:rPr>
              <a:t>Five Species </a:t>
            </a:r>
            <a:r>
              <a:rPr lang="en-US" b="1" dirty="0">
                <a:solidFill>
                  <a:schemeClr val="bg1"/>
                </a:solidFill>
                <a:latin typeface="+mj-lt"/>
              </a:rPr>
              <a:t>of </a:t>
            </a:r>
            <a:r>
              <a:rPr lang="en-US" b="1" dirty="0" smtClean="0">
                <a:solidFill>
                  <a:schemeClr val="bg1"/>
                </a:solidFill>
                <a:latin typeface="+mj-lt"/>
              </a:rPr>
              <a:t>Pinnipeds</a:t>
            </a:r>
            <a:endParaRPr lang="en-US" b="1" dirty="0">
              <a:solidFill>
                <a:schemeClr val="bg1"/>
              </a:solidFill>
              <a:latin typeface="+mj-lt"/>
            </a:endParaRPr>
          </a:p>
          <a:p>
            <a:pPr algn="ctr"/>
            <a:r>
              <a:rPr lang="en-US" b="1" dirty="0">
                <a:solidFill>
                  <a:schemeClr val="bg1"/>
                </a:solidFill>
                <a:latin typeface="+mj-lt"/>
              </a:rPr>
              <a:t>~3,000 – 6,000 </a:t>
            </a:r>
            <a:r>
              <a:rPr lang="en-US" b="1" dirty="0" smtClean="0">
                <a:solidFill>
                  <a:schemeClr val="bg1"/>
                </a:solidFill>
                <a:latin typeface="+mj-lt"/>
              </a:rPr>
              <a:t>Animals</a:t>
            </a:r>
            <a:endParaRPr lang="en-US" b="1" dirty="0">
              <a:solidFill>
                <a:schemeClr val="bg1"/>
              </a:solidFill>
              <a:latin typeface="+mj-lt"/>
            </a:endParaRPr>
          </a:p>
        </p:txBody>
      </p:sp>
      <p:sp>
        <p:nvSpPr>
          <p:cNvPr id="7176" name="TextBox 9"/>
          <p:cNvSpPr txBox="1">
            <a:spLocks noChangeArrowheads="1"/>
          </p:cNvSpPr>
          <p:nvPr/>
        </p:nvSpPr>
        <p:spPr bwMode="auto">
          <a:xfrm>
            <a:off x="681367" y="1840468"/>
            <a:ext cx="2143536" cy="369332"/>
          </a:xfrm>
          <a:prstGeom prst="rect">
            <a:avLst/>
          </a:prstGeom>
          <a:noFill/>
          <a:ln w="9525">
            <a:noFill/>
            <a:miter lim="800000"/>
            <a:headEnd/>
            <a:tailEnd/>
          </a:ln>
        </p:spPr>
        <p:txBody>
          <a:bodyPr wrap="none">
            <a:spAutoFit/>
          </a:bodyPr>
          <a:lstStyle/>
          <a:p>
            <a:r>
              <a:rPr lang="en-US" sz="1800" dirty="0">
                <a:solidFill>
                  <a:schemeClr val="bg1"/>
                </a:solidFill>
                <a:latin typeface="+mn-lt"/>
              </a:rPr>
              <a:t>California Sea Lion</a:t>
            </a:r>
          </a:p>
        </p:txBody>
      </p:sp>
      <p:sp>
        <p:nvSpPr>
          <p:cNvPr id="7177" name="TextBox 10"/>
          <p:cNvSpPr txBox="1">
            <a:spLocks noChangeArrowheads="1"/>
          </p:cNvSpPr>
          <p:nvPr/>
        </p:nvSpPr>
        <p:spPr bwMode="auto">
          <a:xfrm>
            <a:off x="5825191" y="1828800"/>
            <a:ext cx="3073277" cy="369332"/>
          </a:xfrm>
          <a:prstGeom prst="rect">
            <a:avLst/>
          </a:prstGeom>
          <a:noFill/>
          <a:ln w="9525">
            <a:noFill/>
            <a:miter lim="800000"/>
            <a:headEnd/>
            <a:tailEnd/>
          </a:ln>
        </p:spPr>
        <p:txBody>
          <a:bodyPr wrap="none">
            <a:spAutoFit/>
          </a:bodyPr>
          <a:lstStyle/>
          <a:p>
            <a:r>
              <a:rPr lang="en-US" sz="1800" dirty="0">
                <a:solidFill>
                  <a:schemeClr val="bg1"/>
                </a:solidFill>
                <a:latin typeface="+mn-lt"/>
              </a:rPr>
              <a:t>Steller Sea Lion (threatened)</a:t>
            </a:r>
          </a:p>
        </p:txBody>
      </p:sp>
      <p:sp>
        <p:nvSpPr>
          <p:cNvPr id="7178" name="TextBox 11"/>
          <p:cNvSpPr txBox="1">
            <a:spLocks noChangeArrowheads="1"/>
          </p:cNvSpPr>
          <p:nvPr/>
        </p:nvSpPr>
        <p:spPr bwMode="auto">
          <a:xfrm>
            <a:off x="381000" y="6259512"/>
            <a:ext cx="2590774" cy="369332"/>
          </a:xfrm>
          <a:prstGeom prst="rect">
            <a:avLst/>
          </a:prstGeom>
          <a:noFill/>
          <a:ln w="9525">
            <a:noFill/>
            <a:miter lim="800000"/>
            <a:headEnd/>
            <a:tailEnd/>
          </a:ln>
        </p:spPr>
        <p:txBody>
          <a:bodyPr wrap="none">
            <a:spAutoFit/>
          </a:bodyPr>
          <a:lstStyle/>
          <a:p>
            <a:r>
              <a:rPr lang="en-US" sz="1800" dirty="0">
                <a:solidFill>
                  <a:schemeClr val="bg1"/>
                </a:solidFill>
                <a:latin typeface="+mn-lt"/>
              </a:rPr>
              <a:t>Northern Elephant Seal</a:t>
            </a:r>
          </a:p>
        </p:txBody>
      </p:sp>
      <p:sp>
        <p:nvSpPr>
          <p:cNvPr id="7179" name="TextBox 12"/>
          <p:cNvSpPr txBox="1">
            <a:spLocks noChangeArrowheads="1"/>
          </p:cNvSpPr>
          <p:nvPr/>
        </p:nvSpPr>
        <p:spPr bwMode="auto">
          <a:xfrm>
            <a:off x="3900480" y="2373868"/>
            <a:ext cx="1402948" cy="369332"/>
          </a:xfrm>
          <a:prstGeom prst="rect">
            <a:avLst/>
          </a:prstGeom>
          <a:noFill/>
          <a:ln w="9525">
            <a:noFill/>
            <a:miter lim="800000"/>
            <a:headEnd/>
            <a:tailEnd/>
          </a:ln>
        </p:spPr>
        <p:txBody>
          <a:bodyPr wrap="none">
            <a:spAutoFit/>
          </a:bodyPr>
          <a:lstStyle/>
          <a:p>
            <a:r>
              <a:rPr lang="en-US" sz="1800" dirty="0">
                <a:solidFill>
                  <a:schemeClr val="bg1"/>
                </a:solidFill>
                <a:latin typeface="+mn-lt"/>
              </a:rPr>
              <a:t>Harbor Seal</a:t>
            </a:r>
          </a:p>
        </p:txBody>
      </p:sp>
      <p:sp>
        <p:nvSpPr>
          <p:cNvPr id="7180" name="TextBox 13"/>
          <p:cNvSpPr txBox="1">
            <a:spLocks noChangeArrowheads="1"/>
          </p:cNvSpPr>
          <p:nvPr/>
        </p:nvSpPr>
        <p:spPr bwMode="auto">
          <a:xfrm>
            <a:off x="6477000" y="6260068"/>
            <a:ext cx="2031325" cy="369332"/>
          </a:xfrm>
          <a:prstGeom prst="rect">
            <a:avLst/>
          </a:prstGeom>
          <a:noFill/>
          <a:ln w="9525">
            <a:noFill/>
            <a:miter lim="800000"/>
            <a:headEnd/>
            <a:tailEnd/>
          </a:ln>
        </p:spPr>
        <p:txBody>
          <a:bodyPr wrap="none">
            <a:spAutoFit/>
          </a:bodyPr>
          <a:lstStyle/>
          <a:p>
            <a:r>
              <a:rPr lang="en-US" sz="1800" dirty="0">
                <a:solidFill>
                  <a:schemeClr val="bg1"/>
                </a:solidFill>
                <a:latin typeface="+mn-lt"/>
              </a:rPr>
              <a:t>Northern Fur Seal</a:t>
            </a:r>
          </a:p>
        </p:txBody>
      </p:sp>
      <p:sp>
        <p:nvSpPr>
          <p:cNvPr id="13"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p:txBody>
      </p:sp>
      <p:pic>
        <p:nvPicPr>
          <p:cNvPr id="15" name="Picture 3" descr="M:\STAFF FOLDER\Moore\NWRS_Brand_ID_color copy.jpg"/>
          <p:cNvPicPr>
            <a:picLocks noChangeAspect="1" noChangeArrowheads="1"/>
          </p:cNvPicPr>
          <p:nvPr/>
        </p:nvPicPr>
        <p:blipFill rotWithShape="1">
          <a:blip r:embed="rId8">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M:\STAFF FOLDER\Moore\NWRS_Brand_ID_color copy.jpg"/>
          <p:cNvPicPr>
            <a:picLocks noChangeAspect="1" noChangeArrowheads="1"/>
          </p:cNvPicPr>
          <p:nvPr/>
        </p:nvPicPr>
        <p:blipFill rotWithShape="1">
          <a:blip r:embed="rId8">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98902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1143000"/>
            <a:ext cx="7315200" cy="588963"/>
          </a:xfrm>
          <a:prstGeom prst="rect">
            <a:avLst/>
          </a:prstGeom>
        </p:spPr>
        <p:txBody>
          <a:bodyPr>
            <a:normAutofit/>
          </a:bodyPr>
          <a:lstStyle/>
          <a:p>
            <a:pPr algn="ctr"/>
            <a:r>
              <a:rPr lang="en-US" sz="2800" b="1" dirty="0" smtClean="0">
                <a:solidFill>
                  <a:schemeClr val="bg1"/>
                </a:solidFill>
                <a:effectLst/>
              </a:rPr>
              <a:t>Endemic</a:t>
            </a:r>
            <a:r>
              <a:rPr lang="en-US" sz="2800" b="1" dirty="0" smtClean="0">
                <a:solidFill>
                  <a:schemeClr val="bg1"/>
                </a:solidFill>
              </a:rPr>
              <a:t> Species and Subspecies</a:t>
            </a:r>
            <a:endParaRPr lang="en-US" sz="2800" b="1" dirty="0">
              <a:solidFill>
                <a:schemeClr val="bg1"/>
              </a:solidFill>
            </a:endParaRPr>
          </a:p>
        </p:txBody>
      </p:sp>
      <p:pic>
        <p:nvPicPr>
          <p:cNvPr id="5" name="Picture 7" descr="24_cb222_2jan07_5"/>
          <p:cNvPicPr>
            <a:picLocks noChangeAspect="1" noChangeArrowheads="1"/>
          </p:cNvPicPr>
          <p:nvPr/>
        </p:nvPicPr>
        <p:blipFill>
          <a:blip r:embed="rId3" cstate="screen"/>
          <a:srcRect/>
          <a:stretch>
            <a:fillRect/>
          </a:stretch>
        </p:blipFill>
        <p:spPr bwMode="auto">
          <a:xfrm>
            <a:off x="304800" y="3124200"/>
            <a:ext cx="3726485" cy="2971800"/>
          </a:xfrm>
          <a:prstGeom prst="rect">
            <a:avLst/>
          </a:prstGeom>
          <a:noFill/>
          <a:ln w="9525">
            <a:noFill/>
            <a:miter lim="800000"/>
            <a:headEnd/>
            <a:tailEnd/>
          </a:ln>
        </p:spPr>
      </p:pic>
      <p:sp>
        <p:nvSpPr>
          <p:cNvPr id="6" name="TextBox 9"/>
          <p:cNvSpPr txBox="1">
            <a:spLocks noChangeArrowheads="1"/>
          </p:cNvSpPr>
          <p:nvPr/>
        </p:nvSpPr>
        <p:spPr bwMode="auto">
          <a:xfrm>
            <a:off x="381000" y="2590800"/>
            <a:ext cx="3716082" cy="400110"/>
          </a:xfrm>
          <a:prstGeom prst="rect">
            <a:avLst/>
          </a:prstGeom>
          <a:noFill/>
          <a:ln w="9525">
            <a:noFill/>
            <a:miter lim="800000"/>
            <a:headEnd/>
            <a:tailEnd/>
          </a:ln>
        </p:spPr>
        <p:txBody>
          <a:bodyPr wrap="none">
            <a:spAutoFit/>
          </a:bodyPr>
          <a:lstStyle/>
          <a:p>
            <a:r>
              <a:rPr lang="en-US" sz="2000" b="1" dirty="0" err="1" smtClean="0">
                <a:solidFill>
                  <a:schemeClr val="bg1"/>
                </a:solidFill>
                <a:latin typeface="+mn-lt"/>
              </a:rPr>
              <a:t>Farallon</a:t>
            </a:r>
            <a:r>
              <a:rPr lang="en-US" sz="2000" b="1" dirty="0" smtClean="0">
                <a:solidFill>
                  <a:schemeClr val="bg1"/>
                </a:solidFill>
                <a:latin typeface="+mn-lt"/>
              </a:rPr>
              <a:t> Arboreal Salamander</a:t>
            </a:r>
            <a:endParaRPr lang="en-US" sz="2000" b="1" dirty="0">
              <a:solidFill>
                <a:schemeClr val="bg1"/>
              </a:solidFill>
              <a:latin typeface="+mn-lt"/>
            </a:endParaRPr>
          </a:p>
        </p:txBody>
      </p:sp>
      <p:sp>
        <p:nvSpPr>
          <p:cNvPr id="7" name="TextBox 9"/>
          <p:cNvSpPr txBox="1">
            <a:spLocks noChangeArrowheads="1"/>
          </p:cNvSpPr>
          <p:nvPr/>
        </p:nvSpPr>
        <p:spPr bwMode="auto">
          <a:xfrm>
            <a:off x="4419600" y="2602468"/>
            <a:ext cx="2890535" cy="400110"/>
          </a:xfrm>
          <a:prstGeom prst="rect">
            <a:avLst/>
          </a:prstGeom>
          <a:noFill/>
          <a:ln w="9525">
            <a:noFill/>
            <a:miter lim="800000"/>
            <a:headEnd/>
            <a:tailEnd/>
          </a:ln>
        </p:spPr>
        <p:txBody>
          <a:bodyPr wrap="none">
            <a:spAutoFit/>
          </a:bodyPr>
          <a:lstStyle/>
          <a:p>
            <a:r>
              <a:rPr lang="en-US" sz="2000" b="1" dirty="0" err="1" smtClean="0">
                <a:solidFill>
                  <a:schemeClr val="bg1"/>
                </a:solidFill>
                <a:latin typeface="+mn-lt"/>
              </a:rPr>
              <a:t>Farallon</a:t>
            </a:r>
            <a:r>
              <a:rPr lang="en-US" sz="2000" b="1" dirty="0" smtClean="0">
                <a:solidFill>
                  <a:schemeClr val="bg1"/>
                </a:solidFill>
                <a:latin typeface="+mn-lt"/>
              </a:rPr>
              <a:t> Camel Cricket</a:t>
            </a:r>
            <a:endParaRPr lang="en-US" sz="2000" b="1" dirty="0">
              <a:solidFill>
                <a:schemeClr val="bg1"/>
              </a:solidFill>
              <a:latin typeface="+mn-lt"/>
            </a:endParaRPr>
          </a:p>
        </p:txBody>
      </p:sp>
      <p:sp>
        <p:nvSpPr>
          <p:cNvPr id="8"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p:txBody>
      </p:sp>
      <p:pic>
        <p:nvPicPr>
          <p:cNvPr id="10"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Nick\Pictures\Farallon Crickets w Scale\Juv. Mal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77731" y="3150385"/>
            <a:ext cx="4495013" cy="299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31766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33053"/>
            <a:ext cx="9144000" cy="523220"/>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rPr>
              <a:t>Extensive</a:t>
            </a:r>
            <a:r>
              <a:rPr lang="en-US" sz="2800" b="1" dirty="0" smtClean="0">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Human</a:t>
            </a:r>
            <a:r>
              <a:rPr lang="en-US" sz="2800" b="1" dirty="0" smtClean="0">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History</a:t>
            </a:r>
            <a:endParaRPr lang="en-US" sz="1600" b="1" dirty="0">
              <a:solidFill>
                <a:schemeClr val="bg1"/>
              </a:solidFill>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022" y="783591"/>
            <a:ext cx="3379509" cy="273064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2074" y="745125"/>
            <a:ext cx="2407791" cy="3006744"/>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3464198"/>
            <a:ext cx="4150936" cy="3113202"/>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24400" y="3822632"/>
            <a:ext cx="3759519" cy="2217529"/>
          </a:xfrm>
          <a:prstGeom prst="rect">
            <a:avLst/>
          </a:prstGeom>
        </p:spPr>
      </p:pic>
    </p:spTree>
    <p:extLst>
      <p:ext uri="{BB962C8B-B14F-4D97-AF65-F5344CB8AC3E}">
        <p14:creationId xmlns:p14="http://schemas.microsoft.com/office/powerpoint/2010/main" val="39528102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941163879"/>
              </p:ext>
            </p:extLst>
          </p:nvPr>
        </p:nvGraphicFramePr>
        <p:xfrm>
          <a:off x="263525" y="100013"/>
          <a:ext cx="8616950" cy="6657975"/>
        </p:xfrm>
        <a:graphic>
          <a:graphicData uri="http://schemas.openxmlformats.org/presentationml/2006/ole">
            <mc:AlternateContent xmlns:mc="http://schemas.openxmlformats.org/markup-compatibility/2006">
              <mc:Choice xmlns:v="urn:schemas-microsoft-com:vml" Requires="v">
                <p:oleObj spid="_x0000_s1055" name="Slide" r:id="rId5" imgW="4196999" imgH="3148530" progId="PowerPoint.Slide.12">
                  <p:embed/>
                </p:oleObj>
              </mc:Choice>
              <mc:Fallback>
                <p:oleObj name="Slide" r:id="rId5" imgW="4196999" imgH="3148530" progId="PowerPoint.Slide.12">
                  <p:embed/>
                  <p:pic>
                    <p:nvPicPr>
                      <p:cNvPr id="0" name=""/>
                      <p:cNvPicPr>
                        <a:picLocks noChangeAspect="1" noChangeArrowheads="1"/>
                      </p:cNvPicPr>
                      <p:nvPr/>
                    </p:nvPicPr>
                    <p:blipFill>
                      <a:blip r:embed="rId6"/>
                      <a:srcRect/>
                      <a:stretch>
                        <a:fillRect/>
                      </a:stretch>
                    </p:blipFill>
                    <p:spPr bwMode="auto">
                      <a:xfrm>
                        <a:off x="263525" y="100013"/>
                        <a:ext cx="8616950" cy="6657975"/>
                      </a:xfrm>
                      <a:prstGeom prst="rect">
                        <a:avLst/>
                      </a:prstGeom>
                      <a:noFill/>
                    </p:spPr>
                  </p:pic>
                </p:oleObj>
              </mc:Fallback>
            </mc:AlternateContent>
          </a:graphicData>
        </a:graphic>
      </p:graphicFrame>
    </p:spTree>
    <p:extLst>
      <p:ext uri="{BB962C8B-B14F-4D97-AF65-F5344CB8AC3E}">
        <p14:creationId xmlns:p14="http://schemas.microsoft.com/office/powerpoint/2010/main" val="293321485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l">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Pelz, Mark</DisplayName>
        <AccountId>7</AccountId>
        <AccountType/>
      </UserInfo>
    </Reviewed_x0020_By_x003f_>
    <Reviewed_x003f_ xmlns="b8c791ff-8839-41d3-a5c3-dadefa89be97">Yes</Reviewed_x003f_>
    <Notes xmlns="b8c791ff-8839-41d3-a5c3-dadefa89be97" xsi:nil="true"/>
    <SenttoFOIACoordinator_x003f_ xmlns="b8c791ff-8839-41d3-a5c3-dadefa89be97">false</SenttoFOIACoordinator_x003f_>
    <PotentialExemption_x003f_ xmlns="b8c791ff-8839-41d3-a5c3-dadefa89be97">No</PotentialExemption_x003f_>
  </documentManagement>
</p:properties>
</file>

<file path=customXml/itemProps1.xml><?xml version="1.0" encoding="utf-8"?>
<ds:datastoreItem xmlns:ds="http://schemas.openxmlformats.org/officeDocument/2006/customXml" ds:itemID="{14E27E2B-33F7-4EC5-875D-12AE867B9775}"/>
</file>

<file path=customXml/itemProps2.xml><?xml version="1.0" encoding="utf-8"?>
<ds:datastoreItem xmlns:ds="http://schemas.openxmlformats.org/officeDocument/2006/customXml" ds:itemID="{793C8211-1417-4DAF-A8B3-EB787E34BFFD}"/>
</file>

<file path=customXml/itemProps3.xml><?xml version="1.0" encoding="utf-8"?>
<ds:datastoreItem xmlns:ds="http://schemas.openxmlformats.org/officeDocument/2006/customXml" ds:itemID="{C3DF7205-4053-41BA-A37E-F00C71B9FE01}"/>
</file>

<file path=docProps/app.xml><?xml version="1.0" encoding="utf-8"?>
<Properties xmlns="http://schemas.openxmlformats.org/officeDocument/2006/extended-properties" xmlns:vt="http://schemas.openxmlformats.org/officeDocument/2006/docPropsVTypes">
  <Template>Elemental</Template>
  <TotalTime>557</TotalTime>
  <Words>1181</Words>
  <Application>Microsoft Office PowerPoint</Application>
  <PresentationFormat>On-screen Show (4:3)</PresentationFormat>
  <Paragraphs>238</Paragraphs>
  <Slides>29</Slides>
  <Notes>21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Elemental</vt:lpstr>
      <vt:lpstr>Slide</vt:lpstr>
      <vt:lpstr>PowerPoint Presentation</vt:lpstr>
      <vt:lpstr>PowerPoint Presentation</vt:lpstr>
      <vt:lpstr>PowerPoint Presentation</vt:lpstr>
      <vt:lpstr>PowerPoint Presentation</vt:lpstr>
      <vt:lpstr>PowerPoint Presentation</vt:lpstr>
      <vt:lpstr>PowerPoint Presentation</vt:lpstr>
      <vt:lpstr>Endemic Species and Subspecies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Farallon Project Expected Benefits</vt:lpstr>
      <vt:lpstr>PowerPoint Presentation</vt:lpstr>
      <vt:lpstr>All reasonable potential alternatives were considered in initial process.</vt:lpstr>
      <vt:lpstr>Non-Rodenticide Methods Considered</vt:lpstr>
      <vt:lpstr>Minimum Operational Criteria</vt:lpstr>
      <vt:lpstr>Alternatives in Draft Environmental  Impact Statement</vt:lpstr>
      <vt:lpstr>PowerPoint Presentation</vt:lpstr>
      <vt:lpstr>PowerPoint Presentation</vt:lpstr>
      <vt:lpstr>Protecting wildlife and habitats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Landres, Nyssa R</dc:creator>
  <cp:lastModifiedBy>Gerry McChesney</cp:lastModifiedBy>
  <cp:revision>24</cp:revision>
  <dcterms:created xsi:type="dcterms:W3CDTF">2013-08-29T14:20:40Z</dcterms:created>
  <dcterms:modified xsi:type="dcterms:W3CDTF">2014-06-19T00:28:49Z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0x010100AE725DA223521E4F8FF3AAF8EF66E35D</vt:lpwstr>
  </property>
  <property fmtid="{D5CDD505-2E9C-101B-9397-08002B2CF9AE}" pid="3" name="Order">
    <vt:r8>582800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ies>
</file>