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38.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39.xml" ContentType="application/vnd.openxmlformats-officedocument.presentationml.slide+xml"/>
  <Override PartName="/ppt/slides/slide21.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39.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7.xml" ContentType="application/vnd.openxmlformats-officedocument.presentationml.notesSlide+xml"/>
  <Override PartName="/ppt/slideMasters/slideMaster1.xml" ContentType="application/vnd.openxmlformats-officedocument.presentationml.slideMaster+xml"/>
  <Override PartName="/ppt/notesSlides/notesSlide35.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6.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38.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1"/>
  </p:notesMasterIdLst>
  <p:handoutMasterIdLst>
    <p:handoutMasterId r:id="rId42"/>
  </p:handoutMasterIdLst>
  <p:sldIdLst>
    <p:sldId id="322" r:id="rId2"/>
    <p:sldId id="437" r:id="rId3"/>
    <p:sldId id="337" r:id="rId4"/>
    <p:sldId id="384" r:id="rId5"/>
    <p:sldId id="385" r:id="rId6"/>
    <p:sldId id="411" r:id="rId7"/>
    <p:sldId id="387" r:id="rId8"/>
    <p:sldId id="428" r:id="rId9"/>
    <p:sldId id="334" r:id="rId10"/>
    <p:sldId id="333" r:id="rId11"/>
    <p:sldId id="327" r:id="rId12"/>
    <p:sldId id="328" r:id="rId13"/>
    <p:sldId id="339" r:id="rId14"/>
    <p:sldId id="340" r:id="rId15"/>
    <p:sldId id="332" r:id="rId16"/>
    <p:sldId id="392" r:id="rId17"/>
    <p:sldId id="424" r:id="rId18"/>
    <p:sldId id="436" r:id="rId19"/>
    <p:sldId id="438" r:id="rId20"/>
    <p:sldId id="366" r:id="rId21"/>
    <p:sldId id="394" r:id="rId22"/>
    <p:sldId id="441" r:id="rId23"/>
    <p:sldId id="451" r:id="rId24"/>
    <p:sldId id="442" r:id="rId25"/>
    <p:sldId id="443" r:id="rId26"/>
    <p:sldId id="444" r:id="rId27"/>
    <p:sldId id="445" r:id="rId28"/>
    <p:sldId id="446" r:id="rId29"/>
    <p:sldId id="447" r:id="rId30"/>
    <p:sldId id="448" r:id="rId31"/>
    <p:sldId id="449" r:id="rId32"/>
    <p:sldId id="450" r:id="rId33"/>
    <p:sldId id="266" r:id="rId34"/>
    <p:sldId id="315" r:id="rId35"/>
    <p:sldId id="370" r:id="rId36"/>
    <p:sldId id="267" r:id="rId37"/>
    <p:sldId id="398" r:id="rId38"/>
    <p:sldId id="440" r:id="rId39"/>
    <p:sldId id="317" r:id="rId40"/>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59" d="100"/>
          <a:sy n="59" d="100"/>
        </p:scale>
        <p:origin x="1134" y="66"/>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3/3/2020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3/3/2020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component of the regional marine and terrestrial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p>
          <a:p>
            <a:r>
              <a:rPr lang="en-US" baseline="0" dirty="0" smtClean="0"/>
              <a:t>Endemic to southern California Current (mainly California) region.</a:t>
            </a:r>
          </a:p>
          <a:p>
            <a:r>
              <a:rPr lang="en-US" baseline="0" dirty="0" smtClean="0"/>
              <a:t>Breeds on just a few islands and rocks.  </a:t>
            </a:r>
            <a:r>
              <a:rPr lang="en-US" baseline="0" dirty="0" err="1" smtClean="0"/>
              <a:t>Farallon</a:t>
            </a:r>
            <a:r>
              <a:rPr lang="en-US" baseline="0" dirty="0" smtClean="0"/>
              <a:t> Islands is most important colony, with nearly 50% of the world breeding population.</a:t>
            </a:r>
          </a:p>
          <a:p>
            <a:r>
              <a:rPr lang="en-US" baseline="0" dirty="0" smtClean="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11</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Mouse population in cyclic.  Start increasing in summer, then peak in the</a:t>
            </a:r>
            <a:r>
              <a:rPr lang="en-US" baseline="0" dirty="0" smtClean="0"/>
              <a:t> fall when they hit massive abundance.  Then crash in winter, with few present in spring.</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12</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Burrowing Owls</a:t>
            </a:r>
            <a:r>
              <a:rPr lang="en-US" baseline="0" dirty="0" smtClean="0"/>
              <a:t> do not breed on the islands but arrive as migrants in the fall when the mouse population is at peak numbers. Finding abundant food, many owls settle in for the winter.  When the mouse population crashes, mouse food source is largely dissipated.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p>
          <a:p>
            <a:pPr eaLnBrk="1" hangingPunct="1"/>
            <a:r>
              <a:rPr lang="en-US" baseline="0" dirty="0" smtClean="0"/>
              <a:t>Storm-petrels begin returning to the islands in February for pre-breeding courtship activities. With small size and nocturnal behavior, they make for adequate burrowing owl prey.  Studies of owl predation and owl diet clearly showed that owls switch to feed mainly on storm-petrels in late winter and spring, after mouse population crashed. This is what sustains most owls until spring migration hormones kick in and they depart the islands for their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15</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3574241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2445965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866947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503075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731008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979230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3625114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39158034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3427191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53385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1787256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2990069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31348740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State of the art technology will be used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34</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p>
          <a:p>
            <a:r>
              <a:rPr lang="en-US" dirty="0" smtClean="0"/>
              <a:t>In fall, gull numbers are relatively low and most visit island for night-time roosting;</a:t>
            </a:r>
            <a:r>
              <a:rPr lang="en-US" baseline="0" dirty="0" smtClean="0"/>
              <a:t> they are not here for nesting or feeding.</a:t>
            </a:r>
            <a:endParaRPr lang="en-US" dirty="0" smtClean="0"/>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drops to make sure gulls are mostly dispersed from islands already.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considerable opposition, mainly from groups and individuals opposed to rodenticide use.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14020410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The Service would not propose such a project if we did not believe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2223821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3/3/2020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3/3/2020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3/3/2020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3/3/2020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3/3/2020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3/3/2020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3/3/2020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3/3/2020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3/3/2020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3/3/2020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3/3/2020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7.emf"/><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em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emf"/><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64.emf"/><Relationship Id="rId5" Type="http://schemas.openxmlformats.org/officeDocument/2006/relationships/image" Target="../media/image63.jpeg"/><Relationship Id="rId4" Type="http://schemas.openxmlformats.org/officeDocument/2006/relationships/image" Target="../media/image62.emf"/></Relationships>
</file>

<file path=ppt/slides/_rels/slide34.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7.xml.rels><?xml version="1.0" encoding="UTF-8" standalone="yes"?>
<Relationships xmlns="http://schemas.openxmlformats.org/package/2006/relationships"><Relationship Id="rId8" Type="http://schemas.openxmlformats.org/officeDocument/2006/relationships/image" Target="../media/image83.jpeg"/><Relationship Id="rId13" Type="http://schemas.openxmlformats.org/officeDocument/2006/relationships/image" Target="../media/image88.png"/><Relationship Id="rId18" Type="http://schemas.openxmlformats.org/officeDocument/2006/relationships/image" Target="../media/image93.jpeg"/><Relationship Id="rId3" Type="http://schemas.openxmlformats.org/officeDocument/2006/relationships/notesSlide" Target="../notesSlides/notesSlide37.xml"/><Relationship Id="rId21" Type="http://schemas.openxmlformats.org/officeDocument/2006/relationships/image" Target="../media/image96.jpg"/><Relationship Id="rId7" Type="http://schemas.openxmlformats.org/officeDocument/2006/relationships/image" Target="../media/image82.png"/><Relationship Id="rId12" Type="http://schemas.openxmlformats.org/officeDocument/2006/relationships/image" Target="../media/image87.png"/><Relationship Id="rId17" Type="http://schemas.openxmlformats.org/officeDocument/2006/relationships/image" Target="../media/image92.jpeg"/><Relationship Id="rId2" Type="http://schemas.openxmlformats.org/officeDocument/2006/relationships/slideLayout" Target="../slideLayouts/slideLayout8.xml"/><Relationship Id="rId16" Type="http://schemas.openxmlformats.org/officeDocument/2006/relationships/image" Target="../media/image91.png"/><Relationship Id="rId20" Type="http://schemas.openxmlformats.org/officeDocument/2006/relationships/image" Target="../media/image95.jpg"/><Relationship Id="rId1" Type="http://schemas.openxmlformats.org/officeDocument/2006/relationships/vmlDrawing" Target="../drawings/vmlDrawing1.vml"/><Relationship Id="rId6" Type="http://schemas.openxmlformats.org/officeDocument/2006/relationships/image" Target="../media/image81.png"/><Relationship Id="rId11" Type="http://schemas.openxmlformats.org/officeDocument/2006/relationships/image" Target="../media/image86.jpeg"/><Relationship Id="rId24" Type="http://schemas.openxmlformats.org/officeDocument/2006/relationships/image" Target="../media/image97.png"/><Relationship Id="rId5" Type="http://schemas.openxmlformats.org/officeDocument/2006/relationships/image" Target="../media/image80.jpg"/><Relationship Id="rId15" Type="http://schemas.openxmlformats.org/officeDocument/2006/relationships/image" Target="../media/image90.png"/><Relationship Id="rId23" Type="http://schemas.openxmlformats.org/officeDocument/2006/relationships/image" Target="../media/image78.emf"/><Relationship Id="rId10" Type="http://schemas.openxmlformats.org/officeDocument/2006/relationships/image" Target="../media/image85.jpeg"/><Relationship Id="rId19" Type="http://schemas.openxmlformats.org/officeDocument/2006/relationships/image" Target="../media/image94.jpg"/><Relationship Id="rId4" Type="http://schemas.openxmlformats.org/officeDocument/2006/relationships/image" Target="../media/image79.png"/><Relationship Id="rId9" Type="http://schemas.openxmlformats.org/officeDocument/2006/relationships/image" Target="../media/image84.jpeg"/><Relationship Id="rId14" Type="http://schemas.openxmlformats.org/officeDocument/2006/relationships/image" Target="../media/image89.jpg"/><Relationship Id="rId22"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38.xml"/><Relationship Id="rId1" Type="http://schemas.openxmlformats.org/officeDocument/2006/relationships/slideLayout" Target="../slideLayouts/slideLayout8.xml"/><Relationship Id="rId5" Type="http://schemas.openxmlformats.org/officeDocument/2006/relationships/image" Target="../media/image100.jpg"/><Relationship Id="rId4" Type="http://schemas.openxmlformats.org/officeDocument/2006/relationships/image" Target="../media/image99.jpg"/></Relationships>
</file>

<file path=ppt/slides/_rels/slide3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146958" y="1184488"/>
            <a:ext cx="4340700" cy="2244512"/>
          </a:xfrm>
        </p:spPr>
        <p:txBody>
          <a:bodyPr anchor="t"/>
          <a:lstStyle/>
          <a:p>
            <a:pPr algn="ctr"/>
            <a:r>
              <a:rPr lang="en-US" sz="2800" b="1" dirty="0" smtClean="0"/>
              <a:t>Proposed House Mouse Eradication from the South </a:t>
            </a:r>
            <a:r>
              <a:rPr lang="en-US" sz="2800" b="1" dirty="0" err="1" smtClean="0"/>
              <a:t>Farallon</a:t>
            </a:r>
            <a:r>
              <a:rPr lang="en-US" sz="2800" b="1" dirty="0" smtClean="0"/>
              <a:t> Islands, California USA</a:t>
            </a:r>
            <a:endParaRPr lang="en-US" sz="2800" b="1"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46957" y="3574780"/>
            <a:ext cx="4340701" cy="910244"/>
          </a:xfrm>
        </p:spPr>
        <p:txBody>
          <a:bodyPr>
            <a:noAutofit/>
          </a:bodyPr>
          <a:lstStyle/>
          <a:p>
            <a:pPr algn="ctr"/>
            <a:r>
              <a:rPr lang="en-US" b="1" dirty="0" smtClean="0"/>
              <a:t>Gerry McChesney</a:t>
            </a:r>
          </a:p>
          <a:p>
            <a:pPr algn="ctr"/>
            <a:r>
              <a:rPr lang="en-US" sz="2000" b="1" dirty="0" smtClean="0"/>
              <a:t>U.S. Fish &amp; Wildlife Service</a:t>
            </a:r>
            <a:endParaRPr lang="en-US" sz="2000" b="1" dirty="0"/>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smtClean="0">
                <a:solidFill>
                  <a:schemeClr val="bg2"/>
                </a:solidFill>
                <a:latin typeface="+mj-lt"/>
              </a:rPr>
              <a:t>Burrowing </a:t>
            </a:r>
            <a:r>
              <a:rPr lang="en-US" sz="1600" dirty="0">
                <a:solidFill>
                  <a:schemeClr val="bg2"/>
                </a:solidFill>
                <a:latin typeface="+mj-lt"/>
              </a:rPr>
              <a:t>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pic>
        <p:nvPicPr>
          <p:cNvPr id="20" name="Picture 19">
            <a:extLst>
              <a:ext uri="{FF2B5EF4-FFF2-40B4-BE49-F238E27FC236}">
                <a16:creationId xmlns:a16="http://schemas.microsoft.com/office/drawing/2014/main" id="{5D883F5D-ECA1-4466-8004-ADF9C49C5F8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 r="-936" b="15704"/>
          <a:stretch/>
        </p:blipFill>
        <p:spPr>
          <a:xfrm>
            <a:off x="0" y="3831063"/>
            <a:ext cx="3108960" cy="1921150"/>
          </a:xfrm>
          <a:prstGeom prst="rect">
            <a:avLst/>
          </a:prstGeom>
        </p:spPr>
      </p:pic>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Draft EIS and public comments: 2013 </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0"/>
              </a:spcBef>
              <a:spcAft>
                <a:spcPts val="1800"/>
              </a:spcAft>
            </a:pPr>
            <a:r>
              <a:rPr lang="en-US" sz="2200" b="1" dirty="0" smtClean="0">
                <a:solidFill>
                  <a:srgbClr val="F1730C"/>
                </a:solidFill>
                <a:effectLst>
                  <a:outerShdw blurRad="38100" dist="38100" dir="2700000" algn="tl">
                    <a:srgbClr val="000000">
                      <a:alpha val="43137"/>
                    </a:srgbClr>
                  </a:outerShdw>
                </a:effectLst>
              </a:rPr>
              <a:t>Environmental compliance permitting: current</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283253" y="252069"/>
            <a:ext cx="4498438" cy="6399026"/>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36829" y="4192652"/>
            <a:ext cx="2885366" cy="215881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912047"/>
            <a:ext cx="8533877" cy="2984820"/>
          </a:xfrm>
        </p:spPr>
        <p:txBody>
          <a:bodyPr numCol="2">
            <a:normAutofit/>
          </a:bodyPr>
          <a:lstStyle/>
          <a:p>
            <a:pPr lvl="1">
              <a:spcBef>
                <a:spcPts val="600"/>
              </a:spcBef>
            </a:pPr>
            <a:r>
              <a:rPr lang="en-US" sz="1600" b="1" dirty="0">
                <a:latin typeface="+mn-lt"/>
              </a:rPr>
              <a:t>House mouse density estimate</a:t>
            </a:r>
          </a:p>
          <a:p>
            <a:pPr lvl="1">
              <a:spcBef>
                <a:spcPts val="600"/>
              </a:spcBef>
            </a:pPr>
            <a:r>
              <a:rPr lang="en-US" sz="1600" b="1" dirty="0">
                <a:latin typeface="+mn-lt"/>
              </a:rPr>
              <a:t>Bait palatability and preference trials</a:t>
            </a:r>
          </a:p>
          <a:p>
            <a:pPr lvl="1">
              <a:spcBef>
                <a:spcPts val="600"/>
              </a:spcBef>
            </a:pPr>
            <a:r>
              <a:rPr lang="en-US" sz="1600" b="1" dirty="0">
                <a:latin typeface="+mn-lt"/>
              </a:rPr>
              <a:t>Bait exposure rates (efficacy)</a:t>
            </a:r>
          </a:p>
          <a:p>
            <a:pPr lvl="1">
              <a:spcBef>
                <a:spcPts val="600"/>
              </a:spcBef>
            </a:pPr>
            <a:r>
              <a:rPr lang="en-US" sz="1600" b="1" dirty="0">
                <a:latin typeface="+mn-lt"/>
              </a:rPr>
              <a:t>Bait station field test</a:t>
            </a:r>
          </a:p>
          <a:p>
            <a:pPr lvl="1">
              <a:spcBef>
                <a:spcPts val="600"/>
              </a:spcBef>
            </a:pPr>
            <a:r>
              <a:rPr lang="en-US" sz="1600" b="1" dirty="0">
                <a:latin typeface="+mn-lt"/>
              </a:rPr>
              <a:t>Mapping of accessible and sensitive areas</a:t>
            </a:r>
          </a:p>
          <a:p>
            <a:pPr lvl="1">
              <a:spcBef>
                <a:spcPts val="600"/>
              </a:spcBef>
            </a:pPr>
            <a:r>
              <a:rPr lang="en-US" sz="1600" b="1" dirty="0">
                <a:latin typeface="+mn-lt"/>
              </a:rPr>
              <a:t>Collection of mouse samples and genetic analysis</a:t>
            </a:r>
          </a:p>
          <a:p>
            <a:pPr lvl="1">
              <a:spcBef>
                <a:spcPts val="600"/>
              </a:spcBef>
            </a:pPr>
            <a:r>
              <a:rPr lang="en-US" sz="1600" b="1" dirty="0">
                <a:latin typeface="+mn-lt"/>
              </a:rPr>
              <a:t>Bait degradation trials</a:t>
            </a:r>
          </a:p>
          <a:p>
            <a:pPr lvl="1">
              <a:spcBef>
                <a:spcPts val="600"/>
              </a:spcBef>
            </a:pPr>
            <a:r>
              <a:rPr lang="en-US" sz="1600" b="1" dirty="0">
                <a:latin typeface="+mn-lt"/>
              </a:rPr>
              <a:t>Gull hazing trials</a:t>
            </a:r>
          </a:p>
          <a:p>
            <a:pPr lvl="1">
              <a:spcBef>
                <a:spcPts val="600"/>
              </a:spcBef>
            </a:pPr>
            <a:r>
              <a:rPr lang="en-US" sz="1600" b="1" dirty="0">
                <a:latin typeface="+mn-lt"/>
              </a:rPr>
              <a:t>Gull risk assessment</a:t>
            </a:r>
          </a:p>
          <a:p>
            <a:pPr lvl="1">
              <a:spcBef>
                <a:spcPts val="600"/>
              </a:spcBef>
            </a:pPr>
            <a:r>
              <a:rPr lang="en-US" sz="1600" b="1" dirty="0">
                <a:latin typeface="+mn-lt"/>
              </a:rPr>
              <a:t>Impacts of mice on ashy storm-petrels</a:t>
            </a:r>
          </a:p>
          <a:p>
            <a:pPr lvl="1">
              <a:spcBef>
                <a:spcPts val="600"/>
              </a:spcBef>
            </a:pPr>
            <a:r>
              <a:rPr lang="en-US" sz="1600" b="1" dirty="0">
                <a:latin typeface="+mn-lt"/>
              </a:rPr>
              <a:t>House mouse diet</a:t>
            </a:r>
          </a:p>
          <a:p>
            <a:pPr lvl="1">
              <a:spcBef>
                <a:spcPts val="600"/>
              </a:spcBef>
            </a:pPr>
            <a:r>
              <a:rPr lang="en-US" sz="1600" b="1" dirty="0">
                <a:latin typeface="+mn-lt"/>
              </a:rPr>
              <a:t>Salamander hazard study</a:t>
            </a:r>
          </a:p>
          <a:p>
            <a:pPr lvl="1">
              <a:spcBef>
                <a:spcPts val="600"/>
              </a:spcBef>
            </a:pPr>
            <a:r>
              <a:rPr lang="en-US" sz="1600" b="1" dirty="0">
                <a:latin typeface="+mn-lt"/>
              </a:rPr>
              <a:t>Conservation measures: Seabird, salamander, cricket, burrowing owl, plant populations</a:t>
            </a:r>
          </a:p>
          <a:p>
            <a:pPr lvl="1">
              <a:spcBef>
                <a:spcPts val="600"/>
              </a:spcBef>
            </a:pPr>
            <a:r>
              <a:rPr lang="en-US" sz="1600" b="1" dirty="0">
                <a:latin typeface="+mn-lt"/>
              </a:rPr>
              <a:t>Black abalone survey</a:t>
            </a:r>
            <a:endParaRPr lang="en-US" b="1"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16589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9A2AF2-935E-4744-907C-A0338E14E36C}"/>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173" y="1785"/>
            <a:ext cx="12185653" cy="6854430"/>
          </a:xfrm>
          <a:prstGeom prst="rect">
            <a:avLst/>
          </a:prstGeom>
        </p:spPr>
      </p:pic>
      <p:sp>
        <p:nvSpPr>
          <p:cNvPr id="5" name="TextBox 4"/>
          <p:cNvSpPr txBox="1"/>
          <p:nvPr/>
        </p:nvSpPr>
        <p:spPr>
          <a:xfrm>
            <a:off x="7222603" y="577459"/>
            <a:ext cx="4247908" cy="3477875"/>
          </a:xfrm>
          <a:prstGeom prst="rect">
            <a:avLst/>
          </a:prstGeom>
          <a:noFill/>
        </p:spPr>
        <p:txBody>
          <a:bodyPr wrap="square" rtlCol="0">
            <a:spAutoFit/>
          </a:bodyPr>
          <a:lstStyle/>
          <a:p>
            <a:pPr>
              <a:spcAft>
                <a:spcPts val="1200"/>
              </a:spcAft>
            </a:pPr>
            <a:r>
              <a:rPr lang="en-US" sz="2400" b="1" dirty="0" smtClean="0">
                <a:solidFill>
                  <a:schemeClr val="bg1"/>
                </a:solidFill>
                <a:latin typeface="+mj-lt"/>
              </a:rPr>
              <a:t>South </a:t>
            </a:r>
            <a:r>
              <a:rPr lang="en-US" sz="2400" b="1" dirty="0">
                <a:solidFill>
                  <a:schemeClr val="bg1"/>
                </a:solidFill>
                <a:latin typeface="+mj-lt"/>
              </a:rPr>
              <a:t>Farallon Islands </a:t>
            </a:r>
            <a:endParaRPr lang="en-US" sz="2400" b="1" dirty="0" smtClean="0">
              <a:solidFill>
                <a:schemeClr val="bg1"/>
              </a:solidFill>
              <a:latin typeface="+mj-lt"/>
            </a:endParaRPr>
          </a:p>
          <a:p>
            <a:r>
              <a:rPr lang="en-US" sz="2400" b="1" dirty="0" smtClean="0">
                <a:solidFill>
                  <a:schemeClr val="bg1"/>
                </a:solidFill>
                <a:latin typeface="+mj-lt"/>
              </a:rPr>
              <a:t>(</a:t>
            </a:r>
            <a:r>
              <a:rPr lang="en-US" sz="2400" b="1" dirty="0" err="1">
                <a:solidFill>
                  <a:schemeClr val="bg1"/>
                </a:solidFill>
              </a:rPr>
              <a:t>Farallon</a:t>
            </a:r>
            <a:r>
              <a:rPr lang="en-US" sz="2400" b="1" dirty="0">
                <a:solidFill>
                  <a:schemeClr val="bg1"/>
                </a:solidFill>
              </a:rPr>
              <a:t> Islands National Wildlife </a:t>
            </a:r>
            <a:r>
              <a:rPr lang="en-US" sz="2400" b="1" dirty="0" smtClean="0">
                <a:solidFill>
                  <a:schemeClr val="bg1"/>
                </a:solidFill>
              </a:rPr>
              <a:t>Refuge)</a:t>
            </a:r>
          </a:p>
          <a:p>
            <a:endParaRPr lang="en-US" sz="2400" b="1" dirty="0">
              <a:solidFill>
                <a:schemeClr val="bg1"/>
              </a:solidFill>
              <a:latin typeface="+mj-lt"/>
            </a:endParaRPr>
          </a:p>
          <a:p>
            <a:endParaRPr lang="en-US" sz="2400" b="1" dirty="0">
              <a:solidFill>
                <a:schemeClr val="bg1"/>
              </a:solidFill>
              <a:latin typeface="+mj-lt"/>
            </a:endParaRPr>
          </a:p>
          <a:p>
            <a:endParaRPr lang="en-US" b="1" dirty="0">
              <a:solidFill>
                <a:schemeClr val="bg1"/>
              </a:solidFill>
              <a:latin typeface="+mj-lt"/>
            </a:endParaRPr>
          </a:p>
          <a:p>
            <a:endParaRPr lang="en-US" b="1" dirty="0">
              <a:solidFill>
                <a:schemeClr val="bg1"/>
              </a:solidFill>
              <a:latin typeface="+mj-lt"/>
            </a:endParaRPr>
          </a:p>
          <a:p>
            <a:pPr algn="r"/>
            <a:endParaRPr lang="en-US" b="1" dirty="0" smtClean="0">
              <a:solidFill>
                <a:schemeClr val="bg1"/>
              </a:solidFill>
              <a:latin typeface="+mj-lt"/>
            </a:endParaRPr>
          </a:p>
          <a:p>
            <a:pPr algn="r"/>
            <a:r>
              <a:rPr lang="en-US" b="1" dirty="0" smtClean="0">
                <a:solidFill>
                  <a:schemeClr val="bg1"/>
                </a:solidFill>
                <a:latin typeface="+mj-lt"/>
              </a:rPr>
              <a:t>approximately </a:t>
            </a:r>
            <a:r>
              <a:rPr lang="en-US" b="1" dirty="0">
                <a:solidFill>
                  <a:schemeClr val="bg1"/>
                </a:solidFill>
                <a:latin typeface="+mj-lt"/>
              </a:rPr>
              <a:t>30 miles west </a:t>
            </a:r>
            <a:br>
              <a:rPr lang="en-US" b="1" dirty="0">
                <a:solidFill>
                  <a:schemeClr val="bg1"/>
                </a:solidFill>
                <a:latin typeface="+mj-lt"/>
              </a:rPr>
            </a:br>
            <a:r>
              <a:rPr lang="en-US" b="1" dirty="0">
                <a:solidFill>
                  <a:schemeClr val="bg1"/>
                </a:solidFill>
                <a:latin typeface="+mj-lt"/>
              </a:rPr>
              <a:t>of San Francisco, CA</a:t>
            </a:r>
          </a:p>
        </p:txBody>
      </p:sp>
    </p:spTree>
    <p:extLst>
      <p:ext uri="{BB962C8B-B14F-4D97-AF65-F5344CB8AC3E}">
        <p14:creationId xmlns:p14="http://schemas.microsoft.com/office/powerpoint/2010/main" val="36010425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smtClean="0"/>
              <a:t>Preferred Alternative</a:t>
            </a:r>
            <a:endParaRPr lang="en-US" dirty="0"/>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544769"/>
            <a:ext cx="7237149" cy="3024674"/>
          </a:xfrm>
          <a:prstGeom prst="rect">
            <a:avLst/>
          </a:prstGeom>
          <a:noFill/>
        </p:spPr>
        <p:txBody>
          <a:bodyPr wrap="square" rtlCol="0">
            <a:spAutoFit/>
          </a:bodyPr>
          <a:lstStyle/>
          <a:p>
            <a:pPr marL="342900" marR="0" lvl="0" indent="-342900">
              <a:lnSpc>
                <a:spcPct val="107000"/>
              </a:lnSpc>
              <a:spcBef>
                <a:spcPts val="0"/>
              </a:spcBef>
              <a:spcAft>
                <a:spcPts val="30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2</a:t>
            </a:r>
            <a:r>
              <a:rPr lang="en-US" b="1" baseline="30000"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nd</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 generation anticoagulant rodenticide</a:t>
            </a:r>
          </a:p>
          <a:p>
            <a:pPr marL="342900" marR="0" lvl="0" indent="-342900">
              <a:lnSpc>
                <a:spcPct val="107000"/>
              </a:lnSpc>
              <a:spcBef>
                <a:spcPts val="0"/>
              </a:spcBef>
              <a:spcAft>
                <a:spcPts val="30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islands</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30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Effective in a single </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feeding</a:t>
            </a:r>
          </a:p>
          <a:p>
            <a:pPr marL="342900" marR="0" lvl="0" indent="-342900">
              <a:lnSpc>
                <a:spcPct val="107000"/>
              </a:lnSpc>
              <a:spcBef>
                <a:spcPts val="0"/>
              </a:spcBef>
              <a:spcAft>
                <a:spcPts val="30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cs typeface="Times New Roman" panose="02020603050405020304" pitchFamily="18" charset="0"/>
              </a:rPr>
              <a:t>History of eradication successes</a:t>
            </a:r>
            <a:endParaRPr lang="en-US" b="1"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719429258"/>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endParaRPr lang="en-US" sz="1300" b="1" dirty="0"/>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760656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1124324478"/>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23330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053163632"/>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38204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583030222"/>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18921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4219026050"/>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973129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494662320"/>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242627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4123288485"/>
              </p:ext>
            </p:extLst>
          </p:nvPr>
        </p:nvGraphicFramePr>
        <p:xfrm>
          <a:off x="3483429" y="558484"/>
          <a:ext cx="8404626" cy="4241119"/>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94131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931879958"/>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5459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cstate="print">
            <a:extLst>
              <a:ext uri="{28A0092B-C50C-407E-A947-70E740481C1C}">
                <a14:useLocalDpi xmlns:a14="http://schemas.microsoft.com/office/drawing/2010/main"/>
              </a:ext>
            </a:extLst>
          </a:blip>
          <a:srcRect/>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smtClean="0"/>
              <a:t>Rugged</a:t>
            </a:r>
            <a:endParaRPr lang="en-US" sz="1800" dirty="0"/>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747931794"/>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68140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557018610"/>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300" b="1" dirty="0" smtClean="0">
                        <a:solidFill>
                          <a:srgbClr val="007698"/>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158252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561688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492990"/>
          </a:xfrm>
          <a:prstGeom prst="rect">
            <a:avLst/>
          </a:prstGeom>
        </p:spPr>
        <p:txBody>
          <a:bodyPr wrap="square">
            <a:spAutoFit/>
          </a:bodyPr>
          <a:lstStyle/>
          <a:p>
            <a:pPr marL="182880" indent="-182880">
              <a:spcAft>
                <a:spcPts val="18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18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1800"/>
              </a:spcAft>
              <a:buClr>
                <a:schemeClr val="accent1"/>
              </a:buClr>
              <a:buFont typeface="Arial" panose="020B0604020202020204" pitchFamily="34" charset="0"/>
              <a:buChar char="•"/>
            </a:pPr>
            <a:r>
              <a:rPr lang="en-US" sz="1400" dirty="0" smtClean="0">
                <a:latin typeface="Arial" panose="020B0604020202020204" pitchFamily="34" charset="0"/>
                <a:cs typeface="Arial" panose="020B0604020202020204" pitchFamily="34" charset="0"/>
              </a:rPr>
              <a:t>Variable </a:t>
            </a:r>
            <a:r>
              <a:rPr lang="en-US" sz="1400" dirty="0">
                <a:latin typeface="Arial" panose="020B0604020202020204" pitchFamily="34" charset="0"/>
                <a:cs typeface="Arial" panose="020B0604020202020204" pitchFamily="34" charset="0"/>
              </a:rPr>
              <a:t>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330376"/>
          </a:xfrm>
        </p:spPr>
        <p:txBody>
          <a:bodyPr>
            <a:normAutofit/>
          </a:bodyPr>
          <a:lstStyle/>
          <a:p>
            <a:r>
              <a:rPr lang="en-US" b="1"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b="1"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36</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5652200" y="2439563"/>
            <a:ext cx="1886150" cy="122050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2673993" y="2434255"/>
            <a:ext cx="1128451" cy="142383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74"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52124" y="0"/>
            <a:ext cx="2946897" cy="630567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21421" y="391890"/>
            <a:ext cx="4329228" cy="560357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3185" y="711714"/>
            <a:ext cx="3716301" cy="5136788"/>
          </a:xfrm>
          <a:prstGeom prst="rect">
            <a:avLst/>
          </a:prstGeom>
        </p:spPr>
      </p:pic>
    </p:spTree>
    <p:extLst>
      <p:ext uri="{BB962C8B-B14F-4D97-AF65-F5344CB8AC3E}">
        <p14:creationId xmlns:p14="http://schemas.microsoft.com/office/powerpoint/2010/main" val="347503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r="-18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2861681" cy="338554"/>
          </a:xfrm>
          <a:prstGeom prst="rect">
            <a:avLst/>
          </a:prstGeom>
          <a:noFill/>
        </p:spPr>
        <p:txBody>
          <a:bodyPr wrap="none" rtlCol="0">
            <a:spAutoFit/>
          </a:bodyPr>
          <a:lstStyle/>
          <a:p>
            <a:r>
              <a:rPr lang="en-US" sz="16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8E7E1491-1962-4274-A6A9-4A64E8A579EF}"/>
</file>

<file path=customXml/itemProps2.xml><?xml version="1.0" encoding="utf-8"?>
<ds:datastoreItem xmlns:ds="http://schemas.openxmlformats.org/officeDocument/2006/customXml" ds:itemID="{6BED8718-B890-42C9-98F4-AC874BF8E0A0}"/>
</file>

<file path=customXml/itemProps3.xml><?xml version="1.0" encoding="utf-8"?>
<ds:datastoreItem xmlns:ds="http://schemas.openxmlformats.org/officeDocument/2006/customXml" ds:itemID="{6D27E188-B0ED-47FB-BD6A-B96FB3883042}"/>
</file>

<file path=docProps/app.xml><?xml version="1.0" encoding="utf-8"?>
<Properties xmlns="http://schemas.openxmlformats.org/officeDocument/2006/extended-properties" xmlns:vt="http://schemas.openxmlformats.org/officeDocument/2006/docPropsVTypes">
  <Template/>
  <TotalTime>14644</TotalTime>
  <Words>2944</Words>
  <Application>Microsoft Office PowerPoint</Application>
  <PresentationFormat>Widescreen</PresentationFormat>
  <Paragraphs>480</Paragraphs>
  <Slides>39</Slides>
  <Notes>39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6" baseType="lpstr">
      <vt:lpstr>Arial</vt:lpstr>
      <vt:lpstr>Calibri</vt:lpstr>
      <vt:lpstr>Century Expanded LT Std</vt:lpstr>
      <vt:lpstr>Century Gothic</vt:lpstr>
      <vt:lpstr>Times New Roman</vt:lpstr>
      <vt:lpstr>Office Theme</vt:lpstr>
      <vt:lpstr>Acrobat Document</vt:lpstr>
      <vt:lpstr>Proposed House Mouse Eradication from the South Farallon Islands, California USA</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666</cp:revision>
  <cp:lastPrinted>2020-02-18T20:35:33Z</cp:lastPrinted>
  <dcterms:created xsi:type="dcterms:W3CDTF">2019-08-01T23:51:04Z</dcterms:created>
  <dcterms:modified xsi:type="dcterms:W3CDTF">2020-03-04T05:32:44Z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582900.000000000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