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9.xml" ContentType="application/vnd.openxmlformats-officedocument.presentationml.slide+xml"/>
  <Override PartName="/ppt/slides/slide5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10.xml" ContentType="application/vnd.openxmlformats-officedocument.presentationml.slide+xml"/>
  <Override PartName="/ppt/slides/slide6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944" y="-32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18" Type="http://schemas.openxmlformats.org/officeDocument/2006/relationships/customXml" Target="../customXml/item3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17" Type="http://schemas.openxmlformats.org/officeDocument/2006/relationships/customXml" Target="../customXml/item2.xml"/><Relationship Id="rId2" Type="http://schemas.openxmlformats.org/officeDocument/2006/relationships/slide" Target="slides/slide1.xml"/><Relationship Id="rId16" Type="http://schemas.openxmlformats.org/officeDocument/2006/relationships/customXml" Target="../customXml/item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0A91F-8DBE-4FBF-B7F5-6AB5028AAE09}" type="datetimeFigureOut">
              <a:rPr lang="en-US" smtClean="0"/>
              <a:t>4/17/2014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7D9A1-F810-490B-9E33-BCD60ED674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29637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0A91F-8DBE-4FBF-B7F5-6AB5028AAE09}" type="datetimeFigureOut">
              <a:rPr lang="en-US" smtClean="0"/>
              <a:t>4/17/2014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7D9A1-F810-490B-9E33-BCD60ED674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22894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0A91F-8DBE-4FBF-B7F5-6AB5028AAE09}" type="datetimeFigureOut">
              <a:rPr lang="en-US" smtClean="0"/>
              <a:t>4/17/2014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7D9A1-F810-490B-9E33-BCD60ED674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21025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0A91F-8DBE-4FBF-B7F5-6AB5028AAE09}" type="datetimeFigureOut">
              <a:rPr lang="en-US" smtClean="0"/>
              <a:t>4/17/2014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7D9A1-F810-490B-9E33-BCD60ED674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8866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0A91F-8DBE-4FBF-B7F5-6AB5028AAE09}" type="datetimeFigureOut">
              <a:rPr lang="en-US" smtClean="0"/>
              <a:t>4/17/2014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7D9A1-F810-490B-9E33-BCD60ED674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68247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0A91F-8DBE-4FBF-B7F5-6AB5028AAE09}" type="datetimeFigureOut">
              <a:rPr lang="en-US" smtClean="0"/>
              <a:t>4/17/2014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7D9A1-F810-490B-9E33-BCD60ED674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12388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0A91F-8DBE-4FBF-B7F5-6AB5028AAE09}" type="datetimeFigureOut">
              <a:rPr lang="en-US" smtClean="0"/>
              <a:t>4/17/2014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7D9A1-F810-490B-9E33-BCD60ED674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7189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0A91F-8DBE-4FBF-B7F5-6AB5028AAE09}" type="datetimeFigureOut">
              <a:rPr lang="en-US" smtClean="0"/>
              <a:t>4/17/2014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7D9A1-F810-490B-9E33-BCD60ED674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83293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0A91F-8DBE-4FBF-B7F5-6AB5028AAE09}" type="datetimeFigureOut">
              <a:rPr lang="en-US" smtClean="0"/>
              <a:t>4/17/2014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7D9A1-F810-490B-9E33-BCD60ED674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1723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0A91F-8DBE-4FBF-B7F5-6AB5028AAE09}" type="datetimeFigureOut">
              <a:rPr lang="en-US" smtClean="0"/>
              <a:t>4/17/2014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7D9A1-F810-490B-9E33-BCD60ED674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54868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0A91F-8DBE-4FBF-B7F5-6AB5028AAE09}" type="datetimeFigureOut">
              <a:rPr lang="en-US" smtClean="0"/>
              <a:t>4/17/2014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7D9A1-F810-490B-9E33-BCD60ED674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15276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C0A91F-8DBE-4FBF-B7F5-6AB5028AAE09}" type="datetimeFigureOut">
              <a:rPr lang="en-US" smtClean="0"/>
              <a:t>4/17/2014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37D9A1-F810-490B-9E33-BCD60ED674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16326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762000"/>
          </a:xfrm>
        </p:spPr>
        <p:txBody>
          <a:bodyPr>
            <a:normAutofit/>
          </a:bodyPr>
          <a:lstStyle/>
          <a:p>
            <a:r>
              <a:rPr lang="en-US" dirty="0" smtClean="0"/>
              <a:t>Comment Themes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04800" y="838200"/>
            <a:ext cx="8686800" cy="5638800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sz="4500" b="1" dirty="0" smtClean="0"/>
              <a:t>Major Themes</a:t>
            </a:r>
          </a:p>
          <a:p>
            <a:r>
              <a:rPr lang="en-US" dirty="0" smtClean="0"/>
              <a:t>DEIS lacks objectivity</a:t>
            </a:r>
          </a:p>
          <a:p>
            <a:r>
              <a:rPr lang="en-US" dirty="0" smtClean="0"/>
              <a:t>DEIS does not describe lessons learned from previous projects</a:t>
            </a:r>
          </a:p>
          <a:p>
            <a:r>
              <a:rPr lang="en-US" dirty="0" smtClean="0"/>
              <a:t>Rodenticide could persist in the island’s ecosystem for the long-term</a:t>
            </a:r>
          </a:p>
          <a:p>
            <a:r>
              <a:rPr lang="en-US" dirty="0" smtClean="0"/>
              <a:t>The risk to the environment was not properly evaluated</a:t>
            </a:r>
          </a:p>
          <a:p>
            <a:r>
              <a:rPr lang="en-US" dirty="0" smtClean="0"/>
              <a:t>Threats to gulls have not been properly evaluated</a:t>
            </a:r>
          </a:p>
          <a:p>
            <a:r>
              <a:rPr lang="en-US" dirty="0" smtClean="0"/>
              <a:t>Hazing effectiveness is overestimated</a:t>
            </a:r>
          </a:p>
          <a:p>
            <a:r>
              <a:rPr lang="en-US" dirty="0" smtClean="0"/>
              <a:t>Economic impacts were not properly evaluated</a:t>
            </a:r>
          </a:p>
          <a:p>
            <a:r>
              <a:rPr lang="en-US" dirty="0" smtClean="0"/>
              <a:t>The bait application plan is not appropriate</a:t>
            </a:r>
          </a:p>
          <a:p>
            <a:r>
              <a:rPr lang="en-US" dirty="0" smtClean="0"/>
              <a:t>The Gull Risk Assessment should be re-parameterized</a:t>
            </a:r>
          </a:p>
          <a:p>
            <a:pPr marL="0" indent="0">
              <a:buNone/>
            </a:pPr>
            <a:r>
              <a:rPr lang="en-US" sz="4500" b="1" dirty="0"/>
              <a:t>Minor Themes</a:t>
            </a:r>
          </a:p>
          <a:p>
            <a:r>
              <a:rPr lang="en-US" dirty="0" smtClean="0"/>
              <a:t>DEIS needs detailed monitoring and mitigation plans</a:t>
            </a:r>
          </a:p>
          <a:p>
            <a:r>
              <a:rPr lang="en-US" dirty="0" smtClean="0"/>
              <a:t>Anticipated effects rely on predicted outcomes</a:t>
            </a:r>
          </a:p>
          <a:p>
            <a:r>
              <a:rPr lang="en-US" dirty="0" smtClean="0"/>
              <a:t>Sublethal effects are not properly evaluated</a:t>
            </a:r>
          </a:p>
          <a:p>
            <a:r>
              <a:rPr lang="en-US" dirty="0" smtClean="0"/>
              <a:t>Mouse removal is not a guarantee that impacts to petrels will </a:t>
            </a:r>
            <a:r>
              <a:rPr lang="en-US" dirty="0" smtClean="0"/>
              <a:t>decrease</a:t>
            </a:r>
          </a:p>
          <a:p>
            <a:r>
              <a:rPr lang="en-US" dirty="0" smtClean="0"/>
              <a:t>Do not use rodenticide to remove invasive mice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208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28600"/>
            <a:ext cx="8610600" cy="990600"/>
          </a:xfrm>
        </p:spPr>
        <p:txBody>
          <a:bodyPr>
            <a:noAutofit/>
          </a:bodyPr>
          <a:lstStyle/>
          <a:p>
            <a:r>
              <a:rPr lang="en-US" sz="3600" dirty="0" smtClean="0"/>
              <a:t>The Gull Risk Assessment should be             re-parameterized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r>
              <a:rPr lang="en-US" dirty="0"/>
              <a:t>The risk model does not </a:t>
            </a:r>
            <a:r>
              <a:rPr lang="en-US" dirty="0" smtClean="0"/>
              <a:t>evaluate: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 smtClean="0"/>
              <a:t>The </a:t>
            </a:r>
            <a:r>
              <a:rPr lang="en-US" dirty="0"/>
              <a:t>proposed 3rd drop of </a:t>
            </a:r>
            <a:r>
              <a:rPr lang="en-US" dirty="0" smtClean="0"/>
              <a:t>brodifacoum 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 smtClean="0"/>
              <a:t>The </a:t>
            </a:r>
            <a:r>
              <a:rPr lang="en-US" dirty="0"/>
              <a:t>proposed 4th drop of </a:t>
            </a:r>
            <a:r>
              <a:rPr lang="en-US" dirty="0" smtClean="0"/>
              <a:t>diphacinone</a:t>
            </a:r>
            <a:endParaRPr lang="en-US" dirty="0"/>
          </a:p>
          <a:p>
            <a:r>
              <a:rPr lang="en-US" dirty="0"/>
              <a:t>The LD50 value </a:t>
            </a:r>
            <a:r>
              <a:rPr lang="en-US" dirty="0" smtClean="0"/>
              <a:t>for </a:t>
            </a:r>
            <a:r>
              <a:rPr lang="en-US" dirty="0"/>
              <a:t>brodifacoum underestimates the potential risk to gulls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6625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rmAutofit/>
          </a:bodyPr>
          <a:lstStyle/>
          <a:p>
            <a:r>
              <a:rPr lang="en-US" dirty="0" smtClean="0"/>
              <a:t>DEIS lacks objectivity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143000"/>
            <a:ext cx="8458200" cy="4983163"/>
          </a:xfrm>
        </p:spPr>
        <p:txBody>
          <a:bodyPr>
            <a:normAutofit/>
          </a:bodyPr>
          <a:lstStyle/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IC has a conflict of interest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The EIS did not evaluate non-toxic alternatives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Why not just remove owls to protect petrels?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The comparison of action alternatives is not meaningful because diphacinone is less toxic to birds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en-US" sz="2800" dirty="0"/>
              <a:t>The application rate, amount of bait needed, concentration of rodenticide, and bait availability are not comparable between the action alternatives</a:t>
            </a:r>
          </a:p>
        </p:txBody>
      </p:sp>
    </p:spTree>
    <p:extLst>
      <p:ext uri="{BB962C8B-B14F-4D97-AF65-F5344CB8AC3E}">
        <p14:creationId xmlns:p14="http://schemas.microsoft.com/office/powerpoint/2010/main" val="31070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DEIS does not describe lessons learned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334000"/>
          </a:xfrm>
        </p:spPr>
        <p:txBody>
          <a:bodyPr>
            <a:normAutofit fontScale="92500" lnSpcReduction="10000"/>
          </a:bodyPr>
          <a:lstStyle/>
          <a:p>
            <a:pPr marL="514350" indent="-457200"/>
            <a:r>
              <a:rPr lang="en-US" dirty="0" smtClean="0"/>
              <a:t>Unanticipated species take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 smtClean="0"/>
              <a:t>Rat Island - </a:t>
            </a:r>
            <a:r>
              <a:rPr lang="en-US" dirty="0" err="1" smtClean="0"/>
              <a:t>Glaucous</a:t>
            </a:r>
            <a:r>
              <a:rPr lang="en-US" dirty="0" smtClean="0"/>
              <a:t>-winged Gulls and Bald Eagles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 smtClean="0"/>
              <a:t>Palmyra Atoll - mullet</a:t>
            </a:r>
            <a:endParaRPr lang="en-US" dirty="0"/>
          </a:p>
          <a:p>
            <a:pPr marL="514350" indent="-457200"/>
            <a:r>
              <a:rPr lang="en-US" dirty="0" smtClean="0"/>
              <a:t>Recent eradication failures 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Desecheo Island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Wake Island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Henderson Island</a:t>
            </a:r>
          </a:p>
          <a:p>
            <a:pPr marL="514350" indent="-457200"/>
            <a:r>
              <a:rPr lang="en-US" dirty="0" smtClean="0"/>
              <a:t>Salamander captive hold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 smtClean="0"/>
              <a:t>How are salamanders cared for under captivity?</a:t>
            </a:r>
            <a:endParaRPr lang="en-US" dirty="0"/>
          </a:p>
          <a:p>
            <a:pPr marL="514350" indent="-457200"/>
            <a:r>
              <a:rPr lang="en-US" dirty="0" smtClean="0"/>
              <a:t>Crab rodenticide retention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 smtClean="0"/>
              <a:t>Palmyra Atoll crab study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5289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838200"/>
          </a:xfrm>
        </p:spPr>
        <p:txBody>
          <a:bodyPr>
            <a:noAutofit/>
          </a:bodyPr>
          <a:lstStyle/>
          <a:p>
            <a:pPr marL="342900" lvl="0" indent="-342900">
              <a:spcBef>
                <a:spcPct val="20000"/>
              </a:spcBef>
            </a:pPr>
            <a:r>
              <a:rPr lang="en-US" sz="3200" dirty="0" smtClean="0">
                <a:solidFill>
                  <a:prstClr val="black"/>
                </a:solidFill>
              </a:rPr>
              <a:t>Rodenticides will persistence in </a:t>
            </a:r>
            <a:r>
              <a:rPr lang="en-US" sz="3200" dirty="0">
                <a:solidFill>
                  <a:prstClr val="black"/>
                </a:solidFill>
              </a:rPr>
              <a:t>the </a:t>
            </a:r>
            <a:r>
              <a:rPr lang="en-US" sz="3200" dirty="0" smtClean="0">
                <a:solidFill>
                  <a:prstClr val="black"/>
                </a:solidFill>
              </a:rPr>
              <a:t>ecosystem </a:t>
            </a:r>
            <a:endParaRPr lang="en-US" sz="6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562600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Risks to birds, marine mammals, other species, and the environment are underestimated</a:t>
            </a:r>
          </a:p>
          <a:p>
            <a:r>
              <a:rPr lang="en-US" dirty="0"/>
              <a:t>Rodenticide will persist as long as carcasses laden with rodenticide are on the island</a:t>
            </a:r>
            <a:r>
              <a:rPr lang="en-US" dirty="0" smtClean="0"/>
              <a:t>.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 smtClean="0"/>
              <a:t>How </a:t>
            </a:r>
            <a:r>
              <a:rPr lang="en-US" dirty="0"/>
              <a:t>will carcasses be disposed of?</a:t>
            </a:r>
          </a:p>
          <a:p>
            <a:r>
              <a:rPr lang="en-US" dirty="0" smtClean="0"/>
              <a:t>Toxicant </a:t>
            </a:r>
            <a:r>
              <a:rPr lang="en-US" dirty="0"/>
              <a:t>laden </a:t>
            </a:r>
            <a:r>
              <a:rPr lang="en-US" dirty="0" smtClean="0"/>
              <a:t>carcasses will </a:t>
            </a:r>
            <a:r>
              <a:rPr lang="en-US" dirty="0"/>
              <a:t>attract </a:t>
            </a:r>
            <a:r>
              <a:rPr lang="en-US" dirty="0" smtClean="0"/>
              <a:t>raptors from the mainland, </a:t>
            </a:r>
            <a:r>
              <a:rPr lang="en-US" dirty="0"/>
              <a:t>putting them at risk of exposure</a:t>
            </a:r>
          </a:p>
          <a:p>
            <a:r>
              <a:rPr lang="en-US" dirty="0"/>
              <a:t>How will sick or injured animals be treated?</a:t>
            </a:r>
          </a:p>
          <a:p>
            <a:r>
              <a:rPr lang="en-US" dirty="0"/>
              <a:t>Risks to bats </a:t>
            </a:r>
            <a:r>
              <a:rPr lang="en-US" dirty="0" smtClean="0"/>
              <a:t>needs </a:t>
            </a:r>
            <a:r>
              <a:rPr lang="en-US" dirty="0"/>
              <a:t>to be assessed</a:t>
            </a:r>
          </a:p>
          <a:p>
            <a:r>
              <a:rPr lang="en-US" dirty="0"/>
              <a:t>DEIS does not state the half-life or anticipated lethal dose level for bait on land and in </a:t>
            </a:r>
            <a:r>
              <a:rPr lang="en-US" dirty="0" smtClean="0"/>
              <a:t>water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2020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86800" cy="838200"/>
          </a:xfrm>
        </p:spPr>
        <p:txBody>
          <a:bodyPr>
            <a:noAutofit/>
          </a:bodyPr>
          <a:lstStyle/>
          <a:p>
            <a:r>
              <a:rPr lang="en-US" sz="3200" dirty="0" smtClean="0"/>
              <a:t>Environmental Risk was not properly evaluated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48640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The DEIS </a:t>
            </a:r>
            <a:r>
              <a:rPr lang="en-US" dirty="0"/>
              <a:t>does not </a:t>
            </a:r>
            <a:r>
              <a:rPr lang="en-US" dirty="0" smtClean="0"/>
              <a:t>adequately </a:t>
            </a:r>
            <a:r>
              <a:rPr lang="en-US" dirty="0"/>
              <a:t>describe </a:t>
            </a:r>
            <a:r>
              <a:rPr lang="en-US" dirty="0" smtClean="0"/>
              <a:t>bait drift or mitigation measures</a:t>
            </a:r>
            <a:endParaRPr lang="en-US" dirty="0"/>
          </a:p>
          <a:p>
            <a:r>
              <a:rPr lang="en-US" dirty="0"/>
              <a:t>Rodenticides will contaminate the entire GFNMS including the fish, whales, pinnipeds, and sharks</a:t>
            </a:r>
          </a:p>
          <a:p>
            <a:r>
              <a:rPr lang="en-US" dirty="0"/>
              <a:t>Fisheries will be contaminated for a </a:t>
            </a:r>
            <a:r>
              <a:rPr lang="en-US" dirty="0" smtClean="0"/>
              <a:t>year affecting humans</a:t>
            </a:r>
            <a:endParaRPr lang="en-US" dirty="0"/>
          </a:p>
          <a:p>
            <a:r>
              <a:rPr lang="en-US" dirty="0"/>
              <a:t>Bottom dwellers like crab and halibut are at an increased risk of consuming rodenticide </a:t>
            </a:r>
            <a:endParaRPr lang="en-US" dirty="0" smtClean="0"/>
          </a:p>
          <a:p>
            <a:r>
              <a:rPr lang="en-US" dirty="0" smtClean="0"/>
              <a:t>FWS and its contractors should put up </a:t>
            </a:r>
            <a:r>
              <a:rPr lang="en-US" dirty="0"/>
              <a:t>a surety bond for any potential damages to the GFNMS</a:t>
            </a:r>
          </a:p>
          <a:p>
            <a:r>
              <a:rPr lang="en-US" dirty="0" smtClean="0"/>
              <a:t>Evidence from </a:t>
            </a:r>
            <a:r>
              <a:rPr lang="en-US" dirty="0"/>
              <a:t>Palmyra Atoll Review suggests that the bait deflector should not be considered </a:t>
            </a:r>
            <a:r>
              <a:rPr lang="en-US" dirty="0" smtClean="0"/>
              <a:t>“the </a:t>
            </a:r>
            <a:r>
              <a:rPr lang="en-US" dirty="0"/>
              <a:t>ultimate mitigation </a:t>
            </a:r>
            <a:r>
              <a:rPr lang="en-US" dirty="0" smtClean="0"/>
              <a:t>tool”</a:t>
            </a:r>
            <a:endParaRPr lang="en-US" dirty="0"/>
          </a:p>
          <a:p>
            <a:r>
              <a:rPr lang="en-US" dirty="0" smtClean="0"/>
              <a:t>Summarize diphacinone water sample results for </a:t>
            </a:r>
            <a:r>
              <a:rPr lang="en-US" dirty="0" err="1"/>
              <a:t>Mokapu</a:t>
            </a:r>
            <a:r>
              <a:rPr lang="en-US" dirty="0"/>
              <a:t> and </a:t>
            </a:r>
            <a:r>
              <a:rPr lang="en-US" dirty="0" smtClean="0"/>
              <a:t>Lehua Islands</a:t>
            </a:r>
            <a:endParaRPr lang="en-US" dirty="0"/>
          </a:p>
          <a:p>
            <a:r>
              <a:rPr lang="en-US" dirty="0" smtClean="0"/>
              <a:t>Black </a:t>
            </a:r>
            <a:r>
              <a:rPr lang="en-US" dirty="0"/>
              <a:t>abalone are not </a:t>
            </a:r>
            <a:r>
              <a:rPr lang="en-US" dirty="0" smtClean="0"/>
              <a:t>properly evaluated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7359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74638"/>
            <a:ext cx="8763000" cy="868362"/>
          </a:xfrm>
        </p:spPr>
        <p:txBody>
          <a:bodyPr>
            <a:noAutofit/>
          </a:bodyPr>
          <a:lstStyle/>
          <a:p>
            <a:r>
              <a:rPr lang="en-US" sz="3200" dirty="0" smtClean="0"/>
              <a:t>Threats to gulls have not been properly evaluated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983163"/>
          </a:xfrm>
        </p:spPr>
        <p:txBody>
          <a:bodyPr/>
          <a:lstStyle/>
          <a:p>
            <a:r>
              <a:rPr lang="en-US" dirty="0" smtClean="0"/>
              <a:t>An estimate </a:t>
            </a:r>
            <a:r>
              <a:rPr lang="en-US" dirty="0"/>
              <a:t>of the number of gulls expected to die from eradication </a:t>
            </a:r>
            <a:r>
              <a:rPr lang="en-US" dirty="0" smtClean="0"/>
              <a:t>operations should be added to the DEIS</a:t>
            </a:r>
            <a:endParaRPr lang="en-US" dirty="0"/>
          </a:p>
          <a:p>
            <a:r>
              <a:rPr lang="en-US" dirty="0"/>
              <a:t>How will the FWS keep gulls from dying in </a:t>
            </a:r>
            <a:r>
              <a:rPr lang="en-US" dirty="0" smtClean="0"/>
              <a:t>tourist </a:t>
            </a:r>
            <a:r>
              <a:rPr lang="en-US" dirty="0"/>
              <a:t>locations like Fisherman's </a:t>
            </a:r>
            <a:r>
              <a:rPr lang="en-US" dirty="0" smtClean="0"/>
              <a:t>Wharf?</a:t>
            </a:r>
            <a:endParaRPr lang="en-US" dirty="0"/>
          </a:p>
          <a:p>
            <a:r>
              <a:rPr lang="en-US" dirty="0"/>
              <a:t>Where do the gulls go when they leave the Farallones?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4344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Hazing effectiveness is overestimated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983163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How </a:t>
            </a:r>
            <a:r>
              <a:rPr lang="en-US" dirty="0"/>
              <a:t>can the FWS be certain that hazing will be effective for 2 or more months?</a:t>
            </a:r>
          </a:p>
          <a:p>
            <a:r>
              <a:rPr lang="en-US" dirty="0"/>
              <a:t>What is the likelihood that gulls will feed on bait under a full moon</a:t>
            </a:r>
            <a:r>
              <a:rPr lang="en-US" dirty="0" smtClean="0"/>
              <a:t>?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en-US" sz="3200" dirty="0"/>
              <a:t>The risks to pinnipeds </a:t>
            </a:r>
            <a:r>
              <a:rPr lang="en-US" sz="3200" dirty="0" smtClean="0"/>
              <a:t>are </a:t>
            </a:r>
            <a:r>
              <a:rPr lang="en-US" sz="3200" dirty="0"/>
              <a:t>underestimated</a:t>
            </a:r>
          </a:p>
          <a:p>
            <a:r>
              <a:rPr lang="en-US" dirty="0" smtClean="0"/>
              <a:t>What will be the likely impact of hazing on mice?</a:t>
            </a:r>
            <a:endParaRPr lang="en-US" dirty="0"/>
          </a:p>
          <a:p>
            <a:r>
              <a:rPr lang="en-US" dirty="0"/>
              <a:t>What hazing strategies will be employed if weather conditions prevent planned activities?</a:t>
            </a:r>
          </a:p>
          <a:p>
            <a:r>
              <a:rPr lang="en-US" dirty="0"/>
              <a:t>What is the contingency plan if hazing is not working effectively?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4119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28600"/>
            <a:ext cx="8839200" cy="792162"/>
          </a:xfrm>
        </p:spPr>
        <p:txBody>
          <a:bodyPr>
            <a:noAutofit/>
          </a:bodyPr>
          <a:lstStyle/>
          <a:p>
            <a:r>
              <a:rPr lang="en-US" sz="3600" dirty="0" smtClean="0"/>
              <a:t>Economic impacts were not properly assessed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257800"/>
          </a:xfrm>
        </p:spPr>
        <p:txBody>
          <a:bodyPr>
            <a:normAutofit/>
          </a:bodyPr>
          <a:lstStyle/>
          <a:p>
            <a:r>
              <a:rPr lang="en-US" dirty="0" smtClean="0"/>
              <a:t>Impacts analysis </a:t>
            </a:r>
            <a:r>
              <a:rPr lang="en-US" dirty="0"/>
              <a:t>to tourism </a:t>
            </a:r>
            <a:r>
              <a:rPr lang="en-US" dirty="0" smtClean="0"/>
              <a:t>needs to account for the effects of implementation </a:t>
            </a:r>
            <a:r>
              <a:rPr lang="en-US" dirty="0"/>
              <a:t>in tourist areas </a:t>
            </a:r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/>
              <a:t>risk to fisheries has not been satisfactorily evaluated</a:t>
            </a:r>
          </a:p>
          <a:p>
            <a:r>
              <a:rPr lang="en-US" dirty="0"/>
              <a:t>Shark diving operations will be impacted and this impact has not been addressed sufficiently in the EIS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9338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610600" cy="7921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The bait application plan is not suitable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382000" cy="5410200"/>
          </a:xfrm>
        </p:spPr>
        <p:txBody>
          <a:bodyPr>
            <a:normAutofit fontScale="70000" lnSpcReduction="20000"/>
          </a:bodyPr>
          <a:lstStyle/>
          <a:p>
            <a:r>
              <a:rPr lang="en-US" sz="3400" dirty="0" smtClean="0"/>
              <a:t>The application of bait should </a:t>
            </a:r>
            <a:r>
              <a:rPr lang="en-US" sz="3400" dirty="0"/>
              <a:t>not be adaptively managed </a:t>
            </a:r>
            <a:r>
              <a:rPr lang="en-US" sz="3400" dirty="0" smtClean="0"/>
              <a:t>to adequately assess risks</a:t>
            </a:r>
          </a:p>
          <a:p>
            <a:r>
              <a:rPr lang="en-US" sz="3400" dirty="0" smtClean="0"/>
              <a:t>How will the baiting strategy differ from the Rat Island project?</a:t>
            </a:r>
            <a:endParaRPr lang="en-US" sz="3400" dirty="0"/>
          </a:p>
          <a:p>
            <a:r>
              <a:rPr lang="en-US" sz="3400" dirty="0" smtClean="0"/>
              <a:t>EPA </a:t>
            </a:r>
            <a:r>
              <a:rPr lang="en-US" sz="3400" dirty="0"/>
              <a:t>recommends asking for approval to aerially bait over structures </a:t>
            </a:r>
            <a:endParaRPr lang="en-US" sz="3400" dirty="0" smtClean="0"/>
          </a:p>
          <a:p>
            <a:r>
              <a:rPr lang="en-US" sz="3400" dirty="0" smtClean="0"/>
              <a:t>EPA </a:t>
            </a:r>
            <a:r>
              <a:rPr lang="en-US" sz="3400" dirty="0" smtClean="0"/>
              <a:t>recommends using a 2 </a:t>
            </a:r>
            <a:r>
              <a:rPr lang="en-US" sz="3400" dirty="0"/>
              <a:t>to 4 meter spacing </a:t>
            </a:r>
            <a:r>
              <a:rPr lang="en-US" sz="3400" dirty="0" smtClean="0"/>
              <a:t>grid for </a:t>
            </a:r>
            <a:r>
              <a:rPr lang="en-US" sz="3400" dirty="0"/>
              <a:t>bait </a:t>
            </a:r>
            <a:r>
              <a:rPr lang="en-US" sz="3400" dirty="0" smtClean="0"/>
              <a:t>stations</a:t>
            </a:r>
          </a:p>
          <a:p>
            <a:r>
              <a:rPr lang="en-US" sz="3400" dirty="0" smtClean="0"/>
              <a:t>EPA proposed a 20 meter buffer zone around the coastline to reduce the risk of bait drift</a:t>
            </a:r>
            <a:endParaRPr lang="en-US" sz="3400" dirty="0"/>
          </a:p>
          <a:p>
            <a:r>
              <a:rPr lang="en-US" sz="3400" dirty="0" smtClean="0"/>
              <a:t>EPA </a:t>
            </a:r>
            <a:r>
              <a:rPr lang="en-US" sz="3400" dirty="0"/>
              <a:t>is requesting </a:t>
            </a:r>
            <a:r>
              <a:rPr lang="en-US" sz="3400" dirty="0" smtClean="0"/>
              <a:t>the development of contingency plans</a:t>
            </a:r>
          </a:p>
          <a:p>
            <a:r>
              <a:rPr lang="en-US" sz="3400" dirty="0" smtClean="0"/>
              <a:t>Back </a:t>
            </a:r>
            <a:r>
              <a:rPr lang="en-US" sz="3400" dirty="0"/>
              <a:t>baiting and flying steep slopes twice are inconsistent with the pesticide labels</a:t>
            </a:r>
          </a:p>
          <a:p>
            <a:r>
              <a:rPr lang="en-US" sz="3400" dirty="0" smtClean="0"/>
              <a:t>Why is the proposed application rate for diphacinone so high?</a:t>
            </a:r>
            <a:endParaRPr lang="en-US" sz="3400" dirty="0"/>
          </a:p>
          <a:p>
            <a:r>
              <a:rPr lang="en-US" sz="3400" dirty="0" smtClean="0"/>
              <a:t>Use aerial </a:t>
            </a:r>
            <a:r>
              <a:rPr lang="en-US" sz="3400" dirty="0"/>
              <a:t>broadcast as a secondary application method to bait </a:t>
            </a:r>
            <a:r>
              <a:rPr lang="en-US" sz="3400" dirty="0" smtClean="0"/>
              <a:t>stations</a:t>
            </a:r>
            <a:endParaRPr lang="en-US" sz="34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4472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E725DA223521E4F8FF3AAF8EF66E35D" ma:contentTypeVersion="11" ma:contentTypeDescription="Create a new document." ma:contentTypeScope="" ma:versionID="e976681ef8c202b58aed97db1ab00a1b">
  <xsd:schema xmlns:xsd="http://www.w3.org/2001/XMLSchema" xmlns:xs="http://www.w3.org/2001/XMLSchema" xmlns:p="http://schemas.microsoft.com/office/2006/metadata/properties" xmlns:ns2="b8c791ff-8839-41d3-a5c3-dadefa89be97" xmlns:ns3="2b8eca42-bbaa-4602-a2b4-1626cec75391" targetNamespace="http://schemas.microsoft.com/office/2006/metadata/properties" ma:root="true" ma:fieldsID="ba7658f9077d3ff87f888170b92b2961" ns2:_="" ns3:_="">
    <xsd:import namespace="b8c791ff-8839-41d3-a5c3-dadefa89be97"/>
    <xsd:import namespace="2b8eca42-bbaa-4602-a2b4-1626cec75391"/>
    <xsd:element name="properties">
      <xsd:complexType>
        <xsd:sequence>
          <xsd:element name="documentManagement">
            <xsd:complexType>
              <xsd:all>
                <xsd:element ref="ns2:Reviewed_x003f_" minOccurs="0"/>
                <xsd:element ref="ns2:Reviewed_x0020_By_x003f_" minOccurs="0"/>
                <xsd:element ref="ns2:MediaServiceMetadata" minOccurs="0"/>
                <xsd:element ref="ns2:MediaServiceFastMetadata" minOccurs="0"/>
                <xsd:element ref="ns2:MediaServiceDateTaken" minOccurs="0"/>
                <xsd:element ref="ns2:MediaLengthInSeconds" minOccurs="0"/>
                <xsd:element ref="ns2:PotentialExemption_x003f_" minOccurs="0"/>
                <xsd:element ref="ns2:SenttoFOIACoordinator_x003f_" minOccurs="0"/>
                <xsd:element ref="ns2:Notes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8c791ff-8839-41d3-a5c3-dadefa89be97" elementFormDefault="qualified">
    <xsd:import namespace="http://schemas.microsoft.com/office/2006/documentManagement/types"/>
    <xsd:import namespace="http://schemas.microsoft.com/office/infopath/2007/PartnerControls"/>
    <xsd:element name="Reviewed_x003f_" ma:index="8" nillable="true" ma:displayName="Reviewed?" ma:default="No" ma:format="Dropdown" ma:internalName="Reviewed_x003f_">
      <xsd:simpleType>
        <xsd:restriction base="dms:Choice">
          <xsd:enumeration value="Yes"/>
          <xsd:enumeration value="In Progress"/>
          <xsd:enumeration value="No"/>
        </xsd:restriction>
      </xsd:simpleType>
    </xsd:element>
    <xsd:element name="Reviewed_x0020_By_x003f_" ma:index="9" nillable="true" ma:displayName="Reviewed By?" ma:list="UserInfo" ma:SharePointGroup="0" ma:internalName="Reviewed_x0020_By_x003f_" ma:showField="ImnNam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3" nillable="true" ma:displayName="MediaLengthInSeconds" ma:hidden="true" ma:internalName="MediaLengthInSeconds" ma:readOnly="true">
      <xsd:simpleType>
        <xsd:restriction base="dms:Unknown"/>
      </xsd:simpleType>
    </xsd:element>
    <xsd:element name="PotentialExemption_x003f_" ma:index="14" nillable="true" ma:displayName="Potential Exemption?" ma:format="Dropdown" ma:internalName="PotentialExemption_x003f_">
      <xsd:simpleType>
        <xsd:restriction base="dms:Choice">
          <xsd:enumeration value="Yes"/>
          <xsd:enumeration value="No"/>
        </xsd:restriction>
      </xsd:simpleType>
    </xsd:element>
    <xsd:element name="SenttoFOIACoordinator_x003f_" ma:index="15" nillable="true" ma:displayName="Sent to FOIA Coordinator?" ma:default="0" ma:format="Dropdown" ma:internalName="SenttoFOIACoordinator_x003f_">
      <xsd:simpleType>
        <xsd:restriction base="dms:Boolean"/>
      </xsd:simpleType>
    </xsd:element>
    <xsd:element name="Notes" ma:index="16" nillable="true" ma:displayName="Notes" ma:format="Dropdown" ma:internalName="Notes">
      <xsd:simpleType>
        <xsd:restriction base="dms:Text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b8eca42-bbaa-4602-a2b4-1626cec75391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Reviewed_x0020_By_x003f_ xmlns="b8c791ff-8839-41d3-a5c3-dadefa89be97">
      <UserInfo>
        <DisplayName>Pelz, Mark</DisplayName>
        <AccountId>7</AccountId>
        <AccountType/>
      </UserInfo>
    </Reviewed_x0020_By_x003f_>
    <Reviewed_x003f_ xmlns="b8c791ff-8839-41d3-a5c3-dadefa89be97">Yes</Reviewed_x003f_>
    <Notes xmlns="b8c791ff-8839-41d3-a5c3-dadefa89be97" xsi:nil="true"/>
    <SenttoFOIACoordinator_x003f_ xmlns="b8c791ff-8839-41d3-a5c3-dadefa89be97">false</SenttoFOIACoordinator_x003f_>
    <PotentialExemption_x003f_ xmlns="b8c791ff-8839-41d3-a5c3-dadefa89be97">No</PotentialExemption_x003f_>
  </documentManagement>
</p:properties>
</file>

<file path=customXml/itemProps1.xml><?xml version="1.0" encoding="utf-8"?>
<ds:datastoreItem xmlns:ds="http://schemas.openxmlformats.org/officeDocument/2006/customXml" ds:itemID="{509A81D3-8AD0-4C1E-9377-6DA1A7486D1F}"/>
</file>

<file path=customXml/itemProps2.xml><?xml version="1.0" encoding="utf-8"?>
<ds:datastoreItem xmlns:ds="http://schemas.openxmlformats.org/officeDocument/2006/customXml" ds:itemID="{709B89CC-9476-49FF-8C25-9BDF4C9E8AA0}"/>
</file>

<file path=customXml/itemProps3.xml><?xml version="1.0" encoding="utf-8"?>
<ds:datastoreItem xmlns:ds="http://schemas.openxmlformats.org/officeDocument/2006/customXml" ds:itemID="{00F310EC-CEB1-4F06-96B2-F63ABCF5D2D4}"/>
</file>

<file path=docProps/app.xml><?xml version="1.0" encoding="utf-8"?>
<Properties xmlns="http://schemas.openxmlformats.org/officeDocument/2006/extended-properties" xmlns:vt="http://schemas.openxmlformats.org/officeDocument/2006/docPropsVTypes">
  <TotalTime>502</TotalTime>
  <Words>751</Words>
  <Application>Microsoft Office PowerPoint</Application>
  <PresentationFormat>On-screen Show (4:3)</PresentationFormat>
  <Paragraphs>82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Comment Themes</vt:lpstr>
      <vt:lpstr>DEIS lacks objectivity</vt:lpstr>
      <vt:lpstr>DEIS does not describe lessons learned</vt:lpstr>
      <vt:lpstr>Rodenticides will persistence in the ecosystem </vt:lpstr>
      <vt:lpstr>Environmental Risk was not properly evaluated</vt:lpstr>
      <vt:lpstr>Threats to gulls have not been properly evaluated</vt:lpstr>
      <vt:lpstr>Hazing effectiveness is overestimated</vt:lpstr>
      <vt:lpstr>Economic impacts were not properly assessed</vt:lpstr>
      <vt:lpstr>The bait application plan is not suitable</vt:lpstr>
      <vt:lpstr>The Gull Risk Assessment should be             re-parameterized</vt:lpstr>
    </vt:vector>
  </TitlesOfParts>
  <Company>Island Conservation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Gabrielle Feldman</dc:creator>
  <cp:lastModifiedBy>Gabrielle Feldman</cp:lastModifiedBy>
  <cp:revision>27</cp:revision>
  <dcterms:created xsi:type="dcterms:W3CDTF">2014-04-16T16:29:41Z</dcterms:created>
  <dcterms:modified xsi:type="dcterms:W3CDTF">2014-04-17T22:25:57Z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0x010100AE725DA223521E4F8FF3AAF8EF66E35D</vt:lpwstr>
  </property>
  <property fmtid="{D5CDD505-2E9C-101B-9397-08002B2CF9AE}" pid="3" name="Order">
    <vt:r8>583900</vt:r8>
  </property>
  <property fmtid="{D5CDD505-2E9C-101B-9397-08002B2CF9AE}" pid="4" name="_ExtendedDescription">
    <vt:lpwstr/>
  </property>
  <property fmtid="{D5CDD505-2E9C-101B-9397-08002B2CF9AE}" pid="5" name="TriggerFlowInfo">
    <vt:lpwstr/>
  </property>
  <property fmtid="{D5CDD505-2E9C-101B-9397-08002B2CF9AE}" pid="6" name="_SourceUrl">
    <vt:lpwstr/>
  </property>
  <property fmtid="{D5CDD505-2E9C-101B-9397-08002B2CF9AE}" pid="7" name="_SharedFileIndex">
    <vt:lpwstr/>
  </property>
  <property fmtid="{D5CDD505-2E9C-101B-9397-08002B2CF9AE}" pid="8" name="ComplianceAssetId">
    <vt:lpwstr/>
  </property>
  <property fmtid="{D5CDD505-2E9C-101B-9397-08002B2CF9AE}" pid="9" name="xd_Signature">
    <vt:bool>false</vt:bool>
  </property>
  <property fmtid="{D5CDD505-2E9C-101B-9397-08002B2CF9AE}" pid="10" name="xd_ProgID">
    <vt:lpwstr/>
  </property>
  <property fmtid="{D5CDD505-2E9C-101B-9397-08002B2CF9AE}" pid="11" name="TemplateUrl">
    <vt:lpwstr/>
  </property>
</Properties>
</file>