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mp4" ContentType="video/mp4"/>
  <Default Extension="jpg" ContentType="image/jpeg"/>
  <Override PartName="/ppt/presentation.xml" ContentType="application/vnd.openxmlformats-officedocument.presentationml.presentation.main+xml"/>
  <Override PartName="/ppt/slides/slide7.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6.xml" ContentType="application/vnd.openxmlformats-officedocument.presentationml.slide+xml"/>
  <Override PartName="/ppt/slides/slide21.xml" ContentType="application/vnd.openxmlformats-officedocument.presentationml.slide+xml"/>
  <Override PartName="/ppt/slides/slide23.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2.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7.xml" ContentType="application/vnd.openxmlformats-officedocument.presentationml.slide+xml"/>
  <Override PartName="/ppt/slides/slide24.xml" ContentType="application/vnd.openxmlformats-officedocument.presentationml.slide+xml"/>
  <Override PartName="/ppt/slides/slide5.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notesSlides/notesSlide27.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slideMasters/slideMaster1.xml" ContentType="application/vnd.openxmlformats-officedocument.presentationml.slideMaster+xml"/>
  <Override PartName="/ppt/notesSlides/notesSlide26.xml" ContentType="application/vnd.openxmlformats-officedocument.presentationml.notesSlide+xml"/>
  <Override PartName="/ppt/notesSlides/notesSlide20.xml" ContentType="application/vnd.openxmlformats-officedocument.presentationml.notesSlide+xml"/>
  <Override PartName="/ppt/notesSlides/notesSlide25.xml" ContentType="application/vnd.openxmlformats-officedocument.presentationml.notesSlide+xml"/>
  <Override PartName="/ppt/notesSlides/notesSlide8.xml" ContentType="application/vnd.openxmlformats-officedocument.presentationml.notesSlide+xml"/>
  <Override PartName="/ppt/notesSlides/notesSlide5.xml" ContentType="application/vnd.openxmlformats-officedocument.presentationml.notesSlide+xml"/>
  <Override PartName="/ppt/notesSlides/notesSlide15.xml" ContentType="application/vnd.openxmlformats-officedocument.presentationml.notesSlide+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notesSlides/notesSlide3.xml" ContentType="application/vnd.openxmlformats-officedocument.presentationml.notesSlide+xml"/>
  <Override PartName="/ppt/slideLayouts/slideLayout14.xml" ContentType="application/vnd.openxmlformats-officedocument.presentationml.slideLayout+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6.xml" ContentType="application/vnd.openxmlformats-officedocument.presentationml.notesSlide+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13.xml" ContentType="application/vnd.openxmlformats-officedocument.presentationml.slideLayout+xml"/>
  <Override PartName="/ppt/slideLayouts/slideLayout15.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8.xml" ContentType="application/vnd.openxmlformats-officedocument.presentationml.notesSlide+xml"/>
  <Override PartName="/ppt/notesSlides/notesSlide4.xml" ContentType="application/vnd.openxmlformats-officedocument.presentationml.notesSlide+xml"/>
  <Override PartName="/ppt/notesSlides/notesSlide19.xml" ContentType="application/vnd.openxmlformats-officedocument.presentationml.notesSlide+xml"/>
  <Override PartName="/ppt/slideLayouts/slideLayout4.xml" ContentType="application/vnd.openxmlformats-officedocument.presentationml.slideLayout+xml"/>
  <Override PartName="/ppt/notesSlides/notesSlide17.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16.xml" ContentType="application/vnd.openxmlformats-officedocument.presentationml.notes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29"/>
  </p:notesMasterIdLst>
  <p:handoutMasterIdLst>
    <p:handoutMasterId r:id="rId30"/>
  </p:handoutMasterIdLst>
  <p:sldIdLst>
    <p:sldId id="322" r:id="rId2"/>
    <p:sldId id="473" r:id="rId3"/>
    <p:sldId id="477" r:id="rId4"/>
    <p:sldId id="515" r:id="rId5"/>
    <p:sldId id="428" r:id="rId6"/>
    <p:sldId id="516" r:id="rId7"/>
    <p:sldId id="500" r:id="rId8"/>
    <p:sldId id="491" r:id="rId9"/>
    <p:sldId id="479" r:id="rId10"/>
    <p:sldId id="495" r:id="rId11"/>
    <p:sldId id="451" r:id="rId12"/>
    <p:sldId id="452" r:id="rId13"/>
    <p:sldId id="506" r:id="rId14"/>
    <p:sldId id="464" r:id="rId15"/>
    <p:sldId id="511" r:id="rId16"/>
    <p:sldId id="512" r:id="rId17"/>
    <p:sldId id="513" r:id="rId18"/>
    <p:sldId id="471" r:id="rId19"/>
    <p:sldId id="450" r:id="rId20"/>
    <p:sldId id="317" r:id="rId21"/>
    <p:sldId id="486" r:id="rId22"/>
    <p:sldId id="503" r:id="rId23"/>
    <p:sldId id="499" r:id="rId24"/>
    <p:sldId id="502" r:id="rId25"/>
    <p:sldId id="501" r:id="rId26"/>
    <p:sldId id="493" r:id="rId27"/>
    <p:sldId id="514" r:id="rId28"/>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 id="2" name="Meredith, Lauren K" initials="MK" lastIdx="6" clrIdx="1">
    <p:extLst>
      <p:ext uri="{19B8F6BF-5375-455C-9EA6-DF929625EA0E}">
        <p15:presenceInfo xmlns:p15="http://schemas.microsoft.com/office/powerpoint/2012/main" userId="S::lauren_meredith@fws.gov::25cf00c4-3d50-48b2-af32-fc473e3479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698"/>
    <a:srgbClr val="F1730C"/>
    <a:srgbClr val="60B5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C56597-B16E-0811-B06E-FAAB9A068FA0}" v="17" dt="2021-12-16T00:07:07.589"/>
    <p1510:client id="{8B161AF0-C1F0-F756-CBA9-6DD9CAB820F9}" v="23" dt="2021-12-16T00:23:38.377"/>
    <p1510:client id="{E5DE5BB8-027C-E340-49E1-A358E94EE331}" v="2" dt="2021-12-16T00:16:59.7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4814" autoAdjust="0"/>
  </p:normalViewPr>
  <p:slideViewPr>
    <p:cSldViewPr snapToGrid="0">
      <p:cViewPr varScale="1">
        <p:scale>
          <a:sx n="47" d="100"/>
          <a:sy n="47" d="100"/>
        </p:scale>
        <p:origin x="1050" y="48"/>
      </p:cViewPr>
      <p:guideLst>
        <p:guide orient="horz" pos="2160"/>
        <p:guide pos="4920"/>
        <p:guide pos="3552"/>
        <p:guide pos="3840"/>
        <p:guide pos="6312"/>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theme" Target="theme/theme1.xml"/><Relationship Id="rId42"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redith, Lauren K" userId="S::lauren_meredith@fws.gov::25cf00c4-3d50-48b2-af32-fc473e347905" providerId="AD" clId="Web-{8B161AF0-C1F0-F756-CBA9-6DD9CAB820F9}"/>
    <pc:docChg chg="addSld delSld modSld sldOrd">
      <pc:chgData name="Meredith, Lauren K" userId="S::lauren_meredith@fws.gov::25cf00c4-3d50-48b2-af32-fc473e347905" providerId="AD" clId="Web-{8B161AF0-C1F0-F756-CBA9-6DD9CAB820F9}" dt="2021-12-16T00:23:38.377" v="22" actId="1076"/>
      <pc:docMkLst>
        <pc:docMk/>
      </pc:docMkLst>
      <pc:sldChg chg="del">
        <pc:chgData name="Meredith, Lauren K" userId="S::lauren_meredith@fws.gov::25cf00c4-3d50-48b2-af32-fc473e347905" providerId="AD" clId="Web-{8B161AF0-C1F0-F756-CBA9-6DD9CAB820F9}" dt="2021-12-16T00:19:32.060" v="0"/>
        <pc:sldMkLst>
          <pc:docMk/>
          <pc:sldMk cId="800698173" sldId="480"/>
        </pc:sldMkLst>
      </pc:sldChg>
      <pc:sldChg chg="addSp delSp modSp">
        <pc:chgData name="Meredith, Lauren K" userId="S::lauren_meredith@fws.gov::25cf00c4-3d50-48b2-af32-fc473e347905" providerId="AD" clId="Web-{8B161AF0-C1F0-F756-CBA9-6DD9CAB820F9}" dt="2021-12-16T00:23:38.377" v="22" actId="1076"/>
        <pc:sldMkLst>
          <pc:docMk/>
          <pc:sldMk cId="3816166132" sldId="516"/>
        </pc:sldMkLst>
        <pc:spChg chg="add del">
          <ac:chgData name="Meredith, Lauren K" userId="S::lauren_meredith@fws.gov::25cf00c4-3d50-48b2-af32-fc473e347905" providerId="AD" clId="Web-{8B161AF0-C1F0-F756-CBA9-6DD9CAB820F9}" dt="2021-12-16T00:22:23.939" v="7"/>
          <ac:spMkLst>
            <pc:docMk/>
            <pc:sldMk cId="3816166132" sldId="516"/>
            <ac:spMk id="2" creationId="{5C385166-6681-4A6B-B2F9-985CB5B840DF}"/>
          </ac:spMkLst>
        </pc:spChg>
        <pc:picChg chg="add del mod ord modCrop">
          <ac:chgData name="Meredith, Lauren K" userId="S::lauren_meredith@fws.gov::25cf00c4-3d50-48b2-af32-fc473e347905" providerId="AD" clId="Web-{8B161AF0-C1F0-F756-CBA9-6DD9CAB820F9}" dt="2021-12-16T00:21:33.906" v="2"/>
          <ac:picMkLst>
            <pc:docMk/>
            <pc:sldMk cId="3816166132" sldId="516"/>
            <ac:picMk id="3" creationId="{8E601E62-365A-4A8E-AAF0-CB8CDB611FFF}"/>
          </ac:picMkLst>
        </pc:picChg>
        <pc:picChg chg="add mod ord modCrop">
          <ac:chgData name="Meredith, Lauren K" userId="S::lauren_meredith@fws.gov::25cf00c4-3d50-48b2-af32-fc473e347905" providerId="AD" clId="Web-{8B161AF0-C1F0-F756-CBA9-6DD9CAB820F9}" dt="2021-12-16T00:23:22.565" v="17" actId="1076"/>
          <ac:picMkLst>
            <pc:docMk/>
            <pc:sldMk cId="3816166132" sldId="516"/>
            <ac:picMk id="5" creationId="{50DB32B8-AA47-4F51-9729-01DD3A01DEB7}"/>
          </ac:picMkLst>
        </pc:picChg>
        <pc:picChg chg="mod">
          <ac:chgData name="Meredith, Lauren K" userId="S::lauren_meredith@fws.gov::25cf00c4-3d50-48b2-af32-fc473e347905" providerId="AD" clId="Web-{8B161AF0-C1F0-F756-CBA9-6DD9CAB820F9}" dt="2021-12-16T00:23:35.174" v="21" actId="1076"/>
          <ac:picMkLst>
            <pc:docMk/>
            <pc:sldMk cId="3816166132" sldId="516"/>
            <ac:picMk id="6" creationId="{4610D6E8-0AC8-4220-BAEA-2C7570DA3223}"/>
          </ac:picMkLst>
        </pc:picChg>
        <pc:picChg chg="mod">
          <ac:chgData name="Meredith, Lauren K" userId="S::lauren_meredith@fws.gov::25cf00c4-3d50-48b2-af32-fc473e347905" providerId="AD" clId="Web-{8B161AF0-C1F0-F756-CBA9-6DD9CAB820F9}" dt="2021-12-16T00:23:38.377" v="22" actId="1076"/>
          <ac:picMkLst>
            <pc:docMk/>
            <pc:sldMk cId="3816166132" sldId="516"/>
            <ac:picMk id="8" creationId="{48EEC81D-BB5A-44AB-84B5-A29D6E5105C3}"/>
          </ac:picMkLst>
        </pc:picChg>
      </pc:sldChg>
      <pc:sldChg chg="addSp delSp modSp new del ord">
        <pc:chgData name="Meredith, Lauren K" userId="S::lauren_meredith@fws.gov::25cf00c4-3d50-48b2-af32-fc473e347905" providerId="AD" clId="Web-{8B161AF0-C1F0-F756-CBA9-6DD9CAB820F9}" dt="2021-12-16T00:22:34.501" v="10"/>
        <pc:sldMkLst>
          <pc:docMk/>
          <pc:sldMk cId="1636525993" sldId="517"/>
        </pc:sldMkLst>
        <pc:spChg chg="del">
          <ac:chgData name="Meredith, Lauren K" userId="S::lauren_meredith@fws.gov::25cf00c4-3d50-48b2-af32-fc473e347905" providerId="AD" clId="Web-{8B161AF0-C1F0-F756-CBA9-6DD9CAB820F9}" dt="2021-12-16T00:22:13.626" v="5"/>
          <ac:spMkLst>
            <pc:docMk/>
            <pc:sldMk cId="1636525993" sldId="517"/>
            <ac:spMk id="2" creationId="{2E909BBC-DEC3-44E7-9CF1-07E53563E099}"/>
          </ac:spMkLst>
        </pc:spChg>
        <pc:picChg chg="add mod ord modCrop">
          <ac:chgData name="Meredith, Lauren K" userId="S::lauren_meredith@fws.gov::25cf00c4-3d50-48b2-af32-fc473e347905" providerId="AD" clId="Web-{8B161AF0-C1F0-F756-CBA9-6DD9CAB820F9}" dt="2021-12-16T00:22:18.313" v="6" actId="1076"/>
          <ac:picMkLst>
            <pc:docMk/>
            <pc:sldMk cId="1636525993" sldId="517"/>
            <ac:picMk id="3" creationId="{FC7B0EAE-1A0F-4631-9AE1-A75D36ACBA71}"/>
          </ac:picMkLst>
        </pc:picChg>
      </pc:sldChg>
    </pc:docChg>
  </pc:docChgLst>
  <pc:docChgLst>
    <pc:chgData name="Meredith, Lauren K" userId="25cf00c4-3d50-48b2-af32-fc473e347905" providerId="ADAL" clId="{BB5CCA1F-21D3-4B04-B9C4-AFCCE66C19F6}"/>
    <pc:docChg chg="undo custSel modSld">
      <pc:chgData name="Meredith, Lauren K" userId="25cf00c4-3d50-48b2-af32-fc473e347905" providerId="ADAL" clId="{BB5CCA1F-21D3-4B04-B9C4-AFCCE66C19F6}" dt="2021-12-14T15:12:08.417" v="20" actId="207"/>
      <pc:docMkLst>
        <pc:docMk/>
      </pc:docMkLst>
      <pc:sldChg chg="modSp mod">
        <pc:chgData name="Meredith, Lauren K" userId="25cf00c4-3d50-48b2-af32-fc473e347905" providerId="ADAL" clId="{BB5CCA1F-21D3-4B04-B9C4-AFCCE66C19F6}" dt="2021-12-14T15:12:08.417" v="20" actId="207"/>
        <pc:sldMkLst>
          <pc:docMk/>
          <pc:sldMk cId="2406357793" sldId="481"/>
        </pc:sldMkLst>
        <pc:spChg chg="mod">
          <ac:chgData name="Meredith, Lauren K" userId="25cf00c4-3d50-48b2-af32-fc473e347905" providerId="ADAL" clId="{BB5CCA1F-21D3-4B04-B9C4-AFCCE66C19F6}" dt="2021-12-14T15:11:46.053" v="13" actId="207"/>
          <ac:spMkLst>
            <pc:docMk/>
            <pc:sldMk cId="2406357793" sldId="481"/>
            <ac:spMk id="10" creationId="{C6478EAB-7C31-4C5B-B4F9-BC00F177771D}"/>
          </ac:spMkLst>
        </pc:spChg>
        <pc:spChg chg="mod">
          <ac:chgData name="Meredith, Lauren K" userId="25cf00c4-3d50-48b2-af32-fc473e347905" providerId="ADAL" clId="{BB5CCA1F-21D3-4B04-B9C4-AFCCE66C19F6}" dt="2021-12-14T15:11:48.083" v="14" actId="207"/>
          <ac:spMkLst>
            <pc:docMk/>
            <pc:sldMk cId="2406357793" sldId="481"/>
            <ac:spMk id="11" creationId="{C53E1BCB-F881-4108-9C2E-C6A4EB3F80A3}"/>
          </ac:spMkLst>
        </pc:spChg>
        <pc:spChg chg="mod">
          <ac:chgData name="Meredith, Lauren K" userId="25cf00c4-3d50-48b2-af32-fc473e347905" providerId="ADAL" clId="{BB5CCA1F-21D3-4B04-B9C4-AFCCE66C19F6}" dt="2021-12-14T15:11:50.125" v="15" actId="207"/>
          <ac:spMkLst>
            <pc:docMk/>
            <pc:sldMk cId="2406357793" sldId="481"/>
            <ac:spMk id="12" creationId="{5FE4759C-4E32-4EA1-9EC9-12CFE7CE9A09}"/>
          </ac:spMkLst>
        </pc:spChg>
        <pc:spChg chg="mod">
          <ac:chgData name="Meredith, Lauren K" userId="25cf00c4-3d50-48b2-af32-fc473e347905" providerId="ADAL" clId="{BB5CCA1F-21D3-4B04-B9C4-AFCCE66C19F6}" dt="2021-12-14T15:11:52.853" v="16" actId="207"/>
          <ac:spMkLst>
            <pc:docMk/>
            <pc:sldMk cId="2406357793" sldId="481"/>
            <ac:spMk id="13" creationId="{8DFF69F2-CDAB-425D-9404-4DF3BA6DB79A}"/>
          </ac:spMkLst>
        </pc:spChg>
        <pc:spChg chg="mod">
          <ac:chgData name="Meredith, Lauren K" userId="25cf00c4-3d50-48b2-af32-fc473e347905" providerId="ADAL" clId="{BB5CCA1F-21D3-4B04-B9C4-AFCCE66C19F6}" dt="2021-12-14T15:11:59.194" v="17" actId="207"/>
          <ac:spMkLst>
            <pc:docMk/>
            <pc:sldMk cId="2406357793" sldId="481"/>
            <ac:spMk id="14" creationId="{935EEF0C-231F-4F3C-AC5D-D5890BFE0588}"/>
          </ac:spMkLst>
        </pc:spChg>
        <pc:spChg chg="mod">
          <ac:chgData name="Meredith, Lauren K" userId="25cf00c4-3d50-48b2-af32-fc473e347905" providerId="ADAL" clId="{BB5CCA1F-21D3-4B04-B9C4-AFCCE66C19F6}" dt="2021-12-14T15:12:03.523" v="18" actId="207"/>
          <ac:spMkLst>
            <pc:docMk/>
            <pc:sldMk cId="2406357793" sldId="481"/>
            <ac:spMk id="15" creationId="{9197B384-268C-4411-9658-3E5456866315}"/>
          </ac:spMkLst>
        </pc:spChg>
        <pc:spChg chg="mod">
          <ac:chgData name="Meredith, Lauren K" userId="25cf00c4-3d50-48b2-af32-fc473e347905" providerId="ADAL" clId="{BB5CCA1F-21D3-4B04-B9C4-AFCCE66C19F6}" dt="2021-12-14T15:12:05.814" v="19" actId="207"/>
          <ac:spMkLst>
            <pc:docMk/>
            <pc:sldMk cId="2406357793" sldId="481"/>
            <ac:spMk id="16" creationId="{BD94C2BC-C02D-425E-B442-78DCA5EABB53}"/>
          </ac:spMkLst>
        </pc:spChg>
        <pc:spChg chg="mod">
          <ac:chgData name="Meredith, Lauren K" userId="25cf00c4-3d50-48b2-af32-fc473e347905" providerId="ADAL" clId="{BB5CCA1F-21D3-4B04-B9C4-AFCCE66C19F6}" dt="2021-12-14T15:12:08.417" v="20" actId="207"/>
          <ac:spMkLst>
            <pc:docMk/>
            <pc:sldMk cId="2406357793" sldId="481"/>
            <ac:spMk id="17" creationId="{06B9579D-C0C8-4BFF-9A86-58F580147D12}"/>
          </ac:spMkLst>
        </pc:spChg>
      </pc:sldChg>
    </pc:docChg>
  </pc:docChgLst>
  <pc:docChgLst>
    <pc:chgData name="Meredith, Lauren K" userId="S::lauren_meredith@fws.gov::25cf00c4-3d50-48b2-af32-fc473e347905" providerId="AD" clId="Web-{E5DE5BB8-027C-E340-49E1-A358E94EE331}"/>
    <pc:docChg chg="addSld delSld">
      <pc:chgData name="Meredith, Lauren K" userId="S::lauren_meredith@fws.gov::25cf00c4-3d50-48b2-af32-fc473e347905" providerId="AD" clId="Web-{E5DE5BB8-027C-E340-49E1-A358E94EE331}" dt="2021-12-16T00:16:59.761" v="1"/>
      <pc:docMkLst>
        <pc:docMk/>
      </pc:docMkLst>
      <pc:sldChg chg="new del">
        <pc:chgData name="Meredith, Lauren K" userId="S::lauren_meredith@fws.gov::25cf00c4-3d50-48b2-af32-fc473e347905" providerId="AD" clId="Web-{E5DE5BB8-027C-E340-49E1-A358E94EE331}" dt="2021-12-16T00:16:59.761" v="1"/>
        <pc:sldMkLst>
          <pc:docMk/>
          <pc:sldMk cId="2841184259" sldId="517"/>
        </pc:sldMkLst>
      </pc:sldChg>
    </pc:docChg>
  </pc:docChgLst>
  <pc:docChgLst>
    <pc:chgData name="Meredith, Lauren K" userId="S::lauren_meredith@fws.gov::25cf00c4-3d50-48b2-af32-fc473e347905" providerId="AD" clId="Web-{69C56597-B16E-0811-B06E-FAAB9A068FA0}"/>
    <pc:docChg chg="addSld delSld modSld">
      <pc:chgData name="Meredith, Lauren K" userId="S::lauren_meredith@fws.gov::25cf00c4-3d50-48b2-af32-fc473e347905" providerId="AD" clId="Web-{69C56597-B16E-0811-B06E-FAAB9A068FA0}" dt="2021-12-16T00:07:07.589" v="17"/>
      <pc:docMkLst>
        <pc:docMk/>
      </pc:docMkLst>
      <pc:sldChg chg="del">
        <pc:chgData name="Meredith, Lauren K" userId="S::lauren_meredith@fws.gov::25cf00c4-3d50-48b2-af32-fc473e347905" providerId="AD" clId="Web-{69C56597-B16E-0811-B06E-FAAB9A068FA0}" dt="2021-12-16T00:06:08.714" v="11"/>
        <pc:sldMkLst>
          <pc:docMk/>
          <pc:sldMk cId="456650953" sldId="478"/>
        </pc:sldMkLst>
      </pc:sldChg>
      <pc:sldChg chg="addSp new modNotes">
        <pc:chgData name="Meredith, Lauren K" userId="S::lauren_meredith@fws.gov::25cf00c4-3d50-48b2-af32-fc473e347905" providerId="AD" clId="Web-{69C56597-B16E-0811-B06E-FAAB9A068FA0}" dt="2021-12-16T00:06:05.760" v="10"/>
        <pc:sldMkLst>
          <pc:docMk/>
          <pc:sldMk cId="2905804953" sldId="515"/>
        </pc:sldMkLst>
        <pc:spChg chg="add">
          <ac:chgData name="Meredith, Lauren K" userId="S::lauren_meredith@fws.gov::25cf00c4-3d50-48b2-af32-fc473e347905" providerId="AD" clId="Web-{69C56597-B16E-0811-B06E-FAAB9A068FA0}" dt="2021-12-16T00:05:33.838" v="8"/>
          <ac:spMkLst>
            <pc:docMk/>
            <pc:sldMk cId="2905804953" sldId="515"/>
            <ac:spMk id="10" creationId="{F8C00F57-ADD2-4978-9D5F-CCDF36238909}"/>
          </ac:spMkLst>
        </pc:spChg>
        <pc:picChg chg="add">
          <ac:chgData name="Meredith, Lauren K" userId="S::lauren_meredith@fws.gov::25cf00c4-3d50-48b2-af32-fc473e347905" providerId="AD" clId="Web-{69C56597-B16E-0811-B06E-FAAB9A068FA0}" dt="2021-12-16T00:05:23.760" v="5"/>
          <ac:picMkLst>
            <pc:docMk/>
            <pc:sldMk cId="2905804953" sldId="515"/>
            <ac:picMk id="4" creationId="{AF957607-FAF9-459B-B49A-5022193EC9D9}"/>
          </ac:picMkLst>
        </pc:picChg>
        <pc:picChg chg="add">
          <ac:chgData name="Meredith, Lauren K" userId="S::lauren_meredith@fws.gov::25cf00c4-3d50-48b2-af32-fc473e347905" providerId="AD" clId="Web-{69C56597-B16E-0811-B06E-FAAB9A068FA0}" dt="2021-12-16T00:05:23.791" v="6"/>
          <ac:picMkLst>
            <pc:docMk/>
            <pc:sldMk cId="2905804953" sldId="515"/>
            <ac:picMk id="6" creationId="{B9D3BD3E-8BCF-4066-BBDD-0A7D8A2F12E8}"/>
          </ac:picMkLst>
        </pc:picChg>
        <pc:picChg chg="add">
          <ac:chgData name="Meredith, Lauren K" userId="S::lauren_meredith@fws.gov::25cf00c4-3d50-48b2-af32-fc473e347905" providerId="AD" clId="Web-{69C56597-B16E-0811-B06E-FAAB9A068FA0}" dt="2021-12-16T00:05:23.823" v="7"/>
          <ac:picMkLst>
            <pc:docMk/>
            <pc:sldMk cId="2905804953" sldId="515"/>
            <ac:picMk id="8" creationId="{62DF2270-D7B5-4F40-8C0B-E6B8BD62EA95}"/>
          </ac:picMkLst>
        </pc:picChg>
      </pc:sldChg>
      <pc:sldChg chg="add del replId">
        <pc:chgData name="Meredith, Lauren K" userId="S::lauren_meredith@fws.gov::25cf00c4-3d50-48b2-af32-fc473e347905" providerId="AD" clId="Web-{69C56597-B16E-0811-B06E-FAAB9A068FA0}" dt="2021-12-16T00:04:59.072" v="2"/>
        <pc:sldMkLst>
          <pc:docMk/>
          <pc:sldMk cId="1481030027" sldId="516"/>
        </pc:sldMkLst>
      </pc:sldChg>
      <pc:sldChg chg="add del replId">
        <pc:chgData name="Meredith, Lauren K" userId="S::lauren_meredith@fws.gov::25cf00c4-3d50-48b2-af32-fc473e347905" providerId="AD" clId="Web-{69C56597-B16E-0811-B06E-FAAB9A068FA0}" dt="2021-12-16T00:05:09.682" v="4"/>
        <pc:sldMkLst>
          <pc:docMk/>
          <pc:sldMk cId="2321636854" sldId="516"/>
        </pc:sldMkLst>
      </pc:sldChg>
      <pc:sldChg chg="addSp new modNotes">
        <pc:chgData name="Meredith, Lauren K" userId="S::lauren_meredith@fws.gov::25cf00c4-3d50-48b2-af32-fc473e347905" providerId="AD" clId="Web-{69C56597-B16E-0811-B06E-FAAB9A068FA0}" dt="2021-12-16T00:07:07.589" v="17"/>
        <pc:sldMkLst>
          <pc:docMk/>
          <pc:sldMk cId="3816166132" sldId="516"/>
        </pc:sldMkLst>
        <pc:spChg chg="add">
          <ac:chgData name="Meredith, Lauren K" userId="S::lauren_meredith@fws.gov::25cf00c4-3d50-48b2-af32-fc473e347905" providerId="AD" clId="Web-{69C56597-B16E-0811-B06E-FAAB9A068FA0}" dt="2021-12-16T00:06:47.745" v="15"/>
          <ac:spMkLst>
            <pc:docMk/>
            <pc:sldMk cId="3816166132" sldId="516"/>
            <ac:spMk id="4" creationId="{7E242E07-3A1C-4B96-9F6C-F28621164D8E}"/>
          </ac:spMkLst>
        </pc:spChg>
        <pc:picChg chg="add">
          <ac:chgData name="Meredith, Lauren K" userId="S::lauren_meredith@fws.gov::25cf00c4-3d50-48b2-af32-fc473e347905" providerId="AD" clId="Web-{69C56597-B16E-0811-B06E-FAAB9A068FA0}" dt="2021-12-16T00:07:07.573" v="16"/>
          <ac:picMkLst>
            <pc:docMk/>
            <pc:sldMk cId="3816166132" sldId="516"/>
            <ac:picMk id="6" creationId="{4610D6E8-0AC8-4220-BAEA-2C7570DA3223}"/>
          </ac:picMkLst>
        </pc:picChg>
        <pc:picChg chg="add">
          <ac:chgData name="Meredith, Lauren K" userId="S::lauren_meredith@fws.gov::25cf00c4-3d50-48b2-af32-fc473e347905" providerId="AD" clId="Web-{69C56597-B16E-0811-B06E-FAAB9A068FA0}" dt="2021-12-16T00:07:07.589" v="17"/>
          <ac:picMkLst>
            <pc:docMk/>
            <pc:sldMk cId="3816166132" sldId="516"/>
            <ac:picMk id="8" creationId="{48EEC81D-BB5A-44AB-84B5-A29D6E5105C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4143587" y="1"/>
            <a:ext cx="3169920" cy="481727"/>
          </a:xfrm>
          <a:prstGeom prst="rect">
            <a:avLst/>
          </a:prstGeom>
        </p:spPr>
        <p:txBody>
          <a:bodyPr vert="horz" lIns="96661" tIns="48331" rIns="96661" bIns="48331" rtlCol="0"/>
          <a:lstStyle>
            <a:lvl1pPr algn="r">
              <a:defRPr sz="1300"/>
            </a:lvl1pPr>
          </a:lstStyle>
          <a:p>
            <a:fld id="{F64A34A7-E17A-44FA-8693-02D10E39CF7B}" type="datetimeFigureOut">
              <a:rPr lang="en-US" smtClean="0"/>
              <a:t>12/16/2021</a:t>
            </a:fld>
            <a:endParaRPr lang="en-US"/>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B7AAFBB4-91CD-4BDC-9060-A24D39FF959B}" type="slidenum">
              <a:rPr lang="en-US" smtClean="0"/>
              <a:t>‹#›</a:t>
            </a:fld>
            <a:endParaRPr lang="en-US"/>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1"/>
            <a:ext cx="3169920" cy="481727"/>
          </a:xfrm>
          <a:prstGeom prst="rect">
            <a:avLst/>
          </a:prstGeom>
        </p:spPr>
        <p:txBody>
          <a:bodyPr vert="horz" lIns="96661" tIns="48331" rIns="96661" bIns="48331" rtlCol="0"/>
          <a:lstStyle>
            <a:lvl1pPr algn="r">
              <a:defRPr sz="1300"/>
            </a:lvl1pPr>
          </a:lstStyle>
          <a:p>
            <a:fld id="{0DE3A0C5-50BE-4692-AB72-7641B36CF1EC}" type="datetimeFigureOut">
              <a:rPr lang="en-US" smtClean="0"/>
              <a:t>12/16/2021</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4"/>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BD9D87F3-4C1E-47BD-BC52-23B8D91C06B7}" type="slidenum">
              <a:rPr lang="en-US" smtClean="0"/>
              <a:t>‹#›</a:t>
            </a:fld>
            <a:endParaRPr lang="en-US"/>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02066" indent="-302066">
              <a:buFont typeface="Arial" panose="020B0604020202020204" pitchFamily="34" charset="0"/>
              <a:buChar char="•"/>
            </a:pPr>
            <a:r>
              <a:rPr lang="en-US" b="0" dirty="0"/>
              <a:t>Good </a:t>
            </a:r>
            <a:r>
              <a:rPr lang="en-US" b="0" dirty="0" smtClean="0"/>
              <a:t>afternoon</a:t>
            </a:r>
            <a:r>
              <a:rPr lang="en-US" b="0" dirty="0"/>
              <a:t>,</a:t>
            </a:r>
            <a:r>
              <a:rPr lang="en-US" b="0" baseline="0" dirty="0"/>
              <a:t> Commissioners.</a:t>
            </a:r>
          </a:p>
          <a:p>
            <a:pPr marL="302066" indent="-302066">
              <a:buFont typeface="Arial" panose="020B0604020202020204" pitchFamily="34" charset="0"/>
              <a:buChar char="•"/>
            </a:pPr>
            <a:r>
              <a:rPr lang="en-US" b="0" baseline="0" dirty="0"/>
              <a:t>My name is Gerry McChesney, and I’m the Manager of the </a:t>
            </a:r>
            <a:r>
              <a:rPr lang="en-US" b="0" baseline="0" dirty="0" err="1"/>
              <a:t>Farallon</a:t>
            </a:r>
            <a:r>
              <a:rPr lang="en-US" b="0" baseline="0" dirty="0"/>
              <a:t> Islands National Wildlife. </a:t>
            </a:r>
          </a:p>
          <a:p>
            <a:pPr marL="302066" indent="-302066">
              <a:buFont typeface="Arial" panose="020B0604020202020204" pitchFamily="34" charset="0"/>
              <a:buChar char="•"/>
            </a:pPr>
            <a:r>
              <a:rPr lang="en-US" b="0" baseline="0" dirty="0"/>
              <a:t>My experience working on the </a:t>
            </a:r>
            <a:r>
              <a:rPr lang="en-US" b="0" baseline="0" dirty="0" err="1"/>
              <a:t>Farallones</a:t>
            </a:r>
            <a:r>
              <a:rPr lang="en-US" b="0" baseline="0" dirty="0"/>
              <a:t> goes back 35 years, when I started my career there as </a:t>
            </a:r>
            <a:r>
              <a:rPr lang="en-US" b="0" baseline="0" dirty="0" smtClean="0"/>
              <a:t>a </a:t>
            </a:r>
            <a:r>
              <a:rPr lang="en-US" b="0" baseline="0" dirty="0" smtClean="0"/>
              <a:t>biological intern</a:t>
            </a:r>
            <a:r>
              <a:rPr lang="en-US" b="0" baseline="0" dirty="0"/>
              <a:t>. </a:t>
            </a:r>
          </a:p>
          <a:p>
            <a:pPr marL="302066" indent="-302066">
              <a:buFont typeface="Arial" panose="020B0604020202020204" pitchFamily="34" charset="0"/>
              <a:buChar char="•"/>
            </a:pPr>
            <a:r>
              <a:rPr lang="en-US" b="0" baseline="0" dirty="0"/>
              <a:t>And since then, I’ve dedicated my career to conservation of places like the </a:t>
            </a:r>
            <a:r>
              <a:rPr lang="en-US" b="0" baseline="0" dirty="0" err="1"/>
              <a:t>Farallones</a:t>
            </a:r>
            <a:r>
              <a:rPr lang="en-US" b="0" baseline="0" dirty="0"/>
              <a:t>. </a:t>
            </a:r>
          </a:p>
          <a:p>
            <a:pPr marL="302066" marR="0" lvl="0" indent="-30206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I’m here to talk to you today about a project that has been in the planning phase for 16 years. </a:t>
            </a:r>
            <a:endParaRPr lang="en-US" b="0" dirty="0"/>
          </a:p>
          <a:p>
            <a:pPr marL="302066" indent="-302066">
              <a:buFont typeface="Arial" panose="020B0604020202020204" pitchFamily="34" charset="0"/>
              <a:buChar char="•"/>
            </a:pPr>
            <a:r>
              <a:rPr lang="en-US" b="0" baseline="0" dirty="0"/>
              <a:t>And my goal is to provide relevant information to help you with your review, and summarize specific information requested by Commissioners at our July 2019 hearing, all of which you can find in more detail in our submitted CD. </a:t>
            </a:r>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What this project is all about is eliminating the ecosystem carnage</a:t>
            </a:r>
            <a:r>
              <a:rPr lang="en-US" sz="1200" b="0" i="0" kern="1200" baseline="0" dirty="0">
                <a:solidFill>
                  <a:schemeClr val="tx1"/>
                </a:solidFill>
                <a:effectLst/>
                <a:latin typeface="+mn-lt"/>
                <a:ea typeface="+mn-ea"/>
                <a:cs typeface="+mn-cs"/>
              </a:rPr>
              <a:t> caused by </a:t>
            </a:r>
            <a:r>
              <a:rPr lang="en-US" sz="1200" b="0" i="0" kern="1200" dirty="0">
                <a:solidFill>
                  <a:schemeClr val="tx1"/>
                </a:solidFill>
                <a:effectLst/>
                <a:latin typeface="+mn-lt"/>
                <a:ea typeface="+mn-ea"/>
                <a:cs typeface="+mn-cs"/>
              </a:rPr>
              <a:t>invasive</a:t>
            </a:r>
            <a:r>
              <a:rPr lang="en-US" sz="1200" b="0" i="0" kern="1200" baseline="0" dirty="0">
                <a:solidFill>
                  <a:schemeClr val="tx1"/>
                </a:solidFill>
                <a:effectLst/>
                <a:latin typeface="+mn-lt"/>
                <a:ea typeface="+mn-ea"/>
                <a:cs typeface="+mn-cs"/>
              </a:rPr>
              <a:t> mice and restoring natural ecosystem function.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baseline="0" dirty="0">
                <a:solidFill>
                  <a:schemeClr val="tx1"/>
                </a:solidFill>
                <a:effectLst/>
                <a:latin typeface="+mn-lt"/>
                <a:ea typeface="+mn-ea"/>
                <a:cs typeface="+mn-cs"/>
              </a:rPr>
              <a:t>For example, one study showed that if we allow mice to remain on the island, the ashy storm-petrel population will decline by about 63% in 20 years.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baseline="0" dirty="0">
                <a:solidFill>
                  <a:schemeClr val="tx1"/>
                </a:solidFill>
                <a:effectLst/>
                <a:latin typeface="+mn-lt"/>
                <a:ea typeface="+mn-ea"/>
                <a:cs typeface="+mn-cs"/>
              </a:rPr>
              <a:t>With such a small population and the fact that half the world population of this species occurs on the </a:t>
            </a:r>
            <a:r>
              <a:rPr lang="en-US" sz="1200" b="0" i="0" kern="1200" baseline="0" dirty="0" err="1" smtClean="0">
                <a:solidFill>
                  <a:schemeClr val="tx1"/>
                </a:solidFill>
                <a:effectLst/>
                <a:latin typeface="+mn-lt"/>
                <a:ea typeface="+mn-ea"/>
                <a:cs typeface="+mn-cs"/>
              </a:rPr>
              <a:t>Farallons</a:t>
            </a:r>
            <a:r>
              <a:rPr lang="en-US" sz="1200" b="0" i="0" kern="1200" baseline="0" dirty="0">
                <a:solidFill>
                  <a:schemeClr val="tx1"/>
                </a:solidFill>
                <a:effectLst/>
                <a:latin typeface="+mn-lt"/>
                <a:ea typeface="+mn-ea"/>
                <a:cs typeface="+mn-cs"/>
              </a:rPr>
              <a:t>, I don’t think anyone would disagree that this is not a good situation to be in. </a:t>
            </a:r>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10</a:t>
            </a:fld>
            <a:endParaRPr lang="en-US" dirty="0"/>
          </a:p>
        </p:txBody>
      </p:sp>
    </p:spTree>
    <p:extLst>
      <p:ext uri="{BB962C8B-B14F-4D97-AF65-F5344CB8AC3E}">
        <p14:creationId xmlns:p14="http://schemas.microsoft.com/office/powerpoint/2010/main" val="22611304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Planning for</a:t>
            </a:r>
            <a:r>
              <a:rPr lang="en-US" baseline="0" dirty="0"/>
              <a:t> this project </a:t>
            </a:r>
            <a:r>
              <a:rPr lang="en-US" baseline="0" dirty="0" smtClean="0"/>
              <a:t>has benefitted </a:t>
            </a:r>
            <a:r>
              <a:rPr lang="en-US" baseline="0" dirty="0"/>
              <a:t>from lessons learned from over 700 successful rodent eradications worldwide, including 64 for invasive mice.  </a:t>
            </a:r>
          </a:p>
          <a:p>
            <a:pPr marL="171450" indent="-171450">
              <a:buFont typeface="Arial"/>
              <a:buChar char="•"/>
            </a:pPr>
            <a:r>
              <a:rPr lang="en-US" baseline="0" dirty="0"/>
              <a:t>Over time, methods have been refined to increase success rates, so that success rates are nearing 100%. </a:t>
            </a:r>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BD9D87F3-4C1E-47BD-BC52-23B8D91C06B7}" type="slidenum">
              <a:rPr lang="en-US" smtClean="0"/>
              <a:t>11</a:t>
            </a:fld>
            <a:endParaRPr lang="en-US"/>
          </a:p>
        </p:txBody>
      </p:sp>
    </p:spTree>
    <p:extLst>
      <p:ext uri="{BB962C8B-B14F-4D97-AF65-F5344CB8AC3E}">
        <p14:creationId xmlns:p14="http://schemas.microsoft.com/office/powerpoint/2010/main" val="39137190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defRPr/>
            </a:pPr>
            <a:r>
              <a:rPr lang="en-US" baseline="0" dirty="0"/>
              <a:t>Among the hundreds of example success stories was a restoration project done right here in California at </a:t>
            </a:r>
            <a:r>
              <a:rPr lang="en-US" baseline="0" dirty="0" err="1"/>
              <a:t>Anacapa</a:t>
            </a:r>
            <a:r>
              <a:rPr lang="en-US" baseline="0" dirty="0"/>
              <a:t> Island, in Channel Islands National Park, to eradicate invasive rats. </a:t>
            </a:r>
          </a:p>
          <a:p>
            <a:pPr marL="171450" indent="-171450">
              <a:buFont typeface="Arial"/>
              <a:buChar char="•"/>
              <a:defRPr/>
            </a:pPr>
            <a:r>
              <a:rPr lang="en-US" baseline="0" dirty="0"/>
              <a:t>This highly successful project was done using essentially the same methods we propose for the </a:t>
            </a:r>
            <a:r>
              <a:rPr lang="en-US" baseline="0" dirty="0" err="1"/>
              <a:t>Farallones</a:t>
            </a:r>
            <a:r>
              <a:rPr lang="en-US" baseline="0" dirty="0"/>
              <a:t>.</a:t>
            </a:r>
          </a:p>
          <a:p>
            <a:pPr marL="171450" indent="-171450">
              <a:buFont typeface="Arial"/>
              <a:buChar char="•"/>
              <a:defRPr/>
            </a:pPr>
            <a:r>
              <a:rPr lang="en-US" baseline="0" dirty="0">
                <a:cs typeface="Calibri" panose="020F0502020204030204"/>
              </a:rPr>
              <a:t>Extensive monitoring found no impacts to the marine environment.</a:t>
            </a:r>
          </a:p>
          <a:p>
            <a:pPr marL="171450" indent="-171450">
              <a:buFont typeface="Arial"/>
              <a:buChar char="•"/>
              <a:defRPr/>
            </a:pPr>
            <a:r>
              <a:rPr lang="en-US" baseline="0" dirty="0" err="1">
                <a:cs typeface="Calibri" panose="020F0502020204030204"/>
              </a:rPr>
              <a:t>Followup</a:t>
            </a:r>
            <a:r>
              <a:rPr lang="en-US" baseline="0" dirty="0">
                <a:cs typeface="Calibri" panose="020F0502020204030204"/>
              </a:rPr>
              <a:t> monitoring has shown the recovery of rare seabirds and other species.</a:t>
            </a:r>
            <a:endParaRPr lang="en-US" dirty="0">
              <a:cs typeface="Calibri" panose="020F0502020204030204"/>
            </a:endParaRPr>
          </a:p>
        </p:txBody>
      </p:sp>
      <p:sp>
        <p:nvSpPr>
          <p:cNvPr id="4" name="Slide Number Placeholder 3"/>
          <p:cNvSpPr>
            <a:spLocks noGrp="1"/>
          </p:cNvSpPr>
          <p:nvPr>
            <p:ph type="sldNum" sz="quarter" idx="10"/>
          </p:nvPr>
        </p:nvSpPr>
        <p:spPr/>
        <p:txBody>
          <a:bodyPr/>
          <a:lstStyle/>
          <a:p>
            <a:fld id="{BD9D87F3-4C1E-47BD-BC52-23B8D91C06B7}" type="slidenum">
              <a:rPr lang="en-US" smtClean="0"/>
              <a:t>12</a:t>
            </a:fld>
            <a:endParaRPr lang="en-US"/>
          </a:p>
        </p:txBody>
      </p:sp>
    </p:spTree>
    <p:extLst>
      <p:ext uri="{BB962C8B-B14F-4D97-AF65-F5344CB8AC3E}">
        <p14:creationId xmlns:p14="http://schemas.microsoft.com/office/powerpoint/2010/main" val="25593879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66612">
              <a:buFont typeface="Arial" panose="020B0604020202020204" pitchFamily="34" charset="0"/>
              <a:buChar char="•"/>
              <a:defRPr/>
            </a:pPr>
            <a:r>
              <a:rPr lang="en-US" dirty="0"/>
              <a:t>As mentioned</a:t>
            </a:r>
            <a:r>
              <a:rPr lang="en-US" baseline="0" dirty="0"/>
              <a:t> in the staff report, at the request of the Commission at our 2019 hearing, we expedited the drafting of several </a:t>
            </a:r>
            <a:r>
              <a:rPr lang="en-US" dirty="0"/>
              <a:t>Implementation plans that we’ve provided for Commission review. </a:t>
            </a:r>
          </a:p>
          <a:p>
            <a:pPr marL="171450" indent="-171450" defTabSz="966612">
              <a:buFont typeface="Arial" panose="020B0604020202020204" pitchFamily="34" charset="0"/>
              <a:buChar char="•"/>
              <a:defRPr/>
            </a:pPr>
            <a:r>
              <a:rPr lang="en-US" dirty="0"/>
              <a:t>Normally these plans would not be put together</a:t>
            </a:r>
            <a:r>
              <a:rPr lang="en-US" baseline="0" dirty="0"/>
              <a:t> until after we’ve decided to go ahead with the project, which we have not. </a:t>
            </a:r>
          </a:p>
          <a:p>
            <a:pPr marL="171450" indent="-171450" defTabSz="966612">
              <a:buFont typeface="Arial" panose="020B0604020202020204" pitchFamily="34" charset="0"/>
              <a:buChar char="•"/>
              <a:defRPr/>
            </a:pPr>
            <a:r>
              <a:rPr lang="en-US" baseline="0" dirty="0"/>
              <a:t>And they’ll need additional information added based on input from the implementation experts and other agency </a:t>
            </a:r>
            <a:r>
              <a:rPr lang="en-US" baseline="0" dirty="0" smtClean="0"/>
              <a:t>consultations, including the Commission’s Executive Director. </a:t>
            </a:r>
            <a:endParaRPr lang="en-US" baseline="0" dirty="0"/>
          </a:p>
          <a:p>
            <a:pPr marL="171450" indent="-171450" defTabSz="966612">
              <a:buFont typeface="Arial" panose="020B0604020202020204" pitchFamily="34" charset="0"/>
              <a:buChar char="•"/>
              <a:defRPr/>
            </a:pPr>
            <a:r>
              <a:rPr lang="en-US" baseline="0" dirty="0"/>
              <a:t>But they do provide a good framework for how the project would be carried out.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13</a:t>
            </a:fld>
            <a:endParaRPr lang="en-US"/>
          </a:p>
        </p:txBody>
      </p:sp>
    </p:spTree>
    <p:extLst>
      <p:ext uri="{BB962C8B-B14F-4D97-AF65-F5344CB8AC3E}">
        <p14:creationId xmlns:p14="http://schemas.microsoft.com/office/powerpoint/2010/main" val="41680811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defTabSz="966612">
              <a:buFont typeface="Arial"/>
              <a:buChar char="•"/>
              <a:defRPr/>
            </a:pPr>
            <a:r>
              <a:rPr lang="en-US" sz="1400" dirty="0">
                <a:latin typeface="Arial"/>
                <a:cs typeface="Arial"/>
              </a:rPr>
              <a:t>For example, the Draft Operational Plan covers how the eradication operation would be conducted.</a:t>
            </a:r>
            <a:r>
              <a:rPr lang="en-US" sz="1400" baseline="0" dirty="0">
                <a:latin typeface="Arial"/>
                <a:cs typeface="Arial"/>
              </a:rPr>
              <a:t> </a:t>
            </a:r>
          </a:p>
          <a:p>
            <a:pPr marL="285750" indent="-285750" defTabSz="966612">
              <a:buFont typeface="Arial"/>
              <a:buChar char="•"/>
              <a:defRPr/>
            </a:pPr>
            <a:r>
              <a:rPr lang="en-US" sz="1400" baseline="0" dirty="0">
                <a:latin typeface="Arial"/>
                <a:cs typeface="Arial"/>
              </a:rPr>
              <a:t>The primary method will be by aerial bait application, where bait </a:t>
            </a:r>
            <a:r>
              <a:rPr lang="en-US" sz="1400" dirty="0">
                <a:latin typeface="Arial"/>
                <a:cs typeface="Arial"/>
              </a:rPr>
              <a:t>will be applied from a specially designed spreader bucket slung beneath the aircraft. </a:t>
            </a:r>
          </a:p>
          <a:p>
            <a:pPr marL="285750" indent="-285750" defTabSz="966612">
              <a:buFont typeface="Arial"/>
              <a:buChar char="•"/>
              <a:defRPr/>
            </a:pPr>
            <a:r>
              <a:rPr lang="en-US" sz="1400" baseline="0" dirty="0">
                <a:latin typeface="Arial"/>
                <a:cs typeface="Arial"/>
              </a:rPr>
              <a:t>The bait bucket can be configured depending on what part of the island is being flown.</a:t>
            </a:r>
          </a:p>
          <a:p>
            <a:pPr marL="285750" indent="-285750" defTabSz="966612">
              <a:buFont typeface="Arial"/>
              <a:buChar char="•"/>
              <a:defRPr/>
            </a:pPr>
            <a:r>
              <a:rPr lang="en-US" sz="1400" dirty="0">
                <a:latin typeface="Arial"/>
                <a:cs typeface="Arial"/>
              </a:rPr>
              <a:t>The dose rate, bait direction and swath width are all controlled so that bait</a:t>
            </a:r>
            <a:r>
              <a:rPr lang="en-US" sz="1400" baseline="0" dirty="0">
                <a:latin typeface="Arial"/>
                <a:cs typeface="Arial"/>
              </a:rPr>
              <a:t> is being applied to every mouse territory but is not being applied to areas </a:t>
            </a:r>
            <a:r>
              <a:rPr lang="en-US" sz="1400" baseline="0" dirty="0" smtClean="0">
                <a:latin typeface="Arial"/>
                <a:cs typeface="Arial"/>
              </a:rPr>
              <a:t>we </a:t>
            </a:r>
            <a:r>
              <a:rPr lang="en-US" sz="1400" baseline="0" dirty="0">
                <a:latin typeface="Arial"/>
                <a:cs typeface="Arial"/>
              </a:rPr>
              <a:t>don’t want it, like the marine environment</a:t>
            </a:r>
            <a:r>
              <a:rPr lang="en-US" sz="1400" dirty="0">
                <a:latin typeface="Arial"/>
                <a:cs typeface="Arial"/>
              </a:rPr>
              <a:t>. </a:t>
            </a:r>
          </a:p>
        </p:txBody>
      </p:sp>
      <p:sp>
        <p:nvSpPr>
          <p:cNvPr id="4" name="Slide Number Placeholder 3"/>
          <p:cNvSpPr>
            <a:spLocks noGrp="1"/>
          </p:cNvSpPr>
          <p:nvPr>
            <p:ph type="sldNum" sz="quarter" idx="10"/>
          </p:nvPr>
        </p:nvSpPr>
        <p:spPr/>
        <p:txBody>
          <a:bodyPr/>
          <a:lstStyle/>
          <a:p>
            <a:fld id="{BD9D87F3-4C1E-47BD-BC52-23B8D91C06B7}" type="slidenum">
              <a:rPr lang="en-US" smtClean="0"/>
              <a:t>14</a:t>
            </a:fld>
            <a:endParaRPr lang="en-US"/>
          </a:p>
        </p:txBody>
      </p:sp>
    </p:spTree>
    <p:extLst>
      <p:ext uri="{BB962C8B-B14F-4D97-AF65-F5344CB8AC3E}">
        <p14:creationId xmlns:p14="http://schemas.microsoft.com/office/powerpoint/2010/main" val="6234457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ourier New" panose="02070309020205020404" pitchFamily="49" charset="0"/>
              <a:buChar char="o"/>
            </a:pPr>
            <a:r>
              <a:rPr lang="en-US" dirty="0"/>
              <a:t>The Mitigation &amp; Monitoring</a:t>
            </a:r>
            <a:r>
              <a:rPr lang="en-US" baseline="0" dirty="0"/>
              <a:t> Plan covers everything from tracking b</a:t>
            </a:r>
            <a:r>
              <a:rPr lang="en-US" dirty="0"/>
              <a:t>ait application rates</a:t>
            </a:r>
            <a:r>
              <a:rPr lang="en-US" baseline="0" dirty="0"/>
              <a:t> to rodenticide residue monitoring.</a:t>
            </a:r>
          </a:p>
          <a:p>
            <a:pPr marL="171450" indent="-171450">
              <a:buFont typeface="Courier New" panose="02070309020205020404" pitchFamily="49" charset="0"/>
              <a:buChar char="o"/>
            </a:pPr>
            <a:r>
              <a:rPr lang="en-US" baseline="0" dirty="0"/>
              <a:t>It lays our plan for mitigating and tracking non-target fish &amp; wildlife, based largely on lessons learned from past projects and from our extensive knowledge of the </a:t>
            </a:r>
            <a:r>
              <a:rPr lang="en-US" baseline="0" dirty="0" err="1"/>
              <a:t>Farallon</a:t>
            </a:r>
            <a:r>
              <a:rPr lang="en-US" baseline="0" dirty="0"/>
              <a:t> ecosystem.</a:t>
            </a:r>
          </a:p>
          <a:p>
            <a:pPr marL="171450" indent="-171450">
              <a:buFont typeface="Courier New" panose="02070309020205020404" pitchFamily="49" charset="0"/>
              <a:buChar char="o"/>
            </a:pPr>
            <a:r>
              <a:rPr lang="en-US" baseline="0" dirty="0"/>
              <a:t>Keeping non-target impacts to a minimum is a critical component to project success. </a:t>
            </a:r>
          </a:p>
        </p:txBody>
      </p:sp>
      <p:sp>
        <p:nvSpPr>
          <p:cNvPr id="4" name="Slide Number Placeholder 3"/>
          <p:cNvSpPr>
            <a:spLocks noGrp="1"/>
          </p:cNvSpPr>
          <p:nvPr>
            <p:ph type="sldNum" sz="quarter" idx="10"/>
          </p:nvPr>
        </p:nvSpPr>
        <p:spPr/>
        <p:txBody>
          <a:bodyPr/>
          <a:lstStyle/>
          <a:p>
            <a:fld id="{BD9D87F3-4C1E-47BD-BC52-23B8D91C06B7}" type="slidenum">
              <a:rPr lang="en-US" smtClean="0"/>
              <a:t>15</a:t>
            </a:fld>
            <a:endParaRPr lang="en-US"/>
          </a:p>
        </p:txBody>
      </p:sp>
    </p:spTree>
    <p:extLst>
      <p:ext uri="{BB962C8B-B14F-4D97-AF65-F5344CB8AC3E}">
        <p14:creationId xmlns:p14="http://schemas.microsoft.com/office/powerpoint/2010/main" val="30479629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ourier New" panose="02070309020205020404" pitchFamily="49" charset="0"/>
              <a:buChar char="o"/>
            </a:pPr>
            <a:r>
              <a:rPr lang="en-US" dirty="0"/>
              <a:t>We don’t expect any</a:t>
            </a:r>
            <a:r>
              <a:rPr lang="en-US" baseline="0" dirty="0"/>
              <a:t> bait spills, but the </a:t>
            </a:r>
            <a:r>
              <a:rPr lang="en-US" dirty="0"/>
              <a:t>bait spill contingency</a:t>
            </a:r>
            <a:r>
              <a:rPr lang="en-US" baseline="0" dirty="0"/>
              <a:t> plan covers strategies for responding </a:t>
            </a:r>
            <a:r>
              <a:rPr lang="en-US" baseline="0" dirty="0" smtClean="0"/>
              <a:t>to both </a:t>
            </a:r>
            <a:r>
              <a:rPr lang="en-US" baseline="0" dirty="0" smtClean="0"/>
              <a:t>terrestrial </a:t>
            </a:r>
            <a:r>
              <a:rPr lang="en-US" baseline="0" dirty="0"/>
              <a:t>and marine </a:t>
            </a:r>
            <a:r>
              <a:rPr lang="en-US" baseline="0" dirty="0" smtClean="0"/>
              <a:t>spills</a:t>
            </a:r>
            <a:r>
              <a:rPr lang="en-US" baseline="0" dirty="0"/>
              <a: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16</a:t>
            </a:fld>
            <a:endParaRPr lang="en-US"/>
          </a:p>
        </p:txBody>
      </p:sp>
    </p:spTree>
    <p:extLst>
      <p:ext uri="{BB962C8B-B14F-4D97-AF65-F5344CB8AC3E}">
        <p14:creationId xmlns:p14="http://schemas.microsoft.com/office/powerpoint/2010/main" val="18378733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ourier New" panose="02070309020205020404" pitchFamily="49" charset="0"/>
              <a:buChar char="o"/>
            </a:pPr>
            <a:r>
              <a:rPr lang="en-US" dirty="0"/>
              <a:t>The non-target species contingency plan provides a framework</a:t>
            </a:r>
            <a:r>
              <a:rPr lang="en-US" baseline="0" dirty="0"/>
              <a:t> for </a:t>
            </a:r>
            <a:r>
              <a:rPr lang="en-US" dirty="0"/>
              <a:t>addressing </a:t>
            </a:r>
            <a:r>
              <a:rPr lang="en-US" dirty="0" smtClean="0"/>
              <a:t>unexpected</a:t>
            </a:r>
            <a:r>
              <a:rPr lang="en-US" baseline="0" dirty="0" smtClean="0"/>
              <a:t> </a:t>
            </a:r>
            <a:r>
              <a:rPr lang="en-US" baseline="0" dirty="0"/>
              <a:t>events to ensure that no significant impacts occur.</a:t>
            </a:r>
          </a:p>
          <a:p>
            <a:pPr marL="171450" indent="-171450">
              <a:buFont typeface="Courier New" panose="02070309020205020404" pitchFamily="49" charset="0"/>
              <a:buChar char="o"/>
            </a:pPr>
            <a:r>
              <a:rPr lang="en-US" dirty="0"/>
              <a:t>Triggers</a:t>
            </a:r>
            <a:r>
              <a:rPr lang="en-US" baseline="0" dirty="0"/>
              <a:t> would be based on environmental monitoring that’s covered in the Monitoring Plan. </a:t>
            </a:r>
          </a:p>
          <a:p>
            <a:pPr marL="171450" indent="-171450">
              <a:buFont typeface="Courier New" panose="02070309020205020404" pitchFamily="49" charset="0"/>
              <a:buChar char="o"/>
            </a:pPr>
            <a:r>
              <a:rPr lang="en-US" baseline="0" dirty="0"/>
              <a:t>One example would be if, prior to the first bait drop, our gull hazing plan has not successfully dispersed the gulls from the island. </a:t>
            </a:r>
            <a:endParaRPr lang="en-US" b="0" baseline="0" dirty="0"/>
          </a:p>
          <a:p>
            <a:pPr marL="171450" indent="-171450">
              <a:buFont typeface="Courier New" panose="02070309020205020404" pitchFamily="49" charset="0"/>
              <a:buChar char="o"/>
            </a:pPr>
            <a:r>
              <a:rPr lang="en-US" b="0" baseline="0" dirty="0"/>
              <a:t>Responses in this case would be to alter our techniques and postpone bait application until more favorable conditions were achieved.</a:t>
            </a:r>
          </a:p>
          <a:p>
            <a:pPr marL="171450" indent="-171450">
              <a:buFont typeface="Courier New" panose="02070309020205020404" pitchFamily="49" charset="0"/>
              <a:buChar char="o"/>
            </a:pPr>
            <a:r>
              <a:rPr lang="en-US" b="0" baseline="0" dirty="0"/>
              <a:t>Again, assuming the decision is made to proceed with the project, these plans will be finalized with the input of other experts and stakeholders, </a:t>
            </a:r>
            <a:r>
              <a:rPr lang="en-US" b="0" baseline="0" dirty="0" smtClean="0"/>
              <a:t>including the Commission’s </a:t>
            </a:r>
            <a:r>
              <a:rPr lang="en-US" b="0" baseline="0" dirty="0"/>
              <a:t>Executive Director. </a:t>
            </a:r>
            <a:endParaRPr lang="en-US" b="0" dirty="0"/>
          </a:p>
        </p:txBody>
      </p:sp>
      <p:sp>
        <p:nvSpPr>
          <p:cNvPr id="4" name="Slide Number Placeholder 3"/>
          <p:cNvSpPr>
            <a:spLocks noGrp="1"/>
          </p:cNvSpPr>
          <p:nvPr>
            <p:ph type="sldNum" sz="quarter" idx="10"/>
          </p:nvPr>
        </p:nvSpPr>
        <p:spPr/>
        <p:txBody>
          <a:bodyPr/>
          <a:lstStyle/>
          <a:p>
            <a:fld id="{BD9D87F3-4C1E-47BD-BC52-23B8D91C06B7}" type="slidenum">
              <a:rPr lang="en-US" smtClean="0"/>
              <a:t>17</a:t>
            </a:fld>
            <a:endParaRPr lang="en-US"/>
          </a:p>
        </p:txBody>
      </p:sp>
    </p:spTree>
    <p:extLst>
      <p:ext uri="{BB962C8B-B14F-4D97-AF65-F5344CB8AC3E}">
        <p14:creationId xmlns:p14="http://schemas.microsoft.com/office/powerpoint/2010/main" val="40617563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b="1" kern="1200" dirty="0">
                <a:solidFill>
                  <a:schemeClr val="tx1"/>
                </a:solidFill>
                <a:effectLst/>
                <a:latin typeface="+mn-lt"/>
                <a:ea typeface="+mn-ea"/>
                <a:cs typeface="+mn-cs"/>
              </a:rPr>
              <a:t>ESHA (Environmentally Sensitive Habitat)</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sz="1200" b="0" kern="1200" dirty="0">
              <a:solidFill>
                <a:schemeClr val="tx1"/>
              </a:solidFill>
              <a:effectLst/>
              <a:latin typeface="+mn-lt"/>
              <a:cs typeface="Calibri"/>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By</a:t>
            </a:r>
            <a:r>
              <a:rPr lang="en-US" sz="1200" kern="1200" baseline="0" dirty="0">
                <a:solidFill>
                  <a:schemeClr val="tx1"/>
                </a:solidFill>
                <a:effectLst/>
                <a:latin typeface="+mn-lt"/>
                <a:ea typeface="+mn-ea"/>
                <a:cs typeface="+mn-cs"/>
              </a:rPr>
              <a:t> our assessment, this project is without question consistent with the </a:t>
            </a:r>
            <a:r>
              <a:rPr lang="en-US" sz="1200" kern="1200" baseline="0" dirty="0" smtClean="0">
                <a:solidFill>
                  <a:schemeClr val="tx1"/>
                </a:solidFill>
                <a:effectLst/>
                <a:latin typeface="+mn-lt"/>
                <a:ea typeface="+mn-ea"/>
                <a:cs typeface="+mn-cs"/>
              </a:rPr>
              <a:t>Coastal Act </a:t>
            </a:r>
            <a:r>
              <a:rPr lang="en-US" sz="1200" kern="1200" dirty="0" smtClean="0">
                <a:solidFill>
                  <a:schemeClr val="tx1"/>
                </a:solidFill>
                <a:effectLst/>
                <a:latin typeface="+mn-lt"/>
                <a:ea typeface="+mn-ea"/>
                <a:cs typeface="+mn-cs"/>
              </a:rPr>
              <a:t>and I want to highlight some of the most applicable points</a:t>
            </a:r>
            <a:r>
              <a:rPr lang="en-US" sz="1200" kern="1200" baseline="0" dirty="0" smtClean="0">
                <a:solidFill>
                  <a:schemeClr val="tx1"/>
                </a:solidFill>
                <a:effectLst/>
                <a:latin typeface="+mn-lt"/>
                <a:ea typeface="+mn-ea"/>
                <a:cs typeface="+mn-cs"/>
              </a:rPr>
              <a:t>. </a:t>
            </a:r>
            <a:endParaRPr lang="en-US" sz="1200" kern="1200" baseline="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Continued presence of introduced, invasive house mice on the South Farallon Islands is resulting in continuous adverse impacts to ESHA.</a:t>
            </a:r>
            <a:endParaRPr lang="en-US" sz="1200" kern="1200" dirty="0">
              <a:solidFill>
                <a:schemeClr val="tx1"/>
              </a:solidFill>
              <a:effectLst/>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baseline="0" dirty="0">
                <a:solidFill>
                  <a:schemeClr val="tx1"/>
                </a:solidFill>
                <a:latin typeface="+mn-lt"/>
                <a:ea typeface="+mn-ea"/>
                <a:cs typeface="+mn-cs"/>
              </a:rPr>
              <a:t>In relation to this point, Section 30240 </a:t>
            </a:r>
            <a:r>
              <a:rPr lang="en-US" sz="1200" b="0" i="0" u="none" strike="noStrike" kern="1200" baseline="0" dirty="0" smtClean="0">
                <a:solidFill>
                  <a:schemeClr val="tx1"/>
                </a:solidFill>
                <a:latin typeface="+mn-lt"/>
                <a:ea typeface="+mn-ea"/>
                <a:cs typeface="+mn-cs"/>
              </a:rPr>
              <a:t>of the Act states </a:t>
            </a:r>
            <a:r>
              <a:rPr lang="en-US" sz="1200" b="0" i="0" u="none" strike="noStrike" kern="1200" baseline="0" dirty="0">
                <a:solidFill>
                  <a:schemeClr val="tx1"/>
                </a:solidFill>
                <a:latin typeface="+mn-lt"/>
                <a:ea typeface="+mn-ea"/>
                <a:cs typeface="+mn-cs"/>
              </a:rPr>
              <a:t>that "environmentally sensitive habitat areas shall be protected against any significant disruption of habitat values." So, not only is the project consistent with this goal, failing to act is contrary to the policy expressed in the Coastal Act.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Benefits that would accrue to ESHA from the Project are significant and long-lasting.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No adverse population level impacts are expected for any non-target species.</a:t>
            </a:r>
            <a:endParaRPr lang="en-US" sz="1200" kern="1200" dirty="0">
              <a:solidFill>
                <a:schemeClr val="tx1"/>
              </a:solidFill>
              <a:effectLst/>
              <a:latin typeface="+mn-lt"/>
              <a:cs typeface="Calibri"/>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And the project is consistent </a:t>
            </a:r>
            <a:r>
              <a:rPr lang="en-US" sz="1200" kern="1200" dirty="0">
                <a:solidFill>
                  <a:schemeClr val="tx1"/>
                </a:solidFill>
                <a:effectLst/>
                <a:latin typeface="+mn-lt"/>
                <a:ea typeface="+mn-ea"/>
                <a:cs typeface="+mn-cs"/>
              </a:rPr>
              <a:t>with California Ecosystem Protection Act of 2020, which endorses island conservation projects like this one.</a:t>
            </a:r>
            <a:r>
              <a:rPr lang="en-US" dirty="0"/>
              <a:t> </a:t>
            </a:r>
            <a:endParaRPr lang="en-US" sz="1200" kern="1200" dirty="0">
              <a:solidFill>
                <a:schemeClr val="tx1"/>
              </a:solidFill>
              <a:effectLst/>
              <a:latin typeface="+mn-lt"/>
              <a:cs typeface="Calibri"/>
            </a:endParaRPr>
          </a:p>
          <a:p>
            <a:pPr marL="171450" indent="-171450">
              <a:buFont typeface="Courier New" panose="02070309020205020404" pitchFamily="49" charset="0"/>
              <a:buChar char="o"/>
            </a:pP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18</a:t>
            </a:fld>
            <a:endParaRPr lang="en-US"/>
          </a:p>
        </p:txBody>
      </p:sp>
    </p:spTree>
    <p:extLst>
      <p:ext uri="{BB962C8B-B14F-4D97-AF65-F5344CB8AC3E}">
        <p14:creationId xmlns:p14="http://schemas.microsoft.com/office/powerpoint/2010/main" val="1113939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Marine Environment &amp; Water Quality</a:t>
            </a:r>
          </a:p>
          <a:p>
            <a:pPr lvl="0"/>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We acknowledge there will be small amounts</a:t>
            </a:r>
            <a:r>
              <a:rPr lang="en-US" sz="1200" kern="1200" baseline="0" dirty="0">
                <a:solidFill>
                  <a:schemeClr val="tx1"/>
                </a:solidFill>
                <a:effectLst/>
                <a:latin typeface="+mn-lt"/>
                <a:ea typeface="+mn-ea"/>
                <a:cs typeface="+mn-cs"/>
              </a:rPr>
              <a:t> of incidental bait drift into the marine environment. Small numbers of bait pellets will bounce off of cliffs and land in the water.</a:t>
            </a:r>
          </a:p>
          <a:p>
            <a:pPr marL="171450" lvl="0" indent="-171450">
              <a:buFont typeface="Arial" panose="020B0604020202020204" pitchFamily="34" charset="0"/>
              <a:buChar char="•"/>
            </a:pPr>
            <a:r>
              <a:rPr lang="en-US" sz="1200" kern="1200" baseline="0" dirty="0">
                <a:solidFill>
                  <a:schemeClr val="tx1"/>
                </a:solidFill>
                <a:effectLst/>
                <a:latin typeface="+mn-lt"/>
                <a:ea typeface="+mn-ea"/>
                <a:cs typeface="+mn-cs"/>
              </a:rPr>
              <a:t>But there are n</a:t>
            </a:r>
            <a:r>
              <a:rPr lang="en-US" sz="1200" kern="1200" dirty="0">
                <a:solidFill>
                  <a:schemeClr val="tx1"/>
                </a:solidFill>
                <a:effectLst/>
                <a:latin typeface="+mn-lt"/>
                <a:ea typeface="+mn-ea"/>
                <a:cs typeface="+mn-cs"/>
              </a:rPr>
              <a:t>o expected impacts from bait drift into the marine environment, for several reasons.</a:t>
            </a:r>
          </a:p>
          <a:p>
            <a:pPr marL="285750" indent="-285750">
              <a:spcBef>
                <a:spcPts val="1200"/>
              </a:spcBef>
              <a:buClr>
                <a:srgbClr val="007698"/>
              </a:buClr>
              <a:buFont typeface="Courier New" panose="02070309020205020404" pitchFamily="49" charset="0"/>
              <a:buChar char="o"/>
            </a:pPr>
            <a:r>
              <a:rPr lang="en-US" sz="1200" b="0" dirty="0"/>
              <a:t>Because of the small amounts involved.</a:t>
            </a:r>
          </a:p>
          <a:p>
            <a:pPr marL="285750" marR="0" lvl="0" indent="-285750" algn="l" defTabSz="914400" rtl="0" eaLnBrk="1" fontAlgn="auto" latinLnBrk="0" hangingPunct="1">
              <a:lnSpc>
                <a:spcPct val="100000"/>
              </a:lnSpc>
              <a:spcBef>
                <a:spcPts val="1200"/>
              </a:spcBef>
              <a:spcAft>
                <a:spcPts val="0"/>
              </a:spcAft>
              <a:buClr>
                <a:srgbClr val="007698"/>
              </a:buClr>
              <a:buSzTx/>
              <a:buFont typeface="Courier New" panose="02070309020205020404" pitchFamily="49" charset="0"/>
              <a:buChar char="o"/>
              <a:tabLst/>
              <a:defRPr/>
            </a:pPr>
            <a:r>
              <a:rPr lang="en-US" sz="1200" b="0" dirty="0"/>
              <a:t>Pellets themselves disintegrate within a few hours.</a:t>
            </a:r>
          </a:p>
          <a:p>
            <a:pPr marL="285750" marR="0" lvl="0" indent="-285750" algn="l" defTabSz="914400" rtl="0" eaLnBrk="1" fontAlgn="auto" latinLnBrk="0" hangingPunct="1">
              <a:lnSpc>
                <a:spcPct val="100000"/>
              </a:lnSpc>
              <a:spcBef>
                <a:spcPts val="1200"/>
              </a:spcBef>
              <a:spcAft>
                <a:spcPts val="0"/>
              </a:spcAft>
              <a:buClr>
                <a:srgbClr val="007698"/>
              </a:buClr>
              <a:buSzTx/>
              <a:buFont typeface="Courier New" panose="02070309020205020404" pitchFamily="49" charset="0"/>
              <a:buChar char="o"/>
              <a:tabLst/>
              <a:defRPr/>
            </a:pPr>
            <a:r>
              <a:rPr lang="en-US" sz="1200" b="0" dirty="0"/>
              <a:t>Most of the fish that live in the waters surrounding the islands are</a:t>
            </a:r>
            <a:r>
              <a:rPr lang="en-US" sz="1200" b="0" baseline="0" dirty="0"/>
              <a:t> predators and </a:t>
            </a:r>
            <a:r>
              <a:rPr lang="en-US" sz="1200" b="0" baseline="0" dirty="0" err="1"/>
              <a:t>planktivores</a:t>
            </a:r>
            <a:r>
              <a:rPr lang="en-US" sz="1200" b="0" baseline="0" dirty="0"/>
              <a:t> that would not be expected to feed on a grain pellet.</a:t>
            </a:r>
            <a:endParaRPr lang="en-US" sz="1200" b="0" dirty="0"/>
          </a:p>
          <a:p>
            <a:pPr marL="285750" indent="-285750">
              <a:spcBef>
                <a:spcPts val="1200"/>
              </a:spcBef>
              <a:buClr>
                <a:srgbClr val="007698"/>
              </a:buClr>
              <a:buFont typeface="Courier New" panose="02070309020205020404" pitchFamily="49" charset="0"/>
              <a:buChar char="o"/>
            </a:pPr>
            <a:r>
              <a:rPr lang="en-US" sz="1200" b="0" dirty="0" err="1"/>
              <a:t>Brodifacoum</a:t>
            </a:r>
            <a:r>
              <a:rPr lang="en-US" sz="1200" b="0" dirty="0"/>
              <a:t> itself is not soluble in </a:t>
            </a:r>
            <a:r>
              <a:rPr lang="en-US" sz="1200" b="0" dirty="0" smtClean="0"/>
              <a:t>water, </a:t>
            </a:r>
            <a:r>
              <a:rPr lang="en-US" sz="1200" b="0" dirty="0"/>
              <a:t>and therefore won’t become</a:t>
            </a:r>
            <a:r>
              <a:rPr lang="en-US" sz="1200" b="0" baseline="0" dirty="0"/>
              <a:t> part of the water column.</a:t>
            </a:r>
            <a:endParaRPr lang="en-US" sz="1200" b="0" dirty="0"/>
          </a:p>
          <a:p>
            <a:pPr marL="285750" indent="-285750">
              <a:spcBef>
                <a:spcPts val="1200"/>
              </a:spcBef>
              <a:buClr>
                <a:srgbClr val="007698"/>
              </a:buClr>
              <a:buFont typeface="Courier New" panose="02070309020205020404" pitchFamily="49" charset="0"/>
              <a:buChar char="o"/>
            </a:pPr>
            <a:r>
              <a:rPr lang="en-US" sz="1200" b="0" dirty="0"/>
              <a:t>Instead,</a:t>
            </a:r>
            <a:r>
              <a:rPr lang="en-US" sz="1200" b="0" baseline="0" dirty="0"/>
              <a:t> the t</a:t>
            </a:r>
            <a:r>
              <a:rPr lang="en-US" sz="1200" b="0" dirty="0"/>
              <a:t>oxicant settles to the bottom where it is no longer available</a:t>
            </a:r>
            <a:r>
              <a:rPr lang="en-US" sz="1200" b="0" baseline="0" dirty="0"/>
              <a:t> for uptake by non-target species.</a:t>
            </a:r>
            <a:endParaRPr lang="en-US" sz="1200" b="0" dirty="0"/>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is supported by past projects and by our</a:t>
            </a:r>
            <a:r>
              <a:rPr lang="en-US" sz="1200" kern="1200" baseline="0" dirty="0">
                <a:solidFill>
                  <a:schemeClr val="tx1"/>
                </a:solidFill>
                <a:effectLst/>
                <a:latin typeface="+mn-lt"/>
                <a:ea typeface="+mn-ea"/>
                <a:cs typeface="+mn-cs"/>
              </a:rPr>
              <a:t> consultations with the experts at </a:t>
            </a:r>
            <a:r>
              <a:rPr lang="en-US" sz="1200" kern="1200" dirty="0">
                <a:solidFill>
                  <a:schemeClr val="tx1"/>
                </a:solidFill>
                <a:effectLst/>
                <a:latin typeface="+mn-lt"/>
                <a:ea typeface="+mn-ea"/>
                <a:cs typeface="+mn-cs"/>
              </a:rPr>
              <a:t>NOAA Fisheries on black abalone ESA and Essential Fish Habitat.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And finally, the project would result in long-term and significant benefits for marine species such as the </a:t>
            </a:r>
            <a:r>
              <a:rPr lang="en-US" sz="1200" kern="1200" dirty="0" smtClean="0">
                <a:solidFill>
                  <a:schemeClr val="tx1"/>
                </a:solidFill>
                <a:effectLst/>
                <a:latin typeface="+mn-lt"/>
                <a:ea typeface="+mn-ea"/>
                <a:cs typeface="+mn-cs"/>
              </a:rPr>
              <a:t>Ashy </a:t>
            </a:r>
            <a:r>
              <a:rPr lang="en-US" sz="1200" kern="1200" dirty="0">
                <a:solidFill>
                  <a:schemeClr val="tx1"/>
                </a:solidFill>
                <a:effectLst/>
                <a:latin typeface="+mn-lt"/>
                <a:ea typeface="+mn-ea"/>
                <a:cs typeface="+mn-cs"/>
              </a:rPr>
              <a:t>and Leach’s storm-petrels</a:t>
            </a:r>
          </a:p>
          <a:p>
            <a:pPr marL="0" indent="0">
              <a:buFont typeface="Courier New" panose="02070309020205020404" pitchFamily="49" charset="0"/>
              <a:buNone/>
            </a:pP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19</a:t>
            </a:fld>
            <a:endParaRPr lang="en-US"/>
          </a:p>
        </p:txBody>
      </p:sp>
    </p:spTree>
    <p:extLst>
      <p:ext uri="{BB962C8B-B14F-4D97-AF65-F5344CB8AC3E}">
        <p14:creationId xmlns:p14="http://schemas.microsoft.com/office/powerpoint/2010/main" val="2567486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Sans-Serif"/>
              <a:buChar char="•"/>
            </a:pPr>
            <a:r>
              <a:rPr lang="en-US" dirty="0"/>
              <a:t>First,</a:t>
            </a:r>
            <a:r>
              <a:rPr lang="en-US" baseline="0" dirty="0"/>
              <a:t> who are we at the U.S. Fish &amp; Wildlife Service.</a:t>
            </a:r>
            <a:endParaRPr lang="en-US" dirty="0"/>
          </a:p>
          <a:p>
            <a:pPr marL="285750" indent="-285750">
              <a:buFont typeface="Arial,Sans-Serif"/>
              <a:buChar char="•"/>
            </a:pPr>
            <a:r>
              <a:rPr lang="en-US" dirty="0"/>
              <a:t>We are one of the only federal agencies with a mission that is strictly for conservation of natural and cultural</a:t>
            </a:r>
            <a:r>
              <a:rPr lang="en-US" baseline="0" dirty="0"/>
              <a:t> </a:t>
            </a:r>
            <a:r>
              <a:rPr lang="en-US" dirty="0"/>
              <a:t>resources.</a:t>
            </a:r>
          </a:p>
          <a:p>
            <a:pPr marL="285750" indent="-285750">
              <a:buFont typeface="Arial,Sans-Serif"/>
              <a:buChar char="•"/>
            </a:pPr>
            <a:r>
              <a:rPr lang="en-US" dirty="0"/>
              <a:t>We have been working </a:t>
            </a:r>
            <a:r>
              <a:rPr lang="en-US" baseline="0" dirty="0"/>
              <a:t>for conservation </a:t>
            </a:r>
            <a:r>
              <a:rPr lang="en-US" dirty="0"/>
              <a:t>with</a:t>
            </a:r>
            <a:r>
              <a:rPr lang="en-US" baseline="0" dirty="0"/>
              <a:t> California and it’s people since 1908, when the first </a:t>
            </a:r>
            <a:r>
              <a:rPr lang="en-US" baseline="0" dirty="0" smtClean="0"/>
              <a:t>here Refuge </a:t>
            </a:r>
            <a:r>
              <a:rPr lang="en-US" baseline="0" dirty="0"/>
              <a:t>was established</a:t>
            </a:r>
            <a:r>
              <a:rPr lang="en-US" dirty="0"/>
              <a:t>.</a:t>
            </a:r>
          </a:p>
          <a:p>
            <a:pPr marL="285750" indent="-285750">
              <a:buFont typeface="Arial,Sans-Serif"/>
              <a:buChar char="•"/>
            </a:pPr>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BD9D87F3-4C1E-47BD-BC52-23B8D91C06B7}" type="slidenum">
              <a:rPr lang="en-US" smtClean="0"/>
              <a:t>2</a:t>
            </a:fld>
            <a:endParaRPr lang="en-US"/>
          </a:p>
        </p:txBody>
      </p:sp>
    </p:spTree>
    <p:extLst>
      <p:ext uri="{BB962C8B-B14F-4D97-AF65-F5344CB8AC3E}">
        <p14:creationId xmlns:p14="http://schemas.microsoft.com/office/powerpoint/2010/main" val="5837546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effectLst/>
                <a:latin typeface="+mn-lt"/>
                <a:ea typeface="+mn-ea"/>
                <a:cs typeface="+mn-cs"/>
              </a:rPr>
              <a:t>I want to close</a:t>
            </a:r>
            <a:r>
              <a:rPr lang="en-US" sz="1200" b="0" kern="1200" baseline="0" dirty="0" smtClean="0">
                <a:solidFill>
                  <a:schemeClr val="tx1"/>
                </a:solidFill>
                <a:effectLst/>
                <a:latin typeface="+mn-lt"/>
                <a:ea typeface="+mn-ea"/>
                <a:cs typeface="+mn-cs"/>
              </a:rPr>
              <a:t> by saying that t</a:t>
            </a:r>
            <a:r>
              <a:rPr lang="en-US" sz="1200" b="0" kern="1200" dirty="0" smtClean="0">
                <a:solidFill>
                  <a:schemeClr val="tx1"/>
                </a:solidFill>
                <a:effectLst/>
                <a:latin typeface="+mn-lt"/>
                <a:ea typeface="+mn-ea"/>
                <a:cs typeface="+mn-cs"/>
              </a:rPr>
              <a:t>his </a:t>
            </a:r>
            <a:r>
              <a:rPr lang="en-US" sz="1200" b="0" kern="1200" dirty="0">
                <a:solidFill>
                  <a:schemeClr val="tx1"/>
                </a:solidFill>
                <a:effectLst/>
                <a:latin typeface="+mn-lt"/>
                <a:ea typeface="+mn-ea"/>
                <a:cs typeface="+mn-cs"/>
              </a:rPr>
              <a:t>is about restoring one of the most ecologically unique and significant ecosystems in California. The proposal utilizes proven, mitigatable, best practices developed from hundreds of other successful restoration projects around the world. We understand </a:t>
            </a:r>
            <a:r>
              <a:rPr lang="en-US" sz="1200" b="0" kern="1200" dirty="0" smtClean="0">
                <a:solidFill>
                  <a:schemeClr val="tx1"/>
                </a:solidFill>
                <a:effectLst/>
                <a:latin typeface="+mn-lt"/>
                <a:ea typeface="+mn-ea"/>
                <a:cs typeface="+mn-cs"/>
              </a:rPr>
              <a:t>the </a:t>
            </a:r>
            <a:r>
              <a:rPr lang="en-US" sz="1200" b="0" kern="1200" dirty="0">
                <a:solidFill>
                  <a:schemeClr val="tx1"/>
                </a:solidFill>
                <a:effectLst/>
                <a:latin typeface="+mn-lt"/>
                <a:ea typeface="+mn-ea"/>
                <a:cs typeface="+mn-cs"/>
              </a:rPr>
              <a:t>concerns that many have raised about this project. We share the same values as you do in our mission to protect and enhance the coastal environment that we all hold so dear. We appreciate that supporting this project could be a difficult decision for the Commission, as this course of</a:t>
            </a:r>
            <a:r>
              <a:rPr lang="en-US" sz="1200" b="0" kern="1200" baseline="0" dirty="0">
                <a:solidFill>
                  <a:schemeClr val="tx1"/>
                </a:solidFill>
                <a:effectLst/>
                <a:latin typeface="+mn-lt"/>
                <a:ea typeface="+mn-ea"/>
                <a:cs typeface="+mn-cs"/>
              </a:rPr>
              <a:t> action was a difficult decision for us.  B</a:t>
            </a:r>
            <a:r>
              <a:rPr lang="en-US" sz="1200" b="0" kern="1200" dirty="0">
                <a:solidFill>
                  <a:schemeClr val="tx1"/>
                </a:solidFill>
                <a:effectLst/>
                <a:latin typeface="+mn-lt"/>
                <a:ea typeface="+mn-ea"/>
                <a:cs typeface="+mn-cs"/>
              </a:rPr>
              <a:t>ut after years of research and planning, we have come to the conclusion, and your staff have concurred, that this project is necessary and is the right thing to do to stop the ecosystem carnage done by mice.  A human-caused problem.  Rare and unique species like the ashy storm-petrel are at risk, from mice, from the impacts of rapidly accelerating climate change, and from other human-induced threats. We have spent nearly two decades in intricate, detailed planning of this project, with input from experts, from other agencies, and from the public. We have the imperative to act now, before we lose or risk any further jeopardy to any one of these species. </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We thank you for your time and for your dedication to the coastal resources of California. We look forward to your discussion and to answering your questions.</a:t>
            </a:r>
            <a:endParaRPr lang="en-US" b="1" baseline="0" dirty="0"/>
          </a:p>
        </p:txBody>
      </p:sp>
      <p:sp>
        <p:nvSpPr>
          <p:cNvPr id="4" name="Slide Number Placeholder 3"/>
          <p:cNvSpPr>
            <a:spLocks noGrp="1"/>
          </p:cNvSpPr>
          <p:nvPr>
            <p:ph type="sldNum" sz="quarter" idx="10"/>
          </p:nvPr>
        </p:nvSpPr>
        <p:spPr/>
        <p:txBody>
          <a:bodyPr/>
          <a:lstStyle/>
          <a:p>
            <a:fld id="{BD9D87F3-4C1E-47BD-BC52-23B8D91C06B7}" type="slidenum">
              <a:rPr lang="en-US" smtClean="0"/>
              <a:t>20</a:t>
            </a:fld>
            <a:endParaRPr lang="en-US"/>
          </a:p>
        </p:txBody>
      </p:sp>
    </p:spTree>
    <p:extLst>
      <p:ext uri="{BB962C8B-B14F-4D97-AF65-F5344CB8AC3E}">
        <p14:creationId xmlns:p14="http://schemas.microsoft.com/office/powerpoint/2010/main" val="38031370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cs typeface="Calibri"/>
            </a:endParaRPr>
          </a:p>
        </p:txBody>
      </p:sp>
      <p:sp>
        <p:nvSpPr>
          <p:cNvPr id="4" name="Slide Number Placeholder 3"/>
          <p:cNvSpPr>
            <a:spLocks noGrp="1"/>
          </p:cNvSpPr>
          <p:nvPr>
            <p:ph type="sldNum" sz="quarter" idx="5"/>
          </p:nvPr>
        </p:nvSpPr>
        <p:spPr/>
        <p:txBody>
          <a:bodyPr/>
          <a:lstStyle/>
          <a:p>
            <a:fld id="{BD9D87F3-4C1E-47BD-BC52-23B8D91C06B7}" type="slidenum">
              <a:rPr lang="en-US" smtClean="0"/>
              <a:t>21</a:t>
            </a:fld>
            <a:endParaRPr lang="en-US"/>
          </a:p>
        </p:txBody>
      </p:sp>
    </p:spTree>
    <p:extLst>
      <p:ext uri="{BB962C8B-B14F-4D97-AF65-F5344CB8AC3E}">
        <p14:creationId xmlns:p14="http://schemas.microsoft.com/office/powerpoint/2010/main" val="35689279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Sans-Serif"/>
              <a:buNone/>
            </a:pPr>
            <a:r>
              <a:rPr lang="en-US" b="1" dirty="0"/>
              <a:t>Version 1</a:t>
            </a:r>
          </a:p>
          <a:p>
            <a:pPr marL="285750" indent="-285750">
              <a:buFont typeface="Arial,Sans-Serif"/>
              <a:buChar char="•"/>
            </a:pPr>
            <a:r>
              <a:rPr lang="en-US" dirty="0"/>
              <a:t>The U.S. Fish and Wildlife Service has been in California for more than a century, and we are here to further conservation. </a:t>
            </a:r>
          </a:p>
          <a:p>
            <a:pPr marL="285750" indent="-285750">
              <a:buFont typeface="Arial,Sans-Serif"/>
              <a:buChar char="•"/>
            </a:pPr>
            <a:r>
              <a:rPr lang="en-US" dirty="0"/>
              <a:t>We have refuges throughout California, and everything we do and have done is in partnership with the state of California and other partners in conservation</a:t>
            </a:r>
          </a:p>
        </p:txBody>
      </p:sp>
      <p:sp>
        <p:nvSpPr>
          <p:cNvPr id="4" name="Slide Number Placeholder 3"/>
          <p:cNvSpPr>
            <a:spLocks noGrp="1"/>
          </p:cNvSpPr>
          <p:nvPr>
            <p:ph type="sldNum" sz="quarter" idx="5"/>
          </p:nvPr>
        </p:nvSpPr>
        <p:spPr/>
        <p:txBody>
          <a:bodyPr/>
          <a:lstStyle/>
          <a:p>
            <a:fld id="{BD9D87F3-4C1E-47BD-BC52-23B8D91C06B7}" type="slidenum">
              <a:rPr lang="en-US" smtClean="0"/>
              <a:t>22</a:t>
            </a:fld>
            <a:endParaRPr lang="en-US"/>
          </a:p>
        </p:txBody>
      </p:sp>
    </p:spTree>
    <p:extLst>
      <p:ext uri="{BB962C8B-B14F-4D97-AF65-F5344CB8AC3E}">
        <p14:creationId xmlns:p14="http://schemas.microsoft.com/office/powerpoint/2010/main" val="19927913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Sans-Serif"/>
              <a:buNone/>
            </a:pPr>
            <a:r>
              <a:rPr lang="en-US" b="1" dirty="0"/>
              <a:t>Version 2</a:t>
            </a:r>
          </a:p>
          <a:p>
            <a:pPr marL="285750" indent="-285750">
              <a:buFont typeface="Arial,Sans-Serif"/>
              <a:buChar char="•"/>
            </a:pPr>
            <a:r>
              <a:rPr lang="en-US" dirty="0"/>
              <a:t>The U.S. Fish and Wildlife Service has been in California for more than a century, and we are here to further conservation. </a:t>
            </a:r>
          </a:p>
          <a:p>
            <a:pPr marL="285750" indent="-285750">
              <a:buFont typeface="Arial,Sans-Serif"/>
              <a:buChar char="•"/>
            </a:pPr>
            <a:r>
              <a:rPr lang="en-US" dirty="0"/>
              <a:t>We have refuges throughout California, and everything we do and have done is in partnership with the state of California and other partners in conservation</a:t>
            </a:r>
          </a:p>
        </p:txBody>
      </p:sp>
      <p:sp>
        <p:nvSpPr>
          <p:cNvPr id="4" name="Slide Number Placeholder 3"/>
          <p:cNvSpPr>
            <a:spLocks noGrp="1"/>
          </p:cNvSpPr>
          <p:nvPr>
            <p:ph type="sldNum" sz="quarter" idx="5"/>
          </p:nvPr>
        </p:nvSpPr>
        <p:spPr/>
        <p:txBody>
          <a:bodyPr/>
          <a:lstStyle/>
          <a:p>
            <a:fld id="{BD9D87F3-4C1E-47BD-BC52-23B8D91C06B7}" type="slidenum">
              <a:rPr lang="en-US" smtClean="0"/>
              <a:t>23</a:t>
            </a:fld>
            <a:endParaRPr lang="en-US"/>
          </a:p>
        </p:txBody>
      </p:sp>
    </p:spTree>
    <p:extLst>
      <p:ext uri="{BB962C8B-B14F-4D97-AF65-F5344CB8AC3E}">
        <p14:creationId xmlns:p14="http://schemas.microsoft.com/office/powerpoint/2010/main" val="3439349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We are in</a:t>
            </a:r>
            <a:r>
              <a:rPr lang="en-US" baseline="0" dirty="0"/>
              <a:t> an age of mass extinctions.</a:t>
            </a:r>
            <a:endParaRPr lang="en-US" dirty="0"/>
          </a:p>
          <a:p>
            <a:pPr marL="171450" indent="-171450">
              <a:buFont typeface="Arial"/>
              <a:buChar char="•"/>
            </a:pPr>
            <a:r>
              <a:rPr lang="en-US" baseline="0" dirty="0"/>
              <a:t>Despite small % of earth’s land mass, majority of those extinctions and of today’s endangered vertebrates are on islands.</a:t>
            </a:r>
            <a:endParaRPr lang="en-US" baseline="0" dirty="0">
              <a:cs typeface="Calibri" panose="020F0502020204030204"/>
            </a:endParaRPr>
          </a:p>
          <a:p>
            <a:pPr marL="171450" indent="-171450">
              <a:buFont typeface="Arial"/>
              <a:buChar char="•"/>
            </a:pPr>
            <a:r>
              <a:rPr lang="en-US" baseline="0" dirty="0"/>
              <a:t>Main cause of this situation is invasive species including rats and mice.</a:t>
            </a:r>
            <a:r>
              <a:rPr lang="en-US" dirty="0"/>
              <a:t> </a:t>
            </a:r>
            <a:endParaRPr lang="en-US" baseline="0">
              <a:cs typeface="Calibri" panose="020F0502020204030204"/>
            </a:endParaRPr>
          </a:p>
          <a:p>
            <a:pPr marL="171450" indent="-171450">
              <a:buFont typeface="Arial"/>
              <a:buChar char="•"/>
            </a:pPr>
            <a:r>
              <a:rPr lang="en-US" baseline="0" dirty="0"/>
              <a:t>Most islands evolved without mammalian predators.</a:t>
            </a:r>
            <a:r>
              <a:rPr lang="en-US" dirty="0"/>
              <a:t> </a:t>
            </a:r>
            <a:r>
              <a:rPr lang="en-US" baseline="0" dirty="0"/>
              <a:t> Introductions have been devastating.</a:t>
            </a:r>
            <a:endParaRPr lang="en-US" dirty="0"/>
          </a:p>
          <a:p>
            <a:pPr marL="171450" indent="-171450">
              <a:buFont typeface="Arial"/>
              <a:buChar char="•"/>
            </a:pPr>
            <a:r>
              <a:rPr lang="en-US" dirty="0">
                <a:cs typeface="Calibri"/>
              </a:rPr>
              <a:t>We can't stop drought, we can't stop the seas from warming, and we can't stop a number of other impacts of climate change – but we can stop this.</a:t>
            </a:r>
            <a:endParaRPr lang="en-US" dirty="0"/>
          </a:p>
          <a:p>
            <a:pPr marL="171450" indent="-171450">
              <a:buFont typeface="Arial"/>
              <a:buChar char="•"/>
            </a:pPr>
            <a:r>
              <a:rPr lang="en-US" dirty="0"/>
              <a:t>We need to act on the </a:t>
            </a:r>
            <a:r>
              <a:rPr lang="en-US" dirty="0" err="1"/>
              <a:t>Farallones</a:t>
            </a:r>
            <a:r>
              <a:rPr lang="en-US" dirty="0"/>
              <a:t> before it is too late, and the island reaches a tipping point that results in the demise of the island's important native species.</a:t>
            </a:r>
            <a:endParaRPr lang="en-US" dirty="0" err="1">
              <a:cs typeface="Calibri" panose="020F0502020204030204"/>
            </a:endParaRPr>
          </a:p>
        </p:txBody>
      </p:sp>
      <p:sp>
        <p:nvSpPr>
          <p:cNvPr id="4" name="Slide Number Placeholder 3"/>
          <p:cNvSpPr>
            <a:spLocks noGrp="1"/>
          </p:cNvSpPr>
          <p:nvPr>
            <p:ph type="sldNum" sz="quarter" idx="10"/>
          </p:nvPr>
        </p:nvSpPr>
        <p:spPr/>
        <p:txBody>
          <a:bodyPr/>
          <a:lstStyle/>
          <a:p>
            <a:fld id="{BD9D87F3-4C1E-47BD-BC52-23B8D91C06B7}" type="slidenum">
              <a:rPr lang="en-US" smtClean="0"/>
              <a:t>24</a:t>
            </a:fld>
            <a:endParaRPr lang="en-US"/>
          </a:p>
        </p:txBody>
      </p:sp>
    </p:spTree>
    <p:extLst>
      <p:ext uri="{BB962C8B-B14F-4D97-AF65-F5344CB8AC3E}">
        <p14:creationId xmlns:p14="http://schemas.microsoft.com/office/powerpoint/2010/main" val="41980189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400" b="1" baseline="0" dirty="0"/>
              <a:t>As you recall from staff presentation, before choosing action alternatives for full consideration and analysis, we conducted a thorough examination of 49 possible methods of removing impacts of house mice on the </a:t>
            </a:r>
            <a:r>
              <a:rPr lang="en-US" sz="1400" b="1" baseline="0" dirty="0" err="1"/>
              <a:t>Farallones</a:t>
            </a:r>
            <a:r>
              <a:rPr lang="en-US" sz="1400" b="1" baseline="0" dirty="0"/>
              <a:t>.</a:t>
            </a:r>
          </a:p>
          <a:p>
            <a:pPr marL="285750" indent="-285750">
              <a:buFont typeface="Arial" panose="020B0604020202020204" pitchFamily="34" charset="0"/>
              <a:buChar char="•"/>
            </a:pPr>
            <a:r>
              <a:rPr lang="en-US" sz="1400" b="1" baseline="0" dirty="0"/>
              <a:t>We </a:t>
            </a:r>
            <a:r>
              <a:rPr lang="en-US" sz="1400" b="1" dirty="0"/>
              <a:t>thoroughly considered and vetted all potential options, even those that seem too simple or too far-fetched.</a:t>
            </a:r>
            <a:r>
              <a:rPr lang="en-US" sz="1400" b="1" baseline="0" dirty="0"/>
              <a:t> We took nothing for granted, used robust science and precedents as our guide. </a:t>
            </a:r>
            <a:endParaRPr lang="en-US" sz="1300" dirty="0"/>
          </a:p>
        </p:txBody>
      </p:sp>
      <p:sp>
        <p:nvSpPr>
          <p:cNvPr id="4" name="Slide Number Placeholder 3"/>
          <p:cNvSpPr>
            <a:spLocks noGrp="1"/>
          </p:cNvSpPr>
          <p:nvPr>
            <p:ph type="sldNum" sz="quarter" idx="10"/>
          </p:nvPr>
        </p:nvSpPr>
        <p:spPr/>
        <p:txBody>
          <a:bodyPr/>
          <a:lstStyle/>
          <a:p>
            <a:fld id="{BD9D87F3-4C1E-47BD-BC52-23B8D91C06B7}" type="slidenum">
              <a:rPr lang="en-US" smtClean="0"/>
              <a:t>25</a:t>
            </a:fld>
            <a:endParaRPr lang="en-US" dirty="0"/>
          </a:p>
        </p:txBody>
      </p:sp>
    </p:spTree>
    <p:extLst>
      <p:ext uri="{BB962C8B-B14F-4D97-AF65-F5344CB8AC3E}">
        <p14:creationId xmlns:p14="http://schemas.microsoft.com/office/powerpoint/2010/main" val="42127058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One potential</a:t>
            </a:r>
            <a:r>
              <a:rPr lang="en-US" baseline="0" dirty="0"/>
              <a:t> method that has received considerable attention but was dismissed from further analysis in the EIS was contraceptives.</a:t>
            </a:r>
          </a:p>
          <a:p>
            <a:r>
              <a:rPr lang="en-US" baseline="0" dirty="0"/>
              <a:t>During EIS development, this technique was merely theoretical. More recently, one product (</a:t>
            </a:r>
            <a:r>
              <a:rPr lang="en-US" baseline="0" dirty="0" err="1"/>
              <a:t>Contrapest</a:t>
            </a:r>
            <a:r>
              <a:rPr lang="en-US" baseline="0" dirty="0"/>
              <a:t>) has been approved for rat control only.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This method is not feasible for eradication and no product has been approved for mice. </a:t>
            </a:r>
          </a:p>
          <a:p>
            <a:pPr marL="171450" indent="-171450">
              <a:buFont typeface="Arial" panose="020B0604020202020204" pitchFamily="34" charset="0"/>
              <a:buChar char="•"/>
            </a:pPr>
            <a:r>
              <a:rPr lang="en-US" baseline="0" dirty="0"/>
              <a:t>Must be delivered repeatedly over a long period of time even for control.  </a:t>
            </a:r>
          </a:p>
          <a:p>
            <a:pPr marL="171450" indent="-171450">
              <a:buFont typeface="Arial" panose="020B0604020202020204" pitchFamily="34" charset="0"/>
              <a:buChar char="•"/>
            </a:pPr>
            <a:r>
              <a:rPr lang="en-US" baseline="0" dirty="0"/>
              <a:t>Potential non-target impacts – Would be introducing a hormone altering substance into the ecosystem over a long period of time. Probably would not garner much public support. </a:t>
            </a:r>
          </a:p>
          <a:p>
            <a:pPr marL="171450" indent="-171450">
              <a:buFont typeface="Arial" panose="020B0604020202020204" pitchFamily="34" charset="0"/>
              <a:buChar char="•"/>
            </a:pPr>
            <a:r>
              <a:rPr lang="en-US" dirty="0" err="1"/>
              <a:t>Farallones</a:t>
            </a:r>
            <a:r>
              <a:rPr lang="en-US" dirty="0"/>
              <a:t> are not appropriate for experimenting such a product. Much field testing would be</a:t>
            </a:r>
            <a:r>
              <a:rPr lang="en-US" baseline="0" dirty="0"/>
              <a:t> needed before approving any new product for use on </a:t>
            </a:r>
            <a:r>
              <a:rPr lang="en-US" baseline="0" dirty="0" err="1"/>
              <a:t>Farallones</a:t>
            </a:r>
            <a:r>
              <a:rPr lang="en-US" baseline="0" dirty="0"/>
              <a: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26</a:t>
            </a:fld>
            <a:endParaRPr lang="en-US" dirty="0"/>
          </a:p>
        </p:txBody>
      </p:sp>
    </p:spTree>
    <p:extLst>
      <p:ext uri="{BB962C8B-B14F-4D97-AF65-F5344CB8AC3E}">
        <p14:creationId xmlns:p14="http://schemas.microsoft.com/office/powerpoint/2010/main" val="42524088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66612">
              <a:buFont typeface="Arial"/>
              <a:buChar char="•"/>
              <a:defRPr/>
            </a:pPr>
            <a:r>
              <a:rPr lang="en-US" dirty="0"/>
              <a:t>The</a:t>
            </a:r>
            <a:r>
              <a:rPr lang="en-US" baseline="0" dirty="0"/>
              <a:t> helicopter will fly in parallel transects for interior portions of the islands, with 50% overlap in bait application to best ensure that bait is placed in every mouse territory.</a:t>
            </a:r>
            <a:r>
              <a:rPr lang="en-US" dirty="0"/>
              <a:t> </a:t>
            </a:r>
          </a:p>
          <a:p>
            <a:pPr marL="171450" indent="-171450" defTabSz="966612">
              <a:buFont typeface="Arial"/>
              <a:buChar char="•"/>
              <a:defRPr/>
            </a:pPr>
            <a:r>
              <a:rPr lang="en-US" baseline="0" dirty="0"/>
              <a:t>Coastal areas are flown by slowly following the shoreline, utilizing the directional swath to direct bait away from the marine environment.</a:t>
            </a:r>
            <a:r>
              <a:rPr lang="en-US" dirty="0"/>
              <a:t> </a:t>
            </a:r>
            <a:endParaRPr lang="en-US" dirty="0">
              <a:cs typeface="Calibri"/>
            </a:endParaRPr>
          </a:p>
        </p:txBody>
      </p:sp>
      <p:sp>
        <p:nvSpPr>
          <p:cNvPr id="4" name="Slide Number Placeholder 3"/>
          <p:cNvSpPr>
            <a:spLocks noGrp="1"/>
          </p:cNvSpPr>
          <p:nvPr>
            <p:ph type="sldNum" sz="quarter" idx="10"/>
          </p:nvPr>
        </p:nvSpPr>
        <p:spPr/>
        <p:txBody>
          <a:bodyPr/>
          <a:lstStyle/>
          <a:p>
            <a:fld id="{BD9D87F3-4C1E-47BD-BC52-23B8D91C06B7}" type="slidenum">
              <a:rPr lang="en-US" smtClean="0"/>
              <a:t>27</a:t>
            </a:fld>
            <a:endParaRPr lang="en-US"/>
          </a:p>
        </p:txBody>
      </p:sp>
    </p:spTree>
    <p:extLst>
      <p:ext uri="{BB962C8B-B14F-4D97-AF65-F5344CB8AC3E}">
        <p14:creationId xmlns:p14="http://schemas.microsoft.com/office/powerpoint/2010/main" val="34847604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Sans-Serif"/>
              <a:buChar char="•"/>
            </a:pPr>
            <a:r>
              <a:rPr lang="en-US" dirty="0">
                <a:cs typeface="Calibri"/>
              </a:rPr>
              <a:t>What the </a:t>
            </a:r>
            <a:r>
              <a:rPr lang="en-US" dirty="0" err="1">
                <a:cs typeface="Calibri"/>
              </a:rPr>
              <a:t>Farallones</a:t>
            </a:r>
            <a:r>
              <a:rPr lang="en-US" dirty="0">
                <a:cs typeface="Calibri"/>
              </a:rPr>
              <a:t> are know</a:t>
            </a:r>
            <a:r>
              <a:rPr lang="en-US" baseline="0" dirty="0">
                <a:cs typeface="Calibri"/>
              </a:rPr>
              <a:t>n most for is their large seabird and marine mammal colonies.</a:t>
            </a:r>
          </a:p>
          <a:p>
            <a:pPr marL="285750" marR="0" lvl="0" indent="-285750" algn="l" defTabSz="914400" rtl="0" eaLnBrk="1" fontAlgn="auto" latinLnBrk="0" hangingPunct="1">
              <a:lnSpc>
                <a:spcPct val="100000"/>
              </a:lnSpc>
              <a:spcBef>
                <a:spcPts val="0"/>
              </a:spcBef>
              <a:spcAft>
                <a:spcPts val="0"/>
              </a:spcAft>
              <a:buClrTx/>
              <a:buSzTx/>
              <a:buFont typeface="Arial,Sans-Serif"/>
              <a:buChar char="•"/>
              <a:tabLst/>
              <a:defRPr/>
            </a:pPr>
            <a:r>
              <a:rPr lang="en-US" dirty="0"/>
              <a:t>But they’re</a:t>
            </a:r>
            <a:r>
              <a:rPr lang="en-US" baseline="0" dirty="0"/>
              <a:t> also important for rare, endemic species found nowhere else. </a:t>
            </a:r>
          </a:p>
          <a:p>
            <a:pPr marL="285750" marR="0" lvl="0" indent="-285750" algn="l" defTabSz="914400" rtl="0" eaLnBrk="1" fontAlgn="auto" latinLnBrk="0" hangingPunct="1">
              <a:lnSpc>
                <a:spcPct val="100000"/>
              </a:lnSpc>
              <a:spcBef>
                <a:spcPts val="0"/>
              </a:spcBef>
              <a:spcAft>
                <a:spcPts val="0"/>
              </a:spcAft>
              <a:buClrTx/>
              <a:buSzTx/>
              <a:buFont typeface="Arial,Sans-Serif"/>
              <a:buChar char="•"/>
              <a:tabLst/>
              <a:defRPr/>
            </a:pPr>
            <a:r>
              <a:rPr lang="en-US" dirty="0"/>
              <a:t>Our job as</a:t>
            </a:r>
            <a:r>
              <a:rPr lang="en-US" baseline="0" dirty="0"/>
              <a:t> Refuge Managers is to protect and restore the islands so that these species, and this ecosystem, can thrive.</a:t>
            </a:r>
            <a:endParaRPr lang="en-US" dirty="0">
              <a:cs typeface="Calibri"/>
            </a:endParaRPr>
          </a:p>
        </p:txBody>
      </p:sp>
      <p:sp>
        <p:nvSpPr>
          <p:cNvPr id="4" name="Slide Number Placeholder 3"/>
          <p:cNvSpPr>
            <a:spLocks noGrp="1"/>
          </p:cNvSpPr>
          <p:nvPr>
            <p:ph type="sldNum" sz="quarter" idx="5"/>
          </p:nvPr>
        </p:nvSpPr>
        <p:spPr/>
        <p:txBody>
          <a:bodyPr/>
          <a:lstStyle/>
          <a:p>
            <a:fld id="{BD9D87F3-4C1E-47BD-BC52-23B8D91C06B7}" type="slidenum">
              <a:rPr lang="en-US" smtClean="0"/>
              <a:t>3</a:t>
            </a:fld>
            <a:endParaRPr lang="en-US"/>
          </a:p>
        </p:txBody>
      </p:sp>
    </p:spTree>
    <p:extLst>
      <p:ext uri="{BB962C8B-B14F-4D97-AF65-F5344CB8AC3E}">
        <p14:creationId xmlns:p14="http://schemas.microsoft.com/office/powerpoint/2010/main" val="28561882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Sans-Serif"/>
              <a:buChar char="•"/>
            </a:pPr>
            <a:r>
              <a:rPr lang="en-US" dirty="0"/>
              <a:t>Non-native, invasive mice were introduced to the South Farallon Islands by human visitors in the 19th century. </a:t>
            </a:r>
          </a:p>
          <a:p>
            <a:pPr marL="285750" indent="-285750">
              <a:buFont typeface="Arial,Sans-Serif"/>
              <a:buChar char="•"/>
            </a:pPr>
            <a:r>
              <a:rPr lang="en-US" dirty="0"/>
              <a:t>Since the Service assumed management of these islands in 1969, we have worked to heal the islands after years of human impacts. </a:t>
            </a:r>
          </a:p>
          <a:p>
            <a:pPr marL="285750" indent="-285750">
              <a:buFont typeface="Arial,Sans-Serif"/>
              <a:buChar char="•"/>
            </a:pPr>
            <a:r>
              <a:rPr lang="en-US" dirty="0"/>
              <a:t>While we've been able to recover some of the seabirds and seals from things like over-harvesting, the invasive mice remain a damaging legacy which stand in the way of fully restoring the Islands ecosystem. </a:t>
            </a:r>
          </a:p>
          <a:p>
            <a:pPr marL="285750" indent="-285750">
              <a:buFont typeface="Arial,Sans-Serif"/>
              <a:buChar char="•"/>
            </a:pPr>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BD9D87F3-4C1E-47BD-BC52-23B8D91C06B7}" type="slidenum">
              <a:rPr lang="en-US" smtClean="0"/>
              <a:t>4</a:t>
            </a:fld>
            <a:endParaRPr lang="en-US"/>
          </a:p>
        </p:txBody>
      </p:sp>
    </p:spTree>
    <p:extLst>
      <p:ext uri="{BB962C8B-B14F-4D97-AF65-F5344CB8AC3E}">
        <p14:creationId xmlns:p14="http://schemas.microsoft.com/office/powerpoint/2010/main" val="27682928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This video gives an idea of what it looks like when mice are at peak abundance on the islands, when they occur in numbers up to 500 mice per acre, like no other island in the world. </a:t>
            </a:r>
          </a:p>
          <a:p>
            <a:r>
              <a:rPr lang="en-US" b="0" baseline="0" dirty="0"/>
              <a:t>The mice are so numerous it actually looks like the ground is moving with them.</a:t>
            </a:r>
          </a:p>
          <a:p>
            <a:r>
              <a:rPr lang="en-US" b="0" baseline="0" dirty="0"/>
              <a:t>And they eat just about everything, too, including each other.</a:t>
            </a:r>
          </a:p>
        </p:txBody>
      </p:sp>
      <p:sp>
        <p:nvSpPr>
          <p:cNvPr id="4" name="Slide Number Placeholder 3"/>
          <p:cNvSpPr>
            <a:spLocks noGrp="1"/>
          </p:cNvSpPr>
          <p:nvPr>
            <p:ph type="sldNum" sz="quarter" idx="10"/>
          </p:nvPr>
        </p:nvSpPr>
        <p:spPr/>
        <p:txBody>
          <a:bodyPr/>
          <a:lstStyle/>
          <a:p>
            <a:fld id="{BD9D87F3-4C1E-47BD-BC52-23B8D91C06B7}" type="slidenum">
              <a:rPr lang="en-US" smtClean="0"/>
              <a:t>5</a:t>
            </a:fld>
            <a:endParaRPr lang="en-US"/>
          </a:p>
        </p:txBody>
      </p:sp>
    </p:spTree>
    <p:extLst>
      <p:ext uri="{BB962C8B-B14F-4D97-AF65-F5344CB8AC3E}">
        <p14:creationId xmlns:p14="http://schemas.microsoft.com/office/powerpoint/2010/main" val="4105036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Sans-Serif"/>
              <a:buChar char="•"/>
            </a:pPr>
            <a:r>
              <a:rPr lang="en-US" dirty="0"/>
              <a:t>This has caused significant suffering to the native fauna and flora of the </a:t>
            </a:r>
            <a:r>
              <a:rPr lang="en-US" dirty="0" err="1"/>
              <a:t>Farallones</a:t>
            </a:r>
            <a:r>
              <a:rPr lang="en-US" dirty="0"/>
              <a:t>.</a:t>
            </a:r>
          </a:p>
          <a:p>
            <a:pPr marL="285750" indent="-285750">
              <a:buFont typeface="Arial,Sans-Serif"/>
              <a:buChar char="•"/>
            </a:pPr>
            <a:r>
              <a:rPr lang="en-US" dirty="0"/>
              <a:t>Suffering to the rare crickets they prey on, suffering to the salamanders, suffering to the native plant community.  </a:t>
            </a:r>
            <a:endParaRPr lang="en-US" dirty="0">
              <a:cs typeface="Calibri"/>
            </a:endParaRPr>
          </a:p>
          <a:p>
            <a:pPr marL="285750" indent="-285750">
              <a:buFont typeface="Arial,Sans-Serif"/>
              <a:buChar char="•"/>
            </a:pPr>
            <a:r>
              <a:rPr lang="en-US" dirty="0"/>
              <a:t>Suffering to the rare storm-petrels that who get eaten alive by the mice and get killed by owls that are attracted to the islands by the mice. We find this in the many storm-petrel carcasses we collect every </a:t>
            </a:r>
            <a:r>
              <a:rPr lang="en-US" dirty="0" smtClean="0"/>
              <a:t>year, which is what</a:t>
            </a:r>
            <a:r>
              <a:rPr lang="en-US" baseline="0" dirty="0" smtClean="0"/>
              <a:t> you see in these photos here on the right)</a:t>
            </a:r>
            <a:r>
              <a:rPr lang="en-US" dirty="0" smtClean="0"/>
              <a:t>.</a:t>
            </a:r>
            <a:r>
              <a:rPr lang="en-US" dirty="0"/>
              <a:t> </a:t>
            </a:r>
            <a:endParaRPr lang="en-US" dirty="0" smtClean="0"/>
          </a:p>
          <a:p>
            <a:pPr marL="285750" indent="-285750">
              <a:buFont typeface="Arial,Sans-Serif"/>
              <a:buChar char="•"/>
            </a:pPr>
            <a:r>
              <a:rPr lang="en-US" dirty="0" smtClean="0">
                <a:cs typeface="Calibri"/>
              </a:rPr>
              <a:t>While the photo on the left shows an Ashy</a:t>
            </a:r>
            <a:r>
              <a:rPr lang="en-US" baseline="0" dirty="0" smtClean="0">
                <a:cs typeface="Calibri"/>
              </a:rPr>
              <a:t> Storm-Petrel chick being attacked by mice, from recently obtained trail cam footage. The arrows show the mice while the chick is in the blue circle.</a:t>
            </a:r>
            <a:endParaRPr lang="en-US" dirty="0">
              <a:cs typeface="Calibri"/>
            </a:endParaRPr>
          </a:p>
          <a:p>
            <a:pPr marL="285750" indent="-285750">
              <a:buFont typeface="Arial,Sans-Serif"/>
              <a:buChar char="•"/>
            </a:pPr>
            <a:r>
              <a:rPr lang="en-US" dirty="0"/>
              <a:t>What this has created is an island ecosystem that is severely out of balance and negatively impacting the islands’ native species. </a:t>
            </a:r>
            <a:endParaRPr lang="en-US" dirty="0" smtClean="0"/>
          </a:p>
          <a:p>
            <a:endParaRPr lang="en-US" dirty="0">
              <a:cs typeface="Calibri"/>
            </a:endParaRPr>
          </a:p>
        </p:txBody>
      </p:sp>
      <p:sp>
        <p:nvSpPr>
          <p:cNvPr id="4" name="Slide Number Placeholder 3"/>
          <p:cNvSpPr>
            <a:spLocks noGrp="1"/>
          </p:cNvSpPr>
          <p:nvPr>
            <p:ph type="sldNum" sz="quarter" idx="5"/>
          </p:nvPr>
        </p:nvSpPr>
        <p:spPr/>
        <p:txBody>
          <a:bodyPr/>
          <a:lstStyle/>
          <a:p>
            <a:fld id="{BD9D87F3-4C1E-47BD-BC52-23B8D91C06B7}" type="slidenum">
              <a:rPr lang="en-US" smtClean="0"/>
              <a:t>6</a:t>
            </a:fld>
            <a:endParaRPr lang="en-US"/>
          </a:p>
        </p:txBody>
      </p:sp>
    </p:spTree>
    <p:extLst>
      <p:ext uri="{BB962C8B-B14F-4D97-AF65-F5344CB8AC3E}">
        <p14:creationId xmlns:p14="http://schemas.microsoft.com/office/powerpoint/2010/main" val="3903147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300" dirty="0"/>
              <a:t>Finding</a:t>
            </a:r>
            <a:r>
              <a:rPr lang="en-US" sz="1300" baseline="0" dirty="0"/>
              <a:t> a solution to this ecological problem is what brought us into a planning process started all the way back in 2004.</a:t>
            </a:r>
            <a:endParaRPr lang="en-US" sz="1300" dirty="0"/>
          </a:p>
          <a:p>
            <a:pPr marL="285750" indent="-285750">
              <a:buFont typeface="Arial" panose="020B0604020202020204" pitchFamily="34" charset="0"/>
              <a:buChar char="•"/>
            </a:pPr>
            <a:r>
              <a:rPr lang="en-US" sz="1300" dirty="0"/>
              <a:t>How</a:t>
            </a:r>
            <a:r>
              <a:rPr lang="en-US" sz="1300" baseline="0" dirty="0"/>
              <a:t> to remove the impacts of invasive mice on the </a:t>
            </a:r>
            <a:r>
              <a:rPr lang="en-US" sz="1300" baseline="0" dirty="0" err="1"/>
              <a:t>Farallones</a:t>
            </a:r>
            <a:r>
              <a:rPr lang="en-US" sz="1300" baseline="0" dirty="0"/>
              <a:t>.</a:t>
            </a:r>
          </a:p>
          <a:p>
            <a:pPr marL="285750" indent="-285750">
              <a:buFont typeface="Arial" panose="020B0604020202020204" pitchFamily="34" charset="0"/>
              <a:buChar char="•"/>
            </a:pPr>
            <a:r>
              <a:rPr lang="en-US" sz="1300" dirty="0"/>
              <a:t>In our initial</a:t>
            </a:r>
            <a:r>
              <a:rPr lang="en-US" sz="1300" baseline="0" dirty="0"/>
              <a:t> evaluation of possible </a:t>
            </a:r>
            <a:r>
              <a:rPr lang="en-US" sz="1300" baseline="0" dirty="0" smtClean="0"/>
              <a:t>solutions, </a:t>
            </a:r>
            <a:r>
              <a:rPr lang="en-US" sz="1300" baseline="0" dirty="0"/>
              <a:t>we looked at every possible method to address removing the impacts of the mice. </a:t>
            </a:r>
          </a:p>
          <a:p>
            <a:pPr marL="285750" indent="-285750">
              <a:buFont typeface="Arial" panose="020B0604020202020204" pitchFamily="34" charset="0"/>
              <a:buChar char="•"/>
            </a:pPr>
            <a:r>
              <a:rPr lang="en-US" sz="1300" dirty="0"/>
              <a:t>After thorough evaluation, 3 alternatives, including 2 action alternatives and one no action (status quo) alternative, were selected for full </a:t>
            </a:r>
            <a:r>
              <a:rPr lang="en-US" sz="1300" dirty="0" smtClean="0"/>
              <a:t>analysis</a:t>
            </a:r>
            <a:r>
              <a:rPr lang="en-US" sz="1300" baseline="0" dirty="0"/>
              <a:t>.</a:t>
            </a:r>
          </a:p>
          <a:p>
            <a:pPr marL="285750" indent="-285750">
              <a:buFont typeface="Arial" panose="020B0604020202020204" pitchFamily="34" charset="0"/>
              <a:buChar char="•"/>
            </a:pPr>
            <a:r>
              <a:rPr lang="en-US" sz="1300" baseline="0" dirty="0"/>
              <a:t>And after those analyses were completed, we selected our preferred </a:t>
            </a:r>
            <a:r>
              <a:rPr lang="en-US" sz="1300" baseline="0" dirty="0" smtClean="0"/>
              <a:t>alternative, our </a:t>
            </a:r>
            <a:r>
              <a:rPr lang="en-US" sz="1300" baseline="0" smtClean="0"/>
              <a:t>proposed project.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7</a:t>
            </a:fld>
            <a:endParaRPr lang="en-US" dirty="0"/>
          </a:p>
        </p:txBody>
      </p:sp>
    </p:spTree>
    <p:extLst>
      <p:ext uri="{BB962C8B-B14F-4D97-AF65-F5344CB8AC3E}">
        <p14:creationId xmlns:p14="http://schemas.microsoft.com/office/powerpoint/2010/main" val="19088897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Because of the attention it’s garnering, I want to mention one of the methods evaluated, and that’s contraceptives.</a:t>
            </a:r>
            <a:r>
              <a:rPr lang="en-US" baseline="0" dirty="0"/>
              <a:t> </a:t>
            </a:r>
          </a:p>
          <a:p>
            <a:pPr marL="171450" indent="-171450">
              <a:buFont typeface="Arial" panose="020B0604020202020204" pitchFamily="34" charset="0"/>
              <a:buChar char="•"/>
            </a:pPr>
            <a:r>
              <a:rPr lang="en-US" baseline="0" dirty="0"/>
              <a:t>While we applaud the efforts to develop rodent removal tools, we’ve concluded that the contraceptive baits being designed are simply not feasible for a project like the </a:t>
            </a:r>
            <a:r>
              <a:rPr lang="en-US" baseline="0" dirty="0" err="1"/>
              <a:t>Farallones</a:t>
            </a:r>
            <a:r>
              <a:rPr lang="en-US" baseline="0" dirty="0"/>
              <a:t>. </a:t>
            </a:r>
          </a:p>
          <a:p>
            <a:pPr marL="171450" indent="-171450">
              <a:buFont typeface="Arial" panose="020B0604020202020204" pitchFamily="34" charset="0"/>
              <a:buChar char="•"/>
            </a:pPr>
            <a:r>
              <a:rPr lang="en-US" baseline="0" dirty="0"/>
              <a:t>They are designed only for rodent control in limited situations, not for whole-island removal.</a:t>
            </a:r>
          </a:p>
          <a:p>
            <a:pPr marL="171450" indent="-171450">
              <a:buFont typeface="Arial" panose="020B0604020202020204" pitchFamily="34" charset="0"/>
              <a:buChar char="•"/>
            </a:pPr>
            <a:r>
              <a:rPr lang="en-US" baseline="0" dirty="0"/>
              <a:t>Even if we felt they had promise, the </a:t>
            </a:r>
            <a:r>
              <a:rPr lang="en-US" baseline="0" dirty="0" err="1"/>
              <a:t>Farallon</a:t>
            </a:r>
            <a:r>
              <a:rPr lang="en-US" baseline="0" dirty="0"/>
              <a:t> Islands are not an appropriate testing ground for a number of reasons </a:t>
            </a:r>
          </a:p>
          <a:p>
            <a:pPr marL="171450" indent="-171450">
              <a:buFont typeface="Arial" panose="020B0604020202020204" pitchFamily="34" charset="0"/>
              <a:buChar char="•"/>
            </a:pPr>
            <a:r>
              <a:rPr lang="en-US" baseline="0" dirty="0"/>
              <a:t>For one, the high frequency of bait delivery over long periods of time, including during the sensitive breeding season, would cause catastrophic disturbance to the island’s seabirds and marine mammals.</a:t>
            </a:r>
          </a:p>
          <a:p>
            <a:pPr marL="171450" indent="-171450">
              <a:buFont typeface="Arial" panose="020B0604020202020204" pitchFamily="34" charset="0"/>
              <a:buChar char="•"/>
            </a:pPr>
            <a:r>
              <a:rPr lang="en-US" baseline="0" dirty="0"/>
              <a:t>Also, almost nothing is known about potential non-target impacts. </a:t>
            </a:r>
          </a:p>
          <a:p>
            <a:pPr marL="171450" indent="-171450">
              <a:buFont typeface="Arial" panose="020B0604020202020204" pitchFamily="34" charset="0"/>
              <a:buChar char="•"/>
            </a:pPr>
            <a:r>
              <a:rPr lang="en-US" baseline="0" dirty="0"/>
              <a:t>The fact that we’d be introducing a hormone-altering substance into the ecosystem over a long period of time is certainly cause for concern. </a:t>
            </a:r>
          </a:p>
        </p:txBody>
      </p:sp>
      <p:sp>
        <p:nvSpPr>
          <p:cNvPr id="4" name="Slide Number Placeholder 3"/>
          <p:cNvSpPr>
            <a:spLocks noGrp="1"/>
          </p:cNvSpPr>
          <p:nvPr>
            <p:ph type="sldNum" sz="quarter" idx="10"/>
          </p:nvPr>
        </p:nvSpPr>
        <p:spPr/>
        <p:txBody>
          <a:bodyPr/>
          <a:lstStyle/>
          <a:p>
            <a:fld id="{BD9D87F3-4C1E-47BD-BC52-23B8D91C06B7}" type="slidenum">
              <a:rPr lang="en-US" smtClean="0"/>
              <a:t>8</a:t>
            </a:fld>
            <a:endParaRPr lang="en-US" dirty="0"/>
          </a:p>
        </p:txBody>
      </p:sp>
    </p:spTree>
    <p:extLst>
      <p:ext uri="{BB962C8B-B14F-4D97-AF65-F5344CB8AC3E}">
        <p14:creationId xmlns:p14="http://schemas.microsoft.com/office/powerpoint/2010/main" val="756810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cs typeface="Calibri"/>
              </a:rPr>
              <a:t>After spending years conducting all of our studies</a:t>
            </a:r>
            <a:r>
              <a:rPr lang="en-US" baseline="0" dirty="0">
                <a:cs typeface="Calibri"/>
              </a:rPr>
              <a:t> and analyses, getting input from experts and the public, we came to the conclusion that there is only one way to remove the impacts of mice and restore the </a:t>
            </a:r>
            <a:r>
              <a:rPr lang="en-US" baseline="0" dirty="0" err="1">
                <a:cs typeface="Calibri"/>
              </a:rPr>
              <a:t>Farallon</a:t>
            </a:r>
            <a:r>
              <a:rPr lang="en-US" baseline="0" dirty="0">
                <a:cs typeface="Calibri"/>
              </a:rPr>
              <a:t> ecosystem.  </a:t>
            </a:r>
          </a:p>
          <a:p>
            <a:pPr marL="171450" indent="-171450">
              <a:buFont typeface="Arial"/>
              <a:buChar char="•"/>
            </a:pPr>
            <a:r>
              <a:rPr lang="en-US" baseline="0" dirty="0">
                <a:cs typeface="Calibri"/>
              </a:rPr>
              <a:t>That’s a highly targeted, one time application of a specially formulated and registered rodent bait called Brodifacoum-25D Conservation. </a:t>
            </a:r>
          </a:p>
          <a:p>
            <a:pPr marL="171450" indent="-171450">
              <a:buFont typeface="Arial"/>
              <a:buChar char="•"/>
            </a:pPr>
            <a:r>
              <a:rPr lang="en-US" baseline="0" dirty="0">
                <a:cs typeface="Calibri"/>
              </a:rPr>
              <a:t>This and similar baits are internationally recognized as best practice for mouse eradications, and it’s been used successfully in dozens of other mouse eradications worldwide. </a:t>
            </a:r>
          </a:p>
          <a:p>
            <a:pPr marL="171450" indent="-171450">
              <a:buFont typeface="Arial"/>
              <a:buChar char="•"/>
            </a:pPr>
            <a:r>
              <a:rPr lang="en-US" baseline="0" dirty="0">
                <a:cs typeface="Calibri"/>
              </a:rPr>
              <a:t>Now we recognize that using rodenticides comes with risks, especially to non-target fish and wildlife. </a:t>
            </a:r>
          </a:p>
          <a:p>
            <a:pPr marL="171450" indent="-171450">
              <a:buFont typeface="Arial"/>
              <a:buChar char="•"/>
            </a:pPr>
            <a:r>
              <a:rPr lang="en-US" baseline="0" dirty="0">
                <a:cs typeface="Calibri"/>
              </a:rPr>
              <a:t>But from studies and lessons learned from previous eradications, those risks are predictable and mitigatable, especially when you have as much information on that ecosystem as we have the benefit of at the </a:t>
            </a:r>
            <a:r>
              <a:rPr lang="en-US" baseline="0" dirty="0" err="1">
                <a:cs typeface="Calibri"/>
              </a:rPr>
              <a:t>Farallones</a:t>
            </a:r>
            <a:r>
              <a:rPr lang="en-US" baseline="0" dirty="0">
                <a:cs typeface="Calibri"/>
              </a:rPr>
              <a:t>.   </a:t>
            </a:r>
            <a:endParaRPr lang="en-US" dirty="0"/>
          </a:p>
          <a:p>
            <a:pPr marL="171450" indent="-171450">
              <a:buFont typeface="Arial"/>
              <a:buChar char="•"/>
            </a:pPr>
            <a:r>
              <a:rPr lang="en-US" dirty="0">
                <a:cs typeface="Calibri"/>
              </a:rPr>
              <a:t>This method is also consistent with the recently passed California Ecosystem Protection Act of 2020, which restricts the use of 2</a:t>
            </a:r>
            <a:r>
              <a:rPr lang="en-US" baseline="30000" dirty="0">
                <a:cs typeface="Calibri"/>
              </a:rPr>
              <a:t>nd</a:t>
            </a:r>
            <a:r>
              <a:rPr lang="en-US" dirty="0">
                <a:cs typeface="Calibri"/>
              </a:rPr>
              <a:t> generation</a:t>
            </a:r>
            <a:r>
              <a:rPr lang="en-US" baseline="0" dirty="0">
                <a:cs typeface="Calibri"/>
              </a:rPr>
              <a:t> rodenticides for mainland use, but endorses the use of rodenticides as “critically important” for island conservation.</a:t>
            </a:r>
            <a:endParaRPr lang="en-US" dirty="0">
              <a:cs typeface="Calibri"/>
            </a:endParaRPr>
          </a:p>
        </p:txBody>
      </p:sp>
      <p:sp>
        <p:nvSpPr>
          <p:cNvPr id="4" name="Slide Number Placeholder 3"/>
          <p:cNvSpPr>
            <a:spLocks noGrp="1"/>
          </p:cNvSpPr>
          <p:nvPr>
            <p:ph type="sldNum" sz="quarter" idx="5"/>
          </p:nvPr>
        </p:nvSpPr>
        <p:spPr/>
        <p:txBody>
          <a:bodyPr/>
          <a:lstStyle/>
          <a:p>
            <a:fld id="{BD9D87F3-4C1E-47BD-BC52-23B8D91C06B7}" type="slidenum">
              <a:rPr lang="en-US" smtClean="0"/>
              <a:t>9</a:t>
            </a:fld>
            <a:endParaRPr lang="en-US"/>
          </a:p>
        </p:txBody>
      </p:sp>
    </p:spTree>
    <p:extLst>
      <p:ext uri="{BB962C8B-B14F-4D97-AF65-F5344CB8AC3E}">
        <p14:creationId xmlns:p14="http://schemas.microsoft.com/office/powerpoint/2010/main" val="22779706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12/16/2021</a:t>
            </a:fld>
            <a:endParaRPr lang="en-US"/>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12/16/2021</a:t>
            </a:fld>
            <a:endParaRPr lang="en-US"/>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12/16/2021</a:t>
            </a:fld>
            <a:endParaRPr lang="en-US"/>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12/16/2021</a:t>
            </a:fld>
            <a:endParaRPr lang="en-US"/>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12/16/2021</a:t>
            </a:fld>
            <a:endParaRPr lang="en-US"/>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12/16/2021</a:t>
            </a:fld>
            <a:endParaRPr lang="en-US"/>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12/16/2021</a:t>
            </a:fld>
            <a:endParaRPr lang="en-US"/>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12/16/2021</a:t>
            </a:fld>
            <a:endParaRPr lang="en-US"/>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12/16/2021</a:t>
            </a:fld>
            <a:endParaRPr lang="en-US"/>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a:p>
        </p:txBody>
      </p:sp>
    </p:spTree>
    <p:extLst>
      <p:ext uri="{BB962C8B-B14F-4D97-AF65-F5344CB8AC3E}">
        <p14:creationId xmlns:p14="http://schemas.microsoft.com/office/powerpoint/2010/main" val="27536802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541964F6-039C-4864-B1F9-B5A6879510EF}" type="slidenum">
              <a:rPr lang="en-US" smtClean="0"/>
              <a:pPr>
                <a:defRPr/>
              </a:pPr>
              <a:t>‹#›</a:t>
            </a:fld>
            <a:endParaRPr lang="en-US"/>
          </a:p>
        </p:txBody>
      </p:sp>
    </p:spTree>
    <p:extLst>
      <p:ext uri="{BB962C8B-B14F-4D97-AF65-F5344CB8AC3E}">
        <p14:creationId xmlns:p14="http://schemas.microsoft.com/office/powerpoint/2010/main" val="16344806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12/16/2021</a:t>
            </a:fld>
            <a:endParaRPr lang="en-US"/>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12/16/2021</a:t>
            </a:fld>
            <a:endParaRPr lang="en-US"/>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 id="2147484075" r:id="rId18"/>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30.jpg"/></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3.jpeg"/></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36.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8.xml"/><Relationship Id="rId5" Type="http://schemas.openxmlformats.org/officeDocument/2006/relationships/image" Target="../media/image43.png"/><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45.jpe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15.jpeg"/><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6.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19.jpeg"/><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r>
              <a:rPr lang="en-US"/>
              <a:t/>
            </a:r>
            <a:br>
              <a:rPr lang="en-US"/>
            </a:br>
            <a:r>
              <a:rPr lang="en-US" sz="2400" dirty="0"/>
              <a:t>National Wildlife Refuge</a:t>
            </a:r>
            <a:endParaRPr lang="en-US"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291904" y="3700236"/>
            <a:ext cx="3195754" cy="910244"/>
          </a:xfrm>
        </p:spPr>
        <p:txBody>
          <a:bodyPr>
            <a:normAutofit fontScale="92500"/>
          </a:bodyPr>
          <a:lstStyle/>
          <a:p>
            <a:r>
              <a:rPr lang="en-US"/>
              <a:t>Invasive House Mouse Eradication Project</a:t>
            </a:r>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4">
            <a:extLst>
              <a:ext uri="{FF2B5EF4-FFF2-40B4-BE49-F238E27FC236}">
                <a16:creationId xmlns:a16="http://schemas.microsoft.com/office/drawing/2014/main" id="{78C04B31-1730-4649-ADAC-7464FF6F536F}"/>
              </a:ext>
            </a:extLst>
          </p:cNvPr>
          <p:cNvSpPr txBox="1">
            <a:spLocks/>
          </p:cNvSpPr>
          <p:nvPr/>
        </p:nvSpPr>
        <p:spPr>
          <a:xfrm>
            <a:off x="1372112" y="4755009"/>
            <a:ext cx="3195754" cy="910244"/>
          </a:xfrm>
          <a:prstGeom prst="rect">
            <a:avLst/>
          </a:prstGeom>
        </p:spPr>
        <p:txBody>
          <a:bodyPr vert="horz" lIns="91440" tIns="45720" rIns="91440" bIns="45720" rtlCol="0">
            <a:normAutofit/>
          </a:bodyPr>
          <a:lstStyle>
            <a:lvl1pPr marL="0" indent="0" algn="r" defTabSz="914400" rtl="0" eaLnBrk="1" latinLnBrk="0" hangingPunct="1">
              <a:lnSpc>
                <a:spcPct val="100000"/>
              </a:lnSpc>
              <a:spcBef>
                <a:spcPts val="1200"/>
              </a:spcBef>
              <a:buFont typeface="Arial" panose="020B0604020202020204" pitchFamily="34" charset="0"/>
              <a:buNone/>
              <a:defRPr sz="2400" kern="1200">
                <a:solidFill>
                  <a:srgbClr val="F1730C"/>
                </a:solidFill>
                <a:latin typeface="Century Expanded LT Std" panose="02040604060705020304" pitchFamily="18" charset="0"/>
                <a:ea typeface="+mn-ea"/>
                <a:cs typeface="+mn-cs"/>
              </a:defRPr>
            </a:lvl1pPr>
            <a:lvl2pPr marL="457200" indent="0" algn="ctr" defTabSz="914400" rtl="0" eaLnBrk="1" latinLnBrk="0" hangingPunct="1">
              <a:lnSpc>
                <a:spcPct val="100000"/>
              </a:lnSpc>
              <a:spcBef>
                <a:spcPts val="1200"/>
              </a:spcBef>
              <a:buFont typeface="Arial" panose="020B0604020202020204" pitchFamily="34" charset="0"/>
              <a:buNone/>
              <a:defRPr sz="2000" kern="1200">
                <a:solidFill>
                  <a:schemeClr val="tx1"/>
                </a:solidFill>
                <a:latin typeface="Century Expanded LT Std" panose="02040604060705020304" pitchFamily="18" charset="0"/>
                <a:ea typeface="+mn-ea"/>
                <a:cs typeface="+mn-cs"/>
              </a:defRPr>
            </a:lvl2pPr>
            <a:lvl3pPr marL="914400" indent="0" algn="ctr" defTabSz="914400" rtl="0" eaLnBrk="1" latinLnBrk="0" hangingPunct="1">
              <a:lnSpc>
                <a:spcPct val="100000"/>
              </a:lnSpc>
              <a:spcBef>
                <a:spcPts val="1200"/>
              </a:spcBef>
              <a:buFont typeface="Arial" panose="020B0604020202020204" pitchFamily="34" charset="0"/>
              <a:buNone/>
              <a:defRPr sz="1800" kern="1200">
                <a:solidFill>
                  <a:schemeClr val="tx1"/>
                </a:solidFill>
                <a:latin typeface="Century Expanded LT Std" panose="02040604060705020304" pitchFamily="18" charset="0"/>
                <a:ea typeface="+mn-ea"/>
                <a:cs typeface="+mn-cs"/>
              </a:defRPr>
            </a:lvl3pPr>
            <a:lvl4pPr marL="1371600" indent="0" algn="ctr" defTabSz="914400" rtl="0" eaLnBrk="1" latinLnBrk="0" hangingPunct="1">
              <a:lnSpc>
                <a:spcPct val="100000"/>
              </a:lnSpc>
              <a:spcBef>
                <a:spcPts val="1200"/>
              </a:spcBef>
              <a:buFont typeface="Arial" panose="020B0604020202020204" pitchFamily="34" charset="0"/>
              <a:buNone/>
              <a:defRPr sz="1600" kern="1200">
                <a:solidFill>
                  <a:schemeClr val="tx1"/>
                </a:solidFill>
                <a:latin typeface="Century Expanded LT Std" panose="02040604060705020304" pitchFamily="18" charset="0"/>
                <a:ea typeface="+mn-ea"/>
                <a:cs typeface="+mn-cs"/>
              </a:defRPr>
            </a:lvl4pPr>
            <a:lvl5pPr marL="1828800" indent="0" algn="ctr" defTabSz="914400" rtl="0" eaLnBrk="1" latinLnBrk="0" hangingPunct="1">
              <a:lnSpc>
                <a:spcPct val="100000"/>
              </a:lnSpc>
              <a:spcBef>
                <a:spcPts val="1200"/>
              </a:spcBef>
              <a:buFont typeface="Arial" panose="020B0604020202020204" pitchFamily="34" charset="0"/>
              <a:buNone/>
              <a:defRPr sz="1600" kern="1200">
                <a:solidFill>
                  <a:schemeClr val="tx1"/>
                </a:solidFill>
                <a:latin typeface="Century Expanded LT Std" panose="02040604060705020304" pitchFamily="18"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US" sz="1800" dirty="0">
                <a:solidFill>
                  <a:srgbClr val="0070C0"/>
                </a:solidFill>
              </a:rPr>
              <a:t>Gerry McChesney</a:t>
            </a:r>
          </a:p>
          <a:p>
            <a:pPr algn="ctr"/>
            <a:r>
              <a:rPr lang="en-US" sz="1800" dirty="0">
                <a:solidFill>
                  <a:srgbClr val="0070C0"/>
                </a:solidFill>
              </a:rPr>
              <a:t>U.S. Fish &amp; Wildlife Service</a:t>
            </a:r>
          </a:p>
        </p:txBody>
      </p:sp>
      <p:pic>
        <p:nvPicPr>
          <p:cNvPr id="3" name="Picture Placeholder 2"/>
          <p:cNvPicPr>
            <a:picLocks noGrp="1" noChangeAspect="1"/>
          </p:cNvPicPr>
          <p:nvPr>
            <p:ph type="pic" sz="quarter" idx="11"/>
          </p:nvPr>
        </p:nvPicPr>
        <p:blipFill>
          <a:blip r:embed="rId3">
            <a:extLst>
              <a:ext uri="{28A0092B-C50C-407E-A947-70E740481C1C}">
                <a14:useLocalDpi xmlns:a14="http://schemas.microsoft.com/office/drawing/2010/main"/>
              </a:ext>
            </a:extLst>
          </a:blip>
          <a:srcRect l="14830" r="14830"/>
          <a:stretch>
            <a:fillRect/>
          </a:stretch>
        </p:blipFill>
        <p:spPr>
          <a:xfrm>
            <a:off x="4928472" y="0"/>
            <a:ext cx="7236231" cy="6858000"/>
          </a:xfrm>
        </p:spPr>
      </p:pic>
    </p:spTree>
    <p:extLst>
      <p:ext uri="{BB962C8B-B14F-4D97-AF65-F5344CB8AC3E}">
        <p14:creationId xmlns:p14="http://schemas.microsoft.com/office/powerpoint/2010/main" val="17989773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475094" cy="2339102"/>
          </a:xfrm>
          <a:prstGeom prst="rect">
            <a:avLst/>
          </a:prstGeom>
          <a:noFill/>
        </p:spPr>
        <p:txBody>
          <a:bodyPr wrap="square" rtlCol="0">
            <a:spAutoFit/>
          </a:bodyPr>
          <a:lstStyle/>
          <a:p>
            <a:pPr>
              <a:spcAft>
                <a:spcPts val="1200"/>
              </a:spcAft>
            </a:pPr>
            <a:r>
              <a:rPr lang="en-US" sz="2600" b="1"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b="1" dirty="0">
                <a:cs typeface="Calibri" pitchFamily="34" charset="0"/>
              </a:rPr>
              <a:t>Ashy storm-petrels</a:t>
            </a:r>
          </a:p>
          <a:p>
            <a:pPr marL="182880" indent="-182880">
              <a:spcAft>
                <a:spcPts val="600"/>
              </a:spcAft>
              <a:buClr>
                <a:schemeClr val="tx2"/>
              </a:buClr>
              <a:buFont typeface="Arial" pitchFamily="34" charset="0"/>
              <a:buChar char="•"/>
            </a:pPr>
            <a:r>
              <a:rPr lang="en-US" b="1" dirty="0">
                <a:cs typeface="Calibri" pitchFamily="34" charset="0"/>
              </a:rPr>
              <a:t>Endemic salamanders</a:t>
            </a:r>
          </a:p>
          <a:p>
            <a:pPr marL="182880" indent="-182880">
              <a:spcAft>
                <a:spcPts val="600"/>
              </a:spcAft>
              <a:buClr>
                <a:schemeClr val="tx2"/>
              </a:buClr>
              <a:buFont typeface="Arial" pitchFamily="34" charset="0"/>
              <a:buChar char="•"/>
            </a:pPr>
            <a:r>
              <a:rPr lang="en-US" b="1" dirty="0">
                <a:cs typeface="Calibri" pitchFamily="34" charset="0"/>
              </a:rPr>
              <a:t>Endemic camel crickets</a:t>
            </a:r>
          </a:p>
          <a:p>
            <a:pPr marL="182880" indent="-182880">
              <a:spcAft>
                <a:spcPts val="600"/>
              </a:spcAft>
              <a:buClr>
                <a:schemeClr val="tx2"/>
              </a:buClr>
              <a:buFont typeface="Arial" pitchFamily="34" charset="0"/>
              <a:buChar char="•"/>
            </a:pPr>
            <a:r>
              <a:rPr lang="en-US" b="1" dirty="0">
                <a:cs typeface="Calibri" pitchFamily="34" charset="0"/>
              </a:rPr>
              <a:t>Native plants</a:t>
            </a:r>
          </a:p>
          <a:p>
            <a:pPr marL="182880" indent="-182880">
              <a:spcAft>
                <a:spcPts val="600"/>
              </a:spcAft>
              <a:buClr>
                <a:schemeClr val="tx2"/>
              </a:buClr>
              <a:buFont typeface="Arial" pitchFamily="34" charset="0"/>
              <a:buChar char="•"/>
            </a:pPr>
            <a:r>
              <a:rPr lang="en-US" b="1" dirty="0"/>
              <a:t>Natural ecosystem function</a:t>
            </a:r>
            <a:endParaRPr lang="en-US" b="1"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b="1" dirty="0">
                <a:solidFill>
                  <a:schemeClr val="tx2"/>
                </a:solidFill>
                <a:cs typeface="Calibri" pitchFamily="34" charset="0"/>
              </a:rPr>
              <a:t>Elimination of</a:t>
            </a:r>
            <a:endParaRPr lang="en-US" sz="1400" b="1" u="sng" dirty="0">
              <a:solidFill>
                <a:schemeClr val="tx2"/>
              </a:solidFill>
              <a:cs typeface="Calibri" pitchFamily="34" charset="0"/>
            </a:endParaRPr>
          </a:p>
          <a:p>
            <a:pPr marL="182880" indent="-182880">
              <a:spcAft>
                <a:spcPts val="600"/>
              </a:spcAft>
              <a:buClr>
                <a:schemeClr val="accent2"/>
              </a:buClr>
              <a:buFont typeface="Arial" pitchFamily="34" charset="0"/>
              <a:buChar char="•"/>
            </a:pPr>
            <a:r>
              <a:rPr lang="en-US" b="1" dirty="0">
                <a:cs typeface="Calibri" pitchFamily="34" charset="0"/>
              </a:rPr>
              <a:t>Mouse impacts on ashy storm-petrel</a:t>
            </a:r>
          </a:p>
          <a:p>
            <a:pPr marL="182880" indent="-182880">
              <a:spcAft>
                <a:spcPts val="600"/>
              </a:spcAft>
              <a:buClr>
                <a:schemeClr val="accent2"/>
              </a:buClr>
              <a:buFont typeface="Arial" pitchFamily="34" charset="0"/>
              <a:buChar char="•"/>
            </a:pPr>
            <a:r>
              <a:rPr lang="en-US" b="1" dirty="0">
                <a:cs typeface="Calibri" pitchFamily="34" charset="0"/>
              </a:rPr>
              <a:t>Mouse impacts on crickets &amp; other invertebrates</a:t>
            </a:r>
          </a:p>
          <a:p>
            <a:pPr marL="182880" indent="-182880">
              <a:spcAft>
                <a:spcPts val="600"/>
              </a:spcAft>
              <a:buClr>
                <a:schemeClr val="accent2"/>
              </a:buClr>
              <a:buFont typeface="Arial" pitchFamily="34" charset="0"/>
              <a:buChar char="•"/>
            </a:pPr>
            <a:r>
              <a:rPr lang="en-US" b="1" dirty="0">
                <a:cs typeface="Calibri" pitchFamily="34" charset="0"/>
              </a:rPr>
              <a:t>Mouse impacts on salamanders</a:t>
            </a:r>
          </a:p>
          <a:p>
            <a:pPr marL="182880" indent="-182880">
              <a:spcAft>
                <a:spcPts val="600"/>
              </a:spcAft>
              <a:buClr>
                <a:schemeClr val="accent2"/>
              </a:buClr>
              <a:buFont typeface="Arial" pitchFamily="34" charset="0"/>
              <a:buChar char="•"/>
            </a:pPr>
            <a:r>
              <a:rPr lang="en-US" b="1" dirty="0">
                <a:cs typeface="Calibri" pitchFamily="34" charset="0"/>
              </a:rPr>
              <a:t>Mouse impacts on native 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b="1" dirty="0"/>
              <a:t>Benefits of Eradicating Invasive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email"/>
          <a:srcRect t="17070"/>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email"/>
          <a:srcRect t="18394" r="16697" b="18540"/>
          <a:stretch>
            <a:fillRect/>
          </a:stretch>
        </p:blipFill>
        <p:spPr bwMode="auto">
          <a:xfrm>
            <a:off x="5563800" y="4289367"/>
            <a:ext cx="3143250" cy="2286000"/>
          </a:xfrm>
          <a:prstGeom prst="rect">
            <a:avLst/>
          </a:prstGeom>
          <a:ln w="25400">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5" cstate="email"/>
          <a:srcRect/>
          <a:stretch>
            <a:fillRect/>
          </a:stretch>
        </p:blipFill>
        <p:spPr bwMode="auto">
          <a:xfrm>
            <a:off x="2435738" y="4289367"/>
            <a:ext cx="3099662" cy="2286000"/>
          </a:xfrm>
          <a:prstGeom prst="rect">
            <a:avLst/>
          </a:prstGeom>
          <a:ln w="25400">
            <a:solidFill>
              <a:schemeClr val="bg2"/>
            </a:solidFill>
          </a:ln>
          <a:effectLst/>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l="16666" r="16667"/>
          <a:stretch/>
        </p:blipFill>
        <p:spPr>
          <a:xfrm>
            <a:off x="116381" y="4289367"/>
            <a:ext cx="2225508" cy="2225508"/>
          </a:xfrm>
          <a:prstGeom prst="rect">
            <a:avLst/>
          </a:prstGeom>
          <a:ln>
            <a:noFill/>
          </a:ln>
        </p:spPr>
      </p:pic>
    </p:spTree>
    <p:extLst>
      <p:ext uri="{BB962C8B-B14F-4D97-AF65-F5344CB8AC3E}">
        <p14:creationId xmlns:p14="http://schemas.microsoft.com/office/powerpoint/2010/main" val="17172060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93"/>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7"/>
            <a:ext cx="3240444" cy="3665517"/>
          </a:xfrm>
        </p:spPr>
        <p:txBody>
          <a:bodyPr>
            <a:noAutofit/>
          </a:bodyPr>
          <a:lstStyle/>
          <a:p>
            <a:pPr marL="182880" indent="-182880">
              <a:spcBef>
                <a:spcPts val="1000"/>
              </a:spcBef>
              <a:buFont typeface="Arial" panose="020B0604020202020204" pitchFamily="34" charset="0"/>
              <a:buChar char="•"/>
            </a:pPr>
            <a:r>
              <a:rPr lang="en-US" sz="1800" b="1" kern="1100" dirty="0">
                <a:solidFill>
                  <a:srgbClr val="FFC000"/>
                </a:solidFill>
                <a:latin typeface="+mn-lt"/>
              </a:rPr>
              <a:t>&gt;700 </a:t>
            </a:r>
            <a:r>
              <a:rPr lang="en-US" sz="1800" b="1"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800" b="1" kern="1100" dirty="0">
                <a:solidFill>
                  <a:srgbClr val="FFC000"/>
                </a:solidFill>
                <a:latin typeface="+mn-lt"/>
              </a:rPr>
              <a:t>64 </a:t>
            </a:r>
            <a:r>
              <a:rPr lang="en-US" sz="1800" b="1" kern="1100" dirty="0">
                <a:latin typeface="+mn-lt"/>
              </a:rPr>
              <a:t>successful mouse eradications worldwide since 1971 </a:t>
            </a:r>
          </a:p>
          <a:p>
            <a:pPr marL="182880" indent="-182880">
              <a:spcBef>
                <a:spcPts val="1000"/>
              </a:spcBef>
              <a:buFont typeface="Arial" panose="020B0604020202020204" pitchFamily="34" charset="0"/>
              <a:buChar char="•"/>
            </a:pPr>
            <a:r>
              <a:rPr lang="en-US" sz="1800" b="1" kern="1100" dirty="0">
                <a:solidFill>
                  <a:srgbClr val="FFC000"/>
                </a:solidFill>
                <a:latin typeface="+mn-lt"/>
              </a:rPr>
              <a:t>33 of 35 (94%) </a:t>
            </a:r>
            <a:r>
              <a:rPr lang="en-US" sz="1800" b="1" kern="1100" dirty="0">
                <a:latin typeface="+mn-lt"/>
              </a:rPr>
              <a:t>mouse eradications since 2005 confirmed successful</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b="1"/>
              <a:t>Worldwide Rodent Eradication</a:t>
            </a:r>
          </a:p>
        </p:txBody>
      </p:sp>
      <p:sp>
        <p:nvSpPr>
          <p:cNvPr id="2" name="TextBox 1"/>
          <p:cNvSpPr txBox="1"/>
          <p:nvPr/>
        </p:nvSpPr>
        <p:spPr>
          <a:xfrm>
            <a:off x="4096512" y="445073"/>
            <a:ext cx="5751896" cy="461665"/>
          </a:xfrm>
          <a:prstGeom prst="rect">
            <a:avLst/>
          </a:prstGeom>
          <a:noFill/>
        </p:spPr>
        <p:txBody>
          <a:bodyPr wrap="none" lIns="91440" tIns="45720" rIns="91440" bIns="45720" rtlCol="0" anchor="t">
            <a:spAutoFit/>
          </a:bodyPr>
          <a:lstStyle/>
          <a:p>
            <a:r>
              <a:rPr lang="en-US" sz="2400" b="1" dirty="0">
                <a:solidFill>
                  <a:schemeClr val="tx2"/>
                </a:solidFill>
              </a:rPr>
              <a:t>House Mouse Eradications Worldwide</a:t>
            </a:r>
          </a:p>
        </p:txBody>
      </p:sp>
      <p:sp>
        <p:nvSpPr>
          <p:cNvPr id="7" name="TextBox 6"/>
          <p:cNvSpPr txBox="1"/>
          <p:nvPr/>
        </p:nvSpPr>
        <p:spPr>
          <a:xfrm>
            <a:off x="474510" y="5303353"/>
            <a:ext cx="1890261" cy="307777"/>
          </a:xfrm>
          <a:prstGeom prst="rect">
            <a:avLst/>
          </a:prstGeom>
          <a:noFill/>
        </p:spPr>
        <p:txBody>
          <a:bodyPr wrap="none" rtlCol="0">
            <a:spAutoFit/>
          </a:bodyPr>
          <a:lstStyle/>
          <a:p>
            <a:r>
              <a:rPr lang="en-US" sz="1400" b="1" dirty="0">
                <a:solidFill>
                  <a:schemeClr val="bg1"/>
                </a:solidFill>
              </a:rPr>
              <a:t>Source: DIISE (2021)</a:t>
            </a:r>
          </a:p>
        </p:txBody>
      </p:sp>
    </p:spTree>
    <p:extLst>
      <p:ext uri="{BB962C8B-B14F-4D97-AF65-F5344CB8AC3E}">
        <p14:creationId xmlns:p14="http://schemas.microsoft.com/office/powerpoint/2010/main" val="6877479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879463" y="0"/>
            <a:ext cx="8312535" cy="6858000"/>
          </a:xfrm>
          <a:prstGeom prst="rect">
            <a:avLst/>
          </a:prstGeom>
        </p:spPr>
      </p:pic>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286530"/>
            <a:ext cx="3371072" cy="1218065"/>
          </a:xfrm>
        </p:spPr>
        <p:txBody>
          <a:bodyPr>
            <a:normAutofit/>
          </a:bodyPr>
          <a:lstStyle/>
          <a:p>
            <a:pPr>
              <a:lnSpc>
                <a:spcPct val="120000"/>
              </a:lnSpc>
              <a:spcBef>
                <a:spcPts val="0"/>
              </a:spcBef>
              <a:spcAft>
                <a:spcPts val="1800"/>
              </a:spcAft>
            </a:pPr>
            <a:r>
              <a:rPr lang="en-US" sz="2800" b="1" cap="all" dirty="0"/>
              <a:t>Example Success </a:t>
            </a:r>
            <a:r>
              <a:rPr lang="en-US" sz="2800" b="1" cap="all" dirty="0" err="1"/>
              <a:t>StorIES</a:t>
            </a:r>
            <a:endParaRPr lang="en-US" sz="2800" b="1" dirty="0"/>
          </a:p>
        </p:txBody>
      </p:sp>
      <p:sp>
        <p:nvSpPr>
          <p:cNvPr id="16" name="Rectangle 15">
            <a:extLst>
              <a:ext uri="{FF2B5EF4-FFF2-40B4-BE49-F238E27FC236}">
                <a16:creationId xmlns:a16="http://schemas.microsoft.com/office/drawing/2014/main"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5">
            <a:extLst>
              <a:ext uri="{FF2B5EF4-FFF2-40B4-BE49-F238E27FC236}">
                <a16:creationId xmlns:a16="http://schemas.microsoft.com/office/drawing/2014/main" id="{40BFBF01-A0D5-4AA3-AD34-E4CD0617F71D}"/>
              </a:ext>
            </a:extLst>
          </p:cNvPr>
          <p:cNvSpPr txBox="1">
            <a:spLocks/>
          </p:cNvSpPr>
          <p:nvPr/>
        </p:nvSpPr>
        <p:spPr>
          <a:xfrm>
            <a:off x="303945" y="1692177"/>
            <a:ext cx="3371072" cy="4291527"/>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1200"/>
              </a:spcBef>
              <a:buFont typeface="Arial" panose="020B0604020202020204" pitchFamily="34" charset="0"/>
              <a:buNone/>
              <a:defRPr sz="3200" kern="1200">
                <a:solidFill>
                  <a:schemeClr val="bg1"/>
                </a:solidFill>
                <a:latin typeface="+mj-lt"/>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spcBef>
                <a:spcPts val="600"/>
              </a:spcBef>
              <a:buFont typeface="Arial" panose="020B0604020202020204" pitchFamily="34" charset="0"/>
              <a:buChar char="•"/>
            </a:pPr>
            <a:r>
              <a:rPr lang="en-US" sz="2800" b="1" dirty="0" err="1"/>
              <a:t>Anacapa</a:t>
            </a:r>
            <a:r>
              <a:rPr lang="en-US" sz="2800" b="1" dirty="0"/>
              <a:t> Island</a:t>
            </a:r>
          </a:p>
          <a:p>
            <a:pPr marL="285750" indent="-285750">
              <a:spcBef>
                <a:spcPts val="600"/>
              </a:spcBef>
              <a:buFont typeface="Arial" panose="020B0604020202020204" pitchFamily="34" charset="0"/>
              <a:buChar char="•"/>
            </a:pPr>
            <a:r>
              <a:rPr lang="en-US" sz="1600" b="1" dirty="0"/>
              <a:t>Palmyra Atoll</a:t>
            </a:r>
          </a:p>
          <a:p>
            <a:pPr marL="285750" indent="-285750">
              <a:spcBef>
                <a:spcPts val="600"/>
              </a:spcBef>
              <a:buFont typeface="Arial" panose="020B0604020202020204" pitchFamily="34" charset="0"/>
              <a:buChar char="•"/>
            </a:pPr>
            <a:r>
              <a:rPr lang="en-US" sz="1600" b="1" dirty="0" err="1"/>
              <a:t>Desecheo</a:t>
            </a:r>
            <a:r>
              <a:rPr lang="en-US" sz="1600" b="1" dirty="0"/>
              <a:t> Island</a:t>
            </a:r>
          </a:p>
          <a:p>
            <a:pPr marL="285750" indent="-285750">
              <a:spcBef>
                <a:spcPts val="600"/>
              </a:spcBef>
              <a:buFont typeface="Arial" panose="020B0604020202020204" pitchFamily="34" charset="0"/>
              <a:buChar char="•"/>
            </a:pPr>
            <a:r>
              <a:rPr lang="en-US" sz="1600" b="1" dirty="0" err="1"/>
              <a:t>Hawadax</a:t>
            </a:r>
            <a:r>
              <a:rPr lang="en-US" sz="1600" b="1" dirty="0"/>
              <a:t> Island</a:t>
            </a:r>
          </a:p>
          <a:p>
            <a:pPr marL="285750" indent="-285750">
              <a:spcBef>
                <a:spcPts val="600"/>
              </a:spcBef>
              <a:buFont typeface="Arial" panose="020B0604020202020204" pitchFamily="34" charset="0"/>
              <a:buChar char="•"/>
            </a:pPr>
            <a:r>
              <a:rPr lang="en-US" sz="1600" b="1" dirty="0"/>
              <a:t>Midway Atoll</a:t>
            </a:r>
          </a:p>
          <a:p>
            <a:pPr marL="285750" indent="-285750">
              <a:spcBef>
                <a:spcPts val="600"/>
              </a:spcBef>
              <a:buFont typeface="Arial" panose="020B0604020202020204" pitchFamily="34" charset="0"/>
              <a:buChar char="•"/>
            </a:pPr>
            <a:r>
              <a:rPr lang="en-US" sz="1600" b="1" dirty="0"/>
              <a:t>Cocos Island</a:t>
            </a:r>
          </a:p>
          <a:p>
            <a:pPr marL="285750" indent="-285750">
              <a:spcBef>
                <a:spcPts val="600"/>
              </a:spcBef>
              <a:buFont typeface="Arial" panose="020B0604020202020204" pitchFamily="34" charset="0"/>
              <a:buChar char="•"/>
            </a:pPr>
            <a:r>
              <a:rPr lang="en-US" sz="1600" b="1" dirty="0"/>
              <a:t>Galapagos Islands</a:t>
            </a:r>
          </a:p>
          <a:p>
            <a:pPr marL="285750" indent="-285750">
              <a:spcBef>
                <a:spcPts val="600"/>
              </a:spcBef>
              <a:buFont typeface="Arial" panose="020B0604020202020204" pitchFamily="34" charset="0"/>
              <a:buChar char="•"/>
            </a:pPr>
            <a:r>
              <a:rPr lang="en-US" sz="1600" b="1" dirty="0"/>
              <a:t>Antipodes Islands</a:t>
            </a:r>
          </a:p>
          <a:p>
            <a:pPr marL="285750" indent="-285750">
              <a:spcBef>
                <a:spcPts val="600"/>
              </a:spcBef>
              <a:buFont typeface="Arial" panose="020B0604020202020204" pitchFamily="34" charset="0"/>
              <a:buChar char="•"/>
            </a:pPr>
            <a:r>
              <a:rPr lang="en-US" sz="1600" b="1" dirty="0"/>
              <a:t>Madeira Islands</a:t>
            </a:r>
          </a:p>
          <a:p>
            <a:pPr marL="285750" indent="-285750">
              <a:spcBef>
                <a:spcPts val="600"/>
              </a:spcBef>
              <a:buFont typeface="Arial" panose="020B0604020202020204" pitchFamily="34" charset="0"/>
              <a:buChar char="•"/>
            </a:pPr>
            <a:r>
              <a:rPr lang="en-US" sz="1600" b="1" dirty="0" err="1" smtClean="0"/>
              <a:t>Motutapu</a:t>
            </a:r>
            <a:r>
              <a:rPr lang="en-US" sz="1600" b="1" dirty="0" smtClean="0"/>
              <a:t> </a:t>
            </a:r>
            <a:r>
              <a:rPr lang="en-US" sz="1600" b="1" dirty="0"/>
              <a:t>Island</a:t>
            </a:r>
          </a:p>
          <a:p>
            <a:pPr marL="285750" indent="-285750">
              <a:spcBef>
                <a:spcPts val="600"/>
              </a:spcBef>
              <a:buFont typeface="Arial" panose="020B0604020202020204" pitchFamily="34" charset="0"/>
              <a:buChar char="•"/>
            </a:pPr>
            <a:r>
              <a:rPr lang="en-US" sz="1600" b="1" dirty="0"/>
              <a:t>Rangitoto Island</a:t>
            </a:r>
          </a:p>
          <a:p>
            <a:pPr marL="285750" indent="-285750">
              <a:spcBef>
                <a:spcPts val="600"/>
              </a:spcBef>
              <a:buFont typeface="Arial" panose="020B0604020202020204" pitchFamily="34" charset="0"/>
              <a:buChar char="•"/>
            </a:pPr>
            <a:r>
              <a:rPr lang="en-US" sz="1600" b="1" dirty="0"/>
              <a:t>Bahama Islands</a:t>
            </a:r>
          </a:p>
          <a:p>
            <a:pPr marL="285750" indent="-285750">
              <a:spcBef>
                <a:spcPts val="600"/>
              </a:spcBef>
              <a:buFont typeface="Arial" panose="020B0604020202020204" pitchFamily="34" charset="0"/>
              <a:buChar char="•"/>
            </a:pPr>
            <a:r>
              <a:rPr lang="en-US" sz="1600" b="1" dirty="0"/>
              <a:t>South Georgia Island</a:t>
            </a:r>
          </a:p>
          <a:p>
            <a:pPr marL="285750" indent="-285750">
              <a:spcBef>
                <a:spcPts val="600"/>
              </a:spcBef>
              <a:buFont typeface="Arial" panose="020B0604020202020204" pitchFamily="34" charset="0"/>
              <a:buChar char="•"/>
            </a:pPr>
            <a:endParaRPr lang="en-US" sz="1600" b="1" dirty="0"/>
          </a:p>
          <a:p>
            <a:pPr marL="285750" indent="-285750">
              <a:spcBef>
                <a:spcPts val="600"/>
              </a:spcBef>
              <a:buFont typeface="Arial" panose="020B0604020202020204" pitchFamily="34" charset="0"/>
              <a:buChar char="•"/>
            </a:pPr>
            <a:endParaRPr lang="en-US" sz="1600" b="1" dirty="0"/>
          </a:p>
          <a:p>
            <a:pPr marL="285750" indent="-285750">
              <a:spcBef>
                <a:spcPts val="600"/>
              </a:spcBef>
              <a:buFont typeface="Arial" panose="020B0604020202020204" pitchFamily="34" charset="0"/>
              <a:buChar char="•"/>
            </a:pPr>
            <a:endParaRPr lang="en-US" sz="1600" b="1" dirty="0"/>
          </a:p>
        </p:txBody>
      </p:sp>
      <p:sp>
        <p:nvSpPr>
          <p:cNvPr id="3" name="Picture Placeholder 2"/>
          <p:cNvSpPr>
            <a:spLocks noGrp="1"/>
          </p:cNvSpPr>
          <p:nvPr>
            <p:ph type="pic" sz="quarter" idx="14"/>
          </p:nvPr>
        </p:nvSpPr>
        <p:spPr/>
      </p:sp>
    </p:spTree>
    <p:extLst>
      <p:ext uri="{BB962C8B-B14F-4D97-AF65-F5344CB8AC3E}">
        <p14:creationId xmlns:p14="http://schemas.microsoft.com/office/powerpoint/2010/main" val="40199378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CB204D86-8178-4EDA-BBC0-E4E43337180C}"/>
              </a:ext>
            </a:extLst>
          </p:cNvPr>
          <p:cNvSpPr txBox="1"/>
          <p:nvPr/>
        </p:nvSpPr>
        <p:spPr>
          <a:xfrm>
            <a:off x="426392" y="399449"/>
            <a:ext cx="5901256" cy="584775"/>
          </a:xfrm>
          <a:prstGeom prst="rect">
            <a:avLst/>
          </a:prstGeom>
          <a:noFill/>
        </p:spPr>
        <p:txBody>
          <a:bodyPr wrap="square" rtlCol="0">
            <a:spAutoFit/>
          </a:bodyPr>
          <a:lstStyle/>
          <a:p>
            <a:r>
              <a:rPr lang="en-US" sz="3200" b="1" dirty="0">
                <a:solidFill>
                  <a:schemeClr val="bg1"/>
                </a:solidFill>
              </a:rPr>
              <a:t>Implementation Plans</a:t>
            </a:r>
          </a:p>
        </p:txBody>
      </p:sp>
      <p:sp>
        <p:nvSpPr>
          <p:cNvPr id="8" name="TextBox 7"/>
          <p:cNvSpPr txBox="1"/>
          <p:nvPr/>
        </p:nvSpPr>
        <p:spPr>
          <a:xfrm>
            <a:off x="426392" y="1858305"/>
            <a:ext cx="6474849" cy="3539430"/>
          </a:xfrm>
          <a:prstGeom prst="rect">
            <a:avLst/>
          </a:prstGeom>
          <a:noFill/>
        </p:spPr>
        <p:txBody>
          <a:bodyPr wrap="none" rtlCol="0">
            <a:spAutoFit/>
          </a:bodyPr>
          <a:lstStyle/>
          <a:p>
            <a:pPr marL="285750" indent="-285750">
              <a:lnSpc>
                <a:spcPct val="200000"/>
              </a:lnSpc>
              <a:buFont typeface="Arial" panose="020B0604020202020204" pitchFamily="34" charset="0"/>
              <a:buChar char="•"/>
            </a:pPr>
            <a:r>
              <a:rPr lang="en-US" sz="2800" b="1" dirty="0"/>
              <a:t>Draft Operational Plan</a:t>
            </a:r>
          </a:p>
          <a:p>
            <a:pPr marL="285750" indent="-285750">
              <a:lnSpc>
                <a:spcPct val="200000"/>
              </a:lnSpc>
              <a:buFont typeface="Arial" panose="020B0604020202020204" pitchFamily="34" charset="0"/>
              <a:buChar char="•"/>
            </a:pPr>
            <a:r>
              <a:rPr lang="en-US" sz="2800" b="1" dirty="0"/>
              <a:t>Draft Mitigation &amp; Monitoring Plan</a:t>
            </a:r>
          </a:p>
          <a:p>
            <a:pPr marL="285750" indent="-285750">
              <a:lnSpc>
                <a:spcPct val="200000"/>
              </a:lnSpc>
              <a:buFont typeface="Arial" panose="020B0604020202020204" pitchFamily="34" charset="0"/>
              <a:buChar char="•"/>
            </a:pPr>
            <a:r>
              <a:rPr lang="en-US" sz="2800" b="1" dirty="0"/>
              <a:t>Draft Bait Spill Contingency Plan</a:t>
            </a:r>
          </a:p>
          <a:p>
            <a:pPr marL="285750" indent="-285750">
              <a:lnSpc>
                <a:spcPct val="200000"/>
              </a:lnSpc>
              <a:buFont typeface="Arial" panose="020B0604020202020204" pitchFamily="34" charset="0"/>
              <a:buChar char="•"/>
            </a:pPr>
            <a:r>
              <a:rPr lang="en-US" sz="2800" b="1" dirty="0"/>
              <a:t>Draft Non-target Contingency Plan</a:t>
            </a:r>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0697" y="1458857"/>
            <a:ext cx="3557202" cy="4603439"/>
          </a:xfrm>
          <a:prstGeom prst="rect">
            <a:avLst/>
          </a:prstGeom>
        </p:spPr>
      </p:pic>
    </p:spTree>
    <p:extLst>
      <p:ext uri="{BB962C8B-B14F-4D97-AF65-F5344CB8AC3E}">
        <p14:creationId xmlns:p14="http://schemas.microsoft.com/office/powerpoint/2010/main" val="2507370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878226" y="1098502"/>
            <a:ext cx="5694601" cy="5556829"/>
          </a:xfrm>
          <a:prstGeom prst="rect">
            <a:avLst/>
          </a:prstGeom>
        </p:spPr>
      </p:pic>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b="1" dirty="0">
                <a:solidFill>
                  <a:schemeClr val="bg1"/>
                </a:solidFill>
              </a:rPr>
              <a:t>Operational Plan</a:t>
            </a:r>
          </a:p>
        </p:txBody>
      </p:sp>
      <p:pic>
        <p:nvPicPr>
          <p:cNvPr id="2" name="Picture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9877" y="1592797"/>
            <a:ext cx="3377134" cy="5062534"/>
          </a:xfrm>
          <a:prstGeom prst="rect">
            <a:avLst/>
          </a:prstGeom>
        </p:spPr>
      </p:pic>
    </p:spTree>
    <p:extLst>
      <p:ext uri="{BB962C8B-B14F-4D97-AF65-F5344CB8AC3E}">
        <p14:creationId xmlns:p14="http://schemas.microsoft.com/office/powerpoint/2010/main" val="30739793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3"/>
          <p:cNvSpPr txBox="1">
            <a:spLocks/>
          </p:cNvSpPr>
          <p:nvPr/>
        </p:nvSpPr>
        <p:spPr>
          <a:xfrm>
            <a:off x="3911957" y="406688"/>
            <a:ext cx="7133763" cy="856847"/>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b="1">
                <a:solidFill>
                  <a:srgbClr val="007698"/>
                </a:solidFill>
                <a:effectLst>
                  <a:outerShdw blurRad="38100" dist="38100" dir="2700000" algn="tl">
                    <a:srgbClr val="000000">
                      <a:alpha val="43137"/>
                    </a:srgbClr>
                  </a:outerShdw>
                </a:effectLst>
                <a:cs typeface="Calibri" pitchFamily="34" charset="0"/>
              </a:rPr>
              <a:t>Mitigation &amp; Monitoring Plan</a:t>
            </a:r>
          </a:p>
          <a:p>
            <a:endParaRPr lang="en-US" sz="4000" b="1">
              <a:solidFill>
                <a:srgbClr val="007698"/>
              </a:solidFill>
              <a:effectLst>
                <a:outerShdw blurRad="38100" dist="38100" dir="2700000" algn="tl">
                  <a:srgbClr val="000000">
                    <a:alpha val="43137"/>
                  </a:srgbClr>
                </a:outerShdw>
              </a:effectLst>
              <a:cs typeface="Calibri" pitchFamily="34" charset="0"/>
            </a:endParaRPr>
          </a:p>
        </p:txBody>
      </p:sp>
      <p:sp>
        <p:nvSpPr>
          <p:cNvPr id="4" name="TextBox 3"/>
          <p:cNvSpPr txBox="1"/>
          <p:nvPr/>
        </p:nvSpPr>
        <p:spPr>
          <a:xfrm>
            <a:off x="3911957" y="1263535"/>
            <a:ext cx="4610558" cy="4708981"/>
          </a:xfrm>
          <a:prstGeom prst="rect">
            <a:avLst/>
          </a:prstGeom>
          <a:noFill/>
        </p:spPr>
        <p:txBody>
          <a:bodyPr wrap="none" rtlCol="0">
            <a:spAutoFit/>
          </a:bodyPr>
          <a:lstStyle/>
          <a:p>
            <a:pPr marL="285750" indent="-285750">
              <a:spcAft>
                <a:spcPts val="600"/>
              </a:spcAft>
              <a:buFont typeface="Arial" panose="020B0604020202020204" pitchFamily="34" charset="0"/>
              <a:buChar char="•"/>
            </a:pPr>
            <a:r>
              <a:rPr lang="en-US" sz="2000" b="1" dirty="0"/>
              <a:t>Bait application rates</a:t>
            </a:r>
          </a:p>
          <a:p>
            <a:pPr marL="285750" indent="-285750">
              <a:spcAft>
                <a:spcPts val="600"/>
              </a:spcAft>
              <a:buFont typeface="Arial" panose="020B0604020202020204" pitchFamily="34" charset="0"/>
              <a:buChar char="•"/>
            </a:pPr>
            <a:r>
              <a:rPr lang="en-US" sz="2000" b="1" dirty="0"/>
              <a:t>Target species (invasive mouse)</a:t>
            </a:r>
          </a:p>
          <a:p>
            <a:pPr marL="285750" indent="-285750">
              <a:buFont typeface="Arial" panose="020B0604020202020204" pitchFamily="34" charset="0"/>
              <a:buChar char="•"/>
            </a:pPr>
            <a:r>
              <a:rPr lang="en-US" sz="2000" b="1" dirty="0"/>
              <a:t>Non-target wildlife</a:t>
            </a:r>
          </a:p>
          <a:p>
            <a:pPr marL="800100" lvl="1" indent="-342900">
              <a:buFont typeface="Courier New" panose="02070309020205020404" pitchFamily="49" charset="0"/>
              <a:buChar char="o"/>
            </a:pPr>
            <a:r>
              <a:rPr lang="en-US" sz="2000" b="1" dirty="0"/>
              <a:t>Gulls</a:t>
            </a:r>
          </a:p>
          <a:p>
            <a:pPr marL="800100" lvl="1" indent="-342900">
              <a:buFont typeface="Courier New" panose="02070309020205020404" pitchFamily="49" charset="0"/>
              <a:buChar char="o"/>
            </a:pPr>
            <a:r>
              <a:rPr lang="en-US" sz="2000" b="1" dirty="0"/>
              <a:t>Raptors</a:t>
            </a:r>
          </a:p>
          <a:p>
            <a:pPr marL="800100" lvl="1" indent="-342900">
              <a:buFont typeface="Courier New" panose="02070309020205020404" pitchFamily="49" charset="0"/>
              <a:buChar char="o"/>
            </a:pPr>
            <a:r>
              <a:rPr lang="en-US" sz="2000" b="1" dirty="0"/>
              <a:t>Salamanders</a:t>
            </a:r>
          </a:p>
          <a:p>
            <a:pPr marL="800100" lvl="1" indent="-342900">
              <a:buFont typeface="Courier New" panose="02070309020205020404" pitchFamily="49" charset="0"/>
              <a:buChar char="o"/>
            </a:pPr>
            <a:r>
              <a:rPr lang="en-US" sz="2000" b="1" dirty="0"/>
              <a:t>Crickets</a:t>
            </a:r>
          </a:p>
          <a:p>
            <a:pPr marL="800100" lvl="1" indent="-342900">
              <a:buFont typeface="Courier New" panose="02070309020205020404" pitchFamily="49" charset="0"/>
              <a:buChar char="o"/>
            </a:pPr>
            <a:r>
              <a:rPr lang="en-US" sz="2000" b="1" dirty="0"/>
              <a:t>Pinnipeds</a:t>
            </a:r>
          </a:p>
          <a:p>
            <a:pPr marL="800100" lvl="1" indent="-342900">
              <a:buFont typeface="Courier New" panose="02070309020205020404" pitchFamily="49" charset="0"/>
              <a:buChar char="o"/>
            </a:pPr>
            <a:r>
              <a:rPr lang="en-US" sz="2000" b="1" dirty="0"/>
              <a:t>Fish &amp; intertidal invertebrates</a:t>
            </a:r>
          </a:p>
          <a:p>
            <a:pPr marL="285750" indent="-285750">
              <a:spcBef>
                <a:spcPts val="600"/>
              </a:spcBef>
              <a:buFont typeface="Arial" panose="020B0604020202020204" pitchFamily="34" charset="0"/>
              <a:buChar char="•"/>
            </a:pPr>
            <a:r>
              <a:rPr lang="en-US" sz="2000" b="1" dirty="0"/>
              <a:t>Residue monitoring</a:t>
            </a:r>
          </a:p>
          <a:p>
            <a:pPr marL="800100" lvl="1" indent="-342900">
              <a:buFont typeface="Courier New" panose="02070309020205020404" pitchFamily="49" charset="0"/>
              <a:buChar char="o"/>
            </a:pPr>
            <a:r>
              <a:rPr lang="en-US" sz="2000" b="1" dirty="0"/>
              <a:t>Soil</a:t>
            </a:r>
          </a:p>
          <a:p>
            <a:pPr marL="804672" lvl="2" indent="-342900">
              <a:buFont typeface="Courier New" panose="02070309020205020404" pitchFamily="49" charset="0"/>
              <a:buChar char="o"/>
            </a:pPr>
            <a:r>
              <a:rPr lang="en-US" sz="2000" b="1" dirty="0"/>
              <a:t>Water</a:t>
            </a:r>
          </a:p>
          <a:p>
            <a:pPr marL="804672" lvl="2" indent="-342900">
              <a:buFont typeface="Courier New" panose="02070309020205020404" pitchFamily="49" charset="0"/>
              <a:buChar char="o"/>
            </a:pPr>
            <a:r>
              <a:rPr lang="en-US" sz="2000" b="1" dirty="0"/>
              <a:t>Fish &amp; wildlife</a:t>
            </a:r>
          </a:p>
          <a:p>
            <a:pPr marL="285750" indent="-285750">
              <a:spcBef>
                <a:spcPts val="600"/>
              </a:spcBef>
              <a:buFont typeface="Arial" panose="020B0604020202020204" pitchFamily="34" charset="0"/>
              <a:buChar char="•"/>
            </a:pPr>
            <a:r>
              <a:rPr lang="en-US" sz="2000" b="1" dirty="0"/>
              <a:t>Carcass surveys &amp; removal</a:t>
            </a:r>
          </a:p>
        </p:txBody>
      </p:sp>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448" y="1131257"/>
            <a:ext cx="2761193" cy="3573309"/>
          </a:xfrm>
          <a:prstGeom prst="rect">
            <a:avLst/>
          </a:prstGeom>
        </p:spPr>
      </p:pic>
    </p:spTree>
    <p:extLst>
      <p:ext uri="{BB962C8B-B14F-4D97-AF65-F5344CB8AC3E}">
        <p14:creationId xmlns:p14="http://schemas.microsoft.com/office/powerpoint/2010/main" val="19801632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3"/>
          <p:cNvSpPr txBox="1">
            <a:spLocks/>
          </p:cNvSpPr>
          <p:nvPr/>
        </p:nvSpPr>
        <p:spPr>
          <a:xfrm>
            <a:off x="3950910" y="491692"/>
            <a:ext cx="7133763" cy="856847"/>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b="1" dirty="0">
                <a:solidFill>
                  <a:srgbClr val="007698"/>
                </a:solidFill>
                <a:effectLst>
                  <a:outerShdw blurRad="38100" dist="38100" dir="2700000" algn="tl">
                    <a:srgbClr val="000000">
                      <a:alpha val="43137"/>
                    </a:srgbClr>
                  </a:outerShdw>
                </a:effectLst>
                <a:cs typeface="Calibri" pitchFamily="34" charset="0"/>
              </a:rPr>
              <a:t>Bait Spill Contingency Plan</a:t>
            </a:r>
          </a:p>
          <a:p>
            <a:endParaRPr lang="en-US" sz="4000" b="1" dirty="0">
              <a:solidFill>
                <a:srgbClr val="007698"/>
              </a:solidFill>
              <a:effectLst>
                <a:outerShdw blurRad="38100" dist="38100" dir="2700000" algn="tl">
                  <a:srgbClr val="000000">
                    <a:alpha val="43137"/>
                  </a:srgbClr>
                </a:outerShdw>
              </a:effectLst>
              <a:cs typeface="Calibri" pitchFamily="34" charset="0"/>
            </a:endParaRPr>
          </a:p>
        </p:txBody>
      </p:sp>
      <p:sp>
        <p:nvSpPr>
          <p:cNvPr id="4" name="TextBox 3"/>
          <p:cNvSpPr txBox="1"/>
          <p:nvPr/>
        </p:nvSpPr>
        <p:spPr>
          <a:xfrm>
            <a:off x="3950910" y="1746535"/>
            <a:ext cx="6277332" cy="203132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800" b="1" dirty="0"/>
              <a:t>Addresses unexpected spill</a:t>
            </a:r>
          </a:p>
          <a:p>
            <a:pPr marL="285750" indent="-285750">
              <a:lnSpc>
                <a:spcPct val="150000"/>
              </a:lnSpc>
              <a:buFont typeface="Arial" panose="020B0604020202020204" pitchFamily="34" charset="0"/>
              <a:buChar char="•"/>
            </a:pPr>
            <a:r>
              <a:rPr lang="en-US" sz="2800" b="1" dirty="0"/>
              <a:t>Terrestrial spill response strategies</a:t>
            </a:r>
          </a:p>
          <a:p>
            <a:pPr marL="285750" indent="-285750">
              <a:lnSpc>
                <a:spcPct val="150000"/>
              </a:lnSpc>
              <a:buFont typeface="Arial" panose="020B0604020202020204" pitchFamily="34" charset="0"/>
              <a:buChar char="•"/>
            </a:pPr>
            <a:r>
              <a:rPr lang="en-US" sz="2800" b="1" dirty="0"/>
              <a:t>Marine spill response strategies</a:t>
            </a:r>
          </a:p>
        </p:txBody>
      </p:sp>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183" y="1070811"/>
            <a:ext cx="2930976" cy="3793028"/>
          </a:xfrm>
          <a:prstGeom prst="rect">
            <a:avLst/>
          </a:prstGeom>
        </p:spPr>
      </p:pic>
    </p:spTree>
    <p:extLst>
      <p:ext uri="{BB962C8B-B14F-4D97-AF65-F5344CB8AC3E}">
        <p14:creationId xmlns:p14="http://schemas.microsoft.com/office/powerpoint/2010/main" val="30661430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3"/>
          <p:cNvSpPr txBox="1">
            <a:spLocks/>
          </p:cNvSpPr>
          <p:nvPr/>
        </p:nvSpPr>
        <p:spPr>
          <a:xfrm>
            <a:off x="3298452" y="406688"/>
            <a:ext cx="8793285" cy="856847"/>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600" b="1">
                <a:solidFill>
                  <a:srgbClr val="007698"/>
                </a:solidFill>
                <a:effectLst>
                  <a:outerShdw blurRad="38100" dist="38100" dir="2700000" algn="tl">
                    <a:srgbClr val="000000">
                      <a:alpha val="43137"/>
                    </a:srgbClr>
                  </a:outerShdw>
                </a:effectLst>
                <a:cs typeface="Calibri" pitchFamily="34" charset="0"/>
              </a:rPr>
              <a:t>Non-target Species Contingency Plan</a:t>
            </a:r>
          </a:p>
          <a:p>
            <a:endParaRPr lang="en-US" sz="3600" b="1">
              <a:solidFill>
                <a:srgbClr val="007698"/>
              </a:solidFill>
              <a:effectLst>
                <a:outerShdw blurRad="38100" dist="38100" dir="2700000" algn="tl">
                  <a:srgbClr val="000000">
                    <a:alpha val="43137"/>
                  </a:srgbClr>
                </a:outerShdw>
              </a:effectLst>
              <a:cs typeface="Calibri" pitchFamily="34" charset="0"/>
            </a:endParaRPr>
          </a:p>
        </p:txBody>
      </p:sp>
      <p:sp>
        <p:nvSpPr>
          <p:cNvPr id="4" name="TextBox 3"/>
          <p:cNvSpPr txBox="1"/>
          <p:nvPr/>
        </p:nvSpPr>
        <p:spPr>
          <a:xfrm>
            <a:off x="4152602" y="1640933"/>
            <a:ext cx="7531023" cy="332398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000" b="1" dirty="0"/>
              <a:t>Addresses potentially serious, unexpected events</a:t>
            </a:r>
          </a:p>
          <a:p>
            <a:pPr marL="285750" indent="-285750">
              <a:lnSpc>
                <a:spcPct val="150000"/>
              </a:lnSpc>
              <a:buFont typeface="Arial" panose="020B0604020202020204" pitchFamily="34" charset="0"/>
              <a:buChar char="•"/>
            </a:pPr>
            <a:r>
              <a:rPr lang="en-US" sz="2000" b="1" dirty="0"/>
              <a:t>Triggers &amp; Responses</a:t>
            </a:r>
          </a:p>
          <a:p>
            <a:pPr marL="800100" lvl="1" indent="-342900">
              <a:lnSpc>
                <a:spcPct val="150000"/>
              </a:lnSpc>
              <a:buFont typeface="Courier New" panose="02070309020205020404" pitchFamily="49" charset="0"/>
              <a:buChar char="o"/>
            </a:pPr>
            <a:r>
              <a:rPr lang="en-US" sz="2000" b="1" dirty="0"/>
              <a:t>Gulls</a:t>
            </a:r>
          </a:p>
          <a:p>
            <a:pPr marL="800100" lvl="1" indent="-342900">
              <a:lnSpc>
                <a:spcPct val="150000"/>
              </a:lnSpc>
              <a:buFont typeface="Courier New" panose="02070309020205020404" pitchFamily="49" charset="0"/>
              <a:buChar char="o"/>
            </a:pPr>
            <a:r>
              <a:rPr lang="en-US" sz="2000" b="1" dirty="0"/>
              <a:t>Pinnipeds</a:t>
            </a:r>
          </a:p>
          <a:p>
            <a:pPr marL="800100" lvl="1" indent="-342900">
              <a:lnSpc>
                <a:spcPct val="150000"/>
              </a:lnSpc>
              <a:buFont typeface="Courier New" panose="02070309020205020404" pitchFamily="49" charset="0"/>
              <a:buChar char="o"/>
            </a:pPr>
            <a:r>
              <a:rPr lang="en-US" sz="2000" b="1" dirty="0"/>
              <a:t>Salamanders</a:t>
            </a:r>
          </a:p>
          <a:p>
            <a:pPr marL="800100" lvl="1" indent="-342900">
              <a:lnSpc>
                <a:spcPct val="150000"/>
              </a:lnSpc>
              <a:buFont typeface="Courier New" panose="02070309020205020404" pitchFamily="49" charset="0"/>
              <a:buChar char="o"/>
            </a:pPr>
            <a:r>
              <a:rPr lang="en-US" sz="2000" b="1" dirty="0"/>
              <a:t>Fishery resources</a:t>
            </a:r>
          </a:p>
          <a:p>
            <a:pPr marL="800100" lvl="1" indent="-342900">
              <a:lnSpc>
                <a:spcPct val="150000"/>
              </a:lnSpc>
              <a:buFont typeface="Courier New" panose="02070309020205020404" pitchFamily="49" charset="0"/>
              <a:buChar char="o"/>
            </a:pPr>
            <a:r>
              <a:rPr lang="en-US" sz="2000" b="1" dirty="0"/>
              <a:t>T&amp;E species</a:t>
            </a:r>
          </a:p>
        </p:txBody>
      </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9043" y="1640933"/>
            <a:ext cx="2748535" cy="3556928"/>
          </a:xfrm>
          <a:prstGeom prst="rect">
            <a:avLst/>
          </a:prstGeom>
        </p:spPr>
      </p:pic>
    </p:spTree>
    <p:extLst>
      <p:ext uri="{BB962C8B-B14F-4D97-AF65-F5344CB8AC3E}">
        <p14:creationId xmlns:p14="http://schemas.microsoft.com/office/powerpoint/2010/main" val="35012236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87599"/>
            <a:ext cx="9076660" cy="5594465"/>
          </a:xfrm>
          <a:prstGeom prst="rect">
            <a:avLst/>
          </a:prstGeom>
          <a:effectLst/>
        </p:spPr>
      </p:pic>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3"/>
          <p:cNvSpPr txBox="1">
            <a:spLocks/>
          </p:cNvSpPr>
          <p:nvPr/>
        </p:nvSpPr>
        <p:spPr>
          <a:xfrm>
            <a:off x="3503232" y="494222"/>
            <a:ext cx="8000999" cy="856847"/>
          </a:xfrm>
          <a:prstGeom prst="rect">
            <a:avLst/>
          </a:prstGeom>
        </p:spPr>
        <p:txBody>
          <a:bodyPr lIns="91440" tIns="45720" rIns="91440" bIns="45720" anchor="t">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en-US" sz="4000" b="1" dirty="0"/>
              <a:t>Consistent with Coastal Act</a:t>
            </a:r>
          </a:p>
        </p:txBody>
      </p:sp>
      <p:pic>
        <p:nvPicPr>
          <p:cNvPr id="12"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4294967295"/>
          </p:nvPr>
        </p:nvPicPr>
        <p:blipFill rotWithShape="1">
          <a:blip r:embed="rId4" cstate="screen">
            <a:extLst>
              <a:ext uri="{28A0092B-C50C-407E-A947-70E740481C1C}">
                <a14:useLocalDpi xmlns:a14="http://schemas.microsoft.com/office/drawing/2010/main"/>
              </a:ext>
            </a:extLst>
          </a:blip>
          <a:srcRect/>
          <a:stretch/>
        </p:blipFill>
        <p:spPr>
          <a:xfrm>
            <a:off x="149431" y="1984648"/>
            <a:ext cx="2754692" cy="2610853"/>
          </a:xfrm>
          <a:prstGeom prst="rect">
            <a:avLst/>
          </a:prstGeom>
        </p:spPr>
      </p:pic>
      <p:sp>
        <p:nvSpPr>
          <p:cNvPr id="7" name="TextBox 6"/>
          <p:cNvSpPr txBox="1"/>
          <p:nvPr/>
        </p:nvSpPr>
        <p:spPr>
          <a:xfrm>
            <a:off x="3544178" y="1871276"/>
            <a:ext cx="7878319" cy="3908762"/>
          </a:xfrm>
          <a:prstGeom prst="rect">
            <a:avLst/>
          </a:prstGeom>
          <a:noFill/>
        </p:spPr>
        <p:txBody>
          <a:bodyPr wrap="square" lIns="91440" tIns="45720" rIns="91440" bIns="45720" rtlCol="0" anchor="t">
            <a:spAutoFit/>
          </a:bodyPr>
          <a:lstStyle/>
          <a:p>
            <a:pPr lvl="0"/>
            <a:r>
              <a:rPr lang="en-US" sz="2400" b="1" u="sng" dirty="0">
                <a:solidFill>
                  <a:schemeClr val="tx2"/>
                </a:solidFill>
              </a:rPr>
              <a:t>Environmentally Sensitive Habitat Areas (ESHA)</a:t>
            </a:r>
          </a:p>
          <a:p>
            <a:pPr lvl="0"/>
            <a:endParaRPr lang="en-US" sz="2400" b="1" dirty="0">
              <a:solidFill>
                <a:schemeClr val="tx2"/>
              </a:solidFill>
            </a:endParaRPr>
          </a:p>
          <a:p>
            <a:pPr marL="342900" indent="-342900">
              <a:spcAft>
                <a:spcPts val="1200"/>
              </a:spcAft>
              <a:buFont typeface="Arial" panose="020B0604020202020204" pitchFamily="34" charset="0"/>
              <a:buChar char="•"/>
            </a:pPr>
            <a:r>
              <a:rPr lang="en-US" sz="2000" b="1" dirty="0">
                <a:solidFill>
                  <a:schemeClr val="tx2"/>
                </a:solidFill>
              </a:rPr>
              <a:t>Invasive mice are resulting in continuous adverse impacts to ESHA. </a:t>
            </a:r>
          </a:p>
          <a:p>
            <a:pPr marL="342900" lvl="0" indent="-342900">
              <a:spcAft>
                <a:spcPts val="1200"/>
              </a:spcAft>
              <a:buFont typeface="Arial" panose="020B0604020202020204" pitchFamily="34" charset="0"/>
              <a:buChar char="•"/>
            </a:pPr>
            <a:r>
              <a:rPr lang="en-US" sz="2000" b="1" dirty="0">
                <a:solidFill>
                  <a:schemeClr val="tx2"/>
                </a:solidFill>
              </a:rPr>
              <a:t>Benefits to ESHA are significant and long-lasting: ashy and Leach’s storm-petrels, crickets, salamanders, plants</a:t>
            </a:r>
          </a:p>
          <a:p>
            <a:pPr marL="342900" lvl="0" indent="-342900">
              <a:spcAft>
                <a:spcPts val="1200"/>
              </a:spcAft>
              <a:buFont typeface="Arial" panose="020B0604020202020204" pitchFamily="34" charset="0"/>
              <a:buChar char="•"/>
            </a:pPr>
            <a:r>
              <a:rPr lang="en-US" sz="2000" b="1" dirty="0">
                <a:solidFill>
                  <a:schemeClr val="tx2"/>
                </a:solidFill>
              </a:rPr>
              <a:t>No adverse population level impacts are expected for any non-target resource.</a:t>
            </a:r>
          </a:p>
          <a:p>
            <a:pPr marL="342900" indent="-342900">
              <a:spcAft>
                <a:spcPts val="1200"/>
              </a:spcAft>
              <a:buFont typeface="Arial" panose="020B0604020202020204" pitchFamily="34" charset="0"/>
              <a:buChar char="•"/>
            </a:pPr>
            <a:r>
              <a:rPr lang="en-US" sz="2000" b="1" dirty="0">
                <a:solidFill>
                  <a:schemeClr val="tx2"/>
                </a:solidFill>
              </a:rPr>
              <a:t>Consistent with California Ecosystem Protection Act of 2020.</a:t>
            </a:r>
          </a:p>
          <a:p>
            <a:pPr marL="342900" indent="-342900">
              <a:buFont typeface="Arial" panose="020B0604020202020204" pitchFamily="34" charset="0"/>
              <a:buChar char="•"/>
            </a:pPr>
            <a:r>
              <a:rPr lang="en-US" sz="2000" b="1" dirty="0">
                <a:solidFill>
                  <a:schemeClr val="tx2"/>
                </a:solidFill>
              </a:rPr>
              <a:t>Failing to act is contrary to Coastal Act policy</a:t>
            </a:r>
            <a:r>
              <a:rPr lang="en-US" sz="2000" b="1" dirty="0">
                <a:solidFill>
                  <a:schemeClr val="accent2"/>
                </a:solidFill>
              </a:rPr>
              <a:t> </a:t>
            </a:r>
          </a:p>
        </p:txBody>
      </p:sp>
    </p:spTree>
    <p:extLst>
      <p:ext uri="{BB962C8B-B14F-4D97-AF65-F5344CB8AC3E}">
        <p14:creationId xmlns:p14="http://schemas.microsoft.com/office/powerpoint/2010/main" val="13216887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87599"/>
            <a:ext cx="9076660" cy="5594465"/>
          </a:xfrm>
          <a:prstGeom prst="rect">
            <a:avLst/>
          </a:prstGeom>
          <a:effectLst/>
        </p:spPr>
      </p:pic>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3"/>
          <p:cNvSpPr txBox="1">
            <a:spLocks/>
          </p:cNvSpPr>
          <p:nvPr/>
        </p:nvSpPr>
        <p:spPr>
          <a:xfrm>
            <a:off x="3186931" y="494222"/>
            <a:ext cx="8000999" cy="856847"/>
          </a:xfrm>
          <a:prstGeom prst="rect">
            <a:avLst/>
          </a:prstGeom>
        </p:spPr>
        <p:txBody>
          <a:bodyPr lIns="91440" tIns="45720" rIns="91440" bIns="45720" anchor="t">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b="1" dirty="0"/>
              <a:t>Consistent with Coastal Act</a:t>
            </a:r>
            <a:endParaRPr lang="en-US" b="1" dirty="0"/>
          </a:p>
        </p:txBody>
      </p:sp>
      <p:sp>
        <p:nvSpPr>
          <p:cNvPr id="7" name="TextBox 6"/>
          <p:cNvSpPr txBox="1"/>
          <p:nvPr/>
        </p:nvSpPr>
        <p:spPr>
          <a:xfrm>
            <a:off x="3558557" y="1809625"/>
            <a:ext cx="8037540" cy="3293209"/>
          </a:xfrm>
          <a:prstGeom prst="rect">
            <a:avLst/>
          </a:prstGeom>
          <a:noFill/>
        </p:spPr>
        <p:txBody>
          <a:bodyPr wrap="square" lIns="91440" tIns="45720" rIns="91440" bIns="45720" rtlCol="0" anchor="t">
            <a:spAutoFit/>
          </a:bodyPr>
          <a:lstStyle/>
          <a:p>
            <a:pPr lvl="0"/>
            <a:r>
              <a:rPr lang="en-US" sz="2400" b="1" u="sng" dirty="0">
                <a:solidFill>
                  <a:schemeClr val="tx2"/>
                </a:solidFill>
              </a:rPr>
              <a:t>Marine Resources and Water Quality</a:t>
            </a:r>
          </a:p>
          <a:p>
            <a:pPr lvl="0"/>
            <a:endParaRPr lang="en-US" sz="2400" b="1" dirty="0">
              <a:solidFill>
                <a:schemeClr val="tx2"/>
              </a:solidFill>
            </a:endParaRPr>
          </a:p>
          <a:p>
            <a:pPr marL="342900" indent="-342900">
              <a:spcAft>
                <a:spcPts val="1200"/>
              </a:spcAft>
              <a:buFont typeface="Arial" panose="020B0604020202020204" pitchFamily="34" charset="0"/>
              <a:buChar char="•"/>
            </a:pPr>
            <a:r>
              <a:rPr lang="en-US" sz="2000" b="1" dirty="0">
                <a:solidFill>
                  <a:schemeClr val="tx2"/>
                </a:solidFill>
              </a:rPr>
              <a:t>No expected impacts from incidental bait drift into the marine environment </a:t>
            </a:r>
          </a:p>
          <a:p>
            <a:pPr marL="800100" lvl="1" indent="-342900">
              <a:spcAft>
                <a:spcPts val="1200"/>
              </a:spcAft>
              <a:buFont typeface="Courier New" panose="02070309020205020404" pitchFamily="49" charset="0"/>
              <a:buChar char="o"/>
            </a:pPr>
            <a:r>
              <a:rPr lang="en-US" sz="2000" b="1" dirty="0">
                <a:solidFill>
                  <a:schemeClr val="tx2"/>
                </a:solidFill>
              </a:rPr>
              <a:t>Supported by past projects and in our NOAA Fisheries black abalone ESA and Essential Fish Habitat consultations.</a:t>
            </a:r>
          </a:p>
          <a:p>
            <a:pPr marL="342900" indent="-342900">
              <a:buFont typeface="Arial" panose="020B0604020202020204" pitchFamily="34" charset="0"/>
              <a:buChar char="•"/>
            </a:pPr>
            <a:r>
              <a:rPr lang="en-US" sz="2000" b="1" dirty="0">
                <a:solidFill>
                  <a:schemeClr val="tx2"/>
                </a:solidFill>
              </a:rPr>
              <a:t>Result in long-term and significant benefits for marine species such as the ashy and Leach’s storm-petrels. </a:t>
            </a:r>
          </a:p>
        </p:txBody>
      </p:sp>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0317" y="2483893"/>
            <a:ext cx="2816556" cy="1877704"/>
          </a:xfrm>
          <a:prstGeom prst="rect">
            <a:avLst/>
          </a:prstGeom>
        </p:spPr>
      </p:pic>
    </p:spTree>
    <p:extLst>
      <p:ext uri="{BB962C8B-B14F-4D97-AF65-F5344CB8AC3E}">
        <p14:creationId xmlns:p14="http://schemas.microsoft.com/office/powerpoint/2010/main" val="22259655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9" name="Rectangle 9">
            <a:extLst>
              <a:ext uri="{FF2B5EF4-FFF2-40B4-BE49-F238E27FC236}">
                <a16:creationId xmlns:a16="http://schemas.microsoft.com/office/drawing/2014/main" id="{6B5E2835-4E47-45B3-9CFE-732FF7B0547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3">
            <a:extLst>
              <a:ext uri="{FF2B5EF4-FFF2-40B4-BE49-F238E27FC236}">
                <a16:creationId xmlns:a16="http://schemas.microsoft.com/office/drawing/2014/main" id="{7DCA7C1C-EED5-49CB-BE0D-3116EA448B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129"/>
          <a:stretch/>
        </p:blipFill>
        <p:spPr>
          <a:xfrm>
            <a:off x="3242695" y="10"/>
            <a:ext cx="8949307" cy="6857990"/>
          </a:xfrm>
          <a:custGeom>
            <a:avLst/>
            <a:gdLst/>
            <a:ahLst/>
            <a:cxnLst/>
            <a:rect l="l" t="t" r="r" b="b"/>
            <a:pathLst>
              <a:path w="8949307" h="6858000">
                <a:moveTo>
                  <a:pt x="0" y="0"/>
                </a:moveTo>
                <a:lnTo>
                  <a:pt x="8949307" y="0"/>
                </a:lnTo>
                <a:lnTo>
                  <a:pt x="8949307" y="6858000"/>
                </a:lnTo>
                <a:lnTo>
                  <a:pt x="0" y="6858000"/>
                </a:lnTo>
                <a:lnTo>
                  <a:pt x="62983" y="6788730"/>
                </a:lnTo>
                <a:cubicBezTo>
                  <a:pt x="773509" y="5928900"/>
                  <a:pt x="1212979" y="4741056"/>
                  <a:pt x="1212979" y="3429000"/>
                </a:cubicBezTo>
                <a:cubicBezTo>
                  <a:pt x="1212979" y="2116944"/>
                  <a:pt x="773509" y="929100"/>
                  <a:pt x="62983" y="69271"/>
                </a:cubicBezTo>
                <a:close/>
              </a:path>
            </a:pathLst>
          </a:custGeom>
        </p:spPr>
      </p:pic>
      <p:sp useBgFill="1">
        <p:nvSpPr>
          <p:cNvPr id="50" name="Freeform: Shape 11">
            <a:extLst>
              <a:ext uri="{FF2B5EF4-FFF2-40B4-BE49-F238E27FC236}">
                <a16:creationId xmlns:a16="http://schemas.microsoft.com/office/drawing/2014/main" id="{5B45AD5D-AA52-4F7B-9362-576A39AD9E0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D5D5D5"/>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51" name="Freeform: Shape 13">
            <a:extLst>
              <a:ext uri="{FF2B5EF4-FFF2-40B4-BE49-F238E27FC236}">
                <a16:creationId xmlns:a16="http://schemas.microsoft.com/office/drawing/2014/main" id="{AEDD7960-4866-4399-BEF6-DD1431AB4E3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7CB47FA-D028-4164-A12B-A7A4D909D79B}"/>
              </a:ext>
            </a:extLst>
          </p:cNvPr>
          <p:cNvSpPr txBox="1"/>
          <p:nvPr/>
        </p:nvSpPr>
        <p:spPr>
          <a:xfrm>
            <a:off x="371094" y="1161288"/>
            <a:ext cx="3438144" cy="1125728"/>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nSpc>
                <a:spcPct val="90000"/>
              </a:lnSpc>
              <a:spcBef>
                <a:spcPct val="0"/>
              </a:spcBef>
              <a:spcAft>
                <a:spcPts val="600"/>
              </a:spcAft>
            </a:pPr>
            <a:r>
              <a:rPr lang="en-US" sz="2800" b="1" dirty="0">
                <a:latin typeface="+mj-lt"/>
                <a:ea typeface="+mj-ea"/>
                <a:cs typeface="+mj-cs"/>
              </a:rPr>
              <a:t>Mission of U.S. Fish &amp; Wildlife Service​</a:t>
            </a:r>
          </a:p>
        </p:txBody>
      </p:sp>
      <p:sp>
        <p:nvSpPr>
          <p:cNvPr id="52" name="Rectangle 15">
            <a:extLst>
              <a:ext uri="{FF2B5EF4-FFF2-40B4-BE49-F238E27FC236}">
                <a16:creationId xmlns:a16="http://schemas.microsoft.com/office/drawing/2014/main" id="{55D4142C-5077-457F-A6AD-3FECFDB3968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3" name="Rectangle 17">
            <a:extLst>
              <a:ext uri="{FF2B5EF4-FFF2-40B4-BE49-F238E27FC236}">
                <a16:creationId xmlns:a16="http://schemas.microsoft.com/office/drawing/2014/main" id="{7A5F0580-5EE9-419F-96EE-B6529EF6E7D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375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 name="Content Placeholder 2">
            <a:extLst>
              <a:ext uri="{FF2B5EF4-FFF2-40B4-BE49-F238E27FC236}">
                <a16:creationId xmlns:a16="http://schemas.microsoft.com/office/drawing/2014/main" id="{10C27669-D9AF-4520-9D45-D5CF009C8014}"/>
              </a:ext>
            </a:extLst>
          </p:cNvPr>
          <p:cNvSpPr txBox="1">
            <a:spLocks/>
          </p:cNvSpPr>
          <p:nvPr/>
        </p:nvSpPr>
        <p:spPr>
          <a:xfrm>
            <a:off x="371094" y="2718054"/>
            <a:ext cx="3898981" cy="3207258"/>
          </a:xfrm>
          <a:prstGeom prst="rect">
            <a:avLst/>
          </a:prstGeom>
        </p:spPr>
        <p:txBody>
          <a:bodyPr vert="horz" lIns="91440" tIns="45720" rIns="91440" bIns="45720" rtlCol="0" anchor="t">
            <a:normAutofit/>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90000"/>
              </a:lnSpc>
              <a:spcBef>
                <a:spcPct val="50000"/>
              </a:spcBef>
              <a:spcAft>
                <a:spcPct val="0"/>
              </a:spcAft>
              <a:buNone/>
            </a:pPr>
            <a:r>
              <a:rPr lang="en-US" sz="2400" b="1" dirty="0">
                <a:solidFill>
                  <a:schemeClr val="tx2"/>
                </a:solidFill>
                <a:latin typeface="+mn-lt"/>
              </a:rPr>
              <a:t>“…</a:t>
            </a:r>
            <a:r>
              <a:rPr lang="en-US" sz="2400" i="1" dirty="0">
                <a:solidFill>
                  <a:schemeClr val="tx2"/>
                </a:solidFill>
                <a:latin typeface="+mn-lt"/>
              </a:rPr>
              <a:t>We work with others to conserve, protect and enhance fish, wildlife and plants and their habitats for the continuing benefit of the American people</a:t>
            </a:r>
            <a:r>
              <a:rPr lang="en-US" sz="2400" dirty="0">
                <a:solidFill>
                  <a:schemeClr val="tx2"/>
                </a:solidFill>
                <a:latin typeface="+mn-lt"/>
              </a:rPr>
              <a:t>.”</a:t>
            </a:r>
            <a:endParaRPr lang="en-US" sz="2400" b="1" i="1" dirty="0">
              <a:solidFill>
                <a:schemeClr val="tx2"/>
              </a:solidFill>
              <a:latin typeface="+mn-lt"/>
            </a:endParaRPr>
          </a:p>
          <a:p>
            <a:pPr>
              <a:lnSpc>
                <a:spcPct val="90000"/>
              </a:lnSpc>
            </a:pPr>
            <a:endParaRPr lang="en-US" sz="1700">
              <a:latin typeface="+mn-lt"/>
            </a:endParaRPr>
          </a:p>
        </p:txBody>
      </p:sp>
    </p:spTree>
    <p:extLst>
      <p:ext uri="{BB962C8B-B14F-4D97-AF65-F5344CB8AC3E}">
        <p14:creationId xmlns:p14="http://schemas.microsoft.com/office/powerpoint/2010/main" val="670592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7CB47FA-D028-4164-A12B-A7A4D909D79B}"/>
              </a:ext>
            </a:extLst>
          </p:cNvPr>
          <p:cNvSpPr txBox="1"/>
          <p:nvPr/>
        </p:nvSpPr>
        <p:spPr>
          <a:xfrm>
            <a:off x="742336" y="717755"/>
            <a:ext cx="10842522"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dirty="0"/>
              <a:t>Additional slides for Q&amp;A</a:t>
            </a:r>
            <a:endParaRPr lang="en-US" dirty="0"/>
          </a:p>
        </p:txBody>
      </p:sp>
      <p:sp>
        <p:nvSpPr>
          <p:cNvPr id="2" name="Content Placeholder 2">
            <a:extLst>
              <a:ext uri="{FF2B5EF4-FFF2-40B4-BE49-F238E27FC236}">
                <a16:creationId xmlns:a16="http://schemas.microsoft.com/office/drawing/2014/main" id="{2D635FC3-62A4-4966-B390-A0D6AD51040C}"/>
              </a:ext>
            </a:extLst>
          </p:cNvPr>
          <p:cNvSpPr txBox="1">
            <a:spLocks/>
          </p:cNvSpPr>
          <p:nvPr/>
        </p:nvSpPr>
        <p:spPr>
          <a:xfrm>
            <a:off x="838200" y="1825625"/>
            <a:ext cx="10552471" cy="4216145"/>
          </a:xfrm>
          <a:prstGeom prst="rect">
            <a:avLst/>
          </a:prstGeom>
        </p:spPr>
        <p:txBody>
          <a:bodyPr vert="horz" lIns="91440" tIns="45720" rIns="91440" bIns="45720" rtlCol="0" anchor="t">
            <a:normAutofit/>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1707495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mendelstewart\My Documents\Mendel\MyFiles\San Francisco Bay NWR Complex\Complex Photos and Graphics and Presentations\SRefuge_Map.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a:xfrm>
            <a:off x="532005" y="-1"/>
            <a:ext cx="9728081" cy="6417425"/>
          </a:xfrm>
          <a:prstGeom prst="rect">
            <a:avLst/>
          </a:prstGeom>
          <a:noFill/>
        </p:spPr>
      </p:pic>
    </p:spTree>
    <p:extLst>
      <p:ext uri="{BB962C8B-B14F-4D97-AF65-F5344CB8AC3E}">
        <p14:creationId xmlns:p14="http://schemas.microsoft.com/office/powerpoint/2010/main" val="3412700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36027" y="-6531"/>
            <a:ext cx="4572000" cy="6858000"/>
          </a:xfrm>
          <a:prstGeom prst="rect">
            <a:avLst/>
          </a:prstGeom>
        </p:spPr>
      </p:pic>
      <p:sp>
        <p:nvSpPr>
          <p:cNvPr id="4" name="TextBox 1"/>
          <p:cNvSpPr txBox="1">
            <a:spLocks noChangeArrowheads="1"/>
          </p:cNvSpPr>
          <p:nvPr/>
        </p:nvSpPr>
        <p:spPr bwMode="auto">
          <a:xfrm>
            <a:off x="180975" y="153988"/>
            <a:ext cx="3476625" cy="637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pPr>
            <a:r>
              <a:rPr lang="en-US" sz="2400" b="1" dirty="0">
                <a:latin typeface="Calibri" pitchFamily="34" charset="0"/>
                <a:cs typeface="Courier New" pitchFamily="49" charset="0"/>
              </a:rPr>
              <a:t>San Francisco Bay National Wildlife Refuge Complex </a:t>
            </a:r>
          </a:p>
          <a:p>
            <a:pPr>
              <a:spcBef>
                <a:spcPct val="50000"/>
              </a:spcBef>
            </a:pPr>
            <a:r>
              <a:rPr lang="en-US" sz="2400" dirty="0">
                <a:latin typeface="Calibri" pitchFamily="34" charset="0"/>
                <a:cs typeface="Courier New" pitchFamily="49" charset="0"/>
              </a:rPr>
              <a:t>7 Refuges totaling 50,000 acres</a:t>
            </a:r>
          </a:p>
          <a:p>
            <a:pPr algn="r">
              <a:spcBef>
                <a:spcPct val="50000"/>
              </a:spcBef>
            </a:pPr>
            <a:r>
              <a:rPr lang="en-US" sz="2400" dirty="0" err="1">
                <a:latin typeface="Calibri" pitchFamily="34" charset="0"/>
                <a:cs typeface="Courier New" pitchFamily="49" charset="0"/>
              </a:rPr>
              <a:t>Farallon</a:t>
            </a:r>
            <a:r>
              <a:rPr lang="en-US" sz="2400" dirty="0">
                <a:latin typeface="Calibri" pitchFamily="34" charset="0"/>
                <a:cs typeface="Courier New" pitchFamily="49" charset="0"/>
              </a:rPr>
              <a:t> Islands NWR</a:t>
            </a:r>
          </a:p>
          <a:p>
            <a:pPr algn="r">
              <a:spcBef>
                <a:spcPct val="50000"/>
              </a:spcBef>
            </a:pPr>
            <a:r>
              <a:rPr lang="en-US" sz="2400" dirty="0">
                <a:latin typeface="Calibri" pitchFamily="34" charset="0"/>
                <a:cs typeface="Courier New" pitchFamily="49" charset="0"/>
              </a:rPr>
              <a:t>Don Edwards San Francisco Bay NWR</a:t>
            </a:r>
          </a:p>
          <a:p>
            <a:pPr algn="r">
              <a:spcBef>
                <a:spcPct val="50000"/>
              </a:spcBef>
            </a:pPr>
            <a:r>
              <a:rPr lang="en-US" sz="2400" dirty="0">
                <a:latin typeface="Calibri" pitchFamily="34" charset="0"/>
                <a:cs typeface="Courier New" pitchFamily="49" charset="0"/>
              </a:rPr>
              <a:t>San Pablo NWR</a:t>
            </a:r>
          </a:p>
          <a:p>
            <a:pPr algn="r">
              <a:spcBef>
                <a:spcPct val="50000"/>
              </a:spcBef>
            </a:pPr>
            <a:r>
              <a:rPr lang="en-US" sz="2400" dirty="0">
                <a:latin typeface="Calibri" pitchFamily="34" charset="0"/>
                <a:cs typeface="Courier New" pitchFamily="49" charset="0"/>
              </a:rPr>
              <a:t>Antioch Dunes NWR</a:t>
            </a:r>
          </a:p>
          <a:p>
            <a:pPr algn="r">
              <a:spcBef>
                <a:spcPct val="50000"/>
              </a:spcBef>
            </a:pPr>
            <a:r>
              <a:rPr lang="en-US" sz="2400" dirty="0">
                <a:latin typeface="Calibri" pitchFamily="34" charset="0"/>
                <a:cs typeface="Courier New" pitchFamily="49" charset="0"/>
              </a:rPr>
              <a:t>Marin Islands NWR</a:t>
            </a:r>
          </a:p>
          <a:p>
            <a:pPr algn="r">
              <a:spcBef>
                <a:spcPct val="50000"/>
              </a:spcBef>
            </a:pPr>
            <a:r>
              <a:rPr lang="en-US" sz="2400" dirty="0">
                <a:latin typeface="Calibri" pitchFamily="34" charset="0"/>
                <a:cs typeface="Courier New" pitchFamily="49" charset="0"/>
              </a:rPr>
              <a:t>Salinas River NWR</a:t>
            </a:r>
          </a:p>
          <a:p>
            <a:pPr algn="r">
              <a:spcBef>
                <a:spcPct val="50000"/>
              </a:spcBef>
            </a:pPr>
            <a:r>
              <a:rPr lang="en-US" sz="2400" dirty="0">
                <a:latin typeface="Calibri" pitchFamily="34" charset="0"/>
                <a:cs typeface="Courier New" pitchFamily="49" charset="0"/>
              </a:rPr>
              <a:t>Ellicott Slough NWR</a:t>
            </a:r>
          </a:p>
        </p:txBody>
      </p:sp>
    </p:spTree>
    <p:extLst>
      <p:ext uri="{BB962C8B-B14F-4D97-AF65-F5344CB8AC3E}">
        <p14:creationId xmlns:p14="http://schemas.microsoft.com/office/powerpoint/2010/main" val="17742924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F02C046-AB2A-406A-A0EB-7FB85DACCA20}"/>
              </a:ext>
            </a:extLst>
          </p:cNvPr>
          <p:cNvSpPr txBox="1"/>
          <p:nvPr/>
        </p:nvSpPr>
        <p:spPr>
          <a:xfrm>
            <a:off x="209003" y="6159013"/>
            <a:ext cx="1854995" cy="246221"/>
          </a:xfrm>
          <a:prstGeom prst="rect">
            <a:avLst/>
          </a:prstGeom>
          <a:noFill/>
        </p:spPr>
        <p:txBody>
          <a:bodyPr wrap="none" rtlCol="0">
            <a:spAutoFit/>
          </a:bodyPr>
          <a:lstStyle/>
          <a:p>
            <a:r>
              <a:rPr lang="en-US" sz="1000">
                <a:solidFill>
                  <a:schemeClr val="bg1">
                    <a:lumMod val="65000"/>
                  </a:schemeClr>
                </a:solidFill>
              </a:rPr>
              <a:t>© Island Conservation 2017</a:t>
            </a:r>
          </a:p>
        </p:txBody>
      </p:sp>
      <p:pic>
        <p:nvPicPr>
          <p:cNvPr id="5" name="Picture Placeholder 4">
            <a:extLst>
              <a:ext uri="{FF2B5EF4-FFF2-40B4-BE49-F238E27FC236}">
                <a16:creationId xmlns:a16="http://schemas.microsoft.com/office/drawing/2014/main" id="{2AC7F874-1ECB-4B48-8E2B-D7F442FAF726}"/>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p:blipFill>
        <p:spPr>
          <a:xfrm>
            <a:off x="764540" y="2084788"/>
            <a:ext cx="10994534" cy="3061978"/>
          </a:xfrm>
        </p:spPr>
      </p:pic>
      <p:sp>
        <p:nvSpPr>
          <p:cNvPr id="6" name="TextBox 5">
            <a:extLst>
              <a:ext uri="{FF2B5EF4-FFF2-40B4-BE49-F238E27FC236}">
                <a16:creationId xmlns:a16="http://schemas.microsoft.com/office/drawing/2014/main" id="{F4A9F005-4461-4FDD-AC90-9B5943A8F34B}"/>
              </a:ext>
            </a:extLst>
          </p:cNvPr>
          <p:cNvSpPr txBox="1"/>
          <p:nvPr/>
        </p:nvSpPr>
        <p:spPr>
          <a:xfrm>
            <a:off x="3149364" y="750911"/>
            <a:ext cx="5862503" cy="769441"/>
          </a:xfrm>
          <a:prstGeom prst="rect">
            <a:avLst/>
          </a:prstGeom>
          <a:noFill/>
        </p:spPr>
        <p:txBody>
          <a:bodyPr wrap="none" rtlCol="0">
            <a:spAutoFit/>
          </a:bodyPr>
          <a:lstStyle/>
          <a:p>
            <a:pPr algn="ctr"/>
            <a:r>
              <a:rPr lang="en-US" sz="4400" b="1" spc="200">
                <a:solidFill>
                  <a:srgbClr val="F1730C"/>
                </a:solidFill>
              </a:rPr>
              <a:t>ISLANDS</a:t>
            </a:r>
            <a:r>
              <a:rPr lang="en-US" sz="4400" spc="200">
                <a:solidFill>
                  <a:srgbClr val="007698"/>
                </a:solidFill>
              </a:rPr>
              <a:t> REPRESENT</a:t>
            </a:r>
          </a:p>
        </p:txBody>
      </p:sp>
      <p:sp>
        <p:nvSpPr>
          <p:cNvPr id="7" name="TextBox 6">
            <a:extLst>
              <a:ext uri="{FF2B5EF4-FFF2-40B4-BE49-F238E27FC236}">
                <a16:creationId xmlns:a16="http://schemas.microsoft.com/office/drawing/2014/main" id="{262954A7-73E6-4DCF-9A42-804396D8795C}"/>
              </a:ext>
            </a:extLst>
          </p:cNvPr>
          <p:cNvSpPr txBox="1"/>
          <p:nvPr/>
        </p:nvSpPr>
        <p:spPr>
          <a:xfrm>
            <a:off x="313506" y="3697697"/>
            <a:ext cx="2103120" cy="830997"/>
          </a:xfrm>
          <a:prstGeom prst="rect">
            <a:avLst/>
          </a:prstGeom>
          <a:noFill/>
        </p:spPr>
        <p:txBody>
          <a:bodyPr wrap="square" rtlCol="0">
            <a:spAutoFit/>
          </a:bodyPr>
          <a:lstStyle/>
          <a:p>
            <a:pPr algn="ctr"/>
            <a:r>
              <a:rPr lang="en-US" sz="3600" b="1">
                <a:solidFill>
                  <a:srgbClr val="007698"/>
                </a:solidFill>
              </a:rPr>
              <a:t>5.3% </a:t>
            </a:r>
          </a:p>
          <a:p>
            <a:pPr algn="ctr"/>
            <a:r>
              <a:rPr lang="en-US" sz="1200"/>
              <a:t>Of the Earth’s landmass</a:t>
            </a:r>
          </a:p>
        </p:txBody>
      </p:sp>
      <p:sp>
        <p:nvSpPr>
          <p:cNvPr id="10" name="TextBox 9">
            <a:extLst>
              <a:ext uri="{FF2B5EF4-FFF2-40B4-BE49-F238E27FC236}">
                <a16:creationId xmlns:a16="http://schemas.microsoft.com/office/drawing/2014/main" id="{C4D8C852-1952-4977-9C5A-C6DFAC3D4D2F}"/>
              </a:ext>
            </a:extLst>
          </p:cNvPr>
          <p:cNvSpPr txBox="1"/>
          <p:nvPr/>
        </p:nvSpPr>
        <p:spPr>
          <a:xfrm>
            <a:off x="2448558" y="3697696"/>
            <a:ext cx="2468880" cy="1015663"/>
          </a:xfrm>
          <a:prstGeom prst="rect">
            <a:avLst/>
          </a:prstGeom>
          <a:noFill/>
        </p:spPr>
        <p:txBody>
          <a:bodyPr wrap="square" rtlCol="0">
            <a:spAutoFit/>
          </a:bodyPr>
          <a:lstStyle/>
          <a:p>
            <a:pPr algn="ctr"/>
            <a:r>
              <a:rPr lang="en-US" sz="3600" b="1">
                <a:solidFill>
                  <a:srgbClr val="007698"/>
                </a:solidFill>
              </a:rPr>
              <a:t>75% </a:t>
            </a:r>
          </a:p>
          <a:p>
            <a:pPr algn="ctr"/>
            <a:r>
              <a:rPr lang="en-US" sz="1200"/>
              <a:t>Of bird, amphibian, mammal, and reptile extinctions</a:t>
            </a:r>
          </a:p>
        </p:txBody>
      </p:sp>
      <p:sp>
        <p:nvSpPr>
          <p:cNvPr id="11" name="TextBox 10">
            <a:extLst>
              <a:ext uri="{FF2B5EF4-FFF2-40B4-BE49-F238E27FC236}">
                <a16:creationId xmlns:a16="http://schemas.microsoft.com/office/drawing/2014/main" id="{715B3697-9C85-4517-823D-8BBD2F515076}"/>
              </a:ext>
            </a:extLst>
          </p:cNvPr>
          <p:cNvSpPr txBox="1"/>
          <p:nvPr/>
        </p:nvSpPr>
        <p:spPr>
          <a:xfrm>
            <a:off x="4904378" y="3697695"/>
            <a:ext cx="2103120" cy="1015663"/>
          </a:xfrm>
          <a:prstGeom prst="rect">
            <a:avLst/>
          </a:prstGeom>
          <a:noFill/>
        </p:spPr>
        <p:txBody>
          <a:bodyPr wrap="square" rtlCol="0">
            <a:spAutoFit/>
          </a:bodyPr>
          <a:lstStyle/>
          <a:p>
            <a:pPr algn="ctr"/>
            <a:r>
              <a:rPr lang="en-US" sz="3600" b="1">
                <a:solidFill>
                  <a:srgbClr val="007698"/>
                </a:solidFill>
              </a:rPr>
              <a:t>41% </a:t>
            </a:r>
          </a:p>
          <a:p>
            <a:pPr algn="ctr"/>
            <a:r>
              <a:rPr lang="en-US" sz="1200"/>
              <a:t>Of all CR and </a:t>
            </a:r>
            <a:r>
              <a:rPr lang="en-US" sz="1200" err="1"/>
              <a:t>EN</a:t>
            </a:r>
            <a:r>
              <a:rPr lang="en-US" sz="1200"/>
              <a:t> terrestrial vertebrates</a:t>
            </a:r>
          </a:p>
        </p:txBody>
      </p:sp>
      <p:sp>
        <p:nvSpPr>
          <p:cNvPr id="12" name="TextBox 11">
            <a:extLst>
              <a:ext uri="{FF2B5EF4-FFF2-40B4-BE49-F238E27FC236}">
                <a16:creationId xmlns:a16="http://schemas.microsoft.com/office/drawing/2014/main" id="{08CEDDAA-7F58-494D-B45A-B00E1CD8B47A}"/>
              </a:ext>
            </a:extLst>
          </p:cNvPr>
          <p:cNvSpPr txBox="1"/>
          <p:nvPr/>
        </p:nvSpPr>
        <p:spPr>
          <a:xfrm>
            <a:off x="6901543" y="3697695"/>
            <a:ext cx="2103120" cy="830997"/>
          </a:xfrm>
          <a:prstGeom prst="rect">
            <a:avLst/>
          </a:prstGeom>
          <a:noFill/>
        </p:spPr>
        <p:txBody>
          <a:bodyPr wrap="square" rtlCol="0">
            <a:spAutoFit/>
          </a:bodyPr>
          <a:lstStyle/>
          <a:p>
            <a:pPr algn="ctr"/>
            <a:r>
              <a:rPr lang="en-US" sz="3600" b="1">
                <a:solidFill>
                  <a:srgbClr val="007698"/>
                </a:solidFill>
              </a:rPr>
              <a:t>19% </a:t>
            </a:r>
          </a:p>
          <a:p>
            <a:pPr algn="ctr"/>
            <a:r>
              <a:rPr lang="en-US" sz="1200"/>
              <a:t>Of avian biodiversity</a:t>
            </a:r>
          </a:p>
        </p:txBody>
      </p:sp>
      <p:sp>
        <p:nvSpPr>
          <p:cNvPr id="8" name="TextBox 7">
            <a:extLst>
              <a:ext uri="{FF2B5EF4-FFF2-40B4-BE49-F238E27FC236}">
                <a16:creationId xmlns:a16="http://schemas.microsoft.com/office/drawing/2014/main" id="{E2EA7509-5465-4FF6-9720-F74F4A20D54C}"/>
              </a:ext>
            </a:extLst>
          </p:cNvPr>
          <p:cNvSpPr txBox="1"/>
          <p:nvPr/>
        </p:nvSpPr>
        <p:spPr>
          <a:xfrm>
            <a:off x="760574" y="4711714"/>
            <a:ext cx="1208985" cy="230832"/>
          </a:xfrm>
          <a:prstGeom prst="rect">
            <a:avLst/>
          </a:prstGeom>
          <a:noFill/>
        </p:spPr>
        <p:txBody>
          <a:bodyPr wrap="none" rtlCol="0">
            <a:spAutoFit/>
          </a:bodyPr>
          <a:lstStyle/>
          <a:p>
            <a:r>
              <a:rPr lang="en-US" sz="900">
                <a:solidFill>
                  <a:schemeClr val="bg1">
                    <a:lumMod val="50000"/>
                  </a:schemeClr>
                </a:solidFill>
              </a:rPr>
              <a:t>UNEP-</a:t>
            </a:r>
            <a:r>
              <a:rPr lang="en-US" sz="900" err="1">
                <a:solidFill>
                  <a:schemeClr val="bg1">
                    <a:lumMod val="50000"/>
                  </a:schemeClr>
                </a:solidFill>
              </a:rPr>
              <a:t>WCMC</a:t>
            </a:r>
            <a:r>
              <a:rPr lang="en-US" sz="900">
                <a:solidFill>
                  <a:schemeClr val="bg1">
                    <a:lumMod val="50000"/>
                  </a:schemeClr>
                </a:solidFill>
              </a:rPr>
              <a:t> 2015</a:t>
            </a:r>
          </a:p>
        </p:txBody>
      </p:sp>
      <p:sp>
        <p:nvSpPr>
          <p:cNvPr id="16" name="TextBox 15">
            <a:extLst>
              <a:ext uri="{FF2B5EF4-FFF2-40B4-BE49-F238E27FC236}">
                <a16:creationId xmlns:a16="http://schemas.microsoft.com/office/drawing/2014/main" id="{47E09F8C-35F6-4096-B218-4CE51E21F236}"/>
              </a:ext>
            </a:extLst>
          </p:cNvPr>
          <p:cNvSpPr txBox="1"/>
          <p:nvPr/>
        </p:nvSpPr>
        <p:spPr>
          <a:xfrm>
            <a:off x="3149364" y="4711714"/>
            <a:ext cx="1122423" cy="230832"/>
          </a:xfrm>
          <a:prstGeom prst="rect">
            <a:avLst/>
          </a:prstGeom>
          <a:noFill/>
        </p:spPr>
        <p:txBody>
          <a:bodyPr wrap="none" rtlCol="0">
            <a:spAutoFit/>
          </a:bodyPr>
          <a:lstStyle/>
          <a:p>
            <a:r>
              <a:rPr lang="en-US" sz="900" err="1">
                <a:solidFill>
                  <a:schemeClr val="bg1">
                    <a:lumMod val="50000"/>
                  </a:schemeClr>
                </a:solidFill>
              </a:rPr>
              <a:t>Tershy</a:t>
            </a:r>
            <a:r>
              <a:rPr lang="en-US" sz="900">
                <a:solidFill>
                  <a:schemeClr val="bg1">
                    <a:lumMod val="50000"/>
                  </a:schemeClr>
                </a:solidFill>
              </a:rPr>
              <a:t> et al. 2015</a:t>
            </a:r>
          </a:p>
        </p:txBody>
      </p:sp>
      <p:sp>
        <p:nvSpPr>
          <p:cNvPr id="17" name="TextBox 16">
            <a:extLst>
              <a:ext uri="{FF2B5EF4-FFF2-40B4-BE49-F238E27FC236}">
                <a16:creationId xmlns:a16="http://schemas.microsoft.com/office/drawing/2014/main" id="{492114B3-7992-401E-9798-3C4857A0933B}"/>
              </a:ext>
            </a:extLst>
          </p:cNvPr>
          <p:cNvSpPr txBox="1"/>
          <p:nvPr/>
        </p:nvSpPr>
        <p:spPr>
          <a:xfrm>
            <a:off x="5412360" y="4711714"/>
            <a:ext cx="1087157" cy="230832"/>
          </a:xfrm>
          <a:prstGeom prst="rect">
            <a:avLst/>
          </a:prstGeom>
          <a:noFill/>
        </p:spPr>
        <p:txBody>
          <a:bodyPr wrap="none" rtlCol="0">
            <a:spAutoFit/>
          </a:bodyPr>
          <a:lstStyle/>
          <a:p>
            <a:r>
              <a:rPr lang="en-US" sz="900" err="1">
                <a:solidFill>
                  <a:schemeClr val="bg1">
                    <a:lumMod val="50000"/>
                  </a:schemeClr>
                </a:solidFill>
              </a:rPr>
              <a:t>Spatz</a:t>
            </a:r>
            <a:r>
              <a:rPr lang="en-US" sz="900">
                <a:solidFill>
                  <a:schemeClr val="bg1">
                    <a:lumMod val="50000"/>
                  </a:schemeClr>
                </a:solidFill>
              </a:rPr>
              <a:t> et al. 2017</a:t>
            </a:r>
          </a:p>
        </p:txBody>
      </p:sp>
      <p:sp>
        <p:nvSpPr>
          <p:cNvPr id="18" name="TextBox 17">
            <a:extLst>
              <a:ext uri="{FF2B5EF4-FFF2-40B4-BE49-F238E27FC236}">
                <a16:creationId xmlns:a16="http://schemas.microsoft.com/office/drawing/2014/main" id="{74186E49-51FD-4BEB-8006-5540B8BA5CE5}"/>
              </a:ext>
            </a:extLst>
          </p:cNvPr>
          <p:cNvSpPr txBox="1"/>
          <p:nvPr/>
        </p:nvSpPr>
        <p:spPr>
          <a:xfrm>
            <a:off x="7391892" y="4711714"/>
            <a:ext cx="1122423" cy="230832"/>
          </a:xfrm>
          <a:prstGeom prst="rect">
            <a:avLst/>
          </a:prstGeom>
          <a:noFill/>
        </p:spPr>
        <p:txBody>
          <a:bodyPr wrap="none" rtlCol="0">
            <a:spAutoFit/>
          </a:bodyPr>
          <a:lstStyle/>
          <a:p>
            <a:r>
              <a:rPr lang="en-US" sz="900" err="1">
                <a:solidFill>
                  <a:schemeClr val="bg1">
                    <a:lumMod val="50000"/>
                  </a:schemeClr>
                </a:solidFill>
              </a:rPr>
              <a:t>Tershy</a:t>
            </a:r>
            <a:r>
              <a:rPr lang="en-US" sz="900">
                <a:solidFill>
                  <a:schemeClr val="bg1">
                    <a:lumMod val="50000"/>
                  </a:schemeClr>
                </a:solidFill>
              </a:rPr>
              <a:t> et al. 2015</a:t>
            </a:r>
          </a:p>
        </p:txBody>
      </p:sp>
      <p:sp>
        <p:nvSpPr>
          <p:cNvPr id="19" name="TextBox 18">
            <a:extLst>
              <a:ext uri="{FF2B5EF4-FFF2-40B4-BE49-F238E27FC236}">
                <a16:creationId xmlns:a16="http://schemas.microsoft.com/office/drawing/2014/main" id="{7CF31275-EDC6-47C4-9942-0B69D42BD459}"/>
              </a:ext>
            </a:extLst>
          </p:cNvPr>
          <p:cNvSpPr txBox="1"/>
          <p:nvPr/>
        </p:nvSpPr>
        <p:spPr>
          <a:xfrm>
            <a:off x="9043663" y="2047045"/>
            <a:ext cx="2661305" cy="292388"/>
          </a:xfrm>
          <a:prstGeom prst="rect">
            <a:avLst/>
          </a:prstGeom>
          <a:noFill/>
        </p:spPr>
        <p:txBody>
          <a:bodyPr wrap="none" rtlCol="0">
            <a:spAutoFit/>
          </a:bodyPr>
          <a:lstStyle/>
          <a:p>
            <a:pPr algn="ctr"/>
            <a:r>
              <a:rPr lang="en-US" sz="1300" b="1" spc="200">
                <a:solidFill>
                  <a:srgbClr val="F1730C"/>
                </a:solidFill>
              </a:rPr>
              <a:t>INVASIVE</a:t>
            </a:r>
            <a:r>
              <a:rPr lang="en-US" sz="1300" spc="200">
                <a:solidFill>
                  <a:srgbClr val="007698"/>
                </a:solidFill>
              </a:rPr>
              <a:t> ALIEN SPECIES</a:t>
            </a:r>
          </a:p>
        </p:txBody>
      </p:sp>
      <p:sp>
        <p:nvSpPr>
          <p:cNvPr id="20" name="TextBox 19">
            <a:extLst>
              <a:ext uri="{FF2B5EF4-FFF2-40B4-BE49-F238E27FC236}">
                <a16:creationId xmlns:a16="http://schemas.microsoft.com/office/drawing/2014/main" id="{6758F6AC-C3EE-49CE-88CA-10981E333EB2}"/>
              </a:ext>
            </a:extLst>
          </p:cNvPr>
          <p:cNvSpPr txBox="1"/>
          <p:nvPr/>
        </p:nvSpPr>
        <p:spPr>
          <a:xfrm>
            <a:off x="9082426" y="3697695"/>
            <a:ext cx="2583777" cy="1015663"/>
          </a:xfrm>
          <a:prstGeom prst="rect">
            <a:avLst/>
          </a:prstGeom>
          <a:noFill/>
        </p:spPr>
        <p:txBody>
          <a:bodyPr wrap="square" rtlCol="0">
            <a:spAutoFit/>
          </a:bodyPr>
          <a:lstStyle/>
          <a:p>
            <a:pPr algn="ctr"/>
            <a:r>
              <a:rPr lang="en-US" sz="3600" b="1">
                <a:solidFill>
                  <a:schemeClr val="bg1"/>
                </a:solidFill>
              </a:rPr>
              <a:t>86% </a:t>
            </a:r>
          </a:p>
          <a:p>
            <a:pPr algn="ctr"/>
            <a:r>
              <a:rPr lang="en-US" sz="1200">
                <a:solidFill>
                  <a:schemeClr val="bg1"/>
                </a:solidFill>
              </a:rPr>
              <a:t>Of recorded extinctions linked to </a:t>
            </a:r>
            <a:r>
              <a:rPr lang="en-US" sz="1200" err="1">
                <a:solidFill>
                  <a:schemeClr val="bg1"/>
                </a:solidFill>
              </a:rPr>
              <a:t>invasives</a:t>
            </a:r>
            <a:r>
              <a:rPr lang="en-US" sz="1200">
                <a:solidFill>
                  <a:schemeClr val="bg1"/>
                </a:solidFill>
              </a:rPr>
              <a:t> occurred on islands</a:t>
            </a:r>
          </a:p>
        </p:txBody>
      </p:sp>
      <p:sp>
        <p:nvSpPr>
          <p:cNvPr id="21" name="TextBox 20">
            <a:extLst>
              <a:ext uri="{FF2B5EF4-FFF2-40B4-BE49-F238E27FC236}">
                <a16:creationId xmlns:a16="http://schemas.microsoft.com/office/drawing/2014/main" id="{6FA6467A-078D-4CB6-8FB9-9A86358F15DD}"/>
              </a:ext>
            </a:extLst>
          </p:cNvPr>
          <p:cNvSpPr txBox="1"/>
          <p:nvPr/>
        </p:nvSpPr>
        <p:spPr>
          <a:xfrm>
            <a:off x="9793065" y="4711714"/>
            <a:ext cx="1162498" cy="230832"/>
          </a:xfrm>
          <a:prstGeom prst="rect">
            <a:avLst/>
          </a:prstGeom>
          <a:noFill/>
        </p:spPr>
        <p:txBody>
          <a:bodyPr wrap="none" rtlCol="0">
            <a:spAutoFit/>
          </a:bodyPr>
          <a:lstStyle/>
          <a:p>
            <a:r>
              <a:rPr lang="en-US" sz="900" err="1">
                <a:solidFill>
                  <a:schemeClr val="bg1"/>
                </a:solidFill>
              </a:rPr>
              <a:t>Bellard</a:t>
            </a:r>
            <a:r>
              <a:rPr lang="en-US" sz="900">
                <a:solidFill>
                  <a:schemeClr val="bg1"/>
                </a:solidFill>
              </a:rPr>
              <a:t> et al. 2015</a:t>
            </a:r>
          </a:p>
        </p:txBody>
      </p:sp>
    </p:spTree>
    <p:extLst>
      <p:ext uri="{BB962C8B-B14F-4D97-AF65-F5344CB8AC3E}">
        <p14:creationId xmlns:p14="http://schemas.microsoft.com/office/powerpoint/2010/main" val="40730228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Finding a solution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705284" y="179823"/>
            <a:ext cx="4410357" cy="627373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9519356" y="3738564"/>
            <a:ext cx="1682495" cy="2157801"/>
          </a:xfrm>
          <a:prstGeom prst="rect">
            <a:avLst/>
          </a:prstGeom>
        </p:spPr>
      </p:pic>
    </p:spTree>
    <p:extLst>
      <p:ext uri="{BB962C8B-B14F-4D97-AF65-F5344CB8AC3E}">
        <p14:creationId xmlns:p14="http://schemas.microsoft.com/office/powerpoint/2010/main" val="177977997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93927" y="1718283"/>
            <a:ext cx="10186416" cy="2308324"/>
          </a:xfrm>
          <a:prstGeom prst="rect">
            <a:avLst/>
          </a:prstGeom>
        </p:spPr>
        <p:txBody>
          <a:bodyPr wrap="square">
            <a:spAutoFit/>
          </a:bodyPr>
          <a:lstStyle/>
          <a:p>
            <a:pPr marL="457200" indent="-457200">
              <a:buAutoNum type="arabicPeriod"/>
            </a:pPr>
            <a:r>
              <a:rPr lang="en-US" sz="2400" b="1" dirty="0"/>
              <a:t>Every individual must be put at risk with the proposed technique(s).</a:t>
            </a:r>
          </a:p>
          <a:p>
            <a:pPr marL="457200" indent="-457200">
              <a:buAutoNum type="arabicPeriod"/>
            </a:pPr>
            <a:endParaRPr lang="en-US" sz="2400" b="1" dirty="0"/>
          </a:p>
          <a:p>
            <a:r>
              <a:rPr lang="en-US" sz="2400" b="1" dirty="0"/>
              <a:t>2. The technique(s) has to remove them faster than they can breed.</a:t>
            </a:r>
          </a:p>
          <a:p>
            <a:endParaRPr lang="en-US" sz="2400" b="1" dirty="0"/>
          </a:p>
          <a:p>
            <a:r>
              <a:rPr lang="en-US" sz="2400" b="1" dirty="0"/>
              <a:t>3. Immigration of the target species must be zero.</a:t>
            </a:r>
          </a:p>
        </p:txBody>
      </p:sp>
      <p:sp>
        <p:nvSpPr>
          <p:cNvPr id="4" name="Rectangle 3"/>
          <p:cNvSpPr/>
          <p:nvPr/>
        </p:nvSpPr>
        <p:spPr>
          <a:xfrm>
            <a:off x="2728775" y="573519"/>
            <a:ext cx="7618383" cy="584775"/>
          </a:xfrm>
          <a:prstGeom prst="rect">
            <a:avLst/>
          </a:prstGeom>
        </p:spPr>
        <p:txBody>
          <a:bodyPr wrap="square">
            <a:spAutoFit/>
          </a:bodyPr>
          <a:lstStyle/>
          <a:p>
            <a:r>
              <a:rPr lang="en-US" sz="3200" b="1" dirty="0">
                <a:solidFill>
                  <a:srgbClr val="007698"/>
                </a:solidFill>
              </a:rPr>
              <a:t>Eradication core principals</a:t>
            </a:r>
            <a:endParaRPr lang="en-US" sz="3200" dirty="0">
              <a:solidFill>
                <a:srgbClr val="007698"/>
              </a:solidFill>
            </a:endParaRPr>
          </a:p>
        </p:txBody>
      </p:sp>
    </p:spTree>
    <p:extLst>
      <p:ext uri="{BB962C8B-B14F-4D97-AF65-F5344CB8AC3E}">
        <p14:creationId xmlns:p14="http://schemas.microsoft.com/office/powerpoint/2010/main" val="29463393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Operational Plan</a:t>
            </a:r>
          </a:p>
        </p:txBody>
      </p:sp>
      <p:pic>
        <p:nvPicPr>
          <p:cNvPr id="19" name="Picture 18"/>
          <p:cNvPicPr/>
          <p:nvPr/>
        </p:nvPicPr>
        <p:blipFill>
          <a:blip r:embed="rId3" cstate="screen">
            <a:extLst>
              <a:ext uri="{28A0092B-C50C-407E-A947-70E740481C1C}">
                <a14:useLocalDpi xmlns:a14="http://schemas.microsoft.com/office/drawing/2010/main"/>
              </a:ext>
            </a:extLst>
          </a:blip>
          <a:stretch>
            <a:fillRect/>
          </a:stretch>
        </p:blipFill>
        <p:spPr>
          <a:xfrm>
            <a:off x="0" y="1679170"/>
            <a:ext cx="6424861" cy="4788131"/>
          </a:xfrm>
          <a:prstGeom prst="rect">
            <a:avLst/>
          </a:prstGeom>
          <a:ln>
            <a:solidFill>
              <a:schemeClr val="accent3">
                <a:lumMod val="20000"/>
                <a:lumOff val="80000"/>
              </a:schemeClr>
            </a:solidFill>
          </a:ln>
        </p:spPr>
      </p:pic>
      <p:pic>
        <p:nvPicPr>
          <p:cNvPr id="22" name="Picture 21" descr="Untitled-1.jpg"/>
          <p:cNvPicPr/>
          <p:nvPr/>
        </p:nvPicPr>
        <p:blipFill>
          <a:blip r:embed="rId4" cstate="screen">
            <a:extLst>
              <a:ext uri="{28A0092B-C50C-407E-A947-70E740481C1C}">
                <a14:useLocalDpi xmlns:a14="http://schemas.microsoft.com/office/drawing/2010/main"/>
              </a:ext>
              <a:ext uri="{FF2B5EF4-FFF2-40B4-BE49-F238E27FC236}">
                <a16:creationId xmlns="" xmlns:lc="http://schemas.openxmlformats.org/drawingml/2006/lockedCanvas" xmlns:arto="http://schemas.microsoft.com/office/word/2006/arto" xmlns:o="urn:schemas-microsoft-com:office:office" xmlns:v="urn:schemas-microsoft-com:vml" xmlns:w10="urn:schemas-microsoft-com:office:word" xmlns:w="http://schemas.openxmlformats.org/wordprocessingml/2006/main" xmlns:a14="http://schemas.microsoft.com/office/drawing/2010/main" xmlns:a16="http://schemas.microsoft.com/office/drawing/2014/main" xmlns:w16="http://schemas.microsoft.com/office/word/2018/wordml" xmlns:w16cid="http://schemas.microsoft.com/office/word/2016/wordml/cid" xmlns:w16cex="http://schemas.microsoft.com/office/word/2018/wordml/cex" xmlns:am3d="http://schemas.microsoft.com/office/drawing/2017/model3d" xmlns:aink="http://schemas.microsoft.com/office/drawing/2016/ink"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mc="http://schemas.openxmlformats.org/markup-compatibility/2006" xmlns:cx1="http://schemas.microsoft.com/office/drawing/2015/9/8/chartex" xmlns:cx="http://schemas.microsoft.com/office/drawing/2014/chartex" xmlns:wpc="http://schemas.microsoft.com/office/word/2010/wordprocessingCanvas" id="{055ECB46-3B5A-4059-96CA-96EEF5810170}"/>
              </a:ext>
            </a:extLst>
          </a:blip>
          <a:stretch>
            <a:fillRect/>
          </a:stretch>
        </p:blipFill>
        <p:spPr>
          <a:xfrm>
            <a:off x="6424862" y="2490543"/>
            <a:ext cx="5611967" cy="3843755"/>
          </a:xfrm>
          <a:prstGeom prst="rect">
            <a:avLst/>
          </a:prstGeom>
          <a:ln>
            <a:solidFill>
              <a:schemeClr val="accent3">
                <a:lumMod val="20000"/>
                <a:lumOff val="80000"/>
              </a:schemeClr>
            </a:solidFill>
          </a:ln>
        </p:spPr>
      </p:pic>
    </p:spTree>
    <p:extLst>
      <p:ext uri="{BB962C8B-B14F-4D97-AF65-F5344CB8AC3E}">
        <p14:creationId xmlns:p14="http://schemas.microsoft.com/office/powerpoint/2010/main" val="31890298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2" descr="C:\Users\Nick\Pictures\Farallon Crickets w Scale\Juv. Male.jpg">
            <a:extLst>
              <a:ext uri="{FF2B5EF4-FFF2-40B4-BE49-F238E27FC236}">
                <a16:creationId xmlns:a16="http://schemas.microsoft.com/office/drawing/2014/main" id="{030C8F9C-F2CE-4156-8E14-D6049E55A9B3}"/>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12178" r="4" b="24527"/>
          <a:stretch/>
        </p:blipFill>
        <p:spPr bwMode="auto">
          <a:xfrm>
            <a:off x="462343" y="453918"/>
            <a:ext cx="4425623" cy="18688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3" descr="300 ANL 954">
            <a:extLst>
              <a:ext uri="{FF2B5EF4-FFF2-40B4-BE49-F238E27FC236}">
                <a16:creationId xmlns:a16="http://schemas.microsoft.com/office/drawing/2014/main" id="{101DFF12-2BFB-4442-8EF3-7C8C37F66B19}"/>
              </a:ext>
            </a:extLst>
          </p:cNvPr>
          <p:cNvPicPr>
            <a:picLocks noChangeAspect="1" noChangeArrowheads="1"/>
          </p:cNvPicPr>
          <p:nvPr/>
        </p:nvPicPr>
        <p:blipFill rotWithShape="1">
          <a:blip r:embed="rId4" cstate="screen"/>
          <a:srcRect l="15217" r="11033" b="-2"/>
          <a:stretch/>
        </p:blipFill>
        <p:spPr bwMode="auto">
          <a:xfrm>
            <a:off x="455134" y="2482591"/>
            <a:ext cx="4425623" cy="3918209"/>
          </a:xfrm>
          <a:prstGeom prst="rect">
            <a:avLst/>
          </a:prstGeom>
        </p:spPr>
      </p:pic>
      <p:pic>
        <p:nvPicPr>
          <p:cNvPr id="5" name="Picture 5">
            <a:extLst>
              <a:ext uri="{FF2B5EF4-FFF2-40B4-BE49-F238E27FC236}">
                <a16:creationId xmlns:a16="http://schemas.microsoft.com/office/drawing/2014/main" id="{1D6FA7D2-8B78-4A99-A853-ABC23AED5B83}"/>
              </a:ext>
            </a:extLst>
          </p:cNvPr>
          <p:cNvPicPr>
            <a:picLocks noChangeAspect="1"/>
          </p:cNvPicPr>
          <p:nvPr/>
        </p:nvPicPr>
        <p:blipFill rotWithShape="1">
          <a:blip r:embed="rId5"/>
          <a:srcRect l="7859" r="9744" b="2"/>
          <a:stretch/>
        </p:blipFill>
        <p:spPr>
          <a:xfrm>
            <a:off x="5039581" y="455276"/>
            <a:ext cx="2128524" cy="3918209"/>
          </a:xfrm>
          <a:prstGeom prst="rect">
            <a:avLst/>
          </a:prstGeom>
        </p:spPr>
      </p:pic>
      <p:sp>
        <p:nvSpPr>
          <p:cNvPr id="21" name="Rectangle 20">
            <a:extLst>
              <a:ext uri="{FF2B5EF4-FFF2-40B4-BE49-F238E27FC236}">
                <a16:creationId xmlns:a16="http://schemas.microsoft.com/office/drawing/2014/main" id="{3634A21A-3D5D-4DFA-99F4-16A03198654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21624" y="453918"/>
            <a:ext cx="4413176" cy="3918209"/>
          </a:xfrm>
          <a:prstGeom prst="rect">
            <a:avLst/>
          </a:prstGeom>
          <a:solidFill>
            <a:srgbClr val="685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7CB47FA-D028-4164-A12B-A7A4D909D79B}"/>
              </a:ext>
            </a:extLst>
          </p:cNvPr>
          <p:cNvSpPr txBox="1"/>
          <p:nvPr/>
        </p:nvSpPr>
        <p:spPr>
          <a:xfrm>
            <a:off x="7404141" y="862772"/>
            <a:ext cx="4291262" cy="2907121"/>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Autofit/>
          </a:bodyPr>
          <a:lstStyle/>
          <a:p>
            <a:pPr marL="182880" indent="-182880">
              <a:lnSpc>
                <a:spcPct val="90000"/>
              </a:lnSpc>
              <a:spcBef>
                <a:spcPct val="0"/>
              </a:spcBef>
              <a:spcAft>
                <a:spcPts val="1200"/>
              </a:spcAft>
              <a:buFont typeface="Arial"/>
              <a:buChar char="•"/>
            </a:pPr>
            <a:r>
              <a:rPr lang="en-US" sz="2800" b="1" dirty="0">
                <a:solidFill>
                  <a:srgbClr val="FFFFFF"/>
                </a:solidFill>
                <a:latin typeface="+mj-lt"/>
                <a:ea typeface="+mj-ea"/>
                <a:cs typeface="+mj-cs"/>
              </a:rPr>
              <a:t>&gt;300,000 breeding seabirds</a:t>
            </a:r>
          </a:p>
          <a:p>
            <a:pPr marL="182880" indent="-182880">
              <a:lnSpc>
                <a:spcPct val="90000"/>
              </a:lnSpc>
              <a:spcBef>
                <a:spcPct val="0"/>
              </a:spcBef>
              <a:spcAft>
                <a:spcPts val="1200"/>
              </a:spcAft>
              <a:buFont typeface="Arial"/>
              <a:buChar char="•"/>
            </a:pPr>
            <a:r>
              <a:rPr lang="en-US" sz="2800" b="1" dirty="0">
                <a:solidFill>
                  <a:srgbClr val="FFFFFF"/>
                </a:solidFill>
                <a:latin typeface="+mj-lt"/>
                <a:ea typeface="+mj-ea"/>
                <a:cs typeface="+mj-cs"/>
              </a:rPr>
              <a:t>Largest ashy storm-petrel colony</a:t>
            </a:r>
          </a:p>
          <a:p>
            <a:pPr marL="182880" indent="-182880">
              <a:lnSpc>
                <a:spcPct val="90000"/>
              </a:lnSpc>
              <a:spcBef>
                <a:spcPct val="0"/>
              </a:spcBef>
              <a:spcAft>
                <a:spcPts val="1200"/>
              </a:spcAft>
              <a:buFont typeface="Arial"/>
              <a:buChar char="•"/>
            </a:pPr>
            <a:r>
              <a:rPr lang="en-US" sz="2800" b="1" dirty="0">
                <a:solidFill>
                  <a:srgbClr val="FFFFFF"/>
                </a:solidFill>
                <a:ea typeface="+mj-ea"/>
                <a:cs typeface="+mj-cs"/>
              </a:rPr>
              <a:t>5 species of pinnipeds</a:t>
            </a:r>
          </a:p>
          <a:p>
            <a:pPr marL="182880" indent="-182880">
              <a:lnSpc>
                <a:spcPct val="90000"/>
              </a:lnSpc>
              <a:spcBef>
                <a:spcPct val="0"/>
              </a:spcBef>
              <a:spcAft>
                <a:spcPts val="1200"/>
              </a:spcAft>
              <a:buFont typeface="Arial"/>
              <a:buChar char="•"/>
            </a:pPr>
            <a:r>
              <a:rPr lang="en-US" sz="2800" b="1" dirty="0">
                <a:solidFill>
                  <a:srgbClr val="FFFFFF"/>
                </a:solidFill>
                <a:ea typeface="+mj-ea"/>
                <a:cs typeface="+mj-cs"/>
              </a:rPr>
              <a:t>Rare and endemic species</a:t>
            </a:r>
          </a:p>
        </p:txBody>
      </p:sp>
      <p:pic>
        <p:nvPicPr>
          <p:cNvPr id="14" name="Picture 4" descr="Cassin's Auklet SE Farallon Island 06-30-08 765">
            <a:extLst>
              <a:ext uri="{FF2B5EF4-FFF2-40B4-BE49-F238E27FC236}">
                <a16:creationId xmlns:a16="http://schemas.microsoft.com/office/drawing/2014/main" id="{CE00EBA8-30A9-4D4C-AEB3-1209D48EF92D}"/>
              </a:ext>
            </a:extLst>
          </p:cNvPr>
          <p:cNvPicPr>
            <a:picLocks noChangeAspect="1" noChangeArrowheads="1"/>
          </p:cNvPicPr>
          <p:nvPr/>
        </p:nvPicPr>
        <p:blipFill rotWithShape="1">
          <a:blip r:embed="rId6" cstate="screen"/>
          <a:srcRect r="2" b="1915"/>
          <a:stretch/>
        </p:blipFill>
        <p:spPr bwMode="auto">
          <a:xfrm>
            <a:off x="5035056" y="4533661"/>
            <a:ext cx="2133050" cy="1865533"/>
          </a:xfrm>
          <a:prstGeom prst="rect">
            <a:avLst/>
          </a:prstGeom>
        </p:spPr>
      </p:pic>
      <p:pic>
        <p:nvPicPr>
          <p:cNvPr id="4" name="Picture 4">
            <a:extLst>
              <a:ext uri="{FF2B5EF4-FFF2-40B4-BE49-F238E27FC236}">
                <a16:creationId xmlns:a16="http://schemas.microsoft.com/office/drawing/2014/main" id="{30F6AEEB-9801-40C0-91F4-B2220701AAB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1893" r="11762" b="4"/>
          <a:stretch/>
        </p:blipFill>
        <p:spPr>
          <a:xfrm>
            <a:off x="7318437" y="4535267"/>
            <a:ext cx="2136433" cy="1865533"/>
          </a:xfrm>
          <a:prstGeom prst="rect">
            <a:avLst/>
          </a:prstGeom>
        </p:spPr>
      </p:pic>
      <p:pic>
        <p:nvPicPr>
          <p:cNvPr id="6" name="Picture 6">
            <a:extLst>
              <a:ext uri="{FF2B5EF4-FFF2-40B4-BE49-F238E27FC236}">
                <a16:creationId xmlns:a16="http://schemas.microsoft.com/office/drawing/2014/main" id="{E492B026-C023-41B0-8DA9-498430FCEFFB}"/>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5406" r="3669" b="-5"/>
          <a:stretch/>
        </p:blipFill>
        <p:spPr>
          <a:xfrm>
            <a:off x="9609170" y="4535267"/>
            <a:ext cx="2125631" cy="1865533"/>
          </a:xfrm>
          <a:prstGeom prst="rect">
            <a:avLst/>
          </a:prstGeom>
        </p:spPr>
      </p:pic>
      <p:sp>
        <p:nvSpPr>
          <p:cNvPr id="2" name="Content Placeholder 2">
            <a:extLst>
              <a:ext uri="{FF2B5EF4-FFF2-40B4-BE49-F238E27FC236}">
                <a16:creationId xmlns:a16="http://schemas.microsoft.com/office/drawing/2014/main" id="{2D635FC3-62A4-4966-B390-A0D6AD51040C}"/>
              </a:ext>
            </a:extLst>
          </p:cNvPr>
          <p:cNvSpPr txBox="1">
            <a:spLocks/>
          </p:cNvSpPr>
          <p:nvPr/>
        </p:nvSpPr>
        <p:spPr>
          <a:xfrm>
            <a:off x="838200" y="1825625"/>
            <a:ext cx="10552471" cy="4216145"/>
          </a:xfrm>
          <a:prstGeom prst="rect">
            <a:avLst/>
          </a:prstGeom>
        </p:spPr>
        <p:txBody>
          <a:bodyPr vert="horz" lIns="91440" tIns="45720" rIns="91440" bIns="45720" rtlCol="0" anchor="t">
            <a:normAutofit/>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34314829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439C11AC-C4D4-43D4-B07F-43B9F4305D68}"/>
              </a:ext>
            </a:extLst>
          </p:cNvPr>
          <p:cNvSpPr>
            <a:spLocks noGrp="1"/>
          </p:cNvSpPr>
          <p:nvPr>
            <p:ph type="pic" sz="quarter" idx="14"/>
          </p:nvPr>
        </p:nvSpPr>
        <p:spPr/>
      </p:sp>
      <p:pic>
        <p:nvPicPr>
          <p:cNvPr id="4" name="Picture 4">
            <a:extLst>
              <a:ext uri="{FF2B5EF4-FFF2-40B4-BE49-F238E27FC236}">
                <a16:creationId xmlns:a16="http://schemas.microsoft.com/office/drawing/2014/main" id="{AF957607-FAF9-459B-B49A-5022193EC9D9}"/>
              </a:ext>
            </a:extLst>
          </p:cNvPr>
          <p:cNvPicPr>
            <a:picLocks noChangeAspect="1"/>
          </p:cNvPicPr>
          <p:nvPr/>
        </p:nvPicPr>
        <p:blipFill rotWithShape="1">
          <a:blip r:embed="rId3"/>
          <a:srcRect l="28131" r="14927" b="-4"/>
          <a:stretch/>
        </p:blipFill>
        <p:spPr>
          <a:xfrm>
            <a:off x="292874" y="2117681"/>
            <a:ext cx="3794760" cy="3930978"/>
          </a:xfrm>
          <a:prstGeom prst="rect">
            <a:avLst/>
          </a:prstGeom>
        </p:spPr>
      </p:pic>
      <p:pic>
        <p:nvPicPr>
          <p:cNvPr id="6" name="Picture 6">
            <a:extLst>
              <a:ext uri="{FF2B5EF4-FFF2-40B4-BE49-F238E27FC236}">
                <a16:creationId xmlns:a16="http://schemas.microsoft.com/office/drawing/2014/main" id="{B9D3BD3E-8BCF-4066-BBDD-0A7D8A2F12E8}"/>
              </a:ext>
            </a:extLst>
          </p:cNvPr>
          <p:cNvPicPr>
            <a:picLocks noChangeAspect="1"/>
          </p:cNvPicPr>
          <p:nvPr/>
        </p:nvPicPr>
        <p:blipFill rotWithShape="1">
          <a:blip r:embed="rId4"/>
          <a:srcRect l="2332" r="25311" b="6"/>
          <a:stretch/>
        </p:blipFill>
        <p:spPr>
          <a:xfrm>
            <a:off x="4169631" y="2117681"/>
            <a:ext cx="3794760" cy="3930978"/>
          </a:xfrm>
          <a:prstGeom prst="rect">
            <a:avLst/>
          </a:prstGeom>
        </p:spPr>
      </p:pic>
      <p:pic>
        <p:nvPicPr>
          <p:cNvPr id="8" name="Picture 5">
            <a:extLst>
              <a:ext uri="{FF2B5EF4-FFF2-40B4-BE49-F238E27FC236}">
                <a16:creationId xmlns:a16="http://schemas.microsoft.com/office/drawing/2014/main" id="{62DF2270-D7B5-4F40-8C0B-E6B8BD62EA9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1252" r="11644" b="4"/>
          <a:stretch/>
        </p:blipFill>
        <p:spPr>
          <a:xfrm>
            <a:off x="8046387" y="2117681"/>
            <a:ext cx="3794760" cy="3930978"/>
          </a:xfrm>
          <a:prstGeom prst="rect">
            <a:avLst/>
          </a:prstGeom>
        </p:spPr>
      </p:pic>
      <p:sp>
        <p:nvSpPr>
          <p:cNvPr id="10" name="TextBox 9">
            <a:extLst>
              <a:ext uri="{FF2B5EF4-FFF2-40B4-BE49-F238E27FC236}">
                <a16:creationId xmlns:a16="http://schemas.microsoft.com/office/drawing/2014/main" id="{F8C00F57-ADD2-4978-9D5F-CCDF36238909}"/>
              </a:ext>
            </a:extLst>
          </p:cNvPr>
          <p:cNvSpPr txBox="1"/>
          <p:nvPr/>
        </p:nvSpPr>
        <p:spPr>
          <a:xfrm>
            <a:off x="499222" y="1149405"/>
            <a:ext cx="10906008" cy="1115415"/>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nSpc>
                <a:spcPct val="90000"/>
              </a:lnSpc>
              <a:spcBef>
                <a:spcPct val="0"/>
              </a:spcBef>
              <a:spcAft>
                <a:spcPts val="600"/>
              </a:spcAft>
            </a:pPr>
            <a:r>
              <a:rPr lang="en-US" sz="3600" kern="1200" dirty="0">
                <a:latin typeface="+mj-lt"/>
                <a:ea typeface="+mj-ea"/>
                <a:cs typeface="+mj-cs"/>
              </a:rPr>
              <a:t>Restoring the Farallon Islands</a:t>
            </a:r>
            <a:endParaRPr lang="en-US">
              <a:ea typeface="+mj-ea"/>
              <a:cs typeface="+mj-cs"/>
            </a:endParaRPr>
          </a:p>
          <a:p>
            <a:pPr algn="ctr">
              <a:lnSpc>
                <a:spcPct val="90000"/>
              </a:lnSpc>
              <a:spcBef>
                <a:spcPct val="0"/>
              </a:spcBef>
              <a:spcAft>
                <a:spcPts val="600"/>
              </a:spcAft>
            </a:pPr>
            <a:endParaRPr lang="en-US" sz="6000" kern="1200">
              <a:solidFill>
                <a:schemeClr val="tx1"/>
              </a:solidFill>
              <a:latin typeface="+mj-lt"/>
              <a:ea typeface="+mj-ea"/>
              <a:cs typeface="+mj-cs"/>
            </a:endParaRPr>
          </a:p>
        </p:txBody>
      </p:sp>
    </p:spTree>
    <p:extLst>
      <p:ext uri="{BB962C8B-B14F-4D97-AF65-F5344CB8AC3E}">
        <p14:creationId xmlns:p14="http://schemas.microsoft.com/office/powerpoint/2010/main" val="29058049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EFI House Mice_Oct17_with oat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123918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18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a:extLst>
              <a:ext uri="{FF2B5EF4-FFF2-40B4-BE49-F238E27FC236}">
                <a16:creationId xmlns:a16="http://schemas.microsoft.com/office/drawing/2014/main" id="{50DB32B8-AA47-4F51-9729-01DD3A01DEB7}"/>
              </a:ext>
            </a:extLst>
          </p:cNvPr>
          <p:cNvPicPr>
            <a:picLocks noGrp="1" noChangeAspect="1"/>
          </p:cNvPicPr>
          <p:nvPr>
            <p:ph type="pic" sz="quarter" idx="14"/>
          </p:nvPr>
        </p:nvPicPr>
        <p:blipFill rotWithShape="1">
          <a:blip r:embed="rId3"/>
          <a:srcRect t="5394" b="5394"/>
          <a:stretch/>
        </p:blipFill>
        <p:spPr>
          <a:xfrm>
            <a:off x="138545" y="1290241"/>
            <a:ext cx="8700653" cy="4881995"/>
          </a:xfrm>
        </p:spPr>
      </p:pic>
      <p:sp>
        <p:nvSpPr>
          <p:cNvPr id="4" name="TextBox 3">
            <a:extLst>
              <a:ext uri="{FF2B5EF4-FFF2-40B4-BE49-F238E27FC236}">
                <a16:creationId xmlns:a16="http://schemas.microsoft.com/office/drawing/2014/main" id="{7E242E07-3A1C-4B96-9F6C-F28621164D8E}"/>
              </a:ext>
            </a:extLst>
          </p:cNvPr>
          <p:cNvSpPr txBox="1"/>
          <p:nvPr/>
        </p:nvSpPr>
        <p:spPr>
          <a:xfrm>
            <a:off x="484845" y="991254"/>
            <a:ext cx="10906008" cy="1115415"/>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nSpc>
                <a:spcPct val="90000"/>
              </a:lnSpc>
              <a:spcBef>
                <a:spcPct val="0"/>
              </a:spcBef>
              <a:spcAft>
                <a:spcPts val="600"/>
              </a:spcAft>
            </a:pPr>
            <a:r>
              <a:rPr lang="en-US" sz="3600" dirty="0">
                <a:latin typeface="+mj-lt"/>
                <a:ea typeface="+mj-ea"/>
                <a:cs typeface="+mj-cs"/>
              </a:rPr>
              <a:t>Restoring the Farallon Islands</a:t>
            </a:r>
            <a:endParaRPr lang="en-US">
              <a:ea typeface="+mj-ea"/>
              <a:cs typeface="+mj-cs"/>
            </a:endParaRPr>
          </a:p>
          <a:p>
            <a:pPr algn="ctr">
              <a:lnSpc>
                <a:spcPct val="90000"/>
              </a:lnSpc>
              <a:spcBef>
                <a:spcPct val="0"/>
              </a:spcBef>
              <a:spcAft>
                <a:spcPts val="600"/>
              </a:spcAft>
            </a:pPr>
            <a:endParaRPr lang="en-US" sz="6000">
              <a:latin typeface="+mj-lt"/>
              <a:ea typeface="+mj-ea"/>
              <a:cs typeface="+mj-cs"/>
            </a:endParaRPr>
          </a:p>
        </p:txBody>
      </p:sp>
      <p:pic>
        <p:nvPicPr>
          <p:cNvPr id="6" name="Picture 7">
            <a:extLst>
              <a:ext uri="{FF2B5EF4-FFF2-40B4-BE49-F238E27FC236}">
                <a16:creationId xmlns:a16="http://schemas.microsoft.com/office/drawing/2014/main" id="{4610D6E8-0AC8-4220-BAEA-2C7570DA32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79964" y="3984706"/>
            <a:ext cx="3002636" cy="2209759"/>
          </a:xfrm>
          <a:prstGeom prst="rect">
            <a:avLst/>
          </a:prstGeom>
        </p:spPr>
      </p:pic>
      <p:pic>
        <p:nvPicPr>
          <p:cNvPr id="8" name="Picture 8">
            <a:extLst>
              <a:ext uri="{FF2B5EF4-FFF2-40B4-BE49-F238E27FC236}">
                <a16:creationId xmlns:a16="http://schemas.microsoft.com/office/drawing/2014/main" id="{48EEC81D-BB5A-44AB-84B5-A29D6E5105C3}"/>
              </a:ext>
            </a:extLst>
          </p:cNvPr>
          <p:cNvPicPr>
            <a:picLocks noChangeAspect="1"/>
          </p:cNvPicPr>
          <p:nvPr/>
        </p:nvPicPr>
        <p:blipFill>
          <a:blip r:embed="rId5"/>
          <a:stretch>
            <a:fillRect/>
          </a:stretch>
        </p:blipFill>
        <p:spPr>
          <a:xfrm>
            <a:off x="8277674" y="1288127"/>
            <a:ext cx="2986097" cy="2201473"/>
          </a:xfrm>
          <a:prstGeom prst="rect">
            <a:avLst/>
          </a:prstGeom>
        </p:spPr>
      </p:pic>
    </p:spTree>
    <p:extLst>
      <p:ext uri="{BB962C8B-B14F-4D97-AF65-F5344CB8AC3E}">
        <p14:creationId xmlns:p14="http://schemas.microsoft.com/office/powerpoint/2010/main" val="38161661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3" y="3198167"/>
            <a:ext cx="7324299" cy="461665"/>
          </a:xfrm>
          <a:prstGeom prst="rect">
            <a:avLst/>
          </a:prstGeom>
        </p:spPr>
        <p:txBody>
          <a:bodyPr wrap="square">
            <a:spAutoFit/>
          </a:bodyPr>
          <a:lstStyle/>
          <a:p>
            <a:r>
              <a:rPr lang="en-US" sz="2400" b="1" dirty="0">
                <a:solidFill>
                  <a:srgbClr val="007698"/>
                </a:solidFill>
              </a:rPr>
              <a:t>Finding a solution</a:t>
            </a:r>
            <a:endParaRPr lang="en-US" sz="2400" dirty="0">
              <a:solidFill>
                <a:srgbClr val="007698"/>
              </a:solidFill>
            </a:endParaRPr>
          </a:p>
        </p:txBody>
      </p:sp>
      <p:pic>
        <p:nvPicPr>
          <p:cNvPr id="4" name="Picture 3">
            <a:extLst>
              <a:ext uri="{FF2B5EF4-FFF2-40B4-BE49-F238E27FC236}">
                <a16:creationId xmlns:a16="http://schemas.microsoft.com/office/drawing/2014/main" id="{12A24E8C-68B1-467E-B404-26D57C76CFA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19548245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93927" y="1718283"/>
            <a:ext cx="10186416" cy="4216539"/>
          </a:xfrm>
          <a:prstGeom prst="rect">
            <a:avLst/>
          </a:prstGeom>
        </p:spPr>
        <p:txBody>
          <a:bodyPr wrap="square">
            <a:spAutoFit/>
          </a:bodyPr>
          <a:lstStyle/>
          <a:p>
            <a:pPr marL="1371600" lvl="2" indent="-457200">
              <a:spcBef>
                <a:spcPts val="1200"/>
              </a:spcBef>
              <a:spcAft>
                <a:spcPts val="1200"/>
              </a:spcAft>
              <a:buSzPct val="100000"/>
              <a:buFont typeface="Arial" panose="020B0604020202020204" pitchFamily="34" charset="0"/>
              <a:buChar char="•"/>
            </a:pPr>
            <a:r>
              <a:rPr lang="en-US" sz="2400" b="1" dirty="0"/>
              <a:t>Currently available only for </a:t>
            </a:r>
            <a:r>
              <a:rPr lang="en-US" sz="2400" b="1" i="1" dirty="0"/>
              <a:t>rat</a:t>
            </a:r>
            <a:r>
              <a:rPr lang="en-US" sz="2400" b="1" dirty="0"/>
              <a:t> control (</a:t>
            </a:r>
            <a:r>
              <a:rPr lang="en-US" sz="2400" b="1" dirty="0" err="1"/>
              <a:t>ContraPest</a:t>
            </a:r>
            <a:r>
              <a:rPr lang="en-US" sz="2400" b="1" dirty="0"/>
              <a:t>)</a:t>
            </a:r>
          </a:p>
          <a:p>
            <a:pPr marL="1371600" lvl="2" indent="-457200">
              <a:spcBef>
                <a:spcPts val="1200"/>
              </a:spcBef>
              <a:spcAft>
                <a:spcPts val="1200"/>
              </a:spcAft>
              <a:buSzPct val="100000"/>
              <a:buFont typeface="Arial" panose="020B0604020202020204" pitchFamily="34" charset="0"/>
              <a:buChar char="•"/>
            </a:pPr>
            <a:r>
              <a:rPr lang="en-US" sz="2400" b="1" dirty="0"/>
              <a:t>Not feasible for mouse eradication</a:t>
            </a:r>
          </a:p>
          <a:p>
            <a:pPr marL="1371600" lvl="2" indent="-457200">
              <a:spcBef>
                <a:spcPts val="1200"/>
              </a:spcBef>
              <a:spcAft>
                <a:spcPts val="1200"/>
              </a:spcAft>
              <a:buSzPct val="100000"/>
              <a:buFont typeface="Arial" panose="020B0604020202020204" pitchFamily="34" charset="0"/>
              <a:buChar char="•"/>
            </a:pPr>
            <a:r>
              <a:rPr lang="en-US" sz="2400" b="1" dirty="0" err="1"/>
              <a:t>Farallon</a:t>
            </a:r>
            <a:r>
              <a:rPr lang="en-US" sz="2400" b="1" dirty="0"/>
              <a:t> Islands are not an appropriate testing ground</a:t>
            </a:r>
          </a:p>
          <a:p>
            <a:pPr marL="1371600" lvl="2" indent="-457200">
              <a:spcBef>
                <a:spcPts val="1200"/>
              </a:spcBef>
              <a:spcAft>
                <a:spcPts val="1200"/>
              </a:spcAft>
              <a:buSzPct val="100000"/>
              <a:buFont typeface="Arial" panose="020B0604020202020204" pitchFamily="34" charset="0"/>
              <a:buChar char="•"/>
            </a:pPr>
            <a:r>
              <a:rPr lang="en-US" sz="2400" b="1" dirty="0"/>
              <a:t>Frequent bait application, possibly in perpetuity</a:t>
            </a:r>
          </a:p>
          <a:p>
            <a:pPr marL="1371600" lvl="2" indent="-457200">
              <a:spcBef>
                <a:spcPts val="1200"/>
              </a:spcBef>
              <a:spcAft>
                <a:spcPts val="1200"/>
              </a:spcAft>
              <a:buSzPct val="100000"/>
              <a:buFont typeface="Arial" panose="020B0604020202020204" pitchFamily="34" charset="0"/>
              <a:buChar char="•"/>
            </a:pPr>
            <a:r>
              <a:rPr lang="en-US" sz="2400" b="1" dirty="0"/>
              <a:t>Likely catastrophic disturbance impacts to seabirds, marine mammals</a:t>
            </a:r>
          </a:p>
          <a:p>
            <a:pPr marL="1371600" lvl="2" indent="-457200">
              <a:spcBef>
                <a:spcPts val="1200"/>
              </a:spcBef>
              <a:spcAft>
                <a:spcPts val="1200"/>
              </a:spcAft>
              <a:buSzPct val="100000"/>
              <a:buFont typeface="Arial" panose="020B0604020202020204" pitchFamily="34" charset="0"/>
              <a:buChar char="•"/>
            </a:pPr>
            <a:r>
              <a:rPr lang="en-US" sz="2400" b="1" dirty="0"/>
              <a:t>Potential non-target impacts are unknown</a:t>
            </a:r>
          </a:p>
        </p:txBody>
      </p:sp>
      <p:sp>
        <p:nvSpPr>
          <p:cNvPr id="4" name="Rectangle 3"/>
          <p:cNvSpPr/>
          <p:nvPr/>
        </p:nvSpPr>
        <p:spPr>
          <a:xfrm>
            <a:off x="406680" y="465235"/>
            <a:ext cx="9807168" cy="1015663"/>
          </a:xfrm>
          <a:prstGeom prst="rect">
            <a:avLst/>
          </a:prstGeom>
        </p:spPr>
        <p:txBody>
          <a:bodyPr wrap="square">
            <a:spAutoFit/>
          </a:bodyPr>
          <a:lstStyle/>
          <a:p>
            <a:r>
              <a:rPr lang="en-US" sz="3600" b="1" dirty="0">
                <a:solidFill>
                  <a:srgbClr val="007698"/>
                </a:solidFill>
              </a:rPr>
              <a:t>Contraceptives:</a:t>
            </a:r>
            <a:endParaRPr lang="en-US" sz="3600" dirty="0">
              <a:solidFill>
                <a:srgbClr val="007698"/>
              </a:solidFill>
            </a:endParaRPr>
          </a:p>
          <a:p>
            <a:r>
              <a:rPr lang="en-US" sz="2400" b="1" dirty="0">
                <a:solidFill>
                  <a:srgbClr val="007698"/>
                </a:solidFill>
              </a:rPr>
              <a:t>        </a:t>
            </a:r>
          </a:p>
        </p:txBody>
      </p:sp>
    </p:spTree>
    <p:extLst>
      <p:ext uri="{BB962C8B-B14F-4D97-AF65-F5344CB8AC3E}">
        <p14:creationId xmlns:p14="http://schemas.microsoft.com/office/powerpoint/2010/main" val="36589440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7CB47FA-D028-4164-A12B-A7A4D909D79B}"/>
              </a:ext>
            </a:extLst>
          </p:cNvPr>
          <p:cNvSpPr txBox="1"/>
          <p:nvPr/>
        </p:nvSpPr>
        <p:spPr>
          <a:xfrm>
            <a:off x="742336" y="717755"/>
            <a:ext cx="10842522"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dirty="0"/>
              <a:t>Restoring the Farallon Islands</a:t>
            </a:r>
          </a:p>
        </p:txBody>
      </p:sp>
      <p:sp>
        <p:nvSpPr>
          <p:cNvPr id="2" name="Content Placeholder 2">
            <a:extLst>
              <a:ext uri="{FF2B5EF4-FFF2-40B4-BE49-F238E27FC236}">
                <a16:creationId xmlns:a16="http://schemas.microsoft.com/office/drawing/2014/main" id="{2D635FC3-62A4-4966-B390-A0D6AD51040C}"/>
              </a:ext>
            </a:extLst>
          </p:cNvPr>
          <p:cNvSpPr txBox="1">
            <a:spLocks/>
          </p:cNvSpPr>
          <p:nvPr/>
        </p:nvSpPr>
        <p:spPr>
          <a:xfrm>
            <a:off x="838200" y="1825625"/>
            <a:ext cx="10552471" cy="4216145"/>
          </a:xfrm>
          <a:prstGeom prst="rect">
            <a:avLst/>
          </a:prstGeom>
        </p:spPr>
        <p:txBody>
          <a:bodyPr vert="horz" lIns="91440" tIns="45720" rIns="91440" bIns="45720" rtlCol="0" anchor="t">
            <a:normAutofit/>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dirty="0"/>
          </a:p>
        </p:txBody>
      </p:sp>
      <p:sp>
        <p:nvSpPr>
          <p:cNvPr id="5" name="TextBox 4">
            <a:extLst>
              <a:ext uri="{FF2B5EF4-FFF2-40B4-BE49-F238E27FC236}">
                <a16:creationId xmlns:a16="http://schemas.microsoft.com/office/drawing/2014/main" id="{E3438969-4C93-4BB9-9BD5-39DEF9015E54}"/>
              </a:ext>
            </a:extLst>
          </p:cNvPr>
          <p:cNvSpPr txBox="1"/>
          <p:nvPr/>
        </p:nvSpPr>
        <p:spPr>
          <a:xfrm>
            <a:off x="5471124" y="1553275"/>
            <a:ext cx="5719313" cy="42062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chemeClr val="tx2"/>
                </a:solidFill>
              </a:rPr>
              <a:t>Proposal: Highly targeted, one-time application of Brodifacoum-25D Conservation</a:t>
            </a:r>
          </a:p>
          <a:p>
            <a:endParaRPr lang="en-US" dirty="0"/>
          </a:p>
          <a:p>
            <a:pPr marL="285750" indent="-285750">
              <a:spcAft>
                <a:spcPts val="1000"/>
              </a:spcAft>
              <a:buFont typeface="Arial"/>
              <a:buChar char="•"/>
            </a:pPr>
            <a:r>
              <a:rPr lang="en-US" b="1" dirty="0"/>
              <a:t>Only proven, effective method for eradicating invasive mice</a:t>
            </a:r>
          </a:p>
          <a:p>
            <a:pPr marL="285750" indent="-285750">
              <a:spcAft>
                <a:spcPts val="1000"/>
              </a:spcAft>
              <a:buFont typeface="Arial"/>
              <a:buChar char="•"/>
            </a:pPr>
            <a:r>
              <a:rPr lang="en-US" b="1" dirty="0"/>
              <a:t>EPA approved for island conservation use</a:t>
            </a:r>
          </a:p>
          <a:p>
            <a:pPr marL="285750" indent="-285750">
              <a:spcAft>
                <a:spcPts val="1000"/>
              </a:spcAft>
              <a:buFont typeface="Arial"/>
              <a:buChar char="•"/>
            </a:pPr>
            <a:r>
              <a:rPr lang="en-US" b="1" dirty="0"/>
              <a:t>Application by experienced, skilled professionals </a:t>
            </a:r>
            <a:r>
              <a:rPr lang="en-US" b="1" u="sng" dirty="0"/>
              <a:t>only</a:t>
            </a:r>
          </a:p>
          <a:p>
            <a:pPr marL="285750" indent="-285750">
              <a:spcAft>
                <a:spcPts val="1000"/>
              </a:spcAft>
              <a:buFont typeface="Arial"/>
              <a:buChar char="•"/>
            </a:pPr>
            <a:r>
              <a:rPr lang="en-US" b="1" dirty="0"/>
              <a:t>Potential side effects are predictable and mitigable</a:t>
            </a:r>
          </a:p>
          <a:p>
            <a:pPr marL="285750" indent="-285750">
              <a:spcAft>
                <a:spcPts val="1000"/>
              </a:spcAft>
              <a:buFont typeface="Arial"/>
              <a:buChar char="•"/>
            </a:pPr>
            <a:r>
              <a:rPr lang="en-US" b="1" dirty="0"/>
              <a:t>Consistent with California Ecosystem Protection Act of 2020: “Critically important” for island conservation projects</a:t>
            </a:r>
          </a:p>
        </p:txBody>
      </p:sp>
      <p:pic>
        <p:nvPicPr>
          <p:cNvPr id="6" name="Picture 6">
            <a:extLst>
              <a:ext uri="{FF2B5EF4-FFF2-40B4-BE49-F238E27FC236}">
                <a16:creationId xmlns:a16="http://schemas.microsoft.com/office/drawing/2014/main" id="{B6FBC94C-3F4F-4906-AB26-EC045924BEC6}"/>
              </a:ext>
            </a:extLst>
          </p:cNvPr>
          <p:cNvPicPr>
            <a:picLocks noChangeAspect="1"/>
          </p:cNvPicPr>
          <p:nvPr/>
        </p:nvPicPr>
        <p:blipFill>
          <a:blip r:embed="rId3"/>
          <a:stretch>
            <a:fillRect/>
          </a:stretch>
        </p:blipFill>
        <p:spPr>
          <a:xfrm>
            <a:off x="741872" y="2213378"/>
            <a:ext cx="4367840" cy="2905694"/>
          </a:xfrm>
          <a:prstGeom prst="rect">
            <a:avLst/>
          </a:prstGeom>
        </p:spPr>
      </p:pic>
    </p:spTree>
    <p:extLst>
      <p:ext uri="{BB962C8B-B14F-4D97-AF65-F5344CB8AC3E}">
        <p14:creationId xmlns:p14="http://schemas.microsoft.com/office/powerpoint/2010/main" val="69034070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20_By_x003f_ xmlns="b8c791ff-8839-41d3-a5c3-dadefa89be97">
      <UserInfo>
        <DisplayName>Pelz, Mark</DisplayName>
        <AccountId>7</AccountId>
        <AccountType/>
      </UserInfo>
    </Reviewed_x0020_By_x003f_>
    <Reviewed_x003f_ xmlns="b8c791ff-8839-41d3-a5c3-dadefa89be97">Yes</Reviewed_x003f_>
    <Notes xmlns="b8c791ff-8839-41d3-a5c3-dadefa89be97" xsi:nil="true"/>
    <SenttoFOIACoordinator_x003f_ xmlns="b8c791ff-8839-41d3-a5c3-dadefa89be97">false</SenttoFOIACoordinator_x003f_>
    <PotentialExemption_x003f_ xmlns="b8c791ff-8839-41d3-a5c3-dadefa89be97">No</PotentialExemption_x003f_>
  </documentManagement>
</p:properties>
</file>

<file path=customXml/itemProps1.xml><?xml version="1.0" encoding="utf-8"?>
<ds:datastoreItem xmlns:ds="http://schemas.openxmlformats.org/officeDocument/2006/customXml" ds:itemID="{8D12C4F7-2CCA-461A-99BE-80E18A3BDC48}"/>
</file>

<file path=customXml/itemProps2.xml><?xml version="1.0" encoding="utf-8"?>
<ds:datastoreItem xmlns:ds="http://schemas.openxmlformats.org/officeDocument/2006/customXml" ds:itemID="{FC46833C-4518-4317-AEED-4D52DD677715}"/>
</file>

<file path=customXml/itemProps3.xml><?xml version="1.0" encoding="utf-8"?>
<ds:datastoreItem xmlns:ds="http://schemas.openxmlformats.org/officeDocument/2006/customXml" ds:itemID="{22261B7F-4B1D-4F26-A61B-CDB2BCC5ED67}"/>
</file>

<file path=docProps/app.xml><?xml version="1.0" encoding="utf-8"?>
<Properties xmlns="http://schemas.openxmlformats.org/officeDocument/2006/extended-properties" xmlns:vt="http://schemas.openxmlformats.org/officeDocument/2006/docPropsVTypes">
  <Template/>
  <TotalTime>3136</TotalTime>
  <Words>3394</Words>
  <Application>Microsoft Office PowerPoint</Application>
  <PresentationFormat>Widescreen</PresentationFormat>
  <Paragraphs>283</Paragraphs>
  <Slides>27</Slides>
  <Notes>27</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Arial,Sans-Serif</vt:lpstr>
      <vt:lpstr>Calibri</vt:lpstr>
      <vt:lpstr>Century Expanded LT Std</vt:lpstr>
      <vt:lpstr>Century Gothic</vt:lpstr>
      <vt:lpstr>Courier New</vt:lpstr>
      <vt:lpstr>Office Theme</vt:lpstr>
      <vt:lpstr>Farallon Islands   National Wildlife Refuge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Morkill, Anne</dc:creator>
  <cp:lastModifiedBy>McChesney, Gerry</cp:lastModifiedBy>
  <cp:revision>1206</cp:revision>
  <cp:lastPrinted>2020-02-18T20:35:33Z</cp:lastPrinted>
  <dcterms:created xsi:type="dcterms:W3CDTF">2019-08-01T23:51:04Z</dcterms:created>
  <dcterms:modified xsi:type="dcterms:W3CDTF">2021-12-16T22:27:29Z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583500.000000000</vt:lpwstr>
  </property>
  <property fmtid="{D5CDD505-2E9C-101B-9397-08002B2CF9AE}" pid="3" name="ContentTypeId">
    <vt:lpwstr>0x010100AE725DA223521E4F8FF3AAF8EF66E35D</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y fmtid="{D5CDD505-2E9C-101B-9397-08002B2CF9AE}" pid="10" name="xd_ProgID">
    <vt:lpwstr/>
  </property>
  <property fmtid="{D5CDD505-2E9C-101B-9397-08002B2CF9AE}" pid="11" name="TemplateUrl">
    <vt:lpwstr/>
  </property>
</Properties>
</file>