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42"/>
  </p:notesMasterIdLst>
  <p:sldIdLst>
    <p:sldId id="315" r:id="rId2"/>
    <p:sldId id="256" r:id="rId3"/>
    <p:sldId id="311" r:id="rId4"/>
    <p:sldId id="296" r:id="rId5"/>
    <p:sldId id="288" r:id="rId6"/>
    <p:sldId id="291" r:id="rId7"/>
    <p:sldId id="310" r:id="rId8"/>
    <p:sldId id="286" r:id="rId9"/>
    <p:sldId id="309" r:id="rId10"/>
    <p:sldId id="300" r:id="rId11"/>
    <p:sldId id="303" r:id="rId12"/>
    <p:sldId id="305" r:id="rId13"/>
    <p:sldId id="307" r:id="rId14"/>
    <p:sldId id="306" r:id="rId15"/>
    <p:sldId id="295" r:id="rId16"/>
    <p:sldId id="292" r:id="rId17"/>
    <p:sldId id="294" r:id="rId18"/>
    <p:sldId id="281" r:id="rId19"/>
    <p:sldId id="259" r:id="rId20"/>
    <p:sldId id="267" r:id="rId21"/>
    <p:sldId id="268" r:id="rId22"/>
    <p:sldId id="261" r:id="rId23"/>
    <p:sldId id="289" r:id="rId24"/>
    <p:sldId id="262" r:id="rId25"/>
    <p:sldId id="277" r:id="rId26"/>
    <p:sldId id="278" r:id="rId27"/>
    <p:sldId id="263" r:id="rId28"/>
    <p:sldId id="273" r:id="rId29"/>
    <p:sldId id="279" r:id="rId30"/>
    <p:sldId id="276" r:id="rId31"/>
    <p:sldId id="265" r:id="rId32"/>
    <p:sldId id="275" r:id="rId33"/>
    <p:sldId id="269" r:id="rId34"/>
    <p:sldId id="282" r:id="rId35"/>
    <p:sldId id="298" r:id="rId36"/>
    <p:sldId id="290" r:id="rId37"/>
    <p:sldId id="285" r:id="rId38"/>
    <p:sldId id="314" r:id="rId39"/>
    <p:sldId id="284" r:id="rId40"/>
    <p:sldId id="312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9E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91" autoAdjust="0"/>
    <p:restoredTop sz="70360" autoAdjust="0"/>
  </p:normalViewPr>
  <p:slideViewPr>
    <p:cSldViewPr>
      <p:cViewPr>
        <p:scale>
          <a:sx n="50" d="100"/>
          <a:sy n="50" d="100"/>
        </p:scale>
        <p:origin x="-9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"/>
    </p:cViewPr>
  </p:sorterViewPr>
  <p:notesViewPr>
    <p:cSldViewPr>
      <p:cViewPr varScale="1">
        <p:scale>
          <a:sx n="55" d="100"/>
          <a:sy n="55" d="100"/>
        </p:scale>
        <p:origin x="-2208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700631480470963E-2"/>
          <c:y val="7.0175438596491224E-2"/>
          <c:w val="0.43729372937293731"/>
          <c:h val="0.7748538011695910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25% Fully Support Alternatives</c:v>
                </c:pt>
                <c:pt idx="1">
                  <c:v>17% Support Alternatives with Conditions</c:v>
                </c:pt>
                <c:pt idx="2">
                  <c:v>50% Against Rodenticide Use</c:v>
                </c:pt>
                <c:pt idx="3">
                  <c:v>8% Against Mouse Removal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17</c:v>
                </c:pt>
                <c:pt idx="2">
                  <c:v>50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434029780930848"/>
          <c:y val="3.5270985863609196E-2"/>
          <c:w val="0.45659702190691509"/>
          <c:h val="0.91191416862365859"/>
        </c:manualLayout>
      </c:layout>
      <c:overlay val="0"/>
      <c:txPr>
        <a:bodyPr/>
        <a:lstStyle/>
        <a:p>
          <a:pPr>
            <a:defRPr sz="2400" b="0">
              <a:latin typeface="Calibri" pitchFamily="34" charset="0"/>
              <a:cs typeface="Calibri" pitchFamily="34" charset="0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79CEBC-53A0-43F5-9850-C5A423DABFD8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6C4B54-51B7-41A5-93F6-7D54CB310C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18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All  successful island mouse eradications worldwide have been conducted utilizing rodenticides</a:t>
            </a:r>
          </a:p>
          <a:p>
            <a:endParaRPr lang="en-US" sz="2400" b="1" i="1" dirty="0" smtClean="0"/>
          </a:p>
          <a:p>
            <a:r>
              <a:rPr lang="en-US" sz="2400" b="1" i="1" dirty="0" smtClean="0"/>
              <a:t>The</a:t>
            </a:r>
            <a:r>
              <a:rPr lang="en-US" sz="2400" b="1" i="1" baseline="0" dirty="0" smtClean="0"/>
              <a:t> methods assessed refer to the primary method to be used; combination may result in the DEIS, but</a:t>
            </a:r>
          </a:p>
          <a:p>
            <a:r>
              <a:rPr lang="en-US" sz="2400" b="1" i="1" dirty="0" smtClean="0"/>
              <a:t>Introducing the myriad of potential Combinations of methods into the matrices was </a:t>
            </a:r>
            <a:r>
              <a:rPr lang="en-US" sz="2400" b="1" i="1" dirty="0" err="1" smtClean="0"/>
              <a:t>unworkeable</a:t>
            </a:r>
            <a:r>
              <a:rPr lang="en-US" sz="2400" b="1" i="1" dirty="0" smtClean="0"/>
              <a:t> </a:t>
            </a:r>
            <a:endParaRPr lang="en-US" sz="2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No non-rodenticide method has ever been successful in eradicating mice, but they were included to</a:t>
            </a:r>
            <a:r>
              <a:rPr lang="en-US" sz="1200" b="1" baseline="0" dirty="0" smtClean="0"/>
              <a:t> make the assessment as comprehensive as possible</a:t>
            </a:r>
            <a:endParaRPr lang="en-US" sz="12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Acute:  </a:t>
            </a:r>
            <a:r>
              <a:rPr lang="en-US" b="0" dirty="0" smtClean="0">
                <a:solidFill>
                  <a:srgbClr val="FF0000"/>
                </a:solidFill>
              </a:rPr>
              <a:t>Non-anticoagulant Toxin </a:t>
            </a:r>
            <a:r>
              <a:rPr lang="en-US" b="0" i="0" dirty="0" smtClean="0">
                <a:solidFill>
                  <a:srgbClr val="FF0000"/>
                </a:solidFill>
              </a:rPr>
              <a:t>in which </a:t>
            </a:r>
            <a:r>
              <a:rPr lang="en-US" b="0" i="0" dirty="0" smtClean="0"/>
              <a:t>a</a:t>
            </a:r>
            <a:r>
              <a:rPr lang="en-US" dirty="0" smtClean="0"/>
              <a:t> single dose is enough to kill the target species</a:t>
            </a:r>
          </a:p>
          <a:p>
            <a:endParaRPr lang="en-US" dirty="0" smtClean="0"/>
          </a:p>
          <a:p>
            <a:r>
              <a:rPr lang="en-US" b="1" dirty="0" smtClean="0"/>
              <a:t>Subacute</a:t>
            </a:r>
            <a:r>
              <a:rPr lang="en-US" dirty="0" smtClean="0"/>
              <a:t>:  A single dose is enough for a lethal dose, but there’s usually a delayed onset of symptoms, sometimes resulting</a:t>
            </a:r>
          </a:p>
          <a:p>
            <a:r>
              <a:rPr lang="en-US" dirty="0" smtClean="0"/>
              <a:t>	 in avoidance behavior of target species</a:t>
            </a:r>
          </a:p>
          <a:p>
            <a:endParaRPr lang="en-US" dirty="0" smtClean="0"/>
          </a:p>
          <a:p>
            <a:r>
              <a:rPr lang="en-US" sz="1600" b="1" u="sng" dirty="0" smtClean="0"/>
              <a:t>Anticoagulants</a:t>
            </a:r>
            <a:r>
              <a:rPr lang="en-US" b="1" u="none" dirty="0" smtClean="0"/>
              <a:t>: </a:t>
            </a:r>
            <a:r>
              <a:rPr lang="en-US" b="1" u="none" baseline="0" dirty="0" smtClean="0"/>
              <a:t>      	</a:t>
            </a:r>
            <a:r>
              <a:rPr lang="en-US" b="1" dirty="0" smtClean="0"/>
              <a:t>First Generation</a:t>
            </a:r>
            <a:r>
              <a:rPr lang="en-US" dirty="0" smtClean="0"/>
              <a:t>: Multiple doses over</a:t>
            </a:r>
            <a:r>
              <a:rPr lang="en-US" baseline="0" dirty="0" smtClean="0"/>
              <a:t> </a:t>
            </a:r>
            <a:r>
              <a:rPr lang="en-US" dirty="0" smtClean="0"/>
              <a:t>several days /weeks are required in order to result in 				</a:t>
            </a:r>
            <a:r>
              <a:rPr lang="en-US" baseline="0" dirty="0" smtClean="0"/>
              <a:t>         </a:t>
            </a:r>
            <a:r>
              <a:rPr lang="en-US" dirty="0" smtClean="0"/>
              <a:t>toxic</a:t>
            </a:r>
            <a:r>
              <a:rPr lang="en-US" baseline="0" dirty="0" smtClean="0"/>
              <a:t> </a:t>
            </a:r>
            <a:r>
              <a:rPr lang="en-US" dirty="0" smtClean="0"/>
              <a:t>lethal effects, but has lower toxicity to mice and non-target species.</a:t>
            </a:r>
          </a:p>
          <a:p>
            <a:endParaRPr lang="en-US" dirty="0" smtClean="0"/>
          </a:p>
          <a:p>
            <a:r>
              <a:rPr lang="en-US" b="1" dirty="0" smtClean="0"/>
              <a:t>		Second Generation</a:t>
            </a:r>
            <a:r>
              <a:rPr lang="en-US" dirty="0" smtClean="0"/>
              <a:t>: Single-feed toxicant</a:t>
            </a:r>
            <a:r>
              <a:rPr lang="en-US" baseline="0" dirty="0" smtClean="0"/>
              <a:t> -</a:t>
            </a:r>
            <a:r>
              <a:rPr lang="en-US" dirty="0" smtClean="0"/>
              <a:t> Higher toxicity to rodents, but</a:t>
            </a:r>
            <a:r>
              <a:rPr lang="en-US" baseline="0" dirty="0" smtClean="0"/>
              <a:t> has</a:t>
            </a:r>
            <a:r>
              <a:rPr lang="en-US" dirty="0" smtClean="0"/>
              <a:t> greater potential</a:t>
            </a:r>
          </a:p>
          <a:p>
            <a:r>
              <a:rPr lang="en-US" dirty="0" smtClean="0"/>
              <a:t>				 for non-target impacts (</a:t>
            </a:r>
            <a:r>
              <a:rPr lang="en-US" i="1" dirty="0" smtClean="0"/>
              <a:t>e.g</a:t>
            </a:r>
            <a:r>
              <a:rPr lang="en-US" dirty="0" smtClean="0"/>
              <a:t>. primary</a:t>
            </a:r>
            <a:r>
              <a:rPr lang="en-US" baseline="0" dirty="0" smtClean="0"/>
              <a:t> and secondary effect on birds)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0 = Good:   </a:t>
            </a:r>
            <a:r>
              <a:rPr lang="en-US" sz="2400" dirty="0" smtClean="0"/>
              <a:t>Less impact to the environment, or Better meets operational concerns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 3 = Worse: </a:t>
            </a:r>
            <a:r>
              <a:rPr lang="en-US" sz="2400" dirty="0" smtClean="0"/>
              <a:t> More impact to the environment, or Worse at meeting operational concerns</a:t>
            </a:r>
          </a:p>
          <a:p>
            <a:endParaRPr lang="en-US" sz="2400" dirty="0" smtClean="0"/>
          </a:p>
          <a:p>
            <a:r>
              <a:rPr lang="en-US" sz="2400" dirty="0" smtClean="0"/>
              <a:t>The relative scoring represents</a:t>
            </a:r>
            <a:r>
              <a:rPr lang="en-US" sz="2400" baseline="0" dirty="0" smtClean="0"/>
              <a:t> the expert opinion and best preliminary guess at likely relative environmental impacts and feasibility issues based on a review of the available information.  The assessments are justified and rational, but still represent the opinion of experts in the field, and could be subject to some interpretation or discussion. </a:t>
            </a:r>
          </a:p>
          <a:p>
            <a:endParaRPr lang="en-US" sz="2400" dirty="0" smtClean="0"/>
          </a:p>
          <a:p>
            <a:r>
              <a:rPr lang="en-US" sz="2400" dirty="0" smtClean="0"/>
              <a:t>In the instance that gaps in data were present, scores were determined by using known information for similar alternatives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Seabirds = gulls, surface, burrow, cavity nesters, etc.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Physical and Cultural resources impacts also scored from 0 - 3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Farallon Islands : topography steep, largely inaccessible, on foot;</a:t>
            </a:r>
          </a:p>
          <a:p>
            <a:r>
              <a:rPr lang="en-US" b="1" dirty="0" smtClean="0"/>
              <a:t> West End and portions of SEFI are designated Wilderness Areas, where human impacts are restricted, even  many research activities</a:t>
            </a:r>
          </a:p>
          <a:p>
            <a:r>
              <a:rPr lang="en-US" dirty="0" smtClean="0"/>
              <a:t>South Farallones provide</a:t>
            </a:r>
            <a:r>
              <a:rPr lang="en-US" baseline="0" dirty="0" smtClean="0"/>
              <a:t> breeding and resting habitat for several species of seabirds and marine mammals within one of the most productive areas of the rich California Current Upwelling zone.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Economic Feasibility  </a:t>
            </a:r>
            <a:r>
              <a:rPr lang="en-US" sz="2400" dirty="0" smtClean="0"/>
              <a:t>= the necessary steps and time and costs associated with the </a:t>
            </a:r>
            <a:r>
              <a:rPr lang="en-US" sz="2400" b="1" dirty="0" smtClean="0"/>
              <a:t>research, manufacture, lab trials, small field trials and larger field trials needed to test and register </a:t>
            </a:r>
            <a:r>
              <a:rPr lang="en-US" sz="2400" dirty="0" smtClean="0"/>
              <a:t>with USDA for Eradication Purposes a new or existing compound for eradicating mice from the Farallones</a:t>
            </a:r>
          </a:p>
          <a:p>
            <a:endParaRPr lang="en-US" sz="2400" dirty="0" smtClean="0"/>
          </a:p>
          <a:p>
            <a:r>
              <a:rPr lang="en-US" sz="2400" dirty="0" smtClean="0"/>
              <a:t>USDA letter to USFWS outlines the steps necessary</a:t>
            </a:r>
            <a:r>
              <a:rPr lang="en-US" sz="2400" baseline="0" dirty="0" smtClean="0"/>
              <a:t> to register new products for the Farallon Project, and time required </a:t>
            </a:r>
          </a:p>
          <a:p>
            <a:endParaRPr lang="en-US" sz="2400" baseline="0" dirty="0" smtClean="0"/>
          </a:p>
          <a:p>
            <a:r>
              <a:rPr lang="en-US" sz="2400" baseline="0" dirty="0" smtClean="0"/>
              <a:t>Rough estimate of costs of these steps have been done and the partners are awaiting Industry/manufacturer confirmation</a:t>
            </a:r>
          </a:p>
          <a:p>
            <a:endParaRPr lang="en-US" sz="24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267200"/>
            <a:ext cx="5486400" cy="4648200"/>
          </a:xfrm>
        </p:spPr>
        <p:txBody>
          <a:bodyPr>
            <a:normAutofit fontScale="55000" lnSpcReduction="20000"/>
          </a:bodyPr>
          <a:lstStyle/>
          <a:p>
            <a:r>
              <a:rPr lang="en-US" sz="4500" b="1" i="1" u="sng" dirty="0" smtClean="0"/>
              <a:t>Worst Scores: 67-96: </a:t>
            </a:r>
          </a:p>
          <a:p>
            <a:r>
              <a:rPr lang="en-US" sz="3300" b="1" dirty="0" smtClean="0"/>
              <a:t>Bait stations &amp; Mechanical Methods</a:t>
            </a:r>
            <a:r>
              <a:rPr lang="en-US" sz="2500" b="1" dirty="0" smtClean="0"/>
              <a:t>:  </a:t>
            </a:r>
            <a:r>
              <a:rPr lang="en-US" sz="2500" i="1" dirty="0" smtClean="0"/>
              <a:t>High biological, human safety and logistical impacts : Years of repeated disturbance &amp; habitat impacts from foot traffic, extended exposure, op. considerations - terrain</a:t>
            </a:r>
          </a:p>
          <a:p>
            <a:endParaRPr lang="en-US" sz="4500" i="1" u="sng" dirty="0" smtClean="0"/>
          </a:p>
          <a:p>
            <a:r>
              <a:rPr lang="en-US" sz="4500" b="1" i="1" u="sng" dirty="0" smtClean="0"/>
              <a:t>Middle Scores: 36-66</a:t>
            </a:r>
            <a:r>
              <a:rPr lang="en-US" sz="4500" b="1" i="1" dirty="0" smtClean="0"/>
              <a:t>:</a:t>
            </a:r>
            <a:r>
              <a:rPr lang="en-US" sz="4500" i="1" dirty="0" smtClean="0"/>
              <a:t> </a:t>
            </a:r>
          </a:p>
          <a:p>
            <a:r>
              <a:rPr lang="en-US" sz="3300" b="1" dirty="0" smtClean="0"/>
              <a:t>Hand baiting</a:t>
            </a:r>
            <a:r>
              <a:rPr lang="en-US" sz="3300" dirty="0" smtClean="0"/>
              <a:t>: </a:t>
            </a:r>
            <a:r>
              <a:rPr lang="en-US" sz="2900" i="1" dirty="0" smtClean="0"/>
              <a:t>Moderate to heavy disturbance &amp; habitat impacts,  or major human safety and logistical issues (access). </a:t>
            </a:r>
          </a:p>
          <a:p>
            <a:r>
              <a:rPr lang="en-US" sz="2900" b="1" dirty="0" smtClean="0"/>
              <a:t>Aerial acute and non-registered toxins:</a:t>
            </a:r>
            <a:r>
              <a:rPr lang="en-US" sz="2900" i="1" dirty="0" smtClean="0"/>
              <a:t>  </a:t>
            </a:r>
            <a:r>
              <a:rPr lang="en-US" sz="2500" i="1" dirty="0" smtClean="0"/>
              <a:t>Environmental impacts high, operational &amp; development costs high </a:t>
            </a:r>
          </a:p>
          <a:p>
            <a:r>
              <a:rPr lang="en-US" sz="2900" b="1" dirty="0" smtClean="0"/>
              <a:t>Introduction of predators</a:t>
            </a:r>
            <a:r>
              <a:rPr lang="en-US" sz="2500" dirty="0" smtClean="0"/>
              <a:t>:</a:t>
            </a:r>
            <a:r>
              <a:rPr lang="en-US" sz="2500" i="1" dirty="0" smtClean="0"/>
              <a:t> Low efficacy, high non-target impacts</a:t>
            </a:r>
          </a:p>
          <a:p>
            <a:endParaRPr lang="en-US" dirty="0" smtClean="0"/>
          </a:p>
          <a:p>
            <a:r>
              <a:rPr lang="en-US" sz="4500" b="1" i="1" u="sng" dirty="0" smtClean="0"/>
              <a:t>Best 10 Scores 24 - 34: </a:t>
            </a:r>
          </a:p>
          <a:p>
            <a:r>
              <a:rPr lang="en-US" sz="2900" b="1" dirty="0" smtClean="0"/>
              <a:t>Aerial Registered anticoagulants:</a:t>
            </a:r>
            <a:r>
              <a:rPr lang="en-US" sz="2900" i="1" dirty="0" smtClean="0"/>
              <a:t> Lowest human disturbance &amp; habitat impacts, shortest duration of toxin exposure to environment, and high efficacy and logistical scores.</a:t>
            </a:r>
          </a:p>
          <a:p>
            <a:r>
              <a:rPr lang="en-US" sz="2900" b="1" dirty="0" smtClean="0"/>
              <a:t>Warfarin, Immunocontraception, Disease, Genetic:</a:t>
            </a:r>
            <a:endParaRPr lang="en-US" sz="2900" i="1" dirty="0" smtClean="0"/>
          </a:p>
          <a:p>
            <a:r>
              <a:rPr lang="en-US" sz="2900" b="1" i="1" dirty="0" smtClean="0"/>
              <a:t> </a:t>
            </a:r>
            <a:r>
              <a:rPr lang="en-US" sz="2900" i="1" dirty="0" smtClean="0"/>
              <a:t>Low possible environmental impacts, but efficacy and availability were major issues (as are still theoretical - not yet developed</a:t>
            </a:r>
            <a:r>
              <a:rPr lang="en-US" sz="2300" i="1" dirty="0" smtClean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000" b="1" dirty="0" smtClean="0"/>
              <a:t>Consistent with DOI USFWS Guidelines 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/>
              <a:t> </a:t>
            </a:r>
            <a:r>
              <a:rPr lang="en-US" sz="2000" i="1" dirty="0" smtClean="0"/>
              <a:t>CCP, DOI Invasives Policy, Wilderness Act, ESA,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Executive Order 13112 </a:t>
            </a:r>
            <a:r>
              <a:rPr lang="en-US" sz="20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(Feb 1999) Directing Federal agencies to address invasives species concerns, and to r</a:t>
            </a:r>
            <a:r>
              <a:rPr 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efrain from actions likely to increase invasive species problems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b="1" dirty="0" smtClean="0"/>
              <a:t>Technically Feasibility:  </a:t>
            </a:r>
            <a:r>
              <a:rPr lang="en-US" sz="2000" dirty="0" smtClean="0"/>
              <a:t> </a:t>
            </a:r>
            <a:r>
              <a:rPr lang="en-US" sz="2000" i="1" dirty="0" smtClean="0"/>
              <a:t>Currently available for use or readily available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b="1" dirty="0" smtClean="0"/>
              <a:t>Safety and logistical requirements: </a:t>
            </a:r>
            <a:r>
              <a:rPr lang="en-US" sz="2000" i="1" dirty="0" smtClean="0"/>
              <a:t>Implementation method must not put humans at undue physical risk nor 					require</a:t>
            </a:r>
            <a:r>
              <a:rPr lang="en-US" sz="2000" i="1" baseline="0" dirty="0" smtClean="0"/>
              <a:t> f</a:t>
            </a:r>
            <a:r>
              <a:rPr lang="en-US" sz="2000" i="1" dirty="0" smtClean="0"/>
              <a:t>oot access to the entire island due to dangerous terrain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A large amount of money and time could be put into trying to develop and register new products…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But there is no guarantee that the work and time and funds will result in a registered product for use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Nor is there any justified prior indication that they would be any more effective as the available products at eradicating mice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/>
              <a:t>Nor is there data to suggest that any of these hold promise for being any less impactful to non-targets than one of the two top-ranking Alternatives (25D and D50).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One Exception: </a:t>
            </a:r>
            <a:r>
              <a:rPr lang="en-US" dirty="0" smtClean="0"/>
              <a:t>Warfarin (1</a:t>
            </a:r>
            <a:r>
              <a:rPr lang="en-US" baseline="30000" dirty="0" smtClean="0"/>
              <a:t>st</a:t>
            </a:r>
            <a:r>
              <a:rPr lang="en-US" dirty="0" smtClean="0"/>
              <a:t> Generation) used on 1 small (50ha) island in Iceland, different from Farallones: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 smtClean="0"/>
              <a:t>Targeted Outreach to Public &amp; Agencies</a:t>
            </a:r>
            <a:r>
              <a:rPr lang="en-US" b="1" dirty="0" smtClean="0"/>
              <a:t>: </a:t>
            </a:r>
            <a:r>
              <a:rPr lang="en-US" b="0" dirty="0" smtClean="0"/>
              <a:t>October press trip, articles, and targeted outreach (Jan-Dec)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dirty="0" smtClean="0"/>
              <a:t>Continued Research</a:t>
            </a:r>
            <a:r>
              <a:rPr lang="en-US" b="1" dirty="0" smtClean="0"/>
              <a:t>:</a:t>
            </a:r>
            <a:r>
              <a:rPr lang="en-US" i="1" dirty="0" smtClean="0"/>
              <a:t> 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Gull counts, Gull Risk Model, Gull PVA, available bait pellet product degradation rates</a:t>
            </a:r>
          </a:p>
          <a:p>
            <a:endParaRPr lang="en-US" u="sng" dirty="0" smtClean="0"/>
          </a:p>
          <a:p>
            <a:r>
              <a:rPr lang="en-US" b="1" u="sng" dirty="0" smtClean="0"/>
              <a:t>Pre-eradication Baseline Monitoring</a:t>
            </a:r>
            <a:r>
              <a:rPr lang="en-US" b="1" dirty="0" smtClean="0"/>
              <a:t>: </a:t>
            </a:r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Owls, ASSP, Salamanders, Crickets, Vegetation</a:t>
            </a:r>
          </a:p>
          <a:p>
            <a:endParaRPr lang="en-US" dirty="0" smtClean="0"/>
          </a:p>
          <a:p>
            <a:r>
              <a:rPr lang="en-US" b="1" baseline="0" dirty="0" smtClean="0"/>
              <a:t>A gull hazing trial (fall 2012?) would assist in more accurately quantifying the risk of any eradication attempt to gulls and other non-target species.  </a:t>
            </a:r>
          </a:p>
          <a:p>
            <a:endParaRPr lang="en-US" baseline="0" dirty="0" smtClean="0"/>
          </a:p>
          <a:p>
            <a:r>
              <a:rPr lang="en-US" b="1" baseline="0" dirty="0" smtClean="0"/>
              <a:t>The trial and hazing during implementation remains an unfunded aspect of the project.</a:t>
            </a:r>
          </a:p>
          <a:p>
            <a:r>
              <a:rPr lang="en-US" b="1" baseline="0" dirty="0" smtClean="0"/>
              <a:t>Finding funds for the trial requires immediate attention by the partners/USFWS.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50" dirty="0" smtClean="0"/>
              <a:t>The</a:t>
            </a:r>
            <a:r>
              <a:rPr lang="en-US" sz="2050" b="1" dirty="0" smtClean="0"/>
              <a:t> Project Purpose Statement </a:t>
            </a:r>
            <a:r>
              <a:rPr lang="en-US" sz="2050" dirty="0" smtClean="0"/>
              <a:t>serves to focus the scope of the alternatives to be considered</a:t>
            </a:r>
          </a:p>
          <a:p>
            <a:endParaRPr lang="en-US" sz="2050" dirty="0" smtClean="0"/>
          </a:p>
          <a:p>
            <a:r>
              <a:rPr lang="en-US" sz="2050" dirty="0" smtClean="0"/>
              <a:t>This purpose statement</a:t>
            </a:r>
            <a:r>
              <a:rPr lang="en-US" sz="2050" baseline="0" dirty="0" smtClean="0"/>
              <a:t> comes</a:t>
            </a:r>
            <a:r>
              <a:rPr lang="en-US" sz="2050" dirty="0" smtClean="0"/>
              <a:t> from the USFWS CCP Farallon management Goals of seabird restoration and Objective</a:t>
            </a:r>
            <a:r>
              <a:rPr lang="en-US" sz="2050" baseline="0" dirty="0" smtClean="0"/>
              <a:t> 1.1</a:t>
            </a:r>
            <a:r>
              <a:rPr lang="en-US" sz="2050" dirty="0" smtClean="0"/>
              <a:t> (mouse eradication), which underwent an Environmental Assessment and review process in 2009.  </a:t>
            </a:r>
          </a:p>
          <a:p>
            <a:endParaRPr lang="en-US" sz="2050" dirty="0" smtClean="0"/>
          </a:p>
          <a:p>
            <a:r>
              <a:rPr lang="en-US" sz="2050" dirty="0" smtClean="0"/>
              <a:t>It was</a:t>
            </a:r>
            <a:r>
              <a:rPr lang="en-US" sz="2050" baseline="0" dirty="0" smtClean="0"/>
              <a:t> discussed thoroughly in July - Dec. 2011 and decided </a:t>
            </a:r>
            <a:r>
              <a:rPr lang="en-US" sz="2050" b="1" baseline="0" dirty="0" smtClean="0"/>
              <a:t>non-eradication methods</a:t>
            </a:r>
            <a:r>
              <a:rPr lang="en-US" sz="2050" baseline="0" dirty="0" smtClean="0"/>
              <a:t> (mouse and/or owl control) would not meet the Purpose &amp; Need of the project</a:t>
            </a:r>
          </a:p>
          <a:p>
            <a:endParaRPr lang="en-US" sz="2050" baseline="0" dirty="0" smtClean="0"/>
          </a:p>
          <a:p>
            <a:pPr lvl="0"/>
            <a:r>
              <a:rPr lang="en-US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Executive Order 13112 </a:t>
            </a:r>
            <a:r>
              <a:rPr lang="en-US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(Feb 1999) Directs Federal agencies to address invasives species concerns, and 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efrain from actions likely to increase invasive species problems</a:t>
            </a:r>
          </a:p>
          <a:p>
            <a:endParaRPr lang="en-US" sz="2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SzPct val="150000"/>
            </a:pP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Luckenbach Oil Spill Restoration Plan</a:t>
            </a:r>
          </a:p>
          <a:p>
            <a:pPr lvl="1">
              <a:buFont typeface="Wingdings" pitchFamily="2" charset="2"/>
              <a:buChar char="§"/>
            </a:pPr>
            <a:r>
              <a:rPr lang="en-US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~$980,000 total</a:t>
            </a:r>
          </a:p>
          <a:p>
            <a:pPr lvl="1">
              <a:buFont typeface="Wingdings" pitchFamily="2" charset="2"/>
              <a:buChar char="§"/>
            </a:pPr>
            <a:r>
              <a:rPr lang="en-US" sz="34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-$790,980 allocated thru FY2012 (FY12 pending)</a:t>
            </a:r>
          </a:p>
          <a:p>
            <a:pPr lvl="1">
              <a:buFont typeface="Wingdings" pitchFamily="2" charset="2"/>
              <a:buChar char="§"/>
            </a:pPr>
            <a:r>
              <a:rPr lang="en-US" sz="3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~$189,353 remaining, plus 15% contingency ( ~ $141,000) =  ~ $330,000</a:t>
            </a:r>
          </a:p>
          <a:p>
            <a:pPr>
              <a:buNone/>
            </a:pPr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pPr>
              <a:buSzPct val="150000"/>
            </a:pP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NFWF: $149,500 to Island Conservation for Environmental Compliance</a:t>
            </a:r>
          </a:p>
          <a:p>
            <a:pPr>
              <a:buNone/>
            </a:pP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pPr>
              <a:buSzPct val="150000"/>
            </a:pP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California Coastal Conservancy: $150,000 to Island Conservation for planning</a:t>
            </a:r>
          </a:p>
          <a:p>
            <a:pPr>
              <a:buNone/>
            </a:pP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pPr>
              <a:buSzPct val="150000"/>
            </a:pP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Commonweal: $40,000 to Island Conservation for Environmental Compliance</a:t>
            </a:r>
          </a:p>
          <a:p>
            <a:pPr>
              <a:buNone/>
            </a:pP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pPr>
              <a:buSzPct val="150000"/>
            </a:pP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NFWF: $150,000 to Island Conservation for communications, conservation measures</a:t>
            </a:r>
          </a:p>
          <a:p>
            <a:pPr>
              <a:buSzPct val="150000"/>
              <a:buNone/>
            </a:pP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pPr>
              <a:buSzPct val="150000"/>
            </a:pP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Campbell Foundation: $20,000 to Island Conservation for communications, monitoring</a:t>
            </a:r>
          </a:p>
          <a:p>
            <a:pPr>
              <a:buSzPct val="150000"/>
              <a:buNone/>
            </a:pP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pPr>
              <a:buSzPct val="150000"/>
            </a:pPr>
            <a:r>
              <a:rPr lang="en-US" sz="3400" b="1" dirty="0" smtClean="0">
                <a:latin typeface="Arial" pitchFamily="34" charset="0"/>
                <a:cs typeface="Arial" pitchFamily="34" charset="0"/>
              </a:rPr>
              <a:t>Packard Foundation: $80,000 to PRBO for data analyses, modeling</a:t>
            </a:r>
          </a:p>
          <a:p>
            <a:pPr>
              <a:buSzPct val="150000"/>
            </a:pP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3600" b="1" dirty="0" smtClean="0"/>
              <a:t>Total FY2010-11 LTC funds spent: $483,509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  <a:p>
            <a:r>
              <a:rPr lang="en-US" sz="3600" b="1" dirty="0" smtClean="0"/>
              <a:t>FY2012 LTC Additional funds allocated</a:t>
            </a:r>
            <a:r>
              <a:rPr lang="en-US" sz="3600" dirty="0" smtClean="0"/>
              <a:t>: </a:t>
            </a:r>
            <a:br>
              <a:rPr lang="en-US" sz="3600" dirty="0" smtClean="0"/>
            </a:br>
            <a:r>
              <a:rPr lang="en-US" sz="3600" dirty="0" smtClean="0"/>
              <a:t>	USFWS-SFBNWRC:</a:t>
            </a:r>
            <a:r>
              <a:rPr lang="en-US" sz="3600" baseline="0" dirty="0" smtClean="0"/>
              <a:t>      </a:t>
            </a:r>
            <a:r>
              <a:rPr lang="en-US" sz="3600" dirty="0" smtClean="0"/>
              <a:t>$13,498.33</a:t>
            </a:r>
            <a:br>
              <a:rPr lang="en-US" sz="3600" dirty="0" smtClean="0"/>
            </a:br>
            <a:r>
              <a:rPr lang="en-US" sz="3600" dirty="0" smtClean="0"/>
              <a:t>	Island Conservation:  $233,276.00</a:t>
            </a:r>
            <a:br>
              <a:rPr lang="en-US" sz="3600" dirty="0" smtClean="0"/>
            </a:br>
            <a:r>
              <a:rPr lang="en-US" sz="3600" dirty="0" smtClean="0"/>
              <a:t>	</a:t>
            </a:r>
            <a:r>
              <a:rPr lang="en-US" sz="3600" u="sng" dirty="0" smtClean="0"/>
              <a:t>PRBO Con. Science:     $49,682.00</a:t>
            </a:r>
            <a:r>
              <a:rPr lang="en-US" sz="3600" dirty="0" smtClean="0"/>
              <a:t>	</a:t>
            </a:r>
            <a:br>
              <a:rPr lang="en-US" sz="3600" dirty="0" smtClean="0"/>
            </a:br>
            <a:r>
              <a:rPr lang="en-US" sz="3600" dirty="0" smtClean="0"/>
              <a:t>	</a:t>
            </a:r>
            <a:r>
              <a:rPr lang="en-US" sz="3600" b="1" dirty="0" smtClean="0"/>
              <a:t>LTC Total:	           $296,456.33</a:t>
            </a:r>
          </a:p>
          <a:p>
            <a:pPr>
              <a:buSzPct val="150000"/>
            </a:pPr>
            <a:endParaRPr lang="en-US" sz="3400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Closing Remarks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Seabirds include Ashy storm-petrels,</a:t>
            </a:r>
            <a:r>
              <a:rPr lang="en-US" sz="2800" i="1" baseline="0" dirty="0" smtClean="0"/>
              <a:t> </a:t>
            </a:r>
            <a:r>
              <a:rPr lang="en-US" sz="2800" i="1" dirty="0" smtClean="0"/>
              <a:t>Leach’s storm-petrels, and Cassin’s Auklets</a:t>
            </a:r>
          </a:p>
          <a:p>
            <a:endParaRPr lang="en-US" sz="2800" i="1" dirty="0" smtClean="0"/>
          </a:p>
          <a:p>
            <a:r>
              <a:rPr lang="en-US" sz="2800" i="1" dirty="0" smtClean="0"/>
              <a:t>Complete Mouse Eradication (100%) is needed, not temporary perpetual control efforts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791200" cy="4114800"/>
          </a:xfrm>
        </p:spPr>
        <p:txBody>
          <a:bodyPr>
            <a:normAutofit/>
          </a:bodyPr>
          <a:lstStyle/>
          <a:p>
            <a:endParaRPr lang="en-US" sz="1400" b="1" dirty="0" smtClean="0"/>
          </a:p>
          <a:p>
            <a:r>
              <a:rPr lang="en-US" sz="2400" b="1" dirty="0" smtClean="0"/>
              <a:t> Mouse Eradication Project Team:</a:t>
            </a:r>
          </a:p>
          <a:p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USFWS, PRBO Conservation Science &amp; </a:t>
            </a:r>
          </a:p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Island Conservation</a:t>
            </a:r>
          </a:p>
          <a:p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NOI</a:t>
            </a:r>
            <a:r>
              <a:rPr lang="en-US" sz="3200" baseline="0" dirty="0" smtClean="0"/>
              <a:t> for EIS in March/April 2011 listed two possible alternatives:  both involved used Brodifacoum-25D Conservation </a:t>
            </a:r>
          </a:p>
          <a:p>
            <a:endParaRPr lang="en-US" sz="3200" baseline="0" dirty="0" smtClean="0"/>
          </a:p>
          <a:p>
            <a:r>
              <a:rPr lang="en-US" sz="3200" baseline="0" dirty="0" smtClean="0"/>
              <a:t>Most petitioners against did not appear to realize or acknowledge the difference between the chronic unregulated agricultural mainland use of rodenticides with the one-time use on islands for conservation purposes to save endangered species, which involves  years of careful planning and dozens of authorizations, permits and public input and scrutiny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C4B54-51B7-41A5-93F6-7D54CB310CD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DD9ADF2-05CE-4E9E-9A74-955AA67A5280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3CDCB4E-D748-4A72-AEDD-6E78CF3F24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917575"/>
            <a:ext cx="8183562" cy="418782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b="1" dirty="0" smtClean="0"/>
              <a:t>AGENDA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Briefing: </a:t>
            </a:r>
            <a:r>
              <a:rPr lang="en-US" b="1" dirty="0" err="1" smtClean="0"/>
              <a:t>Farallon</a:t>
            </a:r>
            <a:r>
              <a:rPr lang="en-US" b="1" dirty="0" smtClean="0"/>
              <a:t> NWR Mouse Eradication Draft EIS Alternative Selection Progress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USFWS Region 8 Regional Office, Sacramento, CA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Federal Aid Conference Room, Room W-1931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January 18, 2012:  1:30-3:30 PM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 algn="ctr"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1:30	Introductions, Review Agenda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1:45	Presentation by Gerry </a:t>
            </a:r>
            <a:r>
              <a:rPr lang="en-US" dirty="0" err="1" smtClean="0"/>
              <a:t>McChesney</a:t>
            </a:r>
            <a:r>
              <a:rPr lang="en-US" dirty="0" smtClean="0"/>
              <a:t> (USFWS, </a:t>
            </a:r>
            <a:r>
              <a:rPr lang="en-US" dirty="0" err="1" smtClean="0"/>
              <a:t>Farallon</a:t>
            </a:r>
            <a:r>
              <a:rPr lang="en-US" dirty="0" smtClean="0"/>
              <a:t> NWR Manager), Dan 	Grout (Project Manager, Island Conservation), and Gabrielle Feldman 	(Environmental Compliance Specialist, Island Conservation)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2:30	Discussion, Questions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r>
              <a:rPr lang="en-US" dirty="0" smtClean="0"/>
              <a:t>3:30	Adjourn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DEIS Scoping Comment Draft Summary</a:t>
            </a:r>
            <a:endParaRPr lang="en-US" sz="4000" b="1" dirty="0">
              <a:solidFill>
                <a:srgbClr val="049E9A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38200" y="1905000"/>
            <a:ext cx="8763000" cy="4876800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48 Comment letters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(41 against brodifacoum)</a:t>
            </a:r>
          </a:p>
          <a:p>
            <a:pPr>
              <a:buClrTx/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2709 Signed petitions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from Wildcare - against</a:t>
            </a:r>
          </a:p>
          <a:p>
            <a:pPr>
              <a:buClrTx/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                                   (497 included comments)</a:t>
            </a:r>
          </a:p>
          <a:p>
            <a:pPr>
              <a:buClrTx/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Conditional Support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from Agencies/individuals</a:t>
            </a:r>
          </a:p>
          <a:p>
            <a:pPr>
              <a:buClrTx/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Only 4 Opposed to a mouse eradication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1143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en-US" sz="4400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US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Overall Characterization of the </a:t>
            </a:r>
            <a:br>
              <a:rPr lang="en-US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US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Scoping Period Comments</a:t>
            </a:r>
            <a:r>
              <a:rPr lang="en-US" sz="4400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en-US" sz="4400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</a:br>
            <a:endParaRPr lang="en-US" sz="4400" dirty="0">
              <a:solidFill>
                <a:srgbClr val="049E9A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5181600"/>
            <a:ext cx="8305800" cy="1371600"/>
          </a:xfrm>
        </p:spPr>
        <p:txBody>
          <a:bodyPr>
            <a:normAutofit/>
          </a:bodyPr>
          <a:lstStyle/>
          <a:p>
            <a:pPr marL="0" lvl="0" indent="0">
              <a:buClrTx/>
              <a:buNone/>
            </a:pPr>
            <a:endParaRPr lang="en-US" b="1" dirty="0">
              <a:latin typeface="Calibri" pitchFamily="34" charset="0"/>
              <a:cs typeface="Calibri" pitchFamily="34" charset="0"/>
            </a:endParaRPr>
          </a:p>
          <a:p>
            <a:pPr marL="0" lvl="0" indent="0">
              <a:buClrTx/>
              <a:buNone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2,709 signed petitions against brodifacoum-Wildcare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561011765"/>
              </p:ext>
            </p:extLst>
          </p:nvPr>
        </p:nvGraphicFramePr>
        <p:xfrm>
          <a:off x="762000" y="1600200"/>
          <a:ext cx="7696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228600"/>
            <a:ext cx="8382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 </a:t>
            </a:r>
            <a:r>
              <a:rPr lang="en-US" b="1" dirty="0" smtClean="0">
                <a:solidFill>
                  <a:srgbClr val="049E9A"/>
                </a:solidFill>
                <a:effectLst/>
              </a:rPr>
              <a:t>Scoping Comment Themes</a:t>
            </a:r>
            <a:endParaRPr lang="en-US" b="1" dirty="0">
              <a:solidFill>
                <a:srgbClr val="049E9A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752600"/>
            <a:ext cx="8382000" cy="4038600"/>
          </a:xfrm>
        </p:spPr>
        <p:txBody>
          <a:bodyPr>
            <a:no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Reduce non-target impacts (9)	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Analyze more than one rodenticide (4)	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Justify the purpose and need for project (3)	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Analyze success/failures of  other rodent eradications (7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)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Use of mechanical methods to eradicate mice (43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)</a:t>
            </a:r>
          </a:p>
          <a:p>
            <a:pPr marL="265176" lvl="1" indent="-265176">
              <a:buClrTx/>
              <a:buSzPct val="80000"/>
              <a:buFont typeface="Arial" pitchFamily="34" charset="0"/>
              <a:buChar char="•"/>
            </a:pPr>
            <a:r>
              <a:rPr lang="en-US" b="1" dirty="0">
                <a:latin typeface="Calibri" pitchFamily="34" charset="0"/>
                <a:cs typeface="Calibri" pitchFamily="34" charset="0"/>
              </a:rPr>
              <a:t>Weigh long-term impacts more heavily than short-term, and population level effects more than individual.</a:t>
            </a:r>
          </a:p>
          <a:p>
            <a:pPr>
              <a:buClrTx/>
              <a:buFont typeface="Arial" pitchFamily="34" charset="0"/>
              <a:buChar char="•"/>
            </a:pPr>
            <a:endParaRPr lang="en-US" sz="2400" b="1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609600"/>
            <a:ext cx="7162800" cy="74295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    Conditional Scoping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8458200" cy="4572000"/>
          </a:xfrm>
        </p:spPr>
        <p:txBody>
          <a:bodyPr>
            <a:normAutofit fontScale="92500" lnSpcReduction="10000"/>
          </a:bodyPr>
          <a:lstStyle/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600" b="1" dirty="0" smtClean="0">
                <a:latin typeface="Calibri" pitchFamily="34" charset="0"/>
                <a:cs typeface="Calibri" pitchFamily="34" charset="0"/>
              </a:rPr>
              <a:t>Need for implementing the project at this time should be thoroughly developed in DEIS.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endParaRPr lang="en-US" sz="2600" b="1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600" b="1" dirty="0" smtClean="0">
                <a:latin typeface="Calibri" pitchFamily="34" charset="0"/>
                <a:cs typeface="Calibri" pitchFamily="34" charset="0"/>
              </a:rPr>
              <a:t>Careful planning should be done to avoid negative impacts, as improper use of this tool could jeopardize future eradication projects.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endParaRPr lang="en-US" sz="2600" b="1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600" b="1" dirty="0" smtClean="0">
                <a:latin typeface="Calibri" pitchFamily="34" charset="0"/>
                <a:cs typeface="Calibri" pitchFamily="34" charset="0"/>
              </a:rPr>
              <a:t>Should  consider a wide range of alternatives. 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endParaRPr lang="en-US" sz="2600" b="1" dirty="0" smtClean="0">
              <a:latin typeface="Calibri" pitchFamily="34" charset="0"/>
              <a:cs typeface="Calibri" pitchFamily="34" charset="0"/>
            </a:endParaRPr>
          </a:p>
          <a:p>
            <a:pPr marL="265176" lvl="2" indent="-265176">
              <a:buClrTx/>
              <a:buFont typeface="Arial" pitchFamily="34" charset="0"/>
              <a:buChar char="•"/>
            </a:pPr>
            <a:r>
              <a:rPr lang="en-US" sz="2600" b="1" dirty="0">
                <a:latin typeface="Calibri" pitchFamily="34" charset="0"/>
                <a:cs typeface="Calibri" pitchFamily="34" charset="0"/>
              </a:rPr>
              <a:t>Diphacinone use may require a new formulation for mice due to likelihood for significant adverse effects to burrowing owls, other raptors and gulls.</a:t>
            </a:r>
          </a:p>
          <a:p>
            <a:pPr marL="342900" lvl="2" indent="-342900"/>
            <a:endParaRPr lang="en-US" sz="26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609600"/>
            <a:ext cx="8229600" cy="81915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Conditional Support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524000"/>
            <a:ext cx="8382000" cy="4800600"/>
          </a:xfrm>
        </p:spPr>
        <p:txBody>
          <a:bodyPr>
            <a:normAutofit/>
          </a:bodyPr>
          <a:lstStyle/>
          <a:p>
            <a:pPr marL="265176" lvl="1" indent="-265176">
              <a:lnSpc>
                <a:spcPct val="90000"/>
              </a:lnSpc>
              <a:buClrTx/>
              <a:buFont typeface="Arial" pitchFamily="34" charset="0"/>
              <a:buChar char="•"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265176" lvl="1" indent="-265176">
              <a:lnSpc>
                <a:spcPct val="90000"/>
              </a:lnSpc>
              <a:buClrTx/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Two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proposed alternatives using the same rodenticide  is not an acceptable range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0" lvl="1" indent="0">
              <a:lnSpc>
                <a:spcPct val="90000"/>
              </a:lnSpc>
              <a:buClrTx/>
              <a:buNone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Should include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different rodenticides and  </a:t>
            </a: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0" lvl="1" indent="0">
              <a:lnSpc>
                <a:spcPct val="90000"/>
              </a:lnSpc>
              <a:buClrTx/>
              <a:buNone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     consider non-pesticide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alternatives as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well.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pPr marL="265176" lvl="1" indent="-265176">
              <a:lnSpc>
                <a:spcPct val="90000"/>
              </a:lnSpc>
              <a:buClrTx/>
              <a:buFont typeface="Arial" pitchFamily="34" charset="0"/>
              <a:buChar char="•"/>
            </a:pP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pPr marL="265176" lvl="1" indent="-265176">
              <a:lnSpc>
                <a:spcPct val="90000"/>
              </a:lnSpc>
              <a:buClrTx/>
              <a:buFont typeface="Arial" pitchFamily="34" charset="0"/>
              <a:buChar char="•"/>
            </a:pPr>
            <a:r>
              <a:rPr lang="en-US" sz="2800" b="1" dirty="0">
                <a:latin typeface="Calibri" pitchFamily="34" charset="0"/>
                <a:cs typeface="Calibri" pitchFamily="34" charset="0"/>
              </a:rPr>
              <a:t>Describe why alternatives were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dismissed:  </a:t>
            </a:r>
          </a:p>
          <a:p>
            <a:pPr marL="237744" lvl="2" indent="0">
              <a:lnSpc>
                <a:spcPct val="90000"/>
              </a:lnSpc>
              <a:buClrTx/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Make alternatives 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selection process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transparent.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en-US" sz="2600" b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852130"/>
            <a:ext cx="830580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4000" b="1" dirty="0">
                <a:solidFill>
                  <a:srgbClr val="049E9A"/>
                </a:solidFill>
                <a:latin typeface="Calibri" pitchFamily="34" charset="0"/>
                <a:ea typeface="+mj-ea"/>
                <a:cs typeface="Calibri" pitchFamily="34" charset="0"/>
              </a:rPr>
              <a:t>Alternative Selection Process </a:t>
            </a:r>
            <a:r>
              <a:rPr lang="en-US" sz="4000" b="1" dirty="0" smtClean="0">
                <a:solidFill>
                  <a:srgbClr val="049E9A"/>
                </a:solidFill>
                <a:latin typeface="Calibri" pitchFamily="34" charset="0"/>
                <a:ea typeface="+mj-ea"/>
                <a:cs typeface="Calibri" pitchFamily="34" charset="0"/>
              </a:rPr>
              <a:t>Goals</a:t>
            </a:r>
            <a:endParaRPr lang="en-US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Comprehensive: 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All methods meeting purpose considered</a:t>
            </a:r>
          </a:p>
          <a:p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Systematic and Objective: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Logical rational scoring system</a:t>
            </a:r>
          </a:p>
          <a:p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Cautious: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  Applied caution in assessments of  likely impacts </a:t>
            </a:r>
          </a:p>
          <a:p>
            <a:endParaRPr lang="en-US" sz="2400" b="1" u="sng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Well </a:t>
            </a:r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Documented: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Used referenced, peer-reviewed publications</a:t>
            </a:r>
          </a:p>
          <a:p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	</a:t>
            </a:r>
          </a:p>
          <a:p>
            <a:r>
              <a:rPr 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Transparent:  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I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nclusive process development and review</a:t>
            </a:r>
          </a:p>
          <a:p>
            <a:pPr>
              <a:lnSpc>
                <a:spcPct val="150000"/>
              </a:lnSpc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000" y="381000"/>
            <a:ext cx="86106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49E9A"/>
                </a:solidFill>
                <a:latin typeface="Calibri" pitchFamily="34" charset="0"/>
                <a:ea typeface="+mj-ea"/>
                <a:cs typeface="Calibri" pitchFamily="34" charset="0"/>
              </a:rPr>
              <a:t>Products </a:t>
            </a:r>
            <a:r>
              <a:rPr lang="en-US" sz="4000" b="1" dirty="0">
                <a:solidFill>
                  <a:srgbClr val="049E9A"/>
                </a:solidFill>
                <a:latin typeface="Calibri" pitchFamily="34" charset="0"/>
                <a:ea typeface="+mj-ea"/>
                <a:cs typeface="Calibri" pitchFamily="34" charset="0"/>
              </a:rPr>
              <a:t>Developed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Minimum Operational Criteria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Potential Operational Tools, Products and Methods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Environmental Concerns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Operational Considerations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Potential Mitigation Measures  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Biological Resources Matrix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Physical and Cultural Concerns Matrix 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Overall Environmental Concerns Matrix (combines 2-7 above) 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Operational Considerations Matrix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Combined Matrix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Minimum Operational Criteria Filter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Potential Mitigation Matrix for Possible Alternatives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Ranked List of the Potential Action Alternatives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Top-ranking Alternatives description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Summary Report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(Draft)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8534400" cy="543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rgbClr val="049E9A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Draft Alternative Selection Report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4000" b="1" dirty="0" smtClean="0">
              <a:solidFill>
                <a:srgbClr val="049E9A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457200" indent="-457200" fontAlgn="base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Describes Development of Selection Process</a:t>
            </a:r>
          </a:p>
          <a:p>
            <a:pPr marL="457200" indent="-457200" fontAlgn="base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Describes research of removal methods and scoring</a:t>
            </a:r>
          </a:p>
          <a:p>
            <a:pPr marL="457200" indent="-457200" fontAlgn="base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Summarizes difference between eradication &amp; control; 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 fontAlgn="base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Summarizes differences between mice 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&amp;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rat eradications 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marL="457200" indent="-457200" fontAlgn="base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Describes scoring/ranking and summarizes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results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 marL="457200" indent="-457200" fontAlgn="base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Justification for inclusion/dismissal of methods </a:t>
            </a:r>
          </a:p>
          <a:p>
            <a:pPr marL="457200" indent="-457200" fontAlgn="base">
              <a:lnSpc>
                <a:spcPct val="150000"/>
              </a:lnSpc>
              <a:spcBef>
                <a:spcPts val="250"/>
              </a:spcBef>
              <a:spcAft>
                <a:spcPct val="0"/>
              </a:spcAft>
              <a:buSzPct val="100000"/>
              <a:buFont typeface="Arial" pitchFamily="34" charset="0"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Summarizes historic use/success of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mice removal 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methods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09600" y="166164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55 Methods</a:t>
            </a:r>
          </a:p>
        </p:txBody>
      </p:sp>
      <p:sp>
        <p:nvSpPr>
          <p:cNvPr id="10" name="Oval 9"/>
          <p:cNvSpPr/>
          <p:nvPr/>
        </p:nvSpPr>
        <p:spPr>
          <a:xfrm>
            <a:off x="3276600" y="1219200"/>
            <a:ext cx="2095500" cy="1676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18550" y="1590411"/>
            <a:ext cx="201545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Environmental &amp; Operational Matrix</a:t>
            </a:r>
            <a:endParaRPr lang="en-US" sz="21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200400" y="4833374"/>
            <a:ext cx="213360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992563" y="3642840"/>
            <a:ext cx="26462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55 Scored Methods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US" b="1" dirty="0" smtClean="0">
                <a:latin typeface="Calibri" pitchFamily="34" charset="0"/>
                <a:cs typeface="Calibri" pitchFamily="34" charset="0"/>
              </a:rPr>
            </a:br>
            <a:endParaRPr lang="en-US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438400" y="1861574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rot="5400000">
            <a:off x="3886200" y="3185640"/>
            <a:ext cx="685800" cy="381000"/>
          </a:xfrm>
          <a:prstGeom prst="rightArrow">
            <a:avLst>
              <a:gd name="adj1" fmla="val 31772"/>
              <a:gd name="adj2" fmla="val 40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 rot="5400000">
            <a:off x="3945050" y="4241124"/>
            <a:ext cx="568100" cy="381000"/>
          </a:xfrm>
          <a:prstGeom prst="rightArrow">
            <a:avLst>
              <a:gd name="adj1" fmla="val 31772"/>
              <a:gd name="adj2" fmla="val 40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429000" y="5014440"/>
            <a:ext cx="17526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Minimum Operational Criteria Filter</a:t>
            </a:r>
            <a:endParaRPr lang="en-US" sz="2100" b="1" dirty="0">
              <a:solidFill>
                <a:schemeClr val="accent5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5410200" y="5366774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410200" y="5147608"/>
            <a:ext cx="411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  Possible Methods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Met the Minimum </a:t>
            </a:r>
          </a:p>
          <a:p>
            <a:pPr algn="ctr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Criteria</a:t>
            </a:r>
          </a:p>
          <a:p>
            <a:pPr algn="ctr"/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76200" y="424874"/>
            <a:ext cx="929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Process for Considering and Selecting Methods</a:t>
            </a:r>
            <a:endParaRPr lang="en-US" sz="3200" b="1" dirty="0">
              <a:solidFill>
                <a:srgbClr val="049E9A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533400"/>
            <a:ext cx="86868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49E9A"/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 All Reasonable Potential Alternatives Were Considered in Selection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86000"/>
            <a:ext cx="7467600" cy="3810000"/>
          </a:xfrm>
        </p:spPr>
        <p:txBody>
          <a:bodyPr>
            <a:normAutofit/>
          </a:bodyPr>
          <a:lstStyle/>
          <a:p>
            <a:pPr marL="0">
              <a:buNone/>
            </a:pPr>
            <a:r>
              <a:rPr lang="en-US" sz="3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The 55 possible methods included</a:t>
            </a:r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0">
              <a:buNone/>
            </a:pP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7 Non-rodenticide methods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16 Rodenticide methods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 ( x 3 = 48)</a:t>
            </a:r>
          </a:p>
          <a:p>
            <a:pPr lvl="3">
              <a:buClrTx/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Aerial broadcast</a:t>
            </a:r>
          </a:p>
          <a:p>
            <a:pPr lvl="3">
              <a:buClrTx/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Hand broadcast</a:t>
            </a:r>
          </a:p>
          <a:p>
            <a:pPr lvl="3">
              <a:buClrTx/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Bait Station</a:t>
            </a:r>
          </a:p>
          <a:p>
            <a:pPr lvl="1"/>
            <a:endParaRPr lang="en-US" sz="2800" b="1" dirty="0" smtClean="0"/>
          </a:p>
          <a:p>
            <a:pPr lvl="1"/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82000" cy="2286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Invasive Mouse Eradication Project: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US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EIS Alternative Selection Process</a:t>
            </a:r>
            <a:endParaRPr lang="en-US" dirty="0"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7750" y="4221162"/>
            <a:ext cx="137160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prbo_logo_no_text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33750" y="4259262"/>
            <a:ext cx="1590675" cy="1330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205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847501"/>
              </p:ext>
            </p:extLst>
          </p:nvPr>
        </p:nvGraphicFramePr>
        <p:xfrm>
          <a:off x="5638800" y="4240212"/>
          <a:ext cx="27432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Acrobat Document" r:id="rId6" imgW="3606480" imgH="1831680" progId="AcroExch.Document">
                  <p:embed/>
                </p:oleObj>
              </mc:Choice>
              <mc:Fallback>
                <p:oleObj name="Acrobat Document" r:id="rId6" imgW="3606480" imgH="1831680" progId="AcroExch.Document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4240212"/>
                        <a:ext cx="274320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914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solidFill>
                  <a:srgbClr val="049E9A"/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Non-Rodenticide Methods Considered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2209800"/>
            <a:ext cx="8229600" cy="3505200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Live-Trapping</a:t>
            </a:r>
          </a:p>
          <a:p>
            <a:pPr>
              <a:buClrTx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Snap-Trapping</a:t>
            </a:r>
          </a:p>
          <a:p>
            <a:pPr>
              <a:buClrTx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Introduced Predators</a:t>
            </a:r>
          </a:p>
          <a:p>
            <a:pPr>
              <a:buClrTx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Eradibait</a:t>
            </a:r>
          </a:p>
          <a:p>
            <a:pPr>
              <a:buClrTx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Immuno-Contraception</a:t>
            </a:r>
          </a:p>
          <a:p>
            <a:pPr>
              <a:buClrTx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Introduced Disease</a:t>
            </a:r>
          </a:p>
          <a:p>
            <a:pPr>
              <a:buClrTx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Genetic Engineering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381000"/>
            <a:ext cx="7010400" cy="9144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049E9A"/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Rodenticides Considered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838200" y="1295400"/>
            <a:ext cx="35814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i="1" dirty="0">
                <a:latin typeface="Calibri" pitchFamily="34" charset="0"/>
                <a:cs typeface="Calibri" pitchFamily="34" charset="0"/>
              </a:rPr>
              <a:t>Toxins</a:t>
            </a:r>
          </a:p>
          <a:p>
            <a:pPr>
              <a:buNone/>
            </a:pP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2600" b="1" u="sng" dirty="0" smtClean="0">
                <a:latin typeface="Calibri" pitchFamily="34" charset="0"/>
                <a:cs typeface="Calibri" pitchFamily="34" charset="0"/>
              </a:rPr>
              <a:t>Acute</a:t>
            </a:r>
            <a:r>
              <a:rPr lang="en-US" sz="2600" b="1" i="1" u="sng" dirty="0" smtClean="0">
                <a:latin typeface="Calibri" pitchFamily="34" charset="0"/>
                <a:cs typeface="Calibri" pitchFamily="34" charset="0"/>
              </a:rPr>
              <a:t> </a:t>
            </a:r>
            <a:endParaRPr lang="en-US" sz="2600" b="1" i="1" u="sng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1080 </a:t>
            </a:r>
          </a:p>
          <a:p>
            <a:pPr marL="0" indent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Zinc Phosphide</a:t>
            </a:r>
          </a:p>
          <a:p>
            <a:pPr marL="0" indent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Bromethalin</a:t>
            </a:r>
          </a:p>
          <a:p>
            <a:pPr marL="0" indent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Strychnine</a:t>
            </a:r>
          </a:p>
          <a:p>
            <a:endParaRPr lang="en-US" sz="2200" b="1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2600" b="1" u="sng" dirty="0">
                <a:latin typeface="Calibri" pitchFamily="34" charset="0"/>
                <a:cs typeface="Calibri" pitchFamily="34" charset="0"/>
              </a:rPr>
              <a:t>Sub-Acute</a:t>
            </a:r>
          </a:p>
          <a:p>
            <a:pPr marL="0" indent="0">
              <a:buNone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Cholecalciferol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495800" y="1447800"/>
            <a:ext cx="4267200" cy="5105400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100" b="1" i="1" dirty="0">
                <a:latin typeface="Calibri" pitchFamily="34" charset="0"/>
                <a:cs typeface="Calibri" pitchFamily="34" charset="0"/>
              </a:rPr>
              <a:t> Anticoagulants</a:t>
            </a:r>
          </a:p>
          <a:p>
            <a:pPr>
              <a:buNone/>
            </a:pPr>
            <a:endParaRPr lang="en-US" b="1" dirty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3400" b="1" u="sng" dirty="0" smtClean="0">
                <a:latin typeface="Calibri" pitchFamily="34" charset="0"/>
                <a:cs typeface="Calibri" pitchFamily="34" charset="0"/>
              </a:rPr>
              <a:t>1st </a:t>
            </a:r>
            <a:r>
              <a:rPr lang="en-US" sz="3400" b="1" u="sng" dirty="0">
                <a:latin typeface="Calibri" pitchFamily="34" charset="0"/>
                <a:cs typeface="Calibri" pitchFamily="34" charset="0"/>
              </a:rPr>
              <a:t>Generation: Multi-feed </a:t>
            </a:r>
          </a:p>
          <a:p>
            <a:pPr marL="0" indent="0">
              <a:buNone/>
            </a:pPr>
            <a:r>
              <a:rPr lang="en-US" dirty="0" err="1" smtClean="0">
                <a:latin typeface="Calibri" pitchFamily="34" charset="0"/>
                <a:cs typeface="Calibri" pitchFamily="34" charset="0"/>
              </a:rPr>
              <a:t>Diphacinone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(D50)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Non-D50 Diphacinone 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Chlorophacinone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Coumatetralyl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Pindone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Warfarin</a:t>
            </a:r>
          </a:p>
          <a:p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sz="3300" b="1" u="sng" dirty="0" smtClean="0">
                <a:latin typeface="Calibri" pitchFamily="34" charset="0"/>
                <a:cs typeface="Calibri" pitchFamily="34" charset="0"/>
              </a:rPr>
              <a:t>2nd Generation: Single-feed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Brodifacoum (25D &amp; 25W)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Bromadiolone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Difethialone</a:t>
            </a:r>
          </a:p>
          <a:p>
            <a:pPr marL="0" indent="0"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Flocoumafen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049E9A"/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Scoring of Possible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2057400"/>
            <a:ext cx="8839200" cy="3581400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Scored Categorically </a:t>
            </a:r>
            <a:r>
              <a:rPr lang="en-US" b="1" i="1" dirty="0" smtClean="0">
                <a:latin typeface="Calibri" pitchFamily="34" charset="0"/>
                <a:cs typeface="Calibri" pitchFamily="34" charset="0"/>
              </a:rPr>
              <a:t>Relative 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to each other </a:t>
            </a:r>
          </a:p>
          <a:p>
            <a:pPr>
              <a:buClrTx/>
              <a:buFont typeface="Arial" pitchFamily="34" charset="0"/>
              <a:buChar char="•"/>
            </a:pPr>
            <a:endParaRPr lang="en-US" b="1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Each Parameter Received  a </a:t>
            </a:r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0, 1, 2, 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or </a:t>
            </a:r>
            <a:r>
              <a:rPr lang="en-US" sz="3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3 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for:</a:t>
            </a:r>
          </a:p>
          <a:p>
            <a:pPr marL="347472" lvl="1" indent="0">
              <a:buClrTx/>
              <a:buNone/>
            </a:pPr>
            <a:r>
              <a:rPr lang="en-US" sz="36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en-US" sz="3000" b="1" dirty="0" smtClean="0">
                <a:latin typeface="Calibri" pitchFamily="34" charset="0"/>
                <a:cs typeface="Calibri" pitchFamily="34" charset="0"/>
              </a:rPr>
              <a:t>Environmental Impacts</a:t>
            </a:r>
          </a:p>
          <a:p>
            <a:pPr marL="347472" lvl="1" indent="0">
              <a:buClrTx/>
              <a:buNone/>
            </a:pPr>
            <a:r>
              <a:rPr lang="en-US" sz="3000" b="1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3000" b="1" dirty="0" smtClean="0">
                <a:latin typeface="Calibri" pitchFamily="34" charset="0"/>
                <a:cs typeface="Calibri" pitchFamily="34" charset="0"/>
              </a:rPr>
              <a:t>Operational Considerations</a:t>
            </a:r>
          </a:p>
          <a:p>
            <a:pPr lvl="1">
              <a:buNone/>
            </a:pPr>
            <a:endParaRPr lang="en-US" b="1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09600" y="381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049E9A"/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Environmental Impact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2954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sz="35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Biological Resources</a:t>
            </a:r>
            <a:r>
              <a:rPr lang="en-US" sz="39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Seabirds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Shorebirds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Passerines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Raptors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Salamanders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Vegetation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(native and introduced)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Invertebrates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 (terrestrial and marine)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Marine Mammals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Near-shore Fish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Human Health and Safety</a:t>
            </a:r>
          </a:p>
          <a:p>
            <a:pPr lvl="1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533400"/>
            <a:ext cx="8229600" cy="838200"/>
          </a:xfrm>
        </p:spPr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en-US" sz="4400" dirty="0">
                <a:solidFill>
                  <a:srgbClr val="049E9A"/>
                </a:solidFill>
                <a:effectLst/>
                <a:latin typeface="Calibri" pitchFamily="34" charset="0"/>
                <a:ea typeface="+mn-ea"/>
                <a:cs typeface="Calibri" pitchFamily="34" charset="0"/>
              </a:rPr>
              <a:t>Environmental Concerns Matrix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524000"/>
            <a:ext cx="8382000" cy="4592638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Biological Resource Categories Scored for:</a:t>
            </a:r>
          </a:p>
          <a:p>
            <a:pPr>
              <a:buClrTx/>
              <a:buFont typeface="Arial" pitchFamily="34" charset="0"/>
              <a:buChar char="•"/>
            </a:pPr>
            <a:endParaRPr lang="en-US" u="sng" dirty="0" smtClean="0">
              <a:latin typeface="Calibri" pitchFamily="34" charset="0"/>
              <a:cs typeface="Calibri" pitchFamily="34" charset="0"/>
            </a:endParaRPr>
          </a:p>
          <a:p>
            <a:pPr marL="603504" lvl="2" indent="0">
              <a:buClrTx/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T - Toxicant Risk</a:t>
            </a:r>
            <a:r>
              <a:rPr lang="en-US" sz="2800" b="1" i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( = Toxicity + Exposure)</a:t>
            </a:r>
          </a:p>
          <a:p>
            <a:pPr marL="603504" lvl="2" indent="0">
              <a:buClrTx/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D - Disturbance Risk </a:t>
            </a:r>
          </a:p>
          <a:p>
            <a:pPr marL="603504" lvl="2" indent="0">
              <a:buClrTx/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H - Habitat Alteration Risk </a:t>
            </a:r>
          </a:p>
          <a:p>
            <a:pPr lvl="2">
              <a:buClrTx/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Environmental Concerns Matrix</a:t>
            </a:r>
          </a:p>
          <a:p>
            <a:pPr marL="347472" lvl="1" indent="0">
              <a:buClrTx/>
              <a:buNone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Combines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Biological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Impact scores with the </a:t>
            </a:r>
          </a:p>
          <a:p>
            <a:pPr marL="347472" lvl="1" indent="0">
              <a:buClrTx/>
              <a:buNone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Physical &amp; Cultural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Impact scores </a:t>
            </a:r>
          </a:p>
          <a:p>
            <a:pPr marL="347472" lvl="1" indent="0">
              <a:buClrTx/>
              <a:buNone/>
            </a:pP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57200" y="457200"/>
            <a:ext cx="8534400" cy="7663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4400" b="1" dirty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Physical and Cultural </a:t>
            </a:r>
            <a:r>
              <a:rPr lang="en-US" sz="4400" b="1" dirty="0" smtClean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Resources</a:t>
            </a:r>
            <a:endParaRPr lang="en-US" sz="40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800" b="1" i="0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Water:</a:t>
            </a:r>
            <a:r>
              <a:rPr kumimoji="0" lang="en-US" sz="2800" b="1" i="0" strike="noStrike" cap="none" normalizeH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  	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Risk of ocean &amp; 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rinking water 		  	   	contamination</a:t>
            </a:r>
            <a:r>
              <a:rPr kumimoji="0" lang="en-US" sz="280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 (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Solubility</a:t>
            </a:r>
            <a:r>
              <a:rPr kumimoji="0" lang="en-US" sz="2800" b="0" i="1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&amp; P</a:t>
            </a:r>
            <a:r>
              <a:rPr kumimoji="0" lang="en-US" sz="2800" b="0" i="1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ersistence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Soil: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		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Compaction &amp; contamination 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(Persistence)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Wilderness: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Risk to wilderness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cs typeface="Calibri" pitchFamily="34" charset="0"/>
              </a:rPr>
              <a:t>haracter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cs typeface="Calibri" pitchFamily="34" charset="0"/>
            </a:endParaRPr>
          </a:p>
          <a:p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Historical Resources: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Buildings and artifacts</a:t>
            </a:r>
          </a:p>
          <a:p>
            <a:pPr lvl="0"/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n-U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Social Resources: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Fisheries and tourism  					</a:t>
            </a: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                  (Recreation and commercial)</a:t>
            </a:r>
          </a:p>
          <a:p>
            <a:pPr lvl="0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i="1" dirty="0" smtClean="0"/>
              <a:t>  </a:t>
            </a:r>
            <a:endParaRPr lang="en-US" dirty="0" smtClean="0"/>
          </a:p>
          <a:p>
            <a:pPr lvl="0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8580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Operational Considerations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828800" y="1524001"/>
            <a:ext cx="75438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 Efficacy at </a:t>
            </a:r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eradicating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mice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 Legal availability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 Physical availability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 Logistical/Technical feasibility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 Economic feasibility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 Research and development needs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 Personnel safety 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/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49E9A"/>
                </a:solidFill>
                <a:effectLst/>
              </a:rPr>
              <a:t>Operational Considerations Matrix Scoring</a:t>
            </a:r>
            <a:endParaRPr lang="en-US" b="1" dirty="0">
              <a:solidFill>
                <a:srgbClr val="049E9A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7391400" cy="304800"/>
          </a:xfrm>
        </p:spPr>
        <p:txBody>
          <a:bodyPr>
            <a:normAutofit fontScale="55000" lnSpcReduction="20000"/>
          </a:bodyPr>
          <a:lstStyle/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68075938"/>
              </p:ext>
            </p:extLst>
          </p:nvPr>
        </p:nvGraphicFramePr>
        <p:xfrm>
          <a:off x="533400" y="1752600"/>
          <a:ext cx="8153402" cy="4466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096"/>
                <a:gridCol w="963583"/>
                <a:gridCol w="1185950"/>
                <a:gridCol w="1149890"/>
                <a:gridCol w="1073766"/>
                <a:gridCol w="963583"/>
                <a:gridCol w="1111828"/>
                <a:gridCol w="1037706"/>
              </a:tblGrid>
              <a:tr h="7014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Value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Efficacy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Legal Availability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Physical Availability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Economic Feasibility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/>
                        <a:t>Human </a:t>
                      </a:r>
                      <a:r>
                        <a:rPr lang="en-US" sz="1300" dirty="0"/>
                        <a:t>Safety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Logistical Feasibility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Research Needs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</a:tr>
              <a:tr h="968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800" b="1" dirty="0"/>
                        <a:t>3</a:t>
                      </a:r>
                      <a:endParaRPr lang="en-US" sz="38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Ineffective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Illegal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No Known Source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/>
                        <a:t>Exorbitant</a:t>
                      </a: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High Risk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Unfeasible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Exorbitant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</a:tr>
              <a:tr h="968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800" b="1" dirty="0"/>
                        <a:t>2</a:t>
                      </a:r>
                      <a:endParaRPr lang="en-US" sz="38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/>
                        <a:t>Low</a:t>
                      </a:r>
                      <a:endParaRPr lang="en-US" sz="13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Not Legally Available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Needs a Redesign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/>
                        <a:t>Expensive</a:t>
                      </a: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/>
                        <a:t>Moderate Risk</a:t>
                      </a:r>
                      <a:endParaRPr lang="en-US" sz="13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/>
                        <a:t>Low</a:t>
                      </a:r>
                      <a:endParaRPr lang="en-US" sz="13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Extensive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</a:tr>
              <a:tr h="109664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800" b="1" dirty="0"/>
                        <a:t>1</a:t>
                      </a:r>
                      <a:endParaRPr lang="en-US" sz="38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Moderate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Legal for Other Purposes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Could be </a:t>
                      </a:r>
                      <a:r>
                        <a:rPr lang="en-US" sz="1300" dirty="0" smtClean="0"/>
                        <a:t>Made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 smtClean="0"/>
                        <a:t>Affordable</a:t>
                      </a: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Low Risk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Moderate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Some Required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</a:tr>
              <a:tr h="7310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800" b="1" dirty="0"/>
                        <a:t>0</a:t>
                      </a:r>
                      <a:endParaRPr lang="en-US" sz="38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High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Legal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/>
                        <a:t>Available</a:t>
                      </a:r>
                      <a:endParaRPr lang="en-US" sz="13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Free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/>
                        <a:t>Negligible Risk</a:t>
                      </a:r>
                      <a:endParaRPr lang="en-US" sz="13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High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/>
                        <a:t>Little Required</a:t>
                      </a:r>
                      <a:endParaRPr lang="en-US" sz="13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6109" marR="66109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90600" y="2376607"/>
            <a:ext cx="1890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55  Methods</a:t>
            </a:r>
          </a:p>
        </p:txBody>
      </p:sp>
      <p:sp>
        <p:nvSpPr>
          <p:cNvPr id="10" name="Oval 9"/>
          <p:cNvSpPr/>
          <p:nvPr/>
        </p:nvSpPr>
        <p:spPr>
          <a:xfrm>
            <a:off x="3647054" y="1739057"/>
            <a:ext cx="2296545" cy="1676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43590" y="2053441"/>
            <a:ext cx="21034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Environmental &amp; Operational Matrix</a:t>
            </a:r>
            <a:endParaRPr lang="en-US" sz="2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21028" y="4161057"/>
            <a:ext cx="47908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F0"/>
                </a:solidFill>
              </a:rPr>
              <a:t>55  Scored Methods</a:t>
            </a:r>
          </a:p>
          <a:p>
            <a:pPr algn="ctr"/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</a:t>
            </a:r>
            <a:r>
              <a:rPr lang="en-US" sz="2400" b="1" i="1" dirty="0" smtClean="0"/>
              <a:t>Ranged from 24 (best) to 96 (worst)</a:t>
            </a:r>
            <a:endParaRPr lang="en-US" sz="2400" b="1" i="1" dirty="0"/>
          </a:p>
        </p:txBody>
      </p:sp>
      <p:sp>
        <p:nvSpPr>
          <p:cNvPr id="14" name="Right Arrow 13"/>
          <p:cNvSpPr/>
          <p:nvPr/>
        </p:nvSpPr>
        <p:spPr>
          <a:xfrm>
            <a:off x="2881205" y="2376607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5400000">
            <a:off x="4332855" y="3567857"/>
            <a:ext cx="685800" cy="381000"/>
          </a:xfrm>
          <a:prstGeom prst="rightArrow">
            <a:avLst>
              <a:gd name="adj1" fmla="val 31772"/>
              <a:gd name="adj2" fmla="val 40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57200" y="513873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49E9A"/>
                </a:solidFill>
              </a:rPr>
              <a:t>Process for Scoring and Selecting Methods</a:t>
            </a:r>
            <a:endParaRPr lang="en-US" sz="3600" b="1" dirty="0">
              <a:solidFill>
                <a:srgbClr val="049E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305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49E9A"/>
                </a:solidFill>
              </a:rPr>
              <a:t>Ranked Scores for 55 Methods </a:t>
            </a:r>
          </a:p>
          <a:p>
            <a:endParaRPr lang="en-US" sz="2000" i="1" dirty="0" smtClean="0">
              <a:solidFill>
                <a:srgbClr val="FF0000"/>
              </a:solidFill>
            </a:endParaRPr>
          </a:p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Worst Scores (67-96)  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Most bait stations &amp; mechanical methods</a:t>
            </a:r>
            <a:endParaRPr lang="en-US" sz="2800" i="1" dirty="0" smtClean="0"/>
          </a:p>
          <a:p>
            <a:endParaRPr lang="en-US" sz="4000" b="1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Middle (36-66)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Hand broadcast of rodenticides</a:t>
            </a:r>
            <a:endParaRPr lang="en-US" sz="2800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Aerial acute toxins &amp; Un-registered toxins</a:t>
            </a:r>
            <a:endParaRPr lang="en-US" sz="2800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Introduction of predators</a:t>
            </a:r>
            <a:endParaRPr lang="en-US" sz="2800" i="1" dirty="0" smtClean="0"/>
          </a:p>
          <a:p>
            <a:endParaRPr lang="en-US" sz="3200" dirty="0" smtClean="0"/>
          </a:p>
          <a:p>
            <a:r>
              <a:rPr lang="en-US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Top Ten Scores (24 - 34)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Aerial use of registered </a:t>
            </a:r>
            <a:r>
              <a:rPr lang="en-US" sz="2800" dirty="0" smtClean="0"/>
              <a:t>rodenticides</a:t>
            </a:r>
            <a:r>
              <a:rPr lang="en-US" sz="2800" dirty="0" smtClean="0"/>
              <a:t> </a:t>
            </a:r>
            <a:endParaRPr lang="en-US" sz="2800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sterilization</a:t>
            </a:r>
            <a:r>
              <a:rPr lang="en-US" sz="2800" dirty="0" smtClean="0"/>
              <a:t>, disease, GMOs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igislandshot_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228600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latin typeface="Calibri" pitchFamily="34" charset="0"/>
                <a:cs typeface="Calibri" pitchFamily="34" charset="0"/>
              </a:rPr>
              <a:t>Farallon National Wildlife Refuge </a:t>
            </a:r>
            <a:endParaRPr lang="en-US" sz="48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8200" y="1884334"/>
            <a:ext cx="1841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55 Methods</a:t>
            </a:r>
          </a:p>
        </p:txBody>
      </p:sp>
      <p:sp>
        <p:nvSpPr>
          <p:cNvPr id="10" name="Oval 9"/>
          <p:cNvSpPr/>
          <p:nvPr/>
        </p:nvSpPr>
        <p:spPr>
          <a:xfrm>
            <a:off x="3597800" y="1235184"/>
            <a:ext cx="213360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06325" y="1539984"/>
            <a:ext cx="190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Environmental &amp; Operational Matrix</a:t>
            </a:r>
            <a:endParaRPr lang="en-US" sz="2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441550" y="4920734"/>
            <a:ext cx="243455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369200" y="3638371"/>
            <a:ext cx="2806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55 Scored Methods</a:t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14" name="Right Arrow 13"/>
          <p:cNvSpPr/>
          <p:nvPr/>
        </p:nvSpPr>
        <p:spPr>
          <a:xfrm>
            <a:off x="2683400" y="1920984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5400000">
            <a:off x="4283600" y="3063984"/>
            <a:ext cx="685800" cy="381000"/>
          </a:xfrm>
          <a:prstGeom prst="rightArrow">
            <a:avLst>
              <a:gd name="adj1" fmla="val 31772"/>
              <a:gd name="adj2" fmla="val 40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5400000">
            <a:off x="4317850" y="4273034"/>
            <a:ext cx="609600" cy="381000"/>
          </a:xfrm>
          <a:prstGeom prst="rightArrow">
            <a:avLst>
              <a:gd name="adj1" fmla="val 31772"/>
              <a:gd name="adj2" fmla="val 40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737650" y="5105400"/>
            <a:ext cx="19011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00B0F0"/>
                </a:solidFill>
              </a:rPr>
              <a:t>Minimum Operational Criteria Filter</a:t>
            </a:r>
            <a:endParaRPr lang="en-US" sz="2200" b="1" dirty="0">
              <a:solidFill>
                <a:srgbClr val="00B0F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496669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49E9A"/>
                </a:solidFill>
              </a:rPr>
              <a:t>Process for Scoring and Selecting Methods</a:t>
            </a:r>
            <a:endParaRPr lang="en-US" sz="3600" b="1" dirty="0">
              <a:solidFill>
                <a:srgbClr val="049E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6096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rgbClr val="049E9A"/>
                </a:solidFill>
                <a:effectLst/>
              </a:rPr>
              <a:t>Minimum Operational Criteria</a:t>
            </a:r>
            <a:endParaRPr lang="en-US" sz="4400" b="1" dirty="0">
              <a:solidFill>
                <a:srgbClr val="049E9A"/>
              </a:solidFill>
              <a:effectLst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609600" y="1524000"/>
            <a:ext cx="8686800" cy="4800600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US" b="1" dirty="0" smtClean="0"/>
              <a:t>Filter requiring method to meet a standard of feasibility/availability for full consideration as a developed Action Alternative in the DEIS:</a:t>
            </a:r>
          </a:p>
          <a:p>
            <a:pPr>
              <a:buClrTx/>
              <a:buFont typeface="Arial" pitchFamily="34" charset="0"/>
              <a:buChar char="•"/>
            </a:pPr>
            <a:endParaRPr lang="en-US" sz="2600" dirty="0" smtClean="0"/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/>
              <a:t>Consistent with DOI Policies, Farallon NWR and </a:t>
            </a:r>
          </a:p>
          <a:p>
            <a:pPr marL="347472" lvl="1" indent="0">
              <a:buClrTx/>
              <a:buNone/>
            </a:pPr>
            <a:r>
              <a:rPr lang="en-US" b="1" dirty="0"/>
              <a:t> </a:t>
            </a:r>
            <a:r>
              <a:rPr lang="en-US" b="1" dirty="0" smtClean="0"/>
              <a:t>  USFWS Wildlife Management Guidelines</a:t>
            </a:r>
            <a:endParaRPr lang="en-US" dirty="0" smtClean="0"/>
          </a:p>
          <a:p>
            <a:pPr lvl="1">
              <a:buClrTx/>
              <a:buFont typeface="Arial" pitchFamily="34" charset="0"/>
              <a:buChar char="•"/>
            </a:pPr>
            <a:endParaRPr lang="en-US" dirty="0" smtClean="0"/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/>
              <a:t>Technically feasible to implement (available) </a:t>
            </a:r>
            <a:r>
              <a:rPr lang="en-US" i="1" dirty="0" smtClean="0"/>
              <a:t> </a:t>
            </a:r>
          </a:p>
          <a:p>
            <a:pPr lvl="1">
              <a:buClrTx/>
              <a:buFont typeface="Arial" pitchFamily="34" charset="0"/>
              <a:buChar char="•"/>
            </a:pPr>
            <a:endParaRPr lang="en-US" dirty="0" smtClean="0"/>
          </a:p>
          <a:p>
            <a:pPr lvl="1">
              <a:buClrTx/>
              <a:buFont typeface="Arial" pitchFamily="34" charset="0"/>
              <a:buChar char="•"/>
            </a:pPr>
            <a:r>
              <a:rPr lang="en-US" b="1" dirty="0" smtClean="0"/>
              <a:t>Must meet safety and logistical requirements</a:t>
            </a:r>
          </a:p>
          <a:p>
            <a:pPr>
              <a:buNone/>
            </a:pPr>
            <a:r>
              <a:rPr lang="en-US" i="1" dirty="0" smtClean="0"/>
              <a:t>	</a:t>
            </a:r>
          </a:p>
          <a:p>
            <a:pPr lvl="1"/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17053" y="1900535"/>
            <a:ext cx="1845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55 Methods</a:t>
            </a:r>
          </a:p>
        </p:txBody>
      </p:sp>
      <p:sp>
        <p:nvSpPr>
          <p:cNvPr id="10" name="Oval 9"/>
          <p:cNvSpPr/>
          <p:nvPr/>
        </p:nvSpPr>
        <p:spPr>
          <a:xfrm>
            <a:off x="3124200" y="1268900"/>
            <a:ext cx="213360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04250" y="1591202"/>
            <a:ext cx="2053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Environmental &amp; Operational Matrix</a:t>
            </a:r>
            <a:endParaRPr lang="en-US" sz="2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048000" y="4898550"/>
            <a:ext cx="2133600" cy="1600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895600" y="3690901"/>
            <a:ext cx="2967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55 Scored Methods</a:t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14" name="Right Arrow 13"/>
          <p:cNvSpPr/>
          <p:nvPr/>
        </p:nvSpPr>
        <p:spPr>
          <a:xfrm>
            <a:off x="2315175" y="19547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5400000">
            <a:off x="3810000" y="3097700"/>
            <a:ext cx="685800" cy="381000"/>
          </a:xfrm>
          <a:prstGeom prst="rightArrow">
            <a:avLst>
              <a:gd name="adj1" fmla="val 31772"/>
              <a:gd name="adj2" fmla="val 40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5400000">
            <a:off x="3844725" y="4310125"/>
            <a:ext cx="616350" cy="381000"/>
          </a:xfrm>
          <a:prstGeom prst="rightArrow">
            <a:avLst>
              <a:gd name="adj1" fmla="val 31772"/>
              <a:gd name="adj2" fmla="val 40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276600" y="5134502"/>
            <a:ext cx="1752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Minimum Operational Criteria Filter</a:t>
            </a:r>
            <a:endParaRPr lang="en-US" sz="22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5181600" y="55626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715000" y="5463501"/>
            <a:ext cx="32020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F0"/>
                </a:solidFill>
              </a:rPr>
              <a:t>8 Possible Methods</a:t>
            </a:r>
          </a:p>
          <a:p>
            <a:pPr algn="ctr"/>
            <a:r>
              <a:rPr lang="en-US" sz="2400" dirty="0" smtClean="0"/>
              <a:t>Meet </a:t>
            </a:r>
            <a:r>
              <a:rPr lang="en-US" sz="2400" dirty="0"/>
              <a:t>Minimum </a:t>
            </a:r>
            <a:r>
              <a:rPr lang="en-US" sz="2400" dirty="0" smtClean="0"/>
              <a:t>Criteria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66177" y="6096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49E9A"/>
                </a:solidFill>
              </a:rPr>
              <a:t>Process for Selecting the Draft Alternatives</a:t>
            </a:r>
            <a:endParaRPr lang="en-US" sz="3600" b="1" dirty="0">
              <a:solidFill>
                <a:srgbClr val="049E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049E9A"/>
                </a:solidFill>
                <a:effectLst/>
                <a:latin typeface="+mn-lt"/>
                <a:ea typeface="+mn-ea"/>
                <a:cs typeface="+mn-cs"/>
              </a:rPr>
              <a:t>8 Methods </a:t>
            </a:r>
            <a:r>
              <a:rPr lang="en-US" dirty="0" smtClean="0">
                <a:solidFill>
                  <a:srgbClr val="049E9A"/>
                </a:solidFill>
                <a:effectLst/>
                <a:latin typeface="+mn-lt"/>
                <a:ea typeface="+mn-ea"/>
                <a:cs typeface="+mn-cs"/>
              </a:rPr>
              <a:t>Meet Minimum </a:t>
            </a:r>
            <a:r>
              <a:rPr lang="en-US" dirty="0">
                <a:solidFill>
                  <a:srgbClr val="049E9A"/>
                </a:solidFill>
                <a:effectLst/>
                <a:latin typeface="+mn-lt"/>
                <a:ea typeface="+mn-ea"/>
                <a:cs typeface="+mn-cs"/>
              </a:rPr>
              <a:t>Criteria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19099" y="1676400"/>
            <a:ext cx="8305800" cy="5181600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sz="3200" b="1" i="1" dirty="0" smtClean="0">
              <a:solidFill>
                <a:schemeClr val="tx1"/>
              </a:solidFill>
            </a:endParaRPr>
          </a:p>
          <a:p>
            <a:pPr lvl="1"/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Aerial Cholecalciferol </a:t>
            </a:r>
            <a:r>
              <a:rPr lang="en-US" sz="32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– Sub-Acute</a:t>
            </a:r>
            <a:endParaRPr lang="en-US" sz="32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3200" dirty="0" smtClean="0">
                <a:solidFill>
                  <a:srgbClr val="0070C0"/>
                </a:solidFill>
              </a:rPr>
              <a:t>Aerial Warfarin </a:t>
            </a:r>
            <a:r>
              <a:rPr lang="en-US" sz="3200" i="1" dirty="0" smtClean="0">
                <a:solidFill>
                  <a:srgbClr val="0070C0"/>
                </a:solidFill>
              </a:rPr>
              <a:t>– 1</a:t>
            </a:r>
            <a:r>
              <a:rPr lang="en-US" sz="3200" i="1" baseline="30000" dirty="0" smtClean="0">
                <a:solidFill>
                  <a:srgbClr val="0070C0"/>
                </a:solidFill>
              </a:rPr>
              <a:t>st</a:t>
            </a:r>
            <a:r>
              <a:rPr lang="en-US" sz="3200" i="1" dirty="0" smtClean="0">
                <a:solidFill>
                  <a:srgbClr val="0070C0"/>
                </a:solidFill>
              </a:rPr>
              <a:t> Generation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</a:p>
          <a:p>
            <a:pPr lvl="1"/>
            <a:r>
              <a:rPr lang="en-US" sz="3200" dirty="0" smtClean="0">
                <a:solidFill>
                  <a:srgbClr val="0070C0"/>
                </a:solidFill>
              </a:rPr>
              <a:t>Aerial Chlorophacinone </a:t>
            </a:r>
            <a:r>
              <a:rPr lang="en-US" sz="3200" i="1" dirty="0" smtClean="0">
                <a:solidFill>
                  <a:srgbClr val="0070C0"/>
                </a:solidFill>
              </a:rPr>
              <a:t>-1</a:t>
            </a:r>
            <a:r>
              <a:rPr lang="en-US" sz="3200" i="1" baseline="30000" dirty="0" smtClean="0">
                <a:solidFill>
                  <a:srgbClr val="0070C0"/>
                </a:solidFill>
              </a:rPr>
              <a:t>st</a:t>
            </a:r>
            <a:r>
              <a:rPr lang="en-US" sz="3200" i="1" dirty="0" smtClean="0">
                <a:solidFill>
                  <a:srgbClr val="0070C0"/>
                </a:solidFill>
              </a:rPr>
              <a:t> Generation</a:t>
            </a:r>
            <a:endParaRPr lang="en-US" sz="3200" dirty="0" smtClean="0">
              <a:solidFill>
                <a:srgbClr val="0070C0"/>
              </a:solidFill>
            </a:endParaRPr>
          </a:p>
          <a:p>
            <a:pPr lvl="1"/>
            <a:r>
              <a:rPr lang="en-US" sz="3200" dirty="0" smtClean="0">
                <a:solidFill>
                  <a:srgbClr val="0070C0"/>
                </a:solidFill>
              </a:rPr>
              <a:t>Aerial Diphacinone D50 – 1</a:t>
            </a:r>
            <a:r>
              <a:rPr lang="en-US" sz="3200" baseline="30000" dirty="0" smtClean="0">
                <a:solidFill>
                  <a:srgbClr val="0070C0"/>
                </a:solidFill>
              </a:rPr>
              <a:t>st</a:t>
            </a:r>
            <a:r>
              <a:rPr lang="en-US" sz="3200" dirty="0" smtClean="0">
                <a:solidFill>
                  <a:srgbClr val="0070C0"/>
                </a:solidFill>
              </a:rPr>
              <a:t> Generation</a:t>
            </a:r>
          </a:p>
          <a:p>
            <a:pPr lvl="1"/>
            <a:r>
              <a:rPr lang="en-US" sz="3200" dirty="0" smtClean="0">
                <a:solidFill>
                  <a:srgbClr val="00B050"/>
                </a:solidFill>
              </a:rPr>
              <a:t>Aerial Brodifacoum 25D – 2</a:t>
            </a:r>
            <a:r>
              <a:rPr lang="en-US" sz="3200" baseline="30000" dirty="0" smtClean="0">
                <a:solidFill>
                  <a:srgbClr val="00B050"/>
                </a:solidFill>
              </a:rPr>
              <a:t>nd</a:t>
            </a:r>
            <a:r>
              <a:rPr lang="en-US" sz="3200" dirty="0" smtClean="0">
                <a:solidFill>
                  <a:srgbClr val="00B050"/>
                </a:solidFill>
              </a:rPr>
              <a:t> Generation</a:t>
            </a:r>
          </a:p>
          <a:p>
            <a:pPr lvl="1"/>
            <a:r>
              <a:rPr lang="en-US" sz="3200" dirty="0" smtClean="0">
                <a:solidFill>
                  <a:srgbClr val="00B050"/>
                </a:solidFill>
              </a:rPr>
              <a:t>Aerial Brodifacoum 25W – 2</a:t>
            </a:r>
            <a:r>
              <a:rPr lang="en-US" sz="3200" baseline="30000" dirty="0" smtClean="0">
                <a:solidFill>
                  <a:srgbClr val="00B050"/>
                </a:solidFill>
              </a:rPr>
              <a:t>nd</a:t>
            </a:r>
            <a:r>
              <a:rPr lang="en-US" sz="3200" dirty="0" smtClean="0">
                <a:solidFill>
                  <a:srgbClr val="00B050"/>
                </a:solidFill>
              </a:rPr>
              <a:t> Generation</a:t>
            </a:r>
          </a:p>
          <a:p>
            <a:pPr lvl="1"/>
            <a:r>
              <a:rPr lang="en-US" sz="3200" dirty="0" smtClean="0">
                <a:solidFill>
                  <a:srgbClr val="00B050"/>
                </a:solidFill>
              </a:rPr>
              <a:t>Aerial Bromadiolone </a:t>
            </a:r>
            <a:r>
              <a:rPr lang="en-US" sz="3200" i="1" dirty="0" smtClean="0">
                <a:solidFill>
                  <a:srgbClr val="00B050"/>
                </a:solidFill>
              </a:rPr>
              <a:t>- 2</a:t>
            </a:r>
            <a:r>
              <a:rPr lang="en-US" sz="3200" baseline="30000" dirty="0" smtClean="0">
                <a:solidFill>
                  <a:srgbClr val="00B050"/>
                </a:solidFill>
              </a:rPr>
              <a:t>nd</a:t>
            </a:r>
            <a:r>
              <a:rPr lang="en-US" sz="3200" i="1" dirty="0" smtClean="0">
                <a:solidFill>
                  <a:srgbClr val="00B050"/>
                </a:solidFill>
              </a:rPr>
              <a:t> Generation</a:t>
            </a:r>
            <a:endParaRPr lang="en-US" sz="3200" dirty="0" smtClean="0"/>
          </a:p>
          <a:p>
            <a:pPr lvl="1"/>
            <a:r>
              <a:rPr lang="en-US" sz="3200" dirty="0" smtClean="0">
                <a:solidFill>
                  <a:srgbClr val="00B050"/>
                </a:solidFill>
              </a:rPr>
              <a:t>Aerial Difethialone </a:t>
            </a:r>
            <a:r>
              <a:rPr lang="en-US" sz="3200" i="1" dirty="0" smtClean="0">
                <a:solidFill>
                  <a:srgbClr val="00B050"/>
                </a:solidFill>
              </a:rPr>
              <a:t>- 2</a:t>
            </a:r>
            <a:r>
              <a:rPr lang="en-US" sz="3200" baseline="30000" dirty="0" smtClean="0">
                <a:solidFill>
                  <a:srgbClr val="00B050"/>
                </a:solidFill>
              </a:rPr>
              <a:t>nd</a:t>
            </a:r>
            <a:r>
              <a:rPr lang="en-US" sz="3200" i="1" dirty="0" smtClean="0">
                <a:solidFill>
                  <a:srgbClr val="00B050"/>
                </a:solidFill>
              </a:rPr>
              <a:t> Generation</a:t>
            </a:r>
          </a:p>
          <a:p>
            <a:pPr lvl="1">
              <a:buNone/>
            </a:pPr>
            <a:endParaRPr lang="en-US" sz="32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45834" y="1159132"/>
            <a:ext cx="7652331" cy="1174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ts val="2800"/>
              </a:lnSpc>
              <a:buNone/>
            </a:pPr>
            <a:r>
              <a:rPr lang="en-US" sz="2800" b="1" i="1" dirty="0" smtClean="0"/>
              <a:t>3 are registered for island use</a:t>
            </a:r>
            <a:r>
              <a:rPr lang="en-US" sz="2800" i="1" dirty="0" smtClean="0"/>
              <a:t>;</a:t>
            </a:r>
          </a:p>
          <a:p>
            <a:pPr lvl="1">
              <a:lnSpc>
                <a:spcPts val="2800"/>
              </a:lnSpc>
            </a:pPr>
            <a:r>
              <a:rPr lang="en-US" sz="2800" b="1" i="1" dirty="0" smtClean="0"/>
              <a:t>     All rank in the Top Ten Overall Scores; </a:t>
            </a:r>
          </a:p>
          <a:p>
            <a:pPr lvl="1">
              <a:lnSpc>
                <a:spcPts val="2800"/>
              </a:lnSpc>
              <a:buNone/>
            </a:pPr>
            <a:r>
              <a:rPr lang="en-US" sz="2800" i="1" dirty="0" smtClean="0"/>
              <a:t>          the other 5 have feasibility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762000"/>
            <a:ext cx="7239000" cy="1371600"/>
          </a:xfrm>
        </p:spPr>
        <p:txBody>
          <a:bodyPr>
            <a:normAutofit fontScale="90000"/>
          </a:bodyPr>
          <a:lstStyle/>
          <a:p>
            <a:r>
              <a:rPr lang="en-US" sz="4000" b="1" u="sng" dirty="0" smtClean="0">
                <a:solidFill>
                  <a:schemeClr val="accent1"/>
                </a:solidFill>
              </a:rPr>
              <a:t>Leaving 3 Available Products for development of Action Alternatives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0" y="2895600"/>
            <a:ext cx="6705600" cy="335280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sz="3200" b="1" dirty="0" smtClean="0">
                <a:solidFill>
                  <a:srgbClr val="00B0F0"/>
                </a:solidFill>
              </a:rPr>
              <a:t>Aerial Diphacinone D50</a:t>
            </a:r>
          </a:p>
          <a:p>
            <a:pPr lvl="1">
              <a:lnSpc>
                <a:spcPct val="150000"/>
              </a:lnSpc>
            </a:pPr>
            <a:r>
              <a:rPr lang="en-US" sz="3200" b="1" dirty="0" smtClean="0">
                <a:solidFill>
                  <a:srgbClr val="00B050"/>
                </a:solidFill>
              </a:rPr>
              <a:t>Aerial Brodifacoum 25D</a:t>
            </a:r>
          </a:p>
          <a:p>
            <a:pPr lvl="1">
              <a:lnSpc>
                <a:spcPct val="150000"/>
              </a:lnSpc>
            </a:pPr>
            <a:r>
              <a:rPr lang="en-US" sz="3200" b="1" dirty="0" smtClean="0">
                <a:solidFill>
                  <a:srgbClr val="00B050"/>
                </a:solidFill>
              </a:rPr>
              <a:t>Aerial Brodifacoum 25W</a:t>
            </a:r>
          </a:p>
          <a:p>
            <a:pPr lvl="1"/>
            <a:endParaRPr lang="en-US" sz="3200" b="1" dirty="0" smtClean="0"/>
          </a:p>
          <a:p>
            <a:pPr marL="365760" lvl="1" indent="-256032">
              <a:buClr>
                <a:schemeClr val="accent3"/>
              </a:buClr>
              <a:buFont typeface="Georgia"/>
              <a:buChar char="•"/>
            </a:pPr>
            <a:endParaRPr lang="en-US" sz="3200" b="1" dirty="0" smtClean="0"/>
          </a:p>
          <a:p>
            <a:endParaRPr lang="en-US" sz="3400" b="1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2209800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sz="3600" b="1" u="sng" dirty="0" smtClean="0"/>
              <a:t>Top-Ranked EIS Action Alternatives</a:t>
            </a:r>
            <a:r>
              <a:rPr lang="en-US" sz="3600" b="1" dirty="0" smtClean="0"/>
              <a:t>: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685800"/>
            <a:ext cx="8077200" cy="762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49E9A"/>
                </a:solidFill>
                <a:effectLst/>
              </a:rPr>
              <a:t>Mouse Eradication: Anticoagulants</a:t>
            </a:r>
            <a:endParaRPr lang="en-US" b="1" dirty="0">
              <a:solidFill>
                <a:srgbClr val="049E9A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752600"/>
            <a:ext cx="8183562" cy="4187825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en-US" b="1" dirty="0" smtClean="0"/>
              <a:t>Brodifacoum or Diphacinone used in 82% of all island mouse eradication attempts </a:t>
            </a:r>
          </a:p>
          <a:p>
            <a:pPr>
              <a:buClrTx/>
            </a:pPr>
            <a:endParaRPr lang="en-US" b="1" dirty="0" smtClean="0"/>
          </a:p>
          <a:p>
            <a:pPr>
              <a:buClrTx/>
            </a:pPr>
            <a:r>
              <a:rPr lang="en-US" b="1" dirty="0" smtClean="0"/>
              <a:t>98% of all successful mouse eradications used either Brodifacoum or related </a:t>
            </a:r>
            <a:r>
              <a:rPr lang="en-US" b="1" i="1" dirty="0" smtClean="0"/>
              <a:t>2</a:t>
            </a:r>
            <a:r>
              <a:rPr lang="en-US" b="1" i="1" baseline="30000" dirty="0" smtClean="0"/>
              <a:t>nd</a:t>
            </a:r>
            <a:r>
              <a:rPr lang="en-US" b="1" i="1" dirty="0" smtClean="0"/>
              <a:t> Gen</a:t>
            </a:r>
            <a:r>
              <a:rPr lang="en-US" b="1" dirty="0" smtClean="0"/>
              <a:t>. </a:t>
            </a:r>
          </a:p>
          <a:p>
            <a:pPr>
              <a:buClrTx/>
            </a:pPr>
            <a:endParaRPr lang="en-US" b="1" dirty="0" smtClean="0"/>
          </a:p>
          <a:p>
            <a:pPr>
              <a:buClrTx/>
            </a:pPr>
            <a:r>
              <a:rPr lang="en-US" b="1" dirty="0" smtClean="0"/>
              <a:t>10 of last 11 attempts successful (91%)</a:t>
            </a:r>
          </a:p>
          <a:p>
            <a:pPr>
              <a:buClrTx/>
            </a:pPr>
            <a:endParaRPr lang="en-US" b="1" dirty="0" smtClean="0"/>
          </a:p>
          <a:p>
            <a:pPr>
              <a:buClrTx/>
            </a:pPr>
            <a:r>
              <a:rPr lang="en-US" b="1" dirty="0" smtClean="0"/>
              <a:t>A single failed attempt using </a:t>
            </a:r>
            <a:r>
              <a:rPr lang="en-US" b="1" dirty="0" err="1" smtClean="0"/>
              <a:t>Diphacinone</a:t>
            </a:r>
            <a:r>
              <a:rPr lang="en-US" b="1" dirty="0" smtClean="0"/>
              <a:t> </a:t>
            </a:r>
            <a:r>
              <a:rPr lang="en-US" b="1" dirty="0" smtClean="0"/>
              <a:t>did </a:t>
            </a:r>
            <a:r>
              <a:rPr lang="en-US" b="1" dirty="0" smtClean="0"/>
              <a:t>not meet current best practices for </a:t>
            </a:r>
            <a:r>
              <a:rPr lang="en-US" b="1" dirty="0" smtClean="0"/>
              <a:t>mice: it targeted only rats</a:t>
            </a:r>
            <a:endParaRPr lang="en-US" b="1" dirty="0" smtClean="0"/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609600"/>
            <a:ext cx="7162800" cy="685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Ongoing Research and Activities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447800"/>
            <a:ext cx="8305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Targeted Outreach to public &amp; agencies:</a:t>
            </a:r>
          </a:p>
          <a:p>
            <a:pPr marL="265176" lvl="1" indent="-265176">
              <a:buSzPct val="80000"/>
              <a:buNone/>
            </a:pPr>
            <a:r>
              <a:rPr lang="en-US" sz="3000" b="1" dirty="0" smtClean="0"/>
              <a:t>	</a:t>
            </a:r>
            <a:r>
              <a:rPr lang="en-US" sz="3000" b="1" dirty="0" smtClean="0">
                <a:solidFill>
                  <a:srgbClr val="00B0F0"/>
                </a:solidFill>
              </a:rPr>
              <a:t>GFNMS, CDFG, EPA, Cal DPR, USDA 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b="1" dirty="0" smtClean="0"/>
              <a:t>Continued research and field trials</a:t>
            </a:r>
            <a:endParaRPr lang="en-US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i="1" dirty="0" smtClean="0"/>
          </a:p>
          <a:p>
            <a:r>
              <a:rPr lang="en-US" b="1" dirty="0" smtClean="0"/>
              <a:t>Pre-eradication baseline monitoring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i="1" dirty="0" smtClean="0"/>
          </a:p>
          <a:p>
            <a:r>
              <a:rPr lang="en-US" b="1" dirty="0" smtClean="0"/>
              <a:t>Funding proposals submitted/received:</a:t>
            </a:r>
          </a:p>
          <a:p>
            <a:pPr lvl="1">
              <a:buFont typeface="Wingdings" pitchFamily="2" charset="2"/>
              <a:buChar char="Ø"/>
            </a:pPr>
            <a:r>
              <a:rPr lang="en-US" b="1" i="1" dirty="0" smtClean="0"/>
              <a:t>IC awarded NFWF, CCC &amp; Campbell Grants </a:t>
            </a:r>
          </a:p>
          <a:p>
            <a:pPr lvl="1">
              <a:buFont typeface="Wingdings" pitchFamily="2" charset="2"/>
              <a:buChar char="Ø"/>
            </a:pPr>
            <a:r>
              <a:rPr lang="en-US" b="1" i="1" dirty="0" smtClean="0"/>
              <a:t>PRBO received Packard funds </a:t>
            </a:r>
          </a:p>
          <a:p>
            <a:pPr lvl="1">
              <a:buFont typeface="Wingdings" pitchFamily="2" charset="2"/>
              <a:buChar char="Ø"/>
            </a:pPr>
            <a:r>
              <a:rPr lang="en-US" b="1" i="1" dirty="0" err="1" smtClean="0"/>
              <a:t>Luckenbach</a:t>
            </a:r>
            <a:r>
              <a:rPr lang="en-US" b="1" i="1" dirty="0" smtClean="0"/>
              <a:t> Trustee Council: Partial funding for planning, implementation </a:t>
            </a:r>
          </a:p>
          <a:p>
            <a:pPr lvl="1">
              <a:buFont typeface="Wingdings" pitchFamily="2" charset="2"/>
              <a:buChar char="Ø"/>
            </a:pPr>
            <a:r>
              <a:rPr lang="en-US" b="1" i="1" dirty="0" smtClean="0">
                <a:solidFill>
                  <a:srgbClr val="0070C0"/>
                </a:solidFill>
              </a:rPr>
              <a:t>Bird mitigation &amp; trial funds still needed!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381000"/>
            <a:ext cx="754380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Proposed 2012 NEPA Schedule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19200"/>
            <a:ext cx="8305800" cy="54102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January:</a:t>
            </a:r>
            <a:r>
              <a:rPr lang="en-US" sz="2400" dirty="0" smtClean="0"/>
              <a:t>   Brief Key Agencies on Draft Alt. Selection Process</a:t>
            </a:r>
          </a:p>
          <a:p>
            <a:r>
              <a:rPr lang="en-US" sz="2400" b="1" dirty="0" smtClean="0"/>
              <a:t>Feb-March:</a:t>
            </a:r>
            <a:r>
              <a:rPr lang="en-US" sz="2400" dirty="0" smtClean="0"/>
              <a:t>   Write Draft EIS, begin permit applications</a:t>
            </a:r>
          </a:p>
          <a:p>
            <a:r>
              <a:rPr lang="en-US" sz="2400" b="1" dirty="0" smtClean="0"/>
              <a:t>April 6 - 30:   </a:t>
            </a:r>
            <a:r>
              <a:rPr lang="en-US" sz="2400" dirty="0" smtClean="0"/>
              <a:t>Core Partner Review of DEIS</a:t>
            </a:r>
          </a:p>
          <a:p>
            <a:r>
              <a:rPr lang="en-US" sz="2400" b="1" dirty="0" smtClean="0"/>
              <a:t>May 18 - June 28: </a:t>
            </a:r>
            <a:r>
              <a:rPr lang="en-US" sz="2400" dirty="0" smtClean="0"/>
              <a:t>  Administrative Review DEIS</a:t>
            </a:r>
          </a:p>
          <a:p>
            <a:r>
              <a:rPr lang="en-US" sz="2400" b="1" dirty="0" smtClean="0"/>
              <a:t>July - August:</a:t>
            </a:r>
            <a:r>
              <a:rPr lang="en-US" sz="2400" dirty="0" smtClean="0"/>
              <a:t>   Revise DEIS based on agency comments</a:t>
            </a:r>
          </a:p>
          <a:p>
            <a:r>
              <a:rPr lang="en-US" sz="2400" b="1" dirty="0" smtClean="0"/>
              <a:t>Aug. 13 - Sept. 26:</a:t>
            </a:r>
            <a:r>
              <a:rPr lang="en-US" sz="2400" dirty="0" smtClean="0"/>
              <a:t>   DEIS Public Comment Period </a:t>
            </a:r>
          </a:p>
          <a:p>
            <a:r>
              <a:rPr lang="en-US" sz="2400" b="1" dirty="0" smtClean="0"/>
              <a:t>Late August:   </a:t>
            </a:r>
            <a:r>
              <a:rPr lang="en-US" sz="2400" dirty="0" smtClean="0"/>
              <a:t>Public Comment Meeting</a:t>
            </a:r>
          </a:p>
          <a:p>
            <a:r>
              <a:rPr lang="en-US" sz="2400" b="1" dirty="0" smtClean="0"/>
              <a:t>Oct. - Nov.:   </a:t>
            </a:r>
            <a:r>
              <a:rPr lang="en-US" sz="2400" dirty="0" smtClean="0"/>
              <a:t>Incorporate Public Comments &amp; do field trials</a:t>
            </a:r>
          </a:p>
          <a:p>
            <a:r>
              <a:rPr lang="en-US" sz="2400" b="1" dirty="0" smtClean="0"/>
              <a:t>November:</a:t>
            </a:r>
            <a:r>
              <a:rPr lang="en-US" sz="2400" dirty="0" smtClean="0"/>
              <a:t>   Final EIS Release; Submit permit applications</a:t>
            </a:r>
          </a:p>
          <a:p>
            <a:r>
              <a:rPr lang="en-US" sz="2400" b="1" u="sng" dirty="0" smtClean="0"/>
              <a:t>December 2012:</a:t>
            </a:r>
            <a:r>
              <a:rPr lang="en-US" sz="2400" u="sng" dirty="0" smtClean="0"/>
              <a:t>  Record of Decision Signed</a:t>
            </a:r>
          </a:p>
          <a:p>
            <a:r>
              <a:rPr lang="en-US" sz="2400" b="1" dirty="0" smtClean="0">
                <a:solidFill>
                  <a:schemeClr val="accent1"/>
                </a:solidFill>
              </a:rPr>
              <a:t>Jan. 2013: If an Action Alternative is selected, USFWS to  	         contract for Operational Plan &amp; Implementation</a:t>
            </a:r>
          </a:p>
          <a:p>
            <a:r>
              <a:rPr lang="en-US" sz="2400" b="1" dirty="0" smtClean="0">
                <a:solidFill>
                  <a:schemeClr val="accent1"/>
                </a:solidFill>
              </a:rPr>
              <a:t>Summer 2013: Begin Implementation Operations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1219200"/>
            <a:ext cx="8382000" cy="5202238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LTC funds spent FY2010-11:        ~$486,000</a:t>
            </a:r>
          </a:p>
          <a:p>
            <a:r>
              <a:rPr lang="en-US" b="1" dirty="0" smtClean="0"/>
              <a:t>LTC funds for FY2012:                  </a:t>
            </a:r>
            <a:r>
              <a:rPr lang="en-US" b="1" u="sng" dirty="0" smtClean="0"/>
              <a:t>~$296,000</a:t>
            </a:r>
            <a:endParaRPr lang="en-US" b="1" dirty="0" smtClean="0"/>
          </a:p>
          <a:p>
            <a:r>
              <a:rPr lang="en-US" b="1" dirty="0" smtClean="0"/>
              <a:t>Total LTC funds to get to ROD:   ~$791,000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IC Contribution up to Dec 2012: ~$510,000 </a:t>
            </a:r>
          </a:p>
          <a:p>
            <a:r>
              <a:rPr lang="en-US" b="1" dirty="0" smtClean="0"/>
              <a:t>PRBO Contribution (2012):            ~$80,000</a:t>
            </a:r>
          </a:p>
          <a:p>
            <a:endParaRPr lang="en-US" b="1" dirty="0" smtClean="0"/>
          </a:p>
          <a:p>
            <a:r>
              <a:rPr lang="en-US" b="1" dirty="0" smtClean="0"/>
              <a:t>Remaining LTC Funds:</a:t>
            </a:r>
            <a:r>
              <a:rPr lang="en-US" dirty="0" smtClean="0"/>
              <a:t> </a:t>
            </a:r>
            <a:r>
              <a:rPr lang="en-US" b="1" dirty="0" smtClean="0"/>
              <a:t>~$190,000 - $330,000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Roughly $100,000 additional needed now for mitigation planning, additional trials.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Additional funds will be needed for (assumed) implementation.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533400"/>
            <a:ext cx="75438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Mouse</a:t>
            </a:r>
            <a:r>
              <a:rPr lang="en-US" b="1" dirty="0" smtClean="0">
                <a:solidFill>
                  <a:schemeClr val="accent1"/>
                </a:solidFill>
              </a:rPr>
              <a:t> Project Funding Summary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381000"/>
            <a:ext cx="8915400" cy="838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49E9A"/>
                </a:solidFill>
                <a:effectLst/>
              </a:rPr>
              <a:t>  We Appreciate Your Comments!</a:t>
            </a:r>
            <a:endParaRPr lang="en-US" b="1" dirty="0">
              <a:solidFill>
                <a:srgbClr val="049E9A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83820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Now, and anytime this month (</a:t>
            </a:r>
            <a:r>
              <a:rPr lang="en-US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by</a:t>
            </a:r>
            <a:r>
              <a:rPr lang="en-US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Feb. 1</a:t>
            </a:r>
            <a:r>
              <a:rPr lang="en-US" b="1" i="1" baseline="30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st </a:t>
            </a:r>
            <a:r>
              <a:rPr lang="en-US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please)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Gerry McChesney, </a:t>
            </a:r>
            <a:r>
              <a:rPr lang="en-US" dirty="0" smtClean="0"/>
              <a:t>USFWS – Refuge Manager</a:t>
            </a:r>
          </a:p>
          <a:p>
            <a:pPr>
              <a:buNone/>
            </a:pPr>
            <a:r>
              <a:rPr lang="en-US" b="1" dirty="0" smtClean="0"/>
              <a:t>gerry_mcchesney@fws.gov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Gabrielle Feldman, </a:t>
            </a:r>
            <a:r>
              <a:rPr lang="en-US" dirty="0" smtClean="0"/>
              <a:t>IC  - </a:t>
            </a:r>
            <a:r>
              <a:rPr lang="en-US" dirty="0" err="1" smtClean="0"/>
              <a:t>Env</a:t>
            </a:r>
            <a:r>
              <a:rPr lang="en-US" dirty="0" smtClean="0"/>
              <a:t>. Compliance</a:t>
            </a:r>
          </a:p>
          <a:p>
            <a:pPr>
              <a:buNone/>
            </a:pPr>
            <a:r>
              <a:rPr lang="en-US" b="1" dirty="0" smtClean="0"/>
              <a:t>gabrielle.feldman@islandconservation.org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Dan Grout</a:t>
            </a:r>
            <a:r>
              <a:rPr lang="en-US" dirty="0" smtClean="0"/>
              <a:t>,  IC - Farallon Project Manager</a:t>
            </a:r>
          </a:p>
          <a:p>
            <a:pPr>
              <a:buNone/>
            </a:pPr>
            <a:r>
              <a:rPr lang="en-US" b="1" dirty="0" smtClean="0"/>
              <a:t>dan.grout@islandconservation.org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533400" y="2286000"/>
            <a:ext cx="8229600" cy="1143000"/>
          </a:xfrm>
        </p:spPr>
        <p:txBody>
          <a:bodyPr>
            <a:noAutofit/>
          </a:bodyPr>
          <a:lstStyle/>
          <a:p>
            <a:pPr marL="624078" indent="-514350" algn="l">
              <a:buClrTx/>
              <a:buFont typeface="+mj-lt"/>
              <a:buAutoNum type="arabicPeriod"/>
            </a:pPr>
            <a:r>
              <a:rPr lang="en-US" sz="2400" b="1" dirty="0" smtClean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Summarize public scoping comments</a:t>
            </a:r>
          </a:p>
          <a:p>
            <a:pPr marL="624078" indent="-514350" algn="l">
              <a:buClrTx/>
              <a:buFont typeface="+mj-lt"/>
              <a:buAutoNum type="arabicPeriod"/>
            </a:pPr>
            <a:r>
              <a:rPr lang="en-US" sz="2400" b="1" dirty="0" smtClean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Describe Draft Alternatives Selection Process &amp; Results</a:t>
            </a:r>
          </a:p>
          <a:p>
            <a:pPr marL="624078" indent="-514350" algn="l">
              <a:buClrTx/>
              <a:buFont typeface="+mj-lt"/>
              <a:buAutoNum type="arabicPeriod"/>
            </a:pPr>
            <a:r>
              <a:rPr lang="en-US" sz="2400" b="1" dirty="0" smtClean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Solicit your feedback on the Process &amp; Results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486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Add landscape </a:t>
            </a:r>
            <a:r>
              <a:rPr lang="en-US" dirty="0" err="1">
                <a:solidFill>
                  <a:prstClr val="black"/>
                </a:solidFill>
              </a:rPr>
              <a:t>pic</a:t>
            </a:r>
            <a:r>
              <a:rPr lang="en-US" dirty="0">
                <a:solidFill>
                  <a:prstClr val="black"/>
                </a:solidFill>
              </a:rPr>
              <a:t> of Farallones here</a:t>
            </a:r>
          </a:p>
        </p:txBody>
      </p:sp>
      <p:pic>
        <p:nvPicPr>
          <p:cNvPr id="5" name="Picture 4" descr="DSCN0040"/>
          <p:cNvPicPr>
            <a:picLocks noChangeAspect="1" noChangeArrowheads="1"/>
          </p:cNvPicPr>
          <p:nvPr/>
        </p:nvPicPr>
        <p:blipFill>
          <a:blip r:embed="rId2" cstate="print"/>
          <a:srcRect t="22180" b="38167"/>
          <a:stretch>
            <a:fillRect/>
          </a:stretch>
        </p:blipFill>
        <p:spPr bwMode="auto">
          <a:xfrm>
            <a:off x="533401" y="3798570"/>
            <a:ext cx="8077199" cy="252603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3400" y="533400"/>
            <a:ext cx="8077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Calibri" pitchFamily="34" charset="0"/>
                <a:cs typeface="Calibri" pitchFamily="34" charset="0"/>
              </a:rPr>
              <a:t>Presentation of Decision-Making Tool to USFWS Refuge Regional </a:t>
            </a:r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Office</a:t>
            </a:r>
          </a:p>
          <a:p>
            <a:pPr algn="ctr"/>
            <a:r>
              <a:rPr lang="en-US" sz="3600" b="1" dirty="0" smtClean="0">
                <a:latin typeface="Calibri" pitchFamily="34" charset="0"/>
                <a:cs typeface="Calibri" pitchFamily="34" charset="0"/>
              </a:rPr>
              <a:t>                    January </a:t>
            </a:r>
            <a:r>
              <a:rPr lang="en-US" sz="3600" b="1" dirty="0">
                <a:latin typeface="Calibri" pitchFamily="34" charset="0"/>
                <a:cs typeface="Calibri" pitchFamily="34" charset="0"/>
              </a:rPr>
              <a:t>18, 2012 </a:t>
            </a:r>
            <a:r>
              <a:rPr lang="en-US" dirty="0"/>
              <a:t>					    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EFI-Nov-2010 114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-152400"/>
            <a:ext cx="9906000" cy="701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533400"/>
            <a:ext cx="7848600" cy="10668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Project Purpose Statement </a:t>
            </a:r>
            <a:endParaRPr lang="en-US" sz="4800" b="1" dirty="0">
              <a:solidFill>
                <a:srgbClr val="049E9A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524000"/>
            <a:ext cx="8229600" cy="451643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 </a:t>
            </a:r>
          </a:p>
          <a:p>
            <a:pPr>
              <a:buNone/>
            </a:pP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“</a:t>
            </a:r>
            <a:r>
              <a:rPr lang="en-US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The purpose of the proposed action is to meet the Service’s management goal of protecting and restoring the ecosystem of the </a:t>
            </a:r>
            <a:r>
              <a:rPr lang="en-US" sz="3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Farallon</a:t>
            </a:r>
            <a:r>
              <a:rPr lang="en-US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 Islands, particularly seabirds and other native biological resources, by eradicating non-native house mice .”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381000"/>
            <a:ext cx="8001000" cy="914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Need for Mouse Eradication Project</a:t>
            </a:r>
            <a:endParaRPr lang="en-US" sz="4000" b="1" dirty="0">
              <a:solidFill>
                <a:srgbClr val="049E9A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408113"/>
            <a:ext cx="8458200" cy="48974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Will decrease direct &amp; indirect impacts to: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Seabirds, shorebirds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Native Vegetation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Endemic 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Farallon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Camel Crickets </a:t>
            </a:r>
          </a:p>
          <a:p>
            <a:pPr lvl="1">
              <a:buClrTx/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Endemic 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Farallon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Salamanders</a:t>
            </a:r>
          </a:p>
          <a:p>
            <a:pPr marL="347472" lvl="1" indent="0">
              <a:buNone/>
            </a:pPr>
            <a:endParaRPr lang="en-US" b="1" dirty="0" smtClean="0">
              <a:solidFill>
                <a:srgbClr val="0070C0"/>
              </a:solidFill>
            </a:endParaRPr>
          </a:p>
        </p:txBody>
      </p:sp>
      <p:pic>
        <p:nvPicPr>
          <p:cNvPr id="4" name="Picture 7" descr="24_cb222_2jan07_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84533" y="4267200"/>
            <a:ext cx="2349867" cy="1676400"/>
          </a:xfrm>
          <a:prstGeom prst="ellipse">
            <a:avLst/>
          </a:prstGeom>
          <a:noFill/>
        </p:spPr>
      </p:pic>
      <p:pic>
        <p:nvPicPr>
          <p:cNvPr id="5" name="Picture 5" descr="C:\Users\sesposito\Downloads\5224447656_a75ba0e508_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4267200"/>
            <a:ext cx="2273085" cy="1676400"/>
          </a:xfrm>
          <a:prstGeom prst="ellipse">
            <a:avLst/>
          </a:prstGeom>
          <a:noFill/>
        </p:spPr>
      </p:pic>
      <p:pic>
        <p:nvPicPr>
          <p:cNvPr id="6" name="Picture 5" descr="Lasthenia_DSC_0244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3575" y="4267200"/>
            <a:ext cx="2348225" cy="1676400"/>
          </a:xfrm>
          <a:prstGeom prst="ellipse">
            <a:avLst/>
          </a:prstGeom>
        </p:spPr>
      </p:pic>
      <p:pic>
        <p:nvPicPr>
          <p:cNvPr id="7" name="Picture 5" descr="IMG_780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63526" y="2286000"/>
            <a:ext cx="2399474" cy="167640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3820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049E9A"/>
                </a:solidFill>
                <a:effectLst/>
                <a:latin typeface="Calibri" pitchFamily="34" charset="0"/>
                <a:cs typeface="Calibri" pitchFamily="34" charset="0"/>
              </a:rPr>
              <a:t>Need for Mouse Eradication Project</a:t>
            </a:r>
            <a:endParaRPr lang="en-US" sz="4000" dirty="0">
              <a:solidFill>
                <a:srgbClr val="049E9A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828800"/>
            <a:ext cx="8229600" cy="2286000"/>
          </a:xfrm>
        </p:spPr>
        <p:txBody>
          <a:bodyPr/>
          <a:lstStyle/>
          <a:p>
            <a:pPr>
              <a:buClrTx/>
              <a:buFont typeface="Wingdings" pitchFamily="2" charset="2"/>
              <a:buChar char="§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Eliminate mice as potential vectors for human </a:t>
            </a:r>
          </a:p>
          <a:p>
            <a:pPr>
              <a:buClrTx/>
              <a:buNone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           and marine mammal diseases</a:t>
            </a:r>
          </a:p>
          <a:p>
            <a:pPr>
              <a:buClrTx/>
              <a:buFont typeface="Wingdings" pitchFamily="2" charset="2"/>
              <a:buChar char="§"/>
            </a:pPr>
            <a:r>
              <a:rPr lang="en-US" b="1" dirty="0" smtClean="0">
                <a:latin typeface="Calibri" pitchFamily="34" charset="0"/>
                <a:cs typeface="Calibri" pitchFamily="34" charset="0"/>
              </a:rPr>
              <a:t>Could reduce burrowing owl mortality rates  	(starvation) on the Farallon Islands</a:t>
            </a:r>
          </a:p>
          <a:p>
            <a:pPr>
              <a:buFont typeface="Wingdings" pitchFamily="2" charset="2"/>
              <a:buChar char="§"/>
            </a:pPr>
            <a:endParaRPr lang="en-US" b="1" dirty="0" smtClean="0"/>
          </a:p>
          <a:p>
            <a:pPr>
              <a:buFont typeface="Wingdings" pitchFamily="2" charset="2"/>
              <a:buChar char="§"/>
            </a:pPr>
            <a:endParaRPr lang="en-US" b="1" dirty="0"/>
          </a:p>
        </p:txBody>
      </p:sp>
      <p:pic>
        <p:nvPicPr>
          <p:cNvPr id="4" name="Picture 4" descr="Callorhinos Group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199" y="4114800"/>
            <a:ext cx="2911763" cy="1981200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EFI BUOW"/>
          <p:cNvPicPr>
            <a:picLocks noChangeAspect="1" noChangeArrowheads="1"/>
          </p:cNvPicPr>
          <p:nvPr/>
        </p:nvPicPr>
        <p:blipFill>
          <a:blip r:embed="rId3" cstate="email"/>
          <a:srcRect l="15686" t="32864" r="21569" b="10799"/>
          <a:stretch>
            <a:fillRect/>
          </a:stretch>
        </p:blipFill>
        <p:spPr bwMode="auto">
          <a:xfrm>
            <a:off x="5295900" y="4062412"/>
            <a:ext cx="2966720" cy="2085975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609600"/>
            <a:ext cx="7620000" cy="8433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Extensive Planning &amp; Research</a:t>
            </a:r>
          </a:p>
          <a:p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800" b="1" dirty="0" err="1" smtClean="0">
                <a:latin typeface="Calibri" pitchFamily="34" charset="0"/>
                <a:cs typeface="Calibri" pitchFamily="34" charset="0"/>
              </a:rPr>
              <a:t>Farallon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NWR is one of the most intensively</a:t>
            </a:r>
          </a:p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researched &amp; monitored island ecosystems </a:t>
            </a:r>
          </a:p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in the world: data on impacts/benefits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Ten Years of planning, trials &amp; research </a:t>
            </a:r>
          </a:p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 incorporating lessons learned from past </a:t>
            </a:r>
          </a:p>
          <a:p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and current eradications (</a:t>
            </a:r>
            <a:r>
              <a:rPr lang="en-US" sz="2800" b="1" i="1" dirty="0" smtClean="0">
                <a:latin typeface="Calibri" pitchFamily="34" charset="0"/>
                <a:cs typeface="Calibri" pitchFamily="34" charset="0"/>
              </a:rPr>
              <a:t>e.g.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Anacapa, </a:t>
            </a:r>
          </a:p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 Palmyra, Rat, Desecheo, Allen Cay, </a:t>
            </a:r>
            <a:r>
              <a:rPr lang="en-US" sz="2800" b="1" i="1" dirty="0" smtClean="0">
                <a:latin typeface="Calibri" pitchFamily="34" charset="0"/>
                <a:cs typeface="Calibri" pitchFamily="34" charset="0"/>
              </a:rPr>
              <a:t>etc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)</a:t>
            </a: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en-US" sz="2800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Public Scoping: 2006 for EA &amp; 2011 for EIS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endParaRPr lang="en-US" sz="2400" b="1" dirty="0" smtClean="0"/>
          </a:p>
          <a:p>
            <a:pPr>
              <a:buFont typeface="Wingdings" pitchFamily="2" charset="2"/>
              <a:buChar char="Ø"/>
            </a:pPr>
            <a:endParaRPr lang="en-US" sz="2400" b="1" dirty="0" smtClean="0"/>
          </a:p>
          <a:p>
            <a:endParaRPr lang="en-US" sz="2400" b="1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838200"/>
            <a:ext cx="6934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49E9A"/>
                </a:solidFill>
                <a:latin typeface="Calibri" pitchFamily="34" charset="0"/>
                <a:cs typeface="Calibri" pitchFamily="34" charset="0"/>
              </a:rPr>
              <a:t>Alternative Selection Process</a:t>
            </a:r>
          </a:p>
          <a:p>
            <a:endParaRPr lang="en-US" sz="2400" b="1" dirty="0" smtClean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 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Conducted the most extensive</a:t>
            </a:r>
          </a:p>
          <a:p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alternative selection process ever for </a:t>
            </a:r>
          </a:p>
          <a:p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an island rodent eradication in the world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Took 9 months to research &amp; develop   </a:t>
            </a:r>
          </a:p>
          <a:p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by eradication and island resource</a:t>
            </a:r>
          </a:p>
          <a:p>
            <a:r>
              <a:rPr lang="en-US" sz="2800" b="1" dirty="0" smtClean="0">
                <a:latin typeface="Calibri" pitchFamily="34" charset="0"/>
                <a:cs typeface="Calibri" pitchFamily="34" charset="0"/>
              </a:rPr>
              <a:t>       experts, with public &amp; agency input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b="1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66F92A1C-C533-4013-A4D5-DB94525143C1}"/>
</file>

<file path=customXml/itemProps2.xml><?xml version="1.0" encoding="utf-8"?>
<ds:datastoreItem xmlns:ds="http://schemas.openxmlformats.org/officeDocument/2006/customXml" ds:itemID="{20134FB2-3741-48B2-A334-E1915D4B3C18}"/>
</file>

<file path=customXml/itemProps3.xml><?xml version="1.0" encoding="utf-8"?>
<ds:datastoreItem xmlns:ds="http://schemas.openxmlformats.org/officeDocument/2006/customXml" ds:itemID="{66797C9A-0CD6-4D1F-850F-D3D02B97253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4546</TotalTime>
  <Words>2594</Words>
  <Application>Microsoft Office PowerPoint</Application>
  <PresentationFormat>On-screen Show (4:3)</PresentationFormat>
  <Paragraphs>550</Paragraphs>
  <Slides>40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Aspect</vt:lpstr>
      <vt:lpstr>Acrobat Document</vt:lpstr>
      <vt:lpstr>PowerPoint Presentation</vt:lpstr>
      <vt:lpstr>Invasive Mouse Eradication Project: EIS Alternative Selection Process</vt:lpstr>
      <vt:lpstr>PowerPoint Presentation</vt:lpstr>
      <vt:lpstr>PowerPoint Presentation</vt:lpstr>
      <vt:lpstr>Project Purpose Statement </vt:lpstr>
      <vt:lpstr>Need for Mouse Eradication Project</vt:lpstr>
      <vt:lpstr>Need for Mouse Eradication Project</vt:lpstr>
      <vt:lpstr>PowerPoint Presentation</vt:lpstr>
      <vt:lpstr>PowerPoint Presentation</vt:lpstr>
      <vt:lpstr>DEIS Scoping Comment Draft Summary</vt:lpstr>
      <vt:lpstr> Overall Characterization of the  Scoping Period Comments </vt:lpstr>
      <vt:lpstr>  Scoping Comment Themes</vt:lpstr>
      <vt:lpstr>    Conditional Scoping Support</vt:lpstr>
      <vt:lpstr>Conditional Support (Cont.)</vt:lpstr>
      <vt:lpstr>PowerPoint Presentation</vt:lpstr>
      <vt:lpstr>PowerPoint Presentation</vt:lpstr>
      <vt:lpstr>PowerPoint Presentation</vt:lpstr>
      <vt:lpstr>PowerPoint Presentation</vt:lpstr>
      <vt:lpstr> All Reasonable Potential Alternatives Were Considered in Selection Process</vt:lpstr>
      <vt:lpstr>Non-Rodenticide Methods Considered</vt:lpstr>
      <vt:lpstr>Rodenticides Considered</vt:lpstr>
      <vt:lpstr>Scoring of Possible Methods</vt:lpstr>
      <vt:lpstr>Environmental Impact Issues</vt:lpstr>
      <vt:lpstr>Environmental Concerns Matrix</vt:lpstr>
      <vt:lpstr>PowerPoint Presentation</vt:lpstr>
      <vt:lpstr>PowerPoint Presentation</vt:lpstr>
      <vt:lpstr>Operational Considerations Matrix Scoring</vt:lpstr>
      <vt:lpstr>PowerPoint Presentation</vt:lpstr>
      <vt:lpstr>PowerPoint Presentation</vt:lpstr>
      <vt:lpstr>PowerPoint Presentation</vt:lpstr>
      <vt:lpstr>Minimum Operational Criteria</vt:lpstr>
      <vt:lpstr>PowerPoint Presentation</vt:lpstr>
      <vt:lpstr>8 Methods Meet Minimum Criteria </vt:lpstr>
      <vt:lpstr>Leaving 3 Available Products for development of Action Alternatives:</vt:lpstr>
      <vt:lpstr>Mouse Eradication: Anticoagulants</vt:lpstr>
      <vt:lpstr>Ongoing Research and Activities</vt:lpstr>
      <vt:lpstr>Proposed 2012 NEPA Schedule</vt:lpstr>
      <vt:lpstr>Mouse Project Funding Summary</vt:lpstr>
      <vt:lpstr>  We Appreciate Your Comments!</vt:lpstr>
      <vt:lpstr>PowerPoint Presentation</vt:lpstr>
    </vt:vector>
  </TitlesOfParts>
  <Company>Island Conservation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gfeldman</dc:creator>
  <cp:lastModifiedBy>General Checkout</cp:lastModifiedBy>
  <cp:revision>365</cp:revision>
  <dcterms:created xsi:type="dcterms:W3CDTF">2011-11-28T18:54:47Z</dcterms:created>
  <dcterms:modified xsi:type="dcterms:W3CDTF">2012-01-18T21:32:17Z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583600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