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tiff" ContentType="image/tiff"/>
  <Default Extension="vml" ContentType="application/vnd.openxmlformats-officedocument.vmlDrawing"/>
  <Default Extension="jpg" ContentType="image/jpeg"/>
  <Default Extension="MP4" ContentType="video/mp4"/>
  <Override PartName="/ppt/presentation.xml" ContentType="application/vnd.openxmlformats-officedocument.presentationml.presentation.main+xml"/>
  <Override PartName="/ppt/slides/slide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1.xml" ContentType="application/vnd.openxmlformats-officedocument.presentationml.slide+xml"/>
  <Override PartName="/ppt/slides/slide29.xml" ContentType="application/vnd.openxmlformats-officedocument.presentationml.slide+xml"/>
  <Override PartName="/ppt/slides/slide31.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37.xml" ContentType="application/vnd.openxmlformats-officedocument.presentationml.slide+xml"/>
  <Override PartName="/ppt/slides/slide30.xml" ContentType="application/vnd.openxmlformats-officedocument.presentationml.slide+xml"/>
  <Override PartName="/ppt/slides/slide35.xml" ContentType="application/vnd.openxmlformats-officedocument.presentationml.slide+xml"/>
  <Override PartName="/ppt/slides/slide32.xml" ContentType="application/vnd.openxmlformats-officedocument.presentationml.slide+xml"/>
  <Override PartName="/ppt/slides/slide36.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notesSlides/notesSlide41.xml" ContentType="application/vnd.openxmlformats-officedocument.presentationml.notesSlide+xml"/>
  <Override PartName="/ppt/notesSlides/notesSlide32.xml" ContentType="application/vnd.openxmlformats-officedocument.presentationml.notesSlide+xml"/>
  <Override PartName="/ppt/notesSlides/notesSlide31.xml" ContentType="application/vnd.openxmlformats-officedocument.presentationml.notesSlide+xml"/>
  <Override PartName="/ppt/notesSlides/notesSlide30.xml" ContentType="application/vnd.openxmlformats-officedocument.presentationml.notesSlide+xml"/>
  <Override PartName="/ppt/notesSlides/notesSlide29.xml" ContentType="application/vnd.openxmlformats-officedocument.presentationml.notesSlide+xml"/>
  <Override PartName="/ppt/notesSlides/notesSlide28.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40.xml" ContentType="application/vnd.openxmlformats-officedocument.presentationml.notesSlide+xml"/>
  <Override PartName="/ppt/notesSlides/notesSlide39.xml" ContentType="application/vnd.openxmlformats-officedocument.presentationml.notesSlide+xml"/>
  <Override PartName="/ppt/notesSlides/notesSlide38.xml" ContentType="application/vnd.openxmlformats-officedocument.presentationml.notesSlide+xml"/>
  <Override PartName="/ppt/notesSlides/notesSlide37.xml" ContentType="application/vnd.openxmlformats-officedocument.presentationml.notesSlide+xml"/>
  <Override PartName="/ppt/slideMasters/slideMaster1.xml" ContentType="application/vnd.openxmlformats-officedocument.presentationml.slideMaster+xml"/>
  <Override PartName="/ppt/notesSlides/notesSlide27.xml" ContentType="application/vnd.openxmlformats-officedocument.presentationml.notesSlide+xml"/>
  <Override PartName="/ppt/notesSlides/notesSlide36.xml" ContentType="application/vnd.openxmlformats-officedocument.presentationml.notesSlide+xml"/>
  <Override PartName="/ppt/notesSlides/notesSlide6.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15.xml" ContentType="application/vnd.openxmlformats-officedocument.presentationml.notesSlide+xml"/>
  <Override PartName="/ppt/notesSlides/notesSlide1.xml" ContentType="application/vnd.openxmlformats-officedocument.presentationml.notesSlide+xml"/>
  <Override PartName="/ppt/notesSlides/notesSlide11.xml" ContentType="application/vnd.openxmlformats-officedocument.presentationml.notesSlide+xml"/>
  <Override PartName="/ppt/notesSlides/notesSlide7.xml" ContentType="application/vnd.openxmlformats-officedocument.presentationml.notes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7.xml" ContentType="application/vnd.openxmlformats-officedocument.presentationml.slideLayout+xml"/>
  <Override PartName="/ppt/notesSlides/notesSlide3.xml" ContentType="application/vnd.openxmlformats-officedocument.presentationml.notesSlide+xml"/>
  <Override PartName="/ppt/notesSlides/notesSlide16.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xml" ContentType="application/vnd.openxmlformats-officedocument.presentationml.notesSlide+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notesSlides/notesSlide4.xml" ContentType="application/vnd.openxmlformats-officedocument.presentationml.notesSlide+xml"/>
  <Override PartName="/ppt/notesSlides/notesSlide8.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slideLayouts/slideLayout16.xml" ContentType="application/vnd.openxmlformats-officedocument.presentationml.slideLayout+xml"/>
  <Override PartName="/ppt/notesSlides/notesSlide14.xml" ContentType="application/vnd.openxmlformats-officedocument.presentationml.notesSlide+xml"/>
  <Override PartName="/ppt/slideLayouts/slideLayout15.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notesSlides/notesSlide23.xml" ContentType="application/vnd.openxmlformats-officedocument.presentationml.notesSlide+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12.xml" ContentType="application/vnd.openxmlformats-officedocument.presentationml.notesSlide+xml"/>
  <Override PartName="/ppt/notesSlides/notesSlide26.xml" ContentType="application/vnd.openxmlformats-officedocument.presentationml.notesSlide+xml"/>
  <Override PartName="/ppt/notesSlides/notesSlide25.xml" ContentType="application/vnd.openxmlformats-officedocument.presentationml.notesSlide+xml"/>
  <Override PartName="/ppt/slideLayouts/slideLayout4.xml" ContentType="application/vnd.openxmlformats-officedocument.presentationml.slideLayout+xml"/>
  <Override PartName="/ppt/slideLayouts/slideLayout9.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notesSlides/notesSlide24.xml" ContentType="application/vnd.openxmlformats-officedocument.presentationml.notes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ommentAuthors.xml" ContentType="application/vnd.openxmlformats-officedocument.presentationml.commentAuthors+xml"/>
  <Override PartName="/ppt/theme/theme1.xml" ContentType="application/vnd.openxmlformats-officedocument.them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3" r:id="rId1"/>
  </p:sldMasterIdLst>
  <p:notesMasterIdLst>
    <p:notesMasterId r:id="rId43"/>
  </p:notesMasterIdLst>
  <p:handoutMasterIdLst>
    <p:handoutMasterId r:id="rId44"/>
  </p:handoutMasterIdLst>
  <p:sldIdLst>
    <p:sldId id="322" r:id="rId2"/>
    <p:sldId id="337" r:id="rId3"/>
    <p:sldId id="384" r:id="rId4"/>
    <p:sldId id="385" r:id="rId5"/>
    <p:sldId id="411" r:id="rId6"/>
    <p:sldId id="431" r:id="rId7"/>
    <p:sldId id="387" r:id="rId8"/>
    <p:sldId id="428" r:id="rId9"/>
    <p:sldId id="334" r:id="rId10"/>
    <p:sldId id="439" r:id="rId11"/>
    <p:sldId id="333" r:id="rId12"/>
    <p:sldId id="327" r:id="rId13"/>
    <p:sldId id="328" r:id="rId14"/>
    <p:sldId id="339" r:id="rId15"/>
    <p:sldId id="340" r:id="rId16"/>
    <p:sldId id="437" r:id="rId17"/>
    <p:sldId id="388" r:id="rId18"/>
    <p:sldId id="332" r:id="rId19"/>
    <p:sldId id="392" r:id="rId20"/>
    <p:sldId id="440" r:id="rId21"/>
    <p:sldId id="436" r:id="rId22"/>
    <p:sldId id="399" r:id="rId23"/>
    <p:sldId id="423" r:id="rId24"/>
    <p:sldId id="393" r:id="rId25"/>
    <p:sldId id="441" r:id="rId26"/>
    <p:sldId id="429" r:id="rId27"/>
    <p:sldId id="432" r:id="rId28"/>
    <p:sldId id="443" r:id="rId29"/>
    <p:sldId id="266" r:id="rId30"/>
    <p:sldId id="395" r:id="rId31"/>
    <p:sldId id="315" r:id="rId32"/>
    <p:sldId id="370" r:id="rId33"/>
    <p:sldId id="267" r:id="rId34"/>
    <p:sldId id="346" r:id="rId35"/>
    <p:sldId id="397" r:id="rId36"/>
    <p:sldId id="442" r:id="rId37"/>
    <p:sldId id="371" r:id="rId38"/>
    <p:sldId id="444" r:id="rId39"/>
    <p:sldId id="398" r:id="rId40"/>
    <p:sldId id="438" r:id="rId41"/>
    <p:sldId id="317" r:id="rId42"/>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4920" userDrawn="1">
          <p15:clr>
            <a:srgbClr val="A4A3A4"/>
          </p15:clr>
        </p15:guide>
        <p15:guide id="3" pos="3552" userDrawn="1">
          <p15:clr>
            <a:srgbClr val="A4A3A4"/>
          </p15:clr>
        </p15:guide>
        <p15:guide id="4" pos="3840" userDrawn="1">
          <p15:clr>
            <a:srgbClr val="A4A3A4"/>
          </p15:clr>
        </p15:guide>
        <p15:guide id="5" pos="631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iyan Sisson" initials="HS" lastIdx="28" clrIdx="0">
    <p:extLst>
      <p:ext uri="{19B8F6BF-5375-455C-9EA6-DF929625EA0E}">
        <p15:presenceInfo xmlns:p15="http://schemas.microsoft.com/office/powerpoint/2012/main" userId="cc789d3b397fb6f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730C"/>
    <a:srgbClr val="007698"/>
    <a:srgbClr val="60B5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29" autoAdjust="0"/>
    <p:restoredTop sz="80474" autoAdjust="0"/>
  </p:normalViewPr>
  <p:slideViewPr>
    <p:cSldViewPr snapToGrid="0">
      <p:cViewPr varScale="1">
        <p:scale>
          <a:sx n="59" d="100"/>
          <a:sy n="59" d="100"/>
        </p:scale>
        <p:origin x="1122" y="66"/>
      </p:cViewPr>
      <p:guideLst>
        <p:guide orient="horz" pos="2160"/>
        <p:guide pos="4920"/>
        <p:guide pos="3552"/>
        <p:guide pos="3840"/>
        <p:guide pos="6312"/>
      </p:guideLst>
    </p:cSldViewPr>
  </p:slideViewPr>
  <p:outlineViewPr>
    <p:cViewPr>
      <p:scale>
        <a:sx n="33" d="100"/>
        <a:sy n="33" d="100"/>
      </p:scale>
      <p:origin x="0" y="-13818"/>
    </p:cViewPr>
  </p:outlineViewPr>
  <p:notesTextViewPr>
    <p:cViewPr>
      <p:scale>
        <a:sx n="1" d="1"/>
        <a:sy n="1" d="1"/>
      </p:scale>
      <p:origin x="0" y="0"/>
    </p:cViewPr>
  </p:notesTextViewPr>
  <p:sorterViewPr>
    <p:cViewPr>
      <p:scale>
        <a:sx n="100" d="100"/>
        <a:sy n="100" d="100"/>
      </p:scale>
      <p:origin x="0" y="-6150"/>
    </p:cViewPr>
  </p:sorterViewPr>
  <p:notesViewPr>
    <p:cSldViewPr snapToGrid="0">
      <p:cViewPr varScale="1">
        <p:scale>
          <a:sx n="87" d="100"/>
          <a:sy n="87" d="100"/>
        </p:scale>
        <p:origin x="5760" y="6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50"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52"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customXml" Target="../customXml/item2.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4003554-8FF4-43C6-B98E-E7175C18E64D}"/>
              </a:ext>
            </a:extLst>
          </p:cNvPr>
          <p:cNvSpPr>
            <a:spLocks noGrp="1"/>
          </p:cNvSpPr>
          <p:nvPr>
            <p:ph type="hdr" sz="quarter"/>
          </p:nvPr>
        </p:nvSpPr>
        <p:spPr>
          <a:xfrm>
            <a:off x="0" y="1"/>
            <a:ext cx="3169920" cy="481727"/>
          </a:xfrm>
          <a:prstGeom prst="rect">
            <a:avLst/>
          </a:prstGeom>
        </p:spPr>
        <p:txBody>
          <a:bodyPr vert="horz" lIns="96661" tIns="48331" rIns="96661" bIns="48331" rtlCol="0"/>
          <a:lstStyle>
            <a:lvl1pPr algn="l">
              <a:defRPr sz="1300"/>
            </a:lvl1pPr>
          </a:lstStyle>
          <a:p>
            <a:endParaRPr lang="en-US" dirty="0"/>
          </a:p>
        </p:txBody>
      </p:sp>
      <p:sp>
        <p:nvSpPr>
          <p:cNvPr id="3" name="Date Placeholder 2">
            <a:extLst>
              <a:ext uri="{FF2B5EF4-FFF2-40B4-BE49-F238E27FC236}">
                <a16:creationId xmlns:a16="http://schemas.microsoft.com/office/drawing/2014/main" id="{3EA90FB7-AE20-431D-9F93-9290A597861D}"/>
              </a:ext>
            </a:extLst>
          </p:cNvPr>
          <p:cNvSpPr>
            <a:spLocks noGrp="1"/>
          </p:cNvSpPr>
          <p:nvPr>
            <p:ph type="dt" sz="quarter" idx="1"/>
          </p:nvPr>
        </p:nvSpPr>
        <p:spPr>
          <a:xfrm>
            <a:off x="4143587" y="1"/>
            <a:ext cx="3169920" cy="481727"/>
          </a:xfrm>
          <a:prstGeom prst="rect">
            <a:avLst/>
          </a:prstGeom>
        </p:spPr>
        <p:txBody>
          <a:bodyPr vert="horz" lIns="96661" tIns="48331" rIns="96661" bIns="48331" rtlCol="0"/>
          <a:lstStyle>
            <a:lvl1pPr algn="r">
              <a:defRPr sz="1300"/>
            </a:lvl1pPr>
          </a:lstStyle>
          <a:p>
            <a:fld id="{F64A34A7-E17A-44FA-8693-02D10E39CF7B}" type="datetimeFigureOut">
              <a:rPr lang="en-US" smtClean="0"/>
              <a:t>7/27/2021</a:t>
            </a:fld>
            <a:endParaRPr lang="en-US" dirty="0"/>
          </a:p>
        </p:txBody>
      </p:sp>
      <p:sp>
        <p:nvSpPr>
          <p:cNvPr id="4" name="Footer Placeholder 3">
            <a:extLst>
              <a:ext uri="{FF2B5EF4-FFF2-40B4-BE49-F238E27FC236}">
                <a16:creationId xmlns:a16="http://schemas.microsoft.com/office/drawing/2014/main" id="{CB536119-1F9F-41F1-B14C-D90FB912421D}"/>
              </a:ext>
            </a:extLst>
          </p:cNvPr>
          <p:cNvSpPr>
            <a:spLocks noGrp="1"/>
          </p:cNvSpPr>
          <p:nvPr>
            <p:ph type="ftr" sz="quarter" idx="2"/>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dirty="0"/>
          </a:p>
        </p:txBody>
      </p:sp>
      <p:sp>
        <p:nvSpPr>
          <p:cNvPr id="5" name="Slide Number Placeholder 4">
            <a:extLst>
              <a:ext uri="{FF2B5EF4-FFF2-40B4-BE49-F238E27FC236}">
                <a16:creationId xmlns:a16="http://schemas.microsoft.com/office/drawing/2014/main" id="{2F2167E9-3F6F-43E1-BADC-A230098D84EA}"/>
              </a:ext>
            </a:extLst>
          </p:cNvPr>
          <p:cNvSpPr>
            <a:spLocks noGrp="1"/>
          </p:cNvSpPr>
          <p:nvPr>
            <p:ph type="sldNum" sz="quarter" idx="3"/>
          </p:nvPr>
        </p:nvSpPr>
        <p:spPr>
          <a:xfrm>
            <a:off x="4143587" y="9119474"/>
            <a:ext cx="3169920" cy="481726"/>
          </a:xfrm>
          <a:prstGeom prst="rect">
            <a:avLst/>
          </a:prstGeom>
        </p:spPr>
        <p:txBody>
          <a:bodyPr vert="horz" lIns="96661" tIns="48331" rIns="96661" bIns="48331" rtlCol="0" anchor="b"/>
          <a:lstStyle>
            <a:lvl1pPr algn="r">
              <a:defRPr sz="1300"/>
            </a:lvl1pPr>
          </a:lstStyle>
          <a:p>
            <a:fld id="{B7AAFBB4-91CD-4BDC-9060-A24D39FF959B}" type="slidenum">
              <a:rPr lang="en-US" smtClean="0"/>
              <a:t>‹#›</a:t>
            </a:fld>
            <a:endParaRPr lang="en-US" dirty="0"/>
          </a:p>
        </p:txBody>
      </p:sp>
    </p:spTree>
    <p:extLst>
      <p:ext uri="{BB962C8B-B14F-4D97-AF65-F5344CB8AC3E}">
        <p14:creationId xmlns:p14="http://schemas.microsoft.com/office/powerpoint/2010/main" val="38699818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481727"/>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1"/>
            <a:ext cx="3169920" cy="481727"/>
          </a:xfrm>
          <a:prstGeom prst="rect">
            <a:avLst/>
          </a:prstGeom>
        </p:spPr>
        <p:txBody>
          <a:bodyPr vert="horz" lIns="96661" tIns="48331" rIns="96661" bIns="48331" rtlCol="0"/>
          <a:lstStyle>
            <a:lvl1pPr algn="r">
              <a:defRPr sz="1300"/>
            </a:lvl1pPr>
          </a:lstStyle>
          <a:p>
            <a:fld id="{0DE3A0C5-50BE-4692-AB72-7641B36CF1EC}" type="datetimeFigureOut">
              <a:rPr lang="en-US" smtClean="0"/>
              <a:t>7/27/2021</a:t>
            </a:fld>
            <a:endParaRPr lang="en-US" dirty="0"/>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620577"/>
            <a:ext cx="5852160" cy="3780474"/>
          </a:xfrm>
          <a:prstGeom prst="rect">
            <a:avLst/>
          </a:prstGeom>
        </p:spPr>
        <p:txBody>
          <a:bodyPr vert="horz" lIns="96661" tIns="48331" rIns="96661" bIns="48331"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BD9D87F3-4C1E-47BD-BC52-23B8D91C06B7}" type="slidenum">
              <a:rPr lang="en-US" smtClean="0"/>
              <a:t>‹#›</a:t>
            </a:fld>
            <a:endParaRPr lang="en-US" dirty="0"/>
          </a:p>
        </p:txBody>
      </p:sp>
    </p:spTree>
    <p:extLst>
      <p:ext uri="{BB962C8B-B14F-4D97-AF65-F5344CB8AC3E}">
        <p14:creationId xmlns:p14="http://schemas.microsoft.com/office/powerpoint/2010/main" val="21573702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02066" indent="-302066">
              <a:buFont typeface="Arial" panose="020B0604020202020204" pitchFamily="34" charset="0"/>
              <a:buChar char="•"/>
            </a:pPr>
            <a:r>
              <a:rPr lang="en-US" dirty="0" smtClean="0"/>
              <a:t>Refuge has managed South </a:t>
            </a:r>
            <a:r>
              <a:rPr lang="en-US" dirty="0" err="1" smtClean="0"/>
              <a:t>Farallones</a:t>
            </a:r>
            <a:r>
              <a:rPr lang="en-US" dirty="0" smtClean="0"/>
              <a:t> since 1969.</a:t>
            </a:r>
          </a:p>
          <a:p>
            <a:pPr marL="302066" indent="-302066">
              <a:buFont typeface="Arial" panose="020B0604020202020204" pitchFamily="34" charset="0"/>
              <a:buChar char="•"/>
            </a:pPr>
            <a:r>
              <a:rPr lang="en-US" dirty="0" smtClean="0"/>
              <a:t>Islands were highly impacted from past use.</a:t>
            </a:r>
          </a:p>
          <a:p>
            <a:pPr marL="302066" indent="-302066">
              <a:buFont typeface="Arial" panose="020B0604020202020204" pitchFamily="34" charset="0"/>
              <a:buChar char="•"/>
            </a:pPr>
            <a:r>
              <a:rPr lang="en-US" dirty="0" smtClean="0"/>
              <a:t>Refuge has worked to protect and restore island ecosystem.</a:t>
            </a:r>
          </a:p>
          <a:p>
            <a:pPr marL="302066" marR="0" lvl="0" indent="-302066"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smtClean="0"/>
              <a:t>Long journey of restoration on the island. </a:t>
            </a:r>
            <a:r>
              <a:rPr lang="en-US" b="1" baseline="0" dirty="0" smtClean="0"/>
              <a:t>Restoring the island is restoring an important regional marine environment.</a:t>
            </a:r>
            <a:endParaRPr lang="en-US" b="1" dirty="0" smtClean="0"/>
          </a:p>
          <a:p>
            <a:pPr marL="302066" indent="-302066">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1</a:t>
            </a:fld>
            <a:endParaRPr lang="en-US" dirty="0"/>
          </a:p>
        </p:txBody>
      </p:sp>
    </p:spTree>
    <p:extLst>
      <p:ext uri="{BB962C8B-B14F-4D97-AF65-F5344CB8AC3E}">
        <p14:creationId xmlns:p14="http://schemas.microsoft.com/office/powerpoint/2010/main" val="42448738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At peak abundance, house mouse densities on the islands are the highest recorded on any island in the world, up to 500 mice per acre.</a:t>
            </a:r>
          </a:p>
          <a:p>
            <a:r>
              <a:rPr lang="en-US" b="1" baseline="0" dirty="0" smtClean="0"/>
              <a:t>This is what it looks like.</a:t>
            </a:r>
          </a:p>
          <a:p>
            <a:r>
              <a:rPr lang="en-US" b="1" baseline="0" dirty="0" smtClean="0"/>
              <a:t>Mice are everywhere.  It actually looks like the ground is moving with mice.</a:t>
            </a:r>
          </a:p>
          <a:p>
            <a:r>
              <a:rPr lang="en-US" b="1" baseline="0" dirty="0" smtClean="0"/>
              <a:t>In the houses, you can’t keep them out.  They chew through everything.  </a:t>
            </a:r>
          </a:p>
          <a:p>
            <a:r>
              <a:rPr lang="en-US" b="1" baseline="0" dirty="0" smtClean="0"/>
              <a:t>And they eat just about everything, too, including each other.</a:t>
            </a:r>
          </a:p>
        </p:txBody>
      </p:sp>
      <p:sp>
        <p:nvSpPr>
          <p:cNvPr id="4" name="Slide Number Placeholder 3"/>
          <p:cNvSpPr>
            <a:spLocks noGrp="1"/>
          </p:cNvSpPr>
          <p:nvPr>
            <p:ph type="sldNum" sz="quarter" idx="10"/>
          </p:nvPr>
        </p:nvSpPr>
        <p:spPr/>
        <p:txBody>
          <a:bodyPr/>
          <a:lstStyle/>
          <a:p>
            <a:fld id="{BD9D87F3-4C1E-47BD-BC52-23B8D91C06B7}" type="slidenum">
              <a:rPr lang="en-US" smtClean="0"/>
              <a:t>10</a:t>
            </a:fld>
            <a:endParaRPr lang="en-US" dirty="0"/>
          </a:p>
        </p:txBody>
      </p:sp>
    </p:spTree>
    <p:extLst>
      <p:ext uri="{BB962C8B-B14F-4D97-AF65-F5344CB8AC3E}">
        <p14:creationId xmlns:p14="http://schemas.microsoft.com/office/powerpoint/2010/main" val="39386253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r>
              <a:rPr lang="en-US" dirty="0" smtClean="0"/>
              <a:t>Extreme abundance of mice has altered </a:t>
            </a:r>
            <a:r>
              <a:rPr lang="en-US" dirty="0" err="1" smtClean="0"/>
              <a:t>Farallon</a:t>
            </a:r>
            <a:r>
              <a:rPr lang="en-US" dirty="0" smtClean="0"/>
              <a:t> ecosystem.</a:t>
            </a:r>
          </a:p>
          <a:p>
            <a:pPr eaLnBrk="1" hangingPunct="1"/>
            <a:r>
              <a:rPr lang="en-US" dirty="0" smtClean="0"/>
              <a:t>This we know from both studies on the island and studies done elsewhere.</a:t>
            </a:r>
          </a:p>
          <a:p>
            <a:pPr eaLnBrk="1" hangingPunct="1"/>
            <a:r>
              <a:rPr lang="en-US" dirty="0" smtClean="0"/>
              <a:t>Opportunistic omnivores:</a:t>
            </a:r>
            <a:r>
              <a:rPr lang="en-US" baseline="0" dirty="0" smtClean="0"/>
              <a:t> very diverse diet, so impact ecosystem at multiple levels.</a:t>
            </a:r>
          </a:p>
          <a:p>
            <a:pPr eaLnBrk="1" hangingPunct="1"/>
            <a:r>
              <a:rPr lang="en-US" dirty="0" smtClean="0"/>
              <a:t>Even more damaging</a:t>
            </a:r>
            <a:r>
              <a:rPr lang="en-US" baseline="0" dirty="0" smtClean="0"/>
              <a:t> is that impacts are both direct and indirect.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We know that by removing invasive mice from the island, we will decrease negative impacts and have positive benefits that will help restore balance in the ecosystem.</a:t>
            </a:r>
            <a:endParaRPr lang="en-US" b="1" dirty="0" smtClean="0"/>
          </a:p>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11</a:t>
            </a:fld>
            <a:endParaRPr lang="en-US" dirty="0"/>
          </a:p>
        </p:txBody>
      </p:sp>
    </p:spTree>
    <p:extLst>
      <p:ext uri="{BB962C8B-B14F-4D97-AF65-F5344CB8AC3E}">
        <p14:creationId xmlns:p14="http://schemas.microsoft.com/office/powerpoint/2010/main" val="3358114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USFWS</a:t>
            </a:r>
            <a:r>
              <a:rPr lang="en-US" baseline="0" dirty="0" smtClean="0"/>
              <a:t> and CA Species of Concern</a:t>
            </a:r>
          </a:p>
          <a:p>
            <a:r>
              <a:rPr lang="en-US" baseline="0" dirty="0" smtClean="0"/>
              <a:t>Was proposed for endangered species listing. Part of reason for not listing was because of planning efforts to eradicate mice from the islands.</a:t>
            </a:r>
          </a:p>
          <a:p>
            <a:r>
              <a:rPr lang="en-US" baseline="0" dirty="0" smtClean="0"/>
              <a:t>IUCN red listed.</a:t>
            </a:r>
          </a:p>
          <a:p>
            <a:r>
              <a:rPr lang="en-US" baseline="0" dirty="0" smtClean="0"/>
              <a:t>Endemic to southern California Current (mainly California) region.</a:t>
            </a:r>
          </a:p>
          <a:p>
            <a:r>
              <a:rPr lang="en-US" baseline="0" dirty="0" smtClean="0"/>
              <a:t>Breeds on just a few islands and rocks.  </a:t>
            </a:r>
            <a:r>
              <a:rPr lang="en-US" baseline="0" dirty="0" err="1" smtClean="0"/>
              <a:t>Farallon</a:t>
            </a:r>
            <a:r>
              <a:rPr lang="en-US" baseline="0" dirty="0" smtClean="0"/>
              <a:t> Islands is most important colony, with nearly 50% of the world breeding population.</a:t>
            </a:r>
          </a:p>
          <a:p>
            <a:r>
              <a:rPr lang="en-US" baseline="0" dirty="0" smtClean="0"/>
              <a:t>Forage mostly offshore, but marine sanctuaries, especially Cordell Bank and Monterey Bay, provide important foraging habitat. Large concentrations occur in those areas in the late summer and fall months.</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12</a:t>
            </a:fld>
            <a:endParaRPr lang="en-US" dirty="0"/>
          </a:p>
        </p:txBody>
      </p:sp>
    </p:spTree>
    <p:extLst>
      <p:ext uri="{BB962C8B-B14F-4D97-AF65-F5344CB8AC3E}">
        <p14:creationId xmlns:p14="http://schemas.microsoft.com/office/powerpoint/2010/main" val="13340645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r>
              <a:rPr lang="en-US" dirty="0" smtClean="0"/>
              <a:t>Mouse population in cyclic.  Start increasing in summer, then peak in the</a:t>
            </a:r>
            <a:r>
              <a:rPr lang="en-US" baseline="0" dirty="0" smtClean="0"/>
              <a:t> fall when they hit massive abundance.  Then crash in winter, with few present in spring.</a:t>
            </a:r>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13</a:t>
            </a:fld>
            <a:endParaRPr lang="en-US" dirty="0"/>
          </a:p>
        </p:txBody>
      </p:sp>
    </p:spTree>
    <p:extLst>
      <p:ext uri="{BB962C8B-B14F-4D97-AF65-F5344CB8AC3E}">
        <p14:creationId xmlns:p14="http://schemas.microsoft.com/office/powerpoint/2010/main" val="34904193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r>
              <a:rPr lang="en-US" dirty="0" smtClean="0"/>
              <a:t>Burrowing Owls</a:t>
            </a:r>
            <a:r>
              <a:rPr lang="en-US" baseline="0" dirty="0" smtClean="0"/>
              <a:t> do not breed on the islands but arrive as migrants in the fall when the mouse population is at peak numbers. Finding abundant food, many owls settle in for the winter.  When the mouse population crashes, mouse food source is largely dissipated.  </a:t>
            </a:r>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14</a:t>
            </a:fld>
            <a:endParaRPr lang="en-US" dirty="0"/>
          </a:p>
        </p:txBody>
      </p:sp>
    </p:spTree>
    <p:extLst>
      <p:ext uri="{BB962C8B-B14F-4D97-AF65-F5344CB8AC3E}">
        <p14:creationId xmlns:p14="http://schemas.microsoft.com/office/powerpoint/2010/main" val="32697288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r>
              <a:rPr lang="en-US" dirty="0" smtClean="0"/>
              <a:t>When mouse population</a:t>
            </a:r>
            <a:r>
              <a:rPr lang="en-US" baseline="0" dirty="0" smtClean="0"/>
              <a:t> crashes, owl’s migration hormones are at low levels, so they remain into spring when migration hormones tell them it’s time to depart for the breeding grounds.</a:t>
            </a:r>
          </a:p>
          <a:p>
            <a:pPr eaLnBrk="1" hangingPunct="1"/>
            <a:r>
              <a:rPr lang="en-US" baseline="0" dirty="0" smtClean="0"/>
              <a:t>Storm-petrels begin returning to the islands in February for pre-breeding courtship activities. With small size and nocturnal behavior, they make for adequate burrowing owl prey.  Studies of owl predation and owl diet clearly showed that owls switch to feed mainly on storm-petrels in late winter and spring, after mouse population crashed. This is what sustains most owls until spring migration hormones kick in and they depart the islands for their breeding grounds.</a:t>
            </a:r>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15</a:t>
            </a:fld>
            <a:endParaRPr lang="en-US" dirty="0"/>
          </a:p>
        </p:txBody>
      </p:sp>
    </p:spTree>
    <p:extLst>
      <p:ext uri="{BB962C8B-B14F-4D97-AF65-F5344CB8AC3E}">
        <p14:creationId xmlns:p14="http://schemas.microsoft.com/office/powerpoint/2010/main" val="26754104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Ashy storm-petrel population projections and probability of decline at the South </a:t>
            </a:r>
            <a:r>
              <a:rPr lang="en-US" sz="1200" kern="1200" dirty="0" err="1" smtClean="0">
                <a:solidFill>
                  <a:schemeClr val="tx1"/>
                </a:solidFill>
                <a:effectLst/>
                <a:latin typeface="+mn-lt"/>
                <a:ea typeface="+mn-ea"/>
                <a:cs typeface="+mn-cs"/>
              </a:rPr>
              <a:t>Farallon</a:t>
            </a:r>
            <a:r>
              <a:rPr lang="en-US" sz="1200" kern="1200" dirty="0" smtClean="0">
                <a:solidFill>
                  <a:schemeClr val="tx1"/>
                </a:solidFill>
                <a:effectLst/>
                <a:latin typeface="+mn-lt"/>
                <a:ea typeface="+mn-ea"/>
                <a:cs typeface="+mn-cs"/>
              </a:rPr>
              <a:t> Islands. (A) </a:t>
            </a:r>
            <a:r>
              <a:rPr lang="en-US" sz="1200" kern="1200" dirty="0" err="1" smtClean="0">
                <a:solidFill>
                  <a:schemeClr val="tx1"/>
                </a:solidFill>
                <a:effectLst/>
                <a:latin typeface="+mn-lt"/>
                <a:ea typeface="+mn-ea"/>
                <a:cs typeface="+mn-cs"/>
              </a:rPr>
              <a:t>Farallon</a:t>
            </a:r>
            <a:r>
              <a:rPr lang="en-US" sz="1200" kern="1200" dirty="0" smtClean="0">
                <a:solidFill>
                  <a:schemeClr val="tx1"/>
                </a:solidFill>
                <a:effectLst/>
                <a:latin typeface="+mn-lt"/>
                <a:ea typeface="+mn-ea"/>
                <a:cs typeface="+mn-cs"/>
              </a:rPr>
              <a:t> ashy storm-petrel population projections under the three levels of reduction in burrowing owl abundance: 0% (blue circles), 50% (orange triangles), and 80% reduction (gray squares). Median results are shown (10,000 simulations each). Depicted are relative population sizes for a 20-yr period; the population size index has been set to 1.0 for Year 0. Year 0 corresponds to the first breeding season following burrowing owl reduction. (B) Probability of population decline for the </a:t>
            </a:r>
            <a:r>
              <a:rPr lang="en-US" sz="1200" kern="1200" dirty="0" err="1" smtClean="0">
                <a:solidFill>
                  <a:schemeClr val="tx1"/>
                </a:solidFill>
                <a:effectLst/>
                <a:latin typeface="+mn-lt"/>
                <a:ea typeface="+mn-ea"/>
                <a:cs typeface="+mn-cs"/>
              </a:rPr>
              <a:t>Farallon</a:t>
            </a:r>
            <a:r>
              <a:rPr lang="en-US" sz="1200" kern="1200" dirty="0" smtClean="0">
                <a:solidFill>
                  <a:schemeClr val="tx1"/>
                </a:solidFill>
                <a:effectLst/>
                <a:latin typeface="+mn-lt"/>
                <a:ea typeface="+mn-ea"/>
                <a:cs typeface="+mn-cs"/>
              </a:rPr>
              <a:t> ashy storm-petrel population under three levels of reduction in burrowing owl abundance: 0% (blue circles), 50% (orange triangles), and 80% (gray squares). Depicted is the probability of a net decline, shown as percent, at the end of 5, 10, 15, and 20 yr. (From </a:t>
            </a:r>
            <a:r>
              <a:rPr lang="en-US" sz="1200" kern="1200" dirty="0" err="1" smtClean="0">
                <a:solidFill>
                  <a:schemeClr val="tx1"/>
                </a:solidFill>
                <a:effectLst/>
                <a:latin typeface="+mn-lt"/>
                <a:ea typeface="+mn-ea"/>
                <a:cs typeface="+mn-cs"/>
              </a:rPr>
              <a:t>Nur</a:t>
            </a:r>
            <a:r>
              <a:rPr lang="en-US" sz="1200" kern="1200" dirty="0" smtClean="0">
                <a:solidFill>
                  <a:schemeClr val="tx1"/>
                </a:solidFill>
                <a:effectLst/>
                <a:latin typeface="+mn-lt"/>
                <a:ea typeface="+mn-ea"/>
                <a:cs typeface="+mn-cs"/>
              </a:rPr>
              <a:t> et al. 2019).</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16</a:t>
            </a:fld>
            <a:endParaRPr lang="en-US" dirty="0"/>
          </a:p>
        </p:txBody>
      </p:sp>
    </p:spTree>
    <p:extLst>
      <p:ext uri="{BB962C8B-B14F-4D97-AF65-F5344CB8AC3E}">
        <p14:creationId xmlns:p14="http://schemas.microsoft.com/office/powerpoint/2010/main" val="22672638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panose="020B0604020202020204" pitchFamily="34" charset="0"/>
              <a:buChar char="•"/>
            </a:pPr>
            <a:r>
              <a:rPr lang="en-US" sz="1200" b="0" i="0" kern="1200" dirty="0" smtClean="0">
                <a:solidFill>
                  <a:schemeClr val="tx1"/>
                </a:solidFill>
                <a:effectLst/>
                <a:latin typeface="+mn-lt"/>
                <a:ea typeface="+mn-ea"/>
                <a:cs typeface="+mn-cs"/>
              </a:rPr>
              <a:t>Researchers used Point Blue’s long-term data on the </a:t>
            </a:r>
            <a:r>
              <a:rPr lang="en-US" sz="1200" b="0" i="0" kern="1200" dirty="0" err="1" smtClean="0">
                <a:solidFill>
                  <a:schemeClr val="tx1"/>
                </a:solidFill>
                <a:effectLst/>
                <a:latin typeface="+mn-lt"/>
                <a:ea typeface="+mn-ea"/>
                <a:cs typeface="+mn-cs"/>
              </a:rPr>
              <a:t>Farallon</a:t>
            </a:r>
            <a:r>
              <a:rPr lang="en-US" sz="1200" b="0" i="0" kern="1200" dirty="0" smtClean="0">
                <a:solidFill>
                  <a:schemeClr val="tx1"/>
                </a:solidFill>
                <a:effectLst/>
                <a:latin typeface="+mn-lt"/>
                <a:ea typeface="+mn-ea"/>
                <a:cs typeface="+mn-cs"/>
              </a:rPr>
              <a:t> Islands National Wildlife Refuge to provide a quantitative estimate of both the</a:t>
            </a:r>
            <a:r>
              <a:rPr lang="en-US" sz="1200" b="0" i="0" kern="1200" baseline="0" dirty="0" smtClean="0">
                <a:solidFill>
                  <a:schemeClr val="tx1"/>
                </a:solidFill>
                <a:effectLst/>
                <a:latin typeface="+mn-lt"/>
                <a:ea typeface="+mn-ea"/>
                <a:cs typeface="+mn-cs"/>
              </a:rPr>
              <a:t> impacts of owl predation and </a:t>
            </a:r>
            <a:r>
              <a:rPr lang="en-US" sz="1200" b="0" i="0" kern="1200" dirty="0" smtClean="0">
                <a:solidFill>
                  <a:schemeClr val="tx1"/>
                </a:solidFill>
                <a:effectLst/>
                <a:latin typeface="+mn-lt"/>
                <a:ea typeface="+mn-ea"/>
                <a:cs typeface="+mn-cs"/>
              </a:rPr>
              <a:t>the long-term anticipated benefit to ashy storm-petrels from removing</a:t>
            </a:r>
            <a:r>
              <a:rPr lang="en-US" sz="1200" b="0" i="0" kern="1200" baseline="0" dirty="0" smtClean="0">
                <a:solidFill>
                  <a:schemeClr val="tx1"/>
                </a:solidFill>
                <a:effectLst/>
                <a:latin typeface="+mn-lt"/>
                <a:ea typeface="+mn-ea"/>
                <a:cs typeface="+mn-cs"/>
              </a:rPr>
              <a:t> mice and the associated predation pressure.</a:t>
            </a:r>
          </a:p>
          <a:p>
            <a:pPr marL="171450" indent="-171450">
              <a:buFont typeface="Arial" panose="020B0604020202020204" pitchFamily="34" charset="0"/>
              <a:buChar char="•"/>
            </a:pPr>
            <a:r>
              <a:rPr lang="en-US" sz="1200" b="0" i="0" kern="1200" baseline="0" dirty="0" smtClean="0">
                <a:solidFill>
                  <a:schemeClr val="tx1"/>
                </a:solidFill>
                <a:effectLst/>
                <a:latin typeface="+mn-lt"/>
                <a:ea typeface="+mn-ea"/>
                <a:cs typeface="+mn-cs"/>
              </a:rPr>
              <a:t>Data have shown declines in storm-petrel survivorship and population in association with an increase in burrowing owl predation.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smtClean="0">
                <a:solidFill>
                  <a:schemeClr val="tx1"/>
                </a:solidFill>
                <a:effectLst/>
                <a:latin typeface="+mn-lt"/>
                <a:ea typeface="+mn-ea"/>
                <a:cs typeface="+mn-cs"/>
              </a:rPr>
              <a:t>If recently observed conditions continue, the already-rare ashy storm-petrel population is expected to decline by 63% over the next 20 years.</a:t>
            </a:r>
          </a:p>
          <a:p>
            <a:pPr marL="171450" indent="-171450">
              <a:buFont typeface="Arial" panose="020B0604020202020204" pitchFamily="34" charset="0"/>
              <a:buChar char="•"/>
            </a:pPr>
            <a:r>
              <a:rPr lang="en-US" sz="1200" b="0" i="0" kern="1200" dirty="0" smtClean="0">
                <a:solidFill>
                  <a:schemeClr val="tx1"/>
                </a:solidFill>
                <a:effectLst/>
                <a:latin typeface="+mn-lt"/>
                <a:ea typeface="+mn-ea"/>
                <a:cs typeface="+mn-cs"/>
              </a:rPr>
              <a:t>However,</a:t>
            </a:r>
            <a:r>
              <a:rPr lang="en-US" sz="1200" b="0" i="0" kern="1200" baseline="0" dirty="0" smtClean="0">
                <a:solidFill>
                  <a:schemeClr val="tx1"/>
                </a:solidFill>
                <a:effectLst/>
                <a:latin typeface="+mn-lt"/>
                <a:ea typeface="+mn-ea"/>
                <a:cs typeface="+mn-cs"/>
              </a:rPr>
              <a:t> if owl predation is reduced by even </a:t>
            </a:r>
            <a:r>
              <a:rPr lang="en-US" sz="1200" b="0" i="0" kern="1200" dirty="0" smtClean="0">
                <a:solidFill>
                  <a:schemeClr val="tx1"/>
                </a:solidFill>
                <a:effectLst/>
                <a:latin typeface="+mn-lt"/>
                <a:ea typeface="+mn-ea"/>
                <a:cs typeface="+mn-cs"/>
              </a:rPr>
              <a:t>80% (a reduction likely to occur if the mice are removed), this will lead to </a:t>
            </a:r>
            <a:r>
              <a:rPr lang="en-US" sz="1200" b="0" i="0" u="none" kern="1200" dirty="0" smtClean="0">
                <a:solidFill>
                  <a:schemeClr val="tx1"/>
                </a:solidFill>
                <a:effectLst/>
                <a:latin typeface="+mn-lt"/>
                <a:ea typeface="+mn-ea"/>
                <a:cs typeface="+mn-cs"/>
              </a:rPr>
              <a:t>a stable or increasing petrel population</a:t>
            </a:r>
            <a:r>
              <a:rPr lang="en-US" sz="1200" b="0" i="0" kern="1200" dirty="0" smtClean="0">
                <a:solidFill>
                  <a:schemeClr val="tx1"/>
                </a:solidFill>
                <a:effectLst/>
                <a:latin typeface="+mn-lt"/>
                <a:ea typeface="+mn-ea"/>
                <a:cs typeface="+mn-cs"/>
              </a:rPr>
              <a:t>. A greater reduction in owl </a:t>
            </a:r>
            <a:r>
              <a:rPr lang="en-US" sz="1200" b="0" i="0" kern="1200" dirty="0" err="1" smtClean="0">
                <a:solidFill>
                  <a:schemeClr val="tx1"/>
                </a:solidFill>
                <a:effectLst/>
                <a:latin typeface="+mn-lt"/>
                <a:ea typeface="+mn-ea"/>
                <a:cs typeface="+mn-cs"/>
              </a:rPr>
              <a:t>presdation</a:t>
            </a:r>
            <a:r>
              <a:rPr lang="en-US" sz="1200" b="0" i="0" kern="1200" dirty="0" smtClean="0">
                <a:solidFill>
                  <a:schemeClr val="tx1"/>
                </a:solidFill>
                <a:effectLst/>
                <a:latin typeface="+mn-lt"/>
                <a:ea typeface="+mn-ea"/>
                <a:cs typeface="+mn-cs"/>
              </a:rPr>
              <a:t> would have even greater benefits for storm-petrels.</a:t>
            </a:r>
          </a:p>
          <a:p>
            <a:r>
              <a:rPr lang="en-US" sz="1200" b="0" i="0" kern="1200" dirty="0" smtClean="0">
                <a:solidFill>
                  <a:schemeClr val="tx1"/>
                </a:solidFill>
                <a:effectLst/>
                <a:latin typeface="+mn-lt"/>
                <a:ea typeface="+mn-ea"/>
                <a:cs typeface="+mn-cs"/>
              </a:rPr>
              <a:t> </a:t>
            </a:r>
          </a:p>
          <a:p>
            <a:r>
              <a:rPr lang="en-US" sz="1200" b="0" i="0" kern="1200" dirty="0" smtClean="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17</a:t>
            </a:fld>
            <a:endParaRPr lang="en-US" dirty="0"/>
          </a:p>
        </p:txBody>
      </p:sp>
    </p:spTree>
    <p:extLst>
      <p:ext uri="{BB962C8B-B14F-4D97-AF65-F5344CB8AC3E}">
        <p14:creationId xmlns:p14="http://schemas.microsoft.com/office/powerpoint/2010/main" val="21336874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By reversing</a:t>
            </a:r>
            <a:r>
              <a:rPr lang="en-US" sz="1200" b="0" i="0" kern="1200" baseline="0" dirty="0" smtClean="0">
                <a:solidFill>
                  <a:schemeClr val="tx1"/>
                </a:solidFill>
                <a:effectLst/>
                <a:latin typeface="+mn-lt"/>
                <a:ea typeface="+mn-ea"/>
                <a:cs typeface="+mn-cs"/>
              </a:rPr>
              <a:t> this unnatural situation, we can help not only storm-petrels but the </a:t>
            </a:r>
            <a:r>
              <a:rPr lang="en-US" sz="1200" b="0" i="0" kern="1200" baseline="0" dirty="0" err="1" smtClean="0">
                <a:solidFill>
                  <a:schemeClr val="tx1"/>
                </a:solidFill>
                <a:effectLst/>
                <a:latin typeface="+mn-lt"/>
                <a:ea typeface="+mn-ea"/>
                <a:cs typeface="+mn-cs"/>
              </a:rPr>
              <a:t>Farallon</a:t>
            </a:r>
            <a:r>
              <a:rPr lang="en-US" sz="1200" b="0" i="0" kern="1200" baseline="0" dirty="0" smtClean="0">
                <a:solidFill>
                  <a:schemeClr val="tx1"/>
                </a:solidFill>
                <a:effectLst/>
                <a:latin typeface="+mn-lt"/>
                <a:ea typeface="+mn-ea"/>
                <a:cs typeface="+mn-cs"/>
              </a:rPr>
              <a:t> ecosystem as a whole.</a:t>
            </a:r>
            <a:endParaRPr lang="en-US" sz="1200" b="0" i="0" kern="1200" dirty="0" smtClean="0">
              <a:solidFill>
                <a:schemeClr val="tx1"/>
              </a:solidFill>
              <a:effectLst/>
              <a:latin typeface="+mn-lt"/>
              <a:ea typeface="+mn-ea"/>
              <a:cs typeface="+mn-cs"/>
            </a:endParaRPr>
          </a:p>
          <a:p>
            <a:r>
              <a:rPr lang="en-US" baseline="0" dirty="0" smtClean="0"/>
              <a:t>By eliminating mouse indirect and direct impacts, we can help restore the integrity of the </a:t>
            </a:r>
            <a:r>
              <a:rPr lang="en-US" baseline="0" dirty="0" err="1" smtClean="0"/>
              <a:t>Farallon</a:t>
            </a:r>
            <a:r>
              <a:rPr lang="en-US" baseline="0" dirty="0" smtClean="0"/>
              <a:t> ecosystem.</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18</a:t>
            </a:fld>
            <a:endParaRPr lang="en-US" dirty="0"/>
          </a:p>
        </p:txBody>
      </p:sp>
    </p:spTree>
    <p:extLst>
      <p:ext uri="{BB962C8B-B14F-4D97-AF65-F5344CB8AC3E}">
        <p14:creationId xmlns:p14="http://schemas.microsoft.com/office/powerpoint/2010/main" val="9254743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Need to eradicate invasive mice to remove</a:t>
            </a:r>
            <a:r>
              <a:rPr lang="en-US" baseline="0" dirty="0" smtClean="0"/>
              <a:t> their impacts on </a:t>
            </a:r>
            <a:r>
              <a:rPr lang="en-US" baseline="0" dirty="0" err="1" smtClean="0"/>
              <a:t>Farallon</a:t>
            </a:r>
            <a:r>
              <a:rPr lang="en-US" baseline="0" dirty="0" smtClean="0"/>
              <a:t> ecosystem.</a:t>
            </a:r>
          </a:p>
          <a:p>
            <a:r>
              <a:rPr lang="en-US" baseline="0" dirty="0" smtClean="0"/>
              <a:t>Need a tool that is effective and will eliminate the mice without causing long-term harm to other ecosystem components.</a:t>
            </a:r>
          </a:p>
          <a:p>
            <a:r>
              <a:rPr lang="en-US" baseline="0" dirty="0" smtClean="0"/>
              <a:t>Benefits must outweigh the costs.</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19</a:t>
            </a:fld>
            <a:endParaRPr lang="en-US" dirty="0"/>
          </a:p>
        </p:txBody>
      </p:sp>
    </p:spTree>
    <p:extLst>
      <p:ext uri="{BB962C8B-B14F-4D97-AF65-F5344CB8AC3E}">
        <p14:creationId xmlns:p14="http://schemas.microsoft.com/office/powerpoint/2010/main" val="12459900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Fairly small size but rugged; many areas inaccessible.</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a:t>
            </a:fld>
            <a:endParaRPr lang="en-US" dirty="0"/>
          </a:p>
        </p:txBody>
      </p:sp>
    </p:spTree>
    <p:extLst>
      <p:ext uri="{BB962C8B-B14F-4D97-AF65-F5344CB8AC3E}">
        <p14:creationId xmlns:p14="http://schemas.microsoft.com/office/powerpoint/2010/main" val="14057242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smtClean="0"/>
              <a:t>Environmental</a:t>
            </a:r>
            <a:r>
              <a:rPr lang="en-US" b="1" baseline="0" dirty="0" smtClean="0"/>
              <a:t> planning has spanned many years, beginning in 2004.</a:t>
            </a:r>
          </a:p>
          <a:p>
            <a:pPr marL="171450" indent="-171450">
              <a:buFont typeface="Arial" panose="020B0604020202020204" pitchFamily="34" charset="0"/>
              <a:buChar char="•"/>
            </a:pPr>
            <a:r>
              <a:rPr lang="en-US" b="1" baseline="0" dirty="0" smtClean="0"/>
              <a:t>Process involved experts, other agencies, and the public.</a:t>
            </a:r>
          </a:p>
          <a:p>
            <a:pPr marL="171450" indent="-171450">
              <a:buFont typeface="Arial" panose="020B0604020202020204" pitchFamily="34" charset="0"/>
              <a:buChar char="•"/>
            </a:pPr>
            <a:r>
              <a:rPr lang="en-US" b="1" baseline="0" dirty="0" smtClean="0"/>
              <a:t>Extensive research including research trials.</a:t>
            </a:r>
          </a:p>
          <a:p>
            <a:pPr marL="171450" indent="-171450">
              <a:buFont typeface="Arial" panose="020B0604020202020204" pitchFamily="34" charset="0"/>
              <a:buChar char="•"/>
            </a:pPr>
            <a:r>
              <a:rPr lang="en-US" b="1" baseline="0" dirty="0" smtClean="0"/>
              <a:t>Planning and permitting still ongoing.</a:t>
            </a:r>
            <a:endParaRPr lang="en-US" b="1" dirty="0"/>
          </a:p>
        </p:txBody>
      </p:sp>
      <p:sp>
        <p:nvSpPr>
          <p:cNvPr id="4" name="Slide Number Placeholder 3"/>
          <p:cNvSpPr>
            <a:spLocks noGrp="1"/>
          </p:cNvSpPr>
          <p:nvPr>
            <p:ph type="sldNum" sz="quarter" idx="10"/>
          </p:nvPr>
        </p:nvSpPr>
        <p:spPr/>
        <p:txBody>
          <a:bodyPr/>
          <a:lstStyle/>
          <a:p>
            <a:fld id="{BD9D87F3-4C1E-47BD-BC52-23B8D91C06B7}" type="slidenum">
              <a:rPr lang="en-US" smtClean="0"/>
              <a:t>20</a:t>
            </a:fld>
            <a:endParaRPr lang="en-US" dirty="0"/>
          </a:p>
        </p:txBody>
      </p:sp>
    </p:spTree>
    <p:extLst>
      <p:ext uri="{BB962C8B-B14F-4D97-AF65-F5344CB8AC3E}">
        <p14:creationId xmlns:p14="http://schemas.microsoft.com/office/powerpoint/2010/main" val="34572440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1" baseline="0" dirty="0" smtClean="0"/>
              <a:t>We </a:t>
            </a:r>
            <a:r>
              <a:rPr lang="en-US" sz="1400" b="1" dirty="0" smtClean="0"/>
              <a:t>thoroughly considered and vetted all potential options, even those that seem too simple or too far-fetched.</a:t>
            </a:r>
            <a:r>
              <a:rPr lang="en-US" sz="1400" b="1" baseline="0" dirty="0" smtClean="0"/>
              <a:t> We took nothing for granted, used robust science and precedents as our guide. </a:t>
            </a:r>
            <a:endParaRPr lang="en-US" sz="1300" dirty="0" smtClean="0"/>
          </a:p>
          <a:p>
            <a:r>
              <a:rPr lang="en-US" sz="1300" dirty="0" smtClean="0"/>
              <a:t>FWS </a:t>
            </a:r>
            <a:r>
              <a:rPr lang="en-US" sz="1300" dirty="0"/>
              <a:t>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21</a:t>
            </a:fld>
            <a:endParaRPr lang="en-US" dirty="0"/>
          </a:p>
        </p:txBody>
      </p:sp>
    </p:spTree>
    <p:extLst>
      <p:ext uri="{BB962C8B-B14F-4D97-AF65-F5344CB8AC3E}">
        <p14:creationId xmlns:p14="http://schemas.microsoft.com/office/powerpoint/2010/main" val="5560246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r>
              <a:rPr lang="en-US" sz="1300" dirty="0" smtClean="0"/>
              <a:t>).</a:t>
            </a:r>
          </a:p>
          <a:p>
            <a:r>
              <a:rPr lang="en-US" sz="1300" dirty="0" smtClean="0"/>
              <a:t>After thorough vetting, 3 alternatives, including 2 action alternatives and one no action (status quo) alternative, were selected for analyses</a:t>
            </a:r>
            <a:r>
              <a:rPr lang="en-US" sz="1300" baseline="0" dirty="0" smtClean="0"/>
              <a:t> in the Environmental Impact Statement (EIS).</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22</a:t>
            </a:fld>
            <a:endParaRPr lang="en-US" dirty="0"/>
          </a:p>
        </p:txBody>
      </p:sp>
    </p:spTree>
    <p:extLst>
      <p:ext uri="{BB962C8B-B14F-4D97-AF65-F5344CB8AC3E}">
        <p14:creationId xmlns:p14="http://schemas.microsoft.com/office/powerpoint/2010/main" val="9848519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One potential</a:t>
            </a:r>
            <a:r>
              <a:rPr lang="en-US" baseline="0" dirty="0" smtClean="0"/>
              <a:t> method that has received considerable attention but was dismissed from further analysis in the EIS was contraceptives.</a:t>
            </a:r>
          </a:p>
          <a:p>
            <a:r>
              <a:rPr lang="en-US" baseline="0" dirty="0" smtClean="0"/>
              <a:t>During EIS development, this technique was merely theoretical. More recently, one product (</a:t>
            </a:r>
            <a:r>
              <a:rPr lang="en-US" baseline="0" dirty="0" err="1" smtClean="0"/>
              <a:t>Contrapest</a:t>
            </a:r>
            <a:r>
              <a:rPr lang="en-US" baseline="0" dirty="0" smtClean="0"/>
              <a:t>) has been approved for rat control only.  Must be delivered in a liquid form, in bait stations, repeatedly over a long period of time even for control.  This method is not feasible for eradication and the product has not even been approved for mice. Much work and testing would need to be done before a contraceptive product could be considered for a mouse eradication on the </a:t>
            </a:r>
            <a:r>
              <a:rPr lang="en-US" baseline="0" dirty="0" err="1" smtClean="0"/>
              <a:t>Farallon</a:t>
            </a:r>
            <a:r>
              <a:rPr lang="en-US" baseline="0" dirty="0" smtClean="0"/>
              <a:t> Islands and it’s future availability is uncertain.</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23</a:t>
            </a:fld>
            <a:endParaRPr lang="en-US" dirty="0"/>
          </a:p>
        </p:txBody>
      </p:sp>
    </p:spTree>
    <p:extLst>
      <p:ext uri="{BB962C8B-B14F-4D97-AF65-F5344CB8AC3E}">
        <p14:creationId xmlns:p14="http://schemas.microsoft.com/office/powerpoint/2010/main" val="3881984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Preferred alternative</a:t>
            </a:r>
            <a:r>
              <a:rPr lang="en-US" b="1" baseline="0" dirty="0" smtClean="0"/>
              <a:t> selected in Final EIS was for an aerial application (primarily) of the rodenticide </a:t>
            </a:r>
            <a:r>
              <a:rPr lang="en-US" b="1" baseline="0" dirty="0" err="1" smtClean="0"/>
              <a:t>Brodifacoum</a:t>
            </a:r>
            <a:r>
              <a:rPr lang="en-US" b="1" baseline="0" dirty="0" smtClean="0"/>
              <a:t> 25-D Conservation. </a:t>
            </a:r>
          </a:p>
          <a:p>
            <a:r>
              <a:rPr lang="en-US" b="1" dirty="0" smtClean="0"/>
              <a:t>Came to this conclusion after extensive research and consultations, based on science.</a:t>
            </a:r>
          </a:p>
          <a:p>
            <a:r>
              <a:rPr lang="en-US" b="1" baseline="0" dirty="0" smtClean="0"/>
              <a:t>It is the only method available that could effectively eradicate the mice from the </a:t>
            </a:r>
            <a:r>
              <a:rPr lang="en-US" b="1" baseline="0" dirty="0" err="1" smtClean="0"/>
              <a:t>Farallon</a:t>
            </a:r>
            <a:r>
              <a:rPr lang="en-US" b="1" baseline="0" dirty="0" smtClean="0"/>
              <a:t> Islands. </a:t>
            </a:r>
          </a:p>
          <a:p>
            <a:r>
              <a:rPr lang="en-US" b="1" baseline="0" dirty="0" smtClean="0"/>
              <a:t>And used appropriately, it can be used without having long-term environmental impacts.</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24</a:t>
            </a:fld>
            <a:endParaRPr lang="en-US" dirty="0"/>
          </a:p>
        </p:txBody>
      </p:sp>
    </p:spTree>
    <p:extLst>
      <p:ext uri="{BB962C8B-B14F-4D97-AF65-F5344CB8AC3E}">
        <p14:creationId xmlns:p14="http://schemas.microsoft.com/office/powerpoint/2010/main" val="8079011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2</a:t>
            </a:r>
            <a:r>
              <a:rPr lang="en-US" baseline="30000" dirty="0" smtClean="0"/>
              <a:t>nd</a:t>
            </a:r>
            <a:r>
              <a:rPr lang="en-US" dirty="0" smtClean="0"/>
              <a:t> generation anticoagulant that is delivered in a</a:t>
            </a:r>
            <a:r>
              <a:rPr lang="en-US" baseline="0" dirty="0" smtClean="0"/>
              <a:t> cereal-based pellet. </a:t>
            </a:r>
          </a:p>
          <a:p>
            <a:pPr marL="171450" indent="-171450">
              <a:buFont typeface="Arial" panose="020B0604020202020204" pitchFamily="34" charset="0"/>
              <a:buChar char="•"/>
            </a:pPr>
            <a:r>
              <a:rPr lang="en-US" b="1" dirty="0" smtClean="0"/>
              <a:t>Approved and registered for conservation projects, specifically</a:t>
            </a:r>
            <a:r>
              <a:rPr lang="en-US" b="1" baseline="0" dirty="0" smtClean="0"/>
              <a:t> for eradication projects on islands.</a:t>
            </a:r>
          </a:p>
          <a:p>
            <a:pPr marL="171450" indent="-171450">
              <a:buFont typeface="Arial" panose="020B0604020202020204" pitchFamily="34" charset="0"/>
              <a:buChar char="•"/>
            </a:pPr>
            <a:r>
              <a:rPr lang="en-US" b="1" baseline="0" dirty="0" smtClean="0"/>
              <a:t>Highly regulated.</a:t>
            </a:r>
          </a:p>
          <a:p>
            <a:pPr marL="171450" indent="-171450">
              <a:buFont typeface="Arial" panose="020B0604020202020204" pitchFamily="34" charset="0"/>
              <a:buChar char="•"/>
            </a:pPr>
            <a:r>
              <a:rPr lang="en-US" b="1" baseline="0" dirty="0" smtClean="0"/>
              <a:t>Effective on mice in a single feeding.</a:t>
            </a:r>
          </a:p>
          <a:p>
            <a:pPr marL="171450" indent="-171450">
              <a:buFont typeface="Arial" panose="020B0604020202020204" pitchFamily="34" charset="0"/>
              <a:buChar char="•"/>
            </a:pPr>
            <a:r>
              <a:rPr lang="en-US" b="1" baseline="0" dirty="0" smtClean="0"/>
              <a:t>One-off applications.</a:t>
            </a:r>
          </a:p>
          <a:p>
            <a:pPr marL="171450" indent="-171450">
              <a:buFont typeface="Arial" panose="020B0604020202020204" pitchFamily="34" charset="0"/>
              <a:buChar char="•"/>
            </a:pPr>
            <a:r>
              <a:rPr lang="en-US" b="1" baseline="0" dirty="0" smtClean="0"/>
              <a:t>Some may be familiar with efforts to restrict use of </a:t>
            </a:r>
            <a:r>
              <a:rPr lang="en-US" b="1" baseline="0" dirty="0" err="1" smtClean="0"/>
              <a:t>Brodifacoum</a:t>
            </a:r>
            <a:r>
              <a:rPr lang="en-US" b="1" baseline="0" dirty="0" smtClean="0"/>
              <a:t> and other anti-coagulant rodenticides.</a:t>
            </a:r>
          </a:p>
          <a:p>
            <a:pPr marL="171450" indent="-171450">
              <a:buFont typeface="Arial" panose="020B0604020202020204" pitchFamily="34" charset="0"/>
              <a:buChar char="•"/>
            </a:pPr>
            <a:r>
              <a:rPr lang="en-US" b="1" baseline="0" dirty="0" smtClean="0"/>
              <a:t>We support those restrictions in mainland situations where use is chronic and non-target impacts pervasive.</a:t>
            </a:r>
          </a:p>
          <a:p>
            <a:pPr marL="171450" indent="-171450">
              <a:buFont typeface="Arial" panose="020B0604020202020204" pitchFamily="34" charset="0"/>
              <a:buChar char="•"/>
            </a:pPr>
            <a:r>
              <a:rPr lang="en-US" b="1" baseline="0" dirty="0" smtClean="0"/>
              <a:t>But we also believe that in cases of one-time applications for conservation purposes, the benefits are very high.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smtClean="0"/>
              <a:t>This tool has it’s place and time for appropriate use, and this is it.</a:t>
            </a:r>
          </a:p>
          <a:p>
            <a:endParaRPr lang="en-US" b="1" dirty="0"/>
          </a:p>
        </p:txBody>
      </p:sp>
      <p:sp>
        <p:nvSpPr>
          <p:cNvPr id="4" name="Slide Number Placeholder 3"/>
          <p:cNvSpPr>
            <a:spLocks noGrp="1"/>
          </p:cNvSpPr>
          <p:nvPr>
            <p:ph type="sldNum" sz="quarter" idx="10"/>
          </p:nvPr>
        </p:nvSpPr>
        <p:spPr/>
        <p:txBody>
          <a:bodyPr/>
          <a:lstStyle/>
          <a:p>
            <a:fld id="{BD9D87F3-4C1E-47BD-BC52-23B8D91C06B7}" type="slidenum">
              <a:rPr lang="en-US" smtClean="0"/>
              <a:t>25</a:t>
            </a:fld>
            <a:endParaRPr lang="en-US" dirty="0"/>
          </a:p>
        </p:txBody>
      </p:sp>
    </p:spTree>
    <p:extLst>
      <p:ext uri="{BB962C8B-B14F-4D97-AF65-F5344CB8AC3E}">
        <p14:creationId xmlns:p14="http://schemas.microsoft.com/office/powerpoint/2010/main" val="31257051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Breaks</a:t>
            </a:r>
            <a:r>
              <a:rPr lang="en-US" baseline="0" dirty="0" smtClean="0"/>
              <a:t> down relatively quickly.</a:t>
            </a:r>
          </a:p>
          <a:p>
            <a:r>
              <a:rPr lang="en-US" baseline="0" dirty="0" smtClean="0"/>
              <a:t>Risks to water quality and marine resources very low and very short-term.</a:t>
            </a:r>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26</a:t>
            </a:fld>
            <a:endParaRPr lang="en-US" dirty="0"/>
          </a:p>
        </p:txBody>
      </p:sp>
    </p:spTree>
    <p:extLst>
      <p:ext uri="{BB962C8B-B14F-4D97-AF65-F5344CB8AC3E}">
        <p14:creationId xmlns:p14="http://schemas.microsoft.com/office/powerpoint/2010/main" val="6030504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Toxicity to small mammals is what makes it effective</a:t>
            </a:r>
            <a:r>
              <a:rPr lang="en-US" baseline="0" dirty="0" smtClean="0"/>
              <a:t> to small mammals like mice.</a:t>
            </a:r>
          </a:p>
          <a:p>
            <a:r>
              <a:rPr lang="en-US" baseline="0" dirty="0" smtClean="0"/>
              <a:t>While toxic to at least some fish, studies have shown that most fish ignore the pellets and do not consume them. Thus, few get exposed and thus risk is very low to fish.</a:t>
            </a:r>
          </a:p>
          <a:p>
            <a:r>
              <a:rPr lang="en-US" baseline="0" dirty="0" smtClean="0"/>
              <a:t>Not toxic to most invertebrates and passes through invertebrate systems quickly. </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27</a:t>
            </a:fld>
            <a:endParaRPr lang="en-US" dirty="0"/>
          </a:p>
        </p:txBody>
      </p:sp>
    </p:spTree>
    <p:extLst>
      <p:ext uri="{BB962C8B-B14F-4D97-AF65-F5344CB8AC3E}">
        <p14:creationId xmlns:p14="http://schemas.microsoft.com/office/powerpoint/2010/main" val="33548201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28</a:t>
            </a:fld>
            <a:endParaRPr lang="en-US" dirty="0"/>
          </a:p>
        </p:txBody>
      </p:sp>
    </p:spTree>
    <p:extLst>
      <p:ext uri="{BB962C8B-B14F-4D97-AF65-F5344CB8AC3E}">
        <p14:creationId xmlns:p14="http://schemas.microsoft.com/office/powerpoint/2010/main" val="22311255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sz="1400" b="1" baseline="0" dirty="0" smtClean="0">
                <a:latin typeface="Arial" panose="020B0604020202020204" pitchFamily="34" charset="0"/>
              </a:rPr>
              <a:t>As you can see here, we are using state of the art technology to ensure the most efficient application that minimizes risks as much as possible.</a:t>
            </a:r>
          </a:p>
          <a:p>
            <a:pPr marL="0" marR="0" lvl="0" indent="0" algn="l" defTabSz="966612" rtl="0" eaLnBrk="1" fontAlgn="auto" latinLnBrk="0" hangingPunct="1">
              <a:lnSpc>
                <a:spcPct val="100000"/>
              </a:lnSpc>
              <a:spcBef>
                <a:spcPts val="0"/>
              </a:spcBef>
              <a:spcAft>
                <a:spcPts val="0"/>
              </a:spcAft>
              <a:buClrTx/>
              <a:buSzTx/>
              <a:buFontTx/>
              <a:buNone/>
              <a:tabLst/>
              <a:defRPr/>
            </a:pPr>
            <a:r>
              <a:rPr lang="en-US" sz="1300" dirty="0" smtClean="0">
                <a:latin typeface="Arial" panose="020B0604020202020204" pitchFamily="34" charset="0"/>
              </a:rPr>
              <a:t>GENERAL </a:t>
            </a:r>
            <a:r>
              <a:rPr lang="en-US" sz="1300" dirty="0">
                <a:latin typeface="Arial" panose="020B0604020202020204" pitchFamily="34" charset="0"/>
              </a:rPr>
              <a:t>DESCRIPTION OF OPERATIONS: The bait will be dispersed using a spreader bucket slung below a helicopter. A rotating disc distributes the bait from the bucket The dose rate, bait direction and swath width can all be controlled within set limits. </a:t>
            </a:r>
            <a:r>
              <a:rPr lang="en-US" sz="1300" dirty="0" smtClean="0">
                <a:latin typeface="Arial" panose="020B0604020202020204" pitchFamily="34" charset="0"/>
                <a:cs typeface="Arial" panose="020B0604020202020204" pitchFamily="34" charset="0"/>
              </a:rPr>
              <a:t>Differential GPS will be used to guide the helicopter along a set of pre-determined paths. </a:t>
            </a:r>
            <a:endParaRPr lang="en-US" sz="1400" dirty="0" smtClean="0"/>
          </a:p>
          <a:p>
            <a:pPr defTabSz="966612">
              <a:defRPr/>
            </a:pPr>
            <a:r>
              <a:rPr lang="en-US" sz="1300" dirty="0" smtClean="0">
                <a:latin typeface="Arial" panose="020B0604020202020204" pitchFamily="34" charset="0"/>
              </a:rPr>
              <a:t>This </a:t>
            </a:r>
            <a:r>
              <a:rPr lang="en-US" sz="1300" dirty="0">
                <a:latin typeface="Arial" panose="020B0604020202020204" pitchFamily="34" charset="0"/>
              </a:rPr>
              <a:t>combination of techniques will enable all terrains </a:t>
            </a:r>
            <a:r>
              <a:rPr lang="en-US" sz="1300" dirty="0" smtClean="0">
                <a:latin typeface="Arial" panose="020B0604020202020204" pitchFamily="34" charset="0"/>
              </a:rPr>
              <a:t>above the high tide line to </a:t>
            </a:r>
            <a:r>
              <a:rPr lang="en-US" sz="1300" dirty="0">
                <a:latin typeface="Arial" panose="020B0604020202020204" pitchFamily="34" charset="0"/>
              </a:rPr>
              <a:t>be effectively </a:t>
            </a:r>
            <a:r>
              <a:rPr lang="en-US" sz="1300" dirty="0" smtClean="0">
                <a:latin typeface="Arial" panose="020B0604020202020204" pitchFamily="34" charset="0"/>
              </a:rPr>
              <a:t>baited while preventing bait</a:t>
            </a:r>
            <a:r>
              <a:rPr lang="en-US" sz="1300" baseline="0" dirty="0" smtClean="0">
                <a:latin typeface="Arial" panose="020B0604020202020204" pitchFamily="34" charset="0"/>
              </a:rPr>
              <a:t> from being delivered where it is not wanted (e.g., marine environment)</a:t>
            </a:r>
            <a:r>
              <a:rPr lang="en-US" sz="1300" dirty="0" smtClean="0">
                <a:latin typeface="Arial" panose="020B0604020202020204" pitchFamily="34" charset="0"/>
              </a:rPr>
              <a:t>. </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29</a:t>
            </a:fld>
            <a:endParaRPr lang="en-US" dirty="0"/>
          </a:p>
        </p:txBody>
      </p:sp>
    </p:spTree>
    <p:extLst>
      <p:ext uri="{BB962C8B-B14F-4D97-AF65-F5344CB8AC3E}">
        <p14:creationId xmlns:p14="http://schemas.microsoft.com/office/powerpoint/2010/main" val="22657062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Several species have largest world or</a:t>
            </a:r>
            <a:r>
              <a:rPr lang="en-US" baseline="0" dirty="0" smtClean="0"/>
              <a:t> regional population.</a:t>
            </a:r>
          </a:p>
          <a:p>
            <a:r>
              <a:rPr lang="en-US" baseline="0" dirty="0" smtClean="0"/>
              <a:t>Some still recovering from past human impacts.</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a:t>
            </a:fld>
            <a:endParaRPr lang="en-US" dirty="0"/>
          </a:p>
        </p:txBody>
      </p:sp>
    </p:spTree>
    <p:extLst>
      <p:ext uri="{BB962C8B-B14F-4D97-AF65-F5344CB8AC3E}">
        <p14:creationId xmlns:p14="http://schemas.microsoft.com/office/powerpoint/2010/main" val="30371457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30</a:t>
            </a:fld>
            <a:endParaRPr lang="en-US" dirty="0"/>
          </a:p>
        </p:txBody>
      </p:sp>
    </p:spTree>
    <p:extLst>
      <p:ext uri="{BB962C8B-B14F-4D97-AF65-F5344CB8AC3E}">
        <p14:creationId xmlns:p14="http://schemas.microsoft.com/office/powerpoint/2010/main" val="32762004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Taking every protective measure possible during operations to minimize as many impacts as possible on other resources of the islands and in the sanctuary.</a:t>
            </a:r>
            <a:endParaRPr lang="en-US" b="1" dirty="0" smtClean="0"/>
          </a:p>
          <a:p>
            <a:endParaRPr lang="en-US" dirty="0" smtClean="0"/>
          </a:p>
          <a:p>
            <a:r>
              <a:rPr lang="en-US" dirty="0" smtClean="0"/>
              <a:t>Note: Will</a:t>
            </a:r>
            <a:r>
              <a:rPr lang="en-US" baseline="0" dirty="0" smtClean="0"/>
              <a:t> search for and remove mouse carcasses but most mice die underground. This is actually good because mice underground are not available to scavengers like gulls.</a:t>
            </a:r>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31</a:t>
            </a:fld>
            <a:endParaRPr lang="en-US" dirty="0"/>
          </a:p>
        </p:txBody>
      </p:sp>
    </p:spTree>
    <p:extLst>
      <p:ext uri="{BB962C8B-B14F-4D97-AF65-F5344CB8AC3E}">
        <p14:creationId xmlns:p14="http://schemas.microsoft.com/office/powerpoint/2010/main" val="39509092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We have good information about how successful gull hazing will be.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We do know that gulls could consume bait if permitted to do so.</a:t>
            </a:r>
          </a:p>
          <a:p>
            <a:r>
              <a:rPr lang="en-US" dirty="0" smtClean="0"/>
              <a:t>In fall, gull numbers are relatively low and most visit island for night-time roosting;</a:t>
            </a:r>
            <a:r>
              <a:rPr lang="en-US" baseline="0" dirty="0" smtClean="0"/>
              <a:t> they are not here for nesting or feeding.</a:t>
            </a:r>
            <a:endParaRPr lang="en-US" dirty="0" smtClean="0"/>
          </a:p>
          <a:p>
            <a:r>
              <a:rPr lang="en-US" dirty="0" smtClean="0"/>
              <a:t>Gull numbers declined quickly</a:t>
            </a:r>
            <a:r>
              <a:rPr lang="en-US" baseline="0" dirty="0" smtClean="0"/>
              <a:t> and remained low through trial.</a:t>
            </a:r>
          </a:p>
          <a:p>
            <a:r>
              <a:rPr lang="en-US" baseline="0" dirty="0" smtClean="0"/>
              <a:t>Those that showed up were hazed away quickly.</a:t>
            </a:r>
          </a:p>
          <a:p>
            <a:r>
              <a:rPr lang="en-US" baseline="0" dirty="0" smtClean="0"/>
              <a:t>In actual eradication, hazing would begin before bait drops to make sure gulls are mostly dispersed from islands already. </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32</a:t>
            </a:fld>
            <a:endParaRPr lang="en-US" dirty="0"/>
          </a:p>
        </p:txBody>
      </p:sp>
    </p:spTree>
    <p:extLst>
      <p:ext uri="{BB962C8B-B14F-4D97-AF65-F5344CB8AC3E}">
        <p14:creationId xmlns:p14="http://schemas.microsoft.com/office/powerpoint/2010/main" val="29962820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Monitoring</a:t>
            </a:r>
            <a:r>
              <a:rPr lang="en-US" baseline="0" dirty="0" smtClean="0"/>
              <a:t> will include toxicant exposure to the mice, fish &amp; wildlife, soil and water. </a:t>
            </a:r>
          </a:p>
          <a:p>
            <a:pPr marL="171450" indent="-171450">
              <a:buFont typeface="Arial" panose="020B0604020202020204" pitchFamily="34" charset="0"/>
              <a:buChar char="•"/>
            </a:pPr>
            <a:r>
              <a:rPr lang="en-US" dirty="0" smtClean="0"/>
              <a:t>Monitoring</a:t>
            </a:r>
            <a:r>
              <a:rPr lang="en-US" baseline="0" dirty="0" smtClean="0"/>
              <a:t> will help us track the success of the eradication, mitigation measures, and exposure to the environment on the island, the surrounding waters and the mainland.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It will also help us make adjustments if something doesn’t seem to be working right.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Partnering with Sanctuary’s Beach Watch program to monitor mainland beaches. </a:t>
            </a:r>
            <a:endParaRPr lang="en-US" dirty="0" smtClean="0"/>
          </a:p>
        </p:txBody>
      </p:sp>
      <p:sp>
        <p:nvSpPr>
          <p:cNvPr id="4" name="Slide Number Placeholder 3"/>
          <p:cNvSpPr>
            <a:spLocks noGrp="1"/>
          </p:cNvSpPr>
          <p:nvPr>
            <p:ph type="sldNum" sz="quarter" idx="10"/>
          </p:nvPr>
        </p:nvSpPr>
        <p:spPr/>
        <p:txBody>
          <a:bodyPr/>
          <a:lstStyle/>
          <a:p>
            <a:fld id="{BD9D87F3-4C1E-47BD-BC52-23B8D91C06B7}" type="slidenum">
              <a:rPr lang="en-US" smtClean="0"/>
              <a:t>33</a:t>
            </a:fld>
            <a:endParaRPr lang="en-US" dirty="0"/>
          </a:p>
        </p:txBody>
      </p:sp>
    </p:spTree>
    <p:extLst>
      <p:ext uri="{BB962C8B-B14F-4D97-AF65-F5344CB8AC3E}">
        <p14:creationId xmlns:p14="http://schemas.microsoft.com/office/powerpoint/2010/main" val="560175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marR="0" lvl="0" indent="-18124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smtClean="0"/>
              <a:t>Key</a:t>
            </a:r>
            <a:r>
              <a:rPr lang="en-US" b="1" baseline="0" dirty="0" smtClean="0"/>
              <a:t> message: Will not take anything for granted during implementation – built in planning for the unexpected.</a:t>
            </a:r>
            <a:endParaRPr lang="en-US" b="1" dirty="0" smtClean="0"/>
          </a:p>
          <a:p>
            <a:pPr marL="181240" indent="-181240" defTabSz="966612">
              <a:buFont typeface="Arial" panose="020B0604020202020204" pitchFamily="34" charset="0"/>
              <a:buChar char="•"/>
              <a:defRPr/>
            </a:pPr>
            <a:r>
              <a:rPr lang="en-US" sz="1300" dirty="0" smtClean="0"/>
              <a:t>Identifying </a:t>
            </a:r>
            <a:r>
              <a:rPr lang="en-US" sz="1300" dirty="0"/>
              <a:t>triggers and contingency responses to minimize impacts on </a:t>
            </a:r>
            <a:r>
              <a:rPr lang="en-US" sz="1300" dirty="0" err="1"/>
              <a:t>nontarget</a:t>
            </a:r>
            <a:r>
              <a:rPr lang="en-US" sz="1300" dirty="0"/>
              <a:t> </a:t>
            </a:r>
            <a:r>
              <a:rPr lang="en-US" sz="1300" dirty="0" smtClean="0"/>
              <a:t>resources.</a:t>
            </a:r>
            <a:endParaRPr lang="en-US" sz="1300" dirty="0"/>
          </a:p>
          <a:p>
            <a:pPr marL="193322" indent="-193322" defTabSz="966612">
              <a:lnSpc>
                <a:spcPct val="110000"/>
              </a:lnSpc>
              <a:spcBef>
                <a:spcPts val="634"/>
              </a:spcBef>
              <a:buClr>
                <a:srgbClr val="007698"/>
              </a:buClr>
              <a:buFont typeface="Arial" panose="020B0604020202020204" pitchFamily="34" charset="0"/>
              <a:buChar char="•"/>
            </a:pPr>
            <a:r>
              <a:rPr lang="en-US" sz="1300" dirty="0">
                <a:solidFill>
                  <a:schemeClr val="tx1">
                    <a:lumMod val="50000"/>
                    <a:lumOff val="50000"/>
                  </a:schemeClr>
                </a:solidFill>
              </a:rPr>
              <a:t>Notifications</a:t>
            </a:r>
          </a:p>
          <a:p>
            <a:pPr marL="193322" indent="-193322">
              <a:lnSpc>
                <a:spcPct val="110000"/>
              </a:lnSpc>
              <a:spcBef>
                <a:spcPts val="634"/>
              </a:spcBef>
              <a:buClr>
                <a:srgbClr val="007698"/>
              </a:buClr>
              <a:buFont typeface="Arial" panose="020B0604020202020204" pitchFamily="34" charset="0"/>
              <a:buChar char="•"/>
            </a:pPr>
            <a:r>
              <a:rPr lang="en-US" sz="1300" dirty="0">
                <a:solidFill>
                  <a:schemeClr val="tx1">
                    <a:lumMod val="50000"/>
                    <a:lumOff val="50000"/>
                  </a:schemeClr>
                </a:solidFill>
              </a:rPr>
              <a:t>Description of responsibilities</a:t>
            </a:r>
          </a:p>
          <a:p>
            <a:pPr marL="193322" indent="-193322">
              <a:lnSpc>
                <a:spcPct val="110000"/>
              </a:lnSpc>
              <a:spcBef>
                <a:spcPts val="634"/>
              </a:spcBef>
              <a:buClr>
                <a:srgbClr val="007698"/>
              </a:buClr>
              <a:buFont typeface="Arial" panose="020B0604020202020204" pitchFamily="34" charset="0"/>
              <a:buChar char="•"/>
            </a:pPr>
            <a:r>
              <a:rPr lang="en-US" sz="1300" dirty="0">
                <a:solidFill>
                  <a:schemeClr val="tx1">
                    <a:lumMod val="50000"/>
                    <a:lumOff val="50000"/>
                  </a:schemeClr>
                </a:solidFill>
              </a:rPr>
              <a:t>Response activities</a:t>
            </a:r>
          </a:p>
          <a:p>
            <a:pPr defTabSz="966612">
              <a:defRPr/>
            </a:pPr>
            <a:endParaRPr lang="en-US" sz="1300" dirty="0"/>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34</a:t>
            </a:fld>
            <a:endParaRPr lang="en-US" dirty="0"/>
          </a:p>
        </p:txBody>
      </p:sp>
    </p:spTree>
    <p:extLst>
      <p:ext uri="{BB962C8B-B14F-4D97-AF65-F5344CB8AC3E}">
        <p14:creationId xmlns:p14="http://schemas.microsoft.com/office/powerpoint/2010/main" val="16105431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35</a:t>
            </a:fld>
            <a:endParaRPr lang="en-US" dirty="0"/>
          </a:p>
        </p:txBody>
      </p:sp>
    </p:spTree>
    <p:extLst>
      <p:ext uri="{BB962C8B-B14F-4D97-AF65-F5344CB8AC3E}">
        <p14:creationId xmlns:p14="http://schemas.microsoft.com/office/powerpoint/2010/main" val="10728714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is a worldwide effort to rid the world’s islands from the impacts</a:t>
            </a:r>
            <a:r>
              <a:rPr lang="en-US" baseline="0" dirty="0" smtClean="0"/>
              <a:t> of invasive rodents. </a:t>
            </a:r>
          </a:p>
          <a:p>
            <a:r>
              <a:rPr lang="en-US" dirty="0" smtClean="0"/>
              <a:t>Every successful eradication project has utilized a rodenticide, and most of those used the rodenticide </a:t>
            </a:r>
            <a:r>
              <a:rPr lang="en-US" dirty="0" err="1" smtClean="0"/>
              <a:t>brodifacoum</a:t>
            </a:r>
            <a:r>
              <a:rPr lang="en-US" dirty="0" smtClean="0"/>
              <a:t>.</a:t>
            </a:r>
          </a:p>
          <a:p>
            <a:r>
              <a:rPr lang="en-US" dirty="0" smtClean="0"/>
              <a:t>2007 is</a:t>
            </a:r>
            <a:r>
              <a:rPr lang="en-US" baseline="0" dirty="0" smtClean="0"/>
              <a:t> considered an inflection point for mouse eradications, after which every completed eradication has been successful.</a:t>
            </a:r>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36</a:t>
            </a:fld>
            <a:endParaRPr lang="en-US" dirty="0"/>
          </a:p>
        </p:txBody>
      </p:sp>
    </p:spTree>
    <p:extLst>
      <p:ext uri="{BB962C8B-B14F-4D97-AF65-F5344CB8AC3E}">
        <p14:creationId xmlns:p14="http://schemas.microsoft.com/office/powerpoint/2010/main" val="82629661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Most similar to our situation. Will use what was learned here to build on its success.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Had many of the same issues as the </a:t>
            </a:r>
            <a:r>
              <a:rPr lang="en-US" b="1" baseline="0" dirty="0" err="1" smtClean="0"/>
              <a:t>Farallon</a:t>
            </a:r>
            <a:r>
              <a:rPr lang="en-US" b="1" baseline="0" dirty="0" smtClean="0"/>
              <a:t> Islands but was even more complex.</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Although </a:t>
            </a:r>
            <a:r>
              <a:rPr lang="en-US" b="1" baseline="0" dirty="0" err="1" smtClean="0"/>
              <a:t>Anacapa</a:t>
            </a:r>
            <a:r>
              <a:rPr lang="en-US" b="1" baseline="0" dirty="0" smtClean="0"/>
              <a:t> has a large Western Gull population, gulls were not impacted.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Increases in seabird and intertidal invertebrate populations since the eradication are attributed to the removal of rat predation.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At least two seabird species (ashy storm-petrel and Cassin’s Auklet) have recolonized the islands, while the state threatened Scripps’s </a:t>
            </a:r>
            <a:r>
              <a:rPr lang="en-US" b="1" baseline="0" dirty="0" err="1" smtClean="0"/>
              <a:t>Murrelet</a:t>
            </a:r>
            <a:r>
              <a:rPr lang="en-US" b="1" baseline="0" dirty="0" smtClean="0"/>
              <a:t> has increased.</a:t>
            </a:r>
            <a:endParaRPr lang="en-US" b="1" dirty="0" smtClean="0"/>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37</a:t>
            </a:fld>
            <a:endParaRPr lang="en-US" dirty="0"/>
          </a:p>
        </p:txBody>
      </p:sp>
    </p:spTree>
    <p:extLst>
      <p:ext uri="{BB962C8B-B14F-4D97-AF65-F5344CB8AC3E}">
        <p14:creationId xmlns:p14="http://schemas.microsoft.com/office/powerpoint/2010/main" val="231174880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Courier New" panose="02070309020205020404" pitchFamily="49" charset="0"/>
              <a:buChar char="o"/>
            </a:pP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38</a:t>
            </a:fld>
            <a:endParaRPr lang="en-US" dirty="0"/>
          </a:p>
        </p:txBody>
      </p:sp>
    </p:spTree>
    <p:extLst>
      <p:ext uri="{BB962C8B-B14F-4D97-AF65-F5344CB8AC3E}">
        <p14:creationId xmlns:p14="http://schemas.microsoft.com/office/powerpoint/2010/main" val="232762100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Many conservation organizations support this project.  </a:t>
            </a:r>
            <a:endParaRPr lang="en-US" dirty="0" smtClean="0"/>
          </a:p>
          <a:p>
            <a:r>
              <a:rPr lang="en-US" dirty="0" smtClean="0"/>
              <a:t>Senator</a:t>
            </a:r>
            <a:r>
              <a:rPr lang="en-US" baseline="0" dirty="0" smtClean="0"/>
              <a:t> Diane Feinstein</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39</a:t>
            </a:fld>
            <a:endParaRPr lang="en-US" dirty="0"/>
          </a:p>
        </p:txBody>
      </p:sp>
    </p:spTree>
    <p:extLst>
      <p:ext uri="{BB962C8B-B14F-4D97-AF65-F5344CB8AC3E}">
        <p14:creationId xmlns:p14="http://schemas.microsoft.com/office/powerpoint/2010/main" val="42508084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Islands</a:t>
            </a:r>
            <a:r>
              <a:rPr lang="en-US" baseline="0" dirty="0"/>
              <a:t> provide important breeding and resting habitat.</a:t>
            </a:r>
          </a:p>
          <a:p>
            <a:r>
              <a:rPr lang="en-US" dirty="0"/>
              <a:t>-  </a:t>
            </a:r>
            <a:r>
              <a:rPr lang="en-US" dirty="0" smtClean="0"/>
              <a:t>Some species were hunted</a:t>
            </a:r>
            <a:r>
              <a:rPr lang="en-US" baseline="0" dirty="0" smtClean="0"/>
              <a:t> to extermination in early 19</a:t>
            </a:r>
            <a:r>
              <a:rPr lang="en-US" baseline="30000" dirty="0" smtClean="0"/>
              <a:t>th</a:t>
            </a:r>
            <a:r>
              <a:rPr lang="en-US" baseline="0" dirty="0" smtClean="0"/>
              <a:t> century and are recovering. </a:t>
            </a:r>
            <a:r>
              <a:rPr lang="en-US" dirty="0" smtClean="0"/>
              <a:t> </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4</a:t>
            </a:fld>
            <a:endParaRPr lang="en-US" dirty="0"/>
          </a:p>
        </p:txBody>
      </p:sp>
    </p:spTree>
    <p:extLst>
      <p:ext uri="{BB962C8B-B14F-4D97-AF65-F5344CB8AC3E}">
        <p14:creationId xmlns:p14="http://schemas.microsoft.com/office/powerpoint/2010/main" val="299232397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Many conservation organizations support this project.  </a:t>
            </a:r>
            <a:endParaRPr lang="en-US" dirty="0" smtClean="0"/>
          </a:p>
          <a:p>
            <a:r>
              <a:rPr lang="en-US" dirty="0" smtClean="0"/>
              <a:t>Senator</a:t>
            </a:r>
            <a:r>
              <a:rPr lang="en-US" baseline="0" dirty="0" smtClean="0"/>
              <a:t> Diane Feinstein</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40</a:t>
            </a:fld>
            <a:endParaRPr lang="en-US" dirty="0"/>
          </a:p>
        </p:txBody>
      </p:sp>
    </p:spTree>
    <p:extLst>
      <p:ext uri="{BB962C8B-B14F-4D97-AF65-F5344CB8AC3E}">
        <p14:creationId xmlns:p14="http://schemas.microsoft.com/office/powerpoint/2010/main" val="34609195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about restoring a unique and globally</a:t>
            </a:r>
            <a:r>
              <a:rPr lang="en-US" baseline="0" dirty="0" smtClean="0"/>
              <a:t> important island ecosystem.</a:t>
            </a:r>
          </a:p>
          <a:p>
            <a:r>
              <a:rPr lang="en-US" dirty="0" smtClean="0"/>
              <a:t>It is an integral</a:t>
            </a:r>
            <a:r>
              <a:rPr lang="en-US" baseline="0" dirty="0" smtClean="0"/>
              <a:t> </a:t>
            </a:r>
            <a:r>
              <a:rPr lang="en-US" dirty="0" smtClean="0"/>
              <a:t>part of a process that has</a:t>
            </a:r>
            <a:r>
              <a:rPr lang="en-US" baseline="0" dirty="0" smtClean="0"/>
              <a:t> been underway for 50 years.</a:t>
            </a:r>
          </a:p>
          <a:p>
            <a:r>
              <a:rPr lang="en-US" baseline="0" dirty="0" smtClean="0"/>
              <a:t>Refuge and marine sanctuary are intertwined. What we do that benefits the Refuge also benefits the Sanctuary, and what is done to benefit the Sanctuary also benefits the Refuge.</a:t>
            </a:r>
          </a:p>
          <a:p>
            <a:r>
              <a:rPr lang="en-US" baseline="0" dirty="0" smtClean="0"/>
              <a:t>The Service would not propose such a project if we did believe not that the benefits achieved outweighed the potential costs. </a:t>
            </a:r>
          </a:p>
          <a:p>
            <a:r>
              <a:rPr lang="en-US" baseline="0" dirty="0" smtClean="0"/>
              <a:t>The methods proposed are the only techniques available to do the job, and can be done safely. </a:t>
            </a:r>
          </a:p>
          <a:p>
            <a:r>
              <a:rPr lang="en-US" baseline="0" dirty="0" smtClean="0"/>
              <a:t>We believe this project has great value for restoring the ecological integrity of both the islands and the surrounding marine environment. </a:t>
            </a:r>
          </a:p>
          <a:p>
            <a:r>
              <a:rPr lang="en-US" baseline="0" dirty="0" smtClean="0"/>
              <a:t>And the time to do it is now.</a:t>
            </a:r>
          </a:p>
          <a:p>
            <a:r>
              <a:rPr lang="en-US" baseline="0" dirty="0" smtClean="0"/>
              <a:t>Thank you.</a:t>
            </a:r>
          </a:p>
        </p:txBody>
      </p:sp>
      <p:sp>
        <p:nvSpPr>
          <p:cNvPr id="4" name="Slide Number Placeholder 3"/>
          <p:cNvSpPr>
            <a:spLocks noGrp="1"/>
          </p:cNvSpPr>
          <p:nvPr>
            <p:ph type="sldNum" sz="quarter" idx="10"/>
          </p:nvPr>
        </p:nvSpPr>
        <p:spPr/>
        <p:txBody>
          <a:bodyPr/>
          <a:lstStyle/>
          <a:p>
            <a:fld id="{BD9D87F3-4C1E-47BD-BC52-23B8D91C06B7}" type="slidenum">
              <a:rPr lang="en-US" smtClean="0"/>
              <a:t>41</a:t>
            </a:fld>
            <a:endParaRPr lang="en-US" dirty="0"/>
          </a:p>
        </p:txBody>
      </p:sp>
    </p:spTree>
    <p:extLst>
      <p:ext uri="{BB962C8B-B14F-4D97-AF65-F5344CB8AC3E}">
        <p14:creationId xmlns:p14="http://schemas.microsoft.com/office/powerpoint/2010/main" val="38031370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trike="sngStrike"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5</a:t>
            </a:fld>
            <a:endParaRPr lang="en-US" dirty="0"/>
          </a:p>
        </p:txBody>
      </p:sp>
    </p:spTree>
    <p:extLst>
      <p:ext uri="{BB962C8B-B14F-4D97-AF65-F5344CB8AC3E}">
        <p14:creationId xmlns:p14="http://schemas.microsoft.com/office/powerpoint/2010/main" val="34657549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Island wildlife, </a:t>
            </a:r>
            <a:r>
              <a:rPr lang="en-US" dirty="0" err="1" smtClean="0"/>
              <a:t>esp</a:t>
            </a:r>
            <a:r>
              <a:rPr lang="en-US" dirty="0" smtClean="0"/>
              <a:t> seabirds, heralded</a:t>
            </a:r>
            <a:r>
              <a:rPr lang="en-US" baseline="0" dirty="0" smtClean="0"/>
              <a:t> as a bell-weather of the Gulf of the </a:t>
            </a:r>
            <a:r>
              <a:rPr lang="en-US" baseline="0" dirty="0" err="1" smtClean="0"/>
              <a:t>Farallones</a:t>
            </a:r>
            <a:r>
              <a:rPr lang="en-US" baseline="0" dirty="0" smtClean="0"/>
              <a:t> marine environment.</a:t>
            </a:r>
          </a:p>
          <a:p>
            <a:r>
              <a:rPr lang="en-US" b="1" dirty="0" smtClean="0"/>
              <a:t>Research and monitoring on this</a:t>
            </a:r>
            <a:r>
              <a:rPr lang="en-US" b="1" baseline="0" dirty="0" smtClean="0"/>
              <a:t> island led to our understanding of climate change, environmental health of both islands and marine sanctuary, how the Refuge and Sanctuary are interconnected, and helped identify the need for and success of restoration efforts. </a:t>
            </a:r>
            <a:endParaRPr lang="en-US" baseline="0" dirty="0" smtClean="0"/>
          </a:p>
        </p:txBody>
      </p:sp>
      <p:sp>
        <p:nvSpPr>
          <p:cNvPr id="4" name="Slide Number Placeholder 3"/>
          <p:cNvSpPr>
            <a:spLocks noGrp="1"/>
          </p:cNvSpPr>
          <p:nvPr>
            <p:ph type="sldNum" sz="quarter" idx="5"/>
          </p:nvPr>
        </p:nvSpPr>
        <p:spPr/>
        <p:txBody>
          <a:bodyPr/>
          <a:lstStyle/>
          <a:p>
            <a:fld id="{BD9D87F3-4C1E-47BD-BC52-23B8D91C06B7}" type="slidenum">
              <a:rPr lang="en-US" smtClean="0"/>
              <a:t>6</a:t>
            </a:fld>
            <a:endParaRPr lang="en-US" dirty="0"/>
          </a:p>
        </p:txBody>
      </p:sp>
    </p:spTree>
    <p:extLst>
      <p:ext uri="{BB962C8B-B14F-4D97-AF65-F5344CB8AC3E}">
        <p14:creationId xmlns:p14="http://schemas.microsoft.com/office/powerpoint/2010/main" val="28115645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7</a:t>
            </a:fld>
            <a:endParaRPr lang="en-US" dirty="0"/>
          </a:p>
        </p:txBody>
      </p:sp>
    </p:spTree>
    <p:extLst>
      <p:ext uri="{BB962C8B-B14F-4D97-AF65-F5344CB8AC3E}">
        <p14:creationId xmlns:p14="http://schemas.microsoft.com/office/powerpoint/2010/main" val="29999757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in</a:t>
            </a:r>
            <a:r>
              <a:rPr lang="en-US" baseline="0" dirty="0" smtClean="0"/>
              <a:t> an age of mass extinctions.</a:t>
            </a:r>
          </a:p>
          <a:p>
            <a:r>
              <a:rPr lang="en-US" baseline="0" dirty="0" smtClean="0"/>
              <a:t>Despite small % of earth’s land mass, majority of those extinctions and of today’s endangered vertebrates, are on islands.</a:t>
            </a:r>
          </a:p>
          <a:p>
            <a:r>
              <a:rPr lang="en-US" baseline="0" dirty="0" smtClean="0"/>
              <a:t>Main cause of this situation is invasive species including rats and mice. </a:t>
            </a:r>
          </a:p>
          <a:p>
            <a:r>
              <a:rPr lang="en-US" baseline="0" dirty="0" smtClean="0"/>
              <a:t>Most islands evolved without mammalian predators.  Introductions have been devastating.</a:t>
            </a:r>
          </a:p>
          <a:p>
            <a:r>
              <a:rPr lang="en-US" b="1" baseline="0" dirty="0" smtClean="0"/>
              <a:t>Science and history tells us that we need to act NOW to address the imbalance in the ecosystem.</a:t>
            </a:r>
            <a:endParaRPr lang="en-US" baseline="0" dirty="0" smtClean="0"/>
          </a:p>
        </p:txBody>
      </p:sp>
      <p:sp>
        <p:nvSpPr>
          <p:cNvPr id="4" name="Slide Number Placeholder 3"/>
          <p:cNvSpPr>
            <a:spLocks noGrp="1"/>
          </p:cNvSpPr>
          <p:nvPr>
            <p:ph type="sldNum" sz="quarter" idx="10"/>
          </p:nvPr>
        </p:nvSpPr>
        <p:spPr/>
        <p:txBody>
          <a:bodyPr/>
          <a:lstStyle/>
          <a:p>
            <a:fld id="{BD9D87F3-4C1E-47BD-BC52-23B8D91C06B7}" type="slidenum">
              <a:rPr lang="en-US" smtClean="0"/>
              <a:t>8</a:t>
            </a:fld>
            <a:endParaRPr lang="en-US" dirty="0"/>
          </a:p>
        </p:txBody>
      </p:sp>
    </p:spTree>
    <p:extLst>
      <p:ext uri="{BB962C8B-B14F-4D97-AF65-F5344CB8AC3E}">
        <p14:creationId xmlns:p14="http://schemas.microsoft.com/office/powerpoint/2010/main" val="41050360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Mice introduced</a:t>
            </a:r>
            <a:r>
              <a:rPr lang="en-US" b="1" baseline="0" dirty="0" smtClean="0"/>
              <a:t> in 19</a:t>
            </a:r>
            <a:r>
              <a:rPr lang="en-US" b="1" baseline="30000" dirty="0" smtClean="0"/>
              <a:t>th</a:t>
            </a:r>
            <a:r>
              <a:rPr lang="en-US" b="1" baseline="0" dirty="0" smtClean="0"/>
              <a:t> century.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Key Message: huge problem, only going to get worse, need to address now.</a:t>
            </a:r>
            <a:r>
              <a:rPr lang="en-US" b="1" baseline="0" dirty="0" smtClean="0"/>
              <a:t> </a:t>
            </a:r>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9</a:t>
            </a:fld>
            <a:endParaRPr lang="en-US" dirty="0"/>
          </a:p>
        </p:txBody>
      </p:sp>
    </p:spTree>
    <p:extLst>
      <p:ext uri="{BB962C8B-B14F-4D97-AF65-F5344CB8AC3E}">
        <p14:creationId xmlns:p14="http://schemas.microsoft.com/office/powerpoint/2010/main" val="222382128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17DF3D3A-1B68-465E-869D-0CD216A065B3}"/>
              </a:ext>
            </a:extLst>
          </p:cNvPr>
          <p:cNvSpPr>
            <a:spLocks noGrp="1"/>
          </p:cNvSpPr>
          <p:nvPr>
            <p:ph type="pic" sz="quarter" idx="11"/>
          </p:nvPr>
        </p:nvSpPr>
        <p:spPr>
          <a:xfrm>
            <a:off x="4955768" y="0"/>
            <a:ext cx="7236231" cy="6858000"/>
          </a:xfrm>
        </p:spPr>
        <p:txBody>
          <a:bodyPr anchor="ctr"/>
          <a:lstStyle>
            <a:lvl1pPr marL="0" indent="0" algn="ctr">
              <a:buNone/>
              <a:defRPr/>
            </a:lvl1pPr>
          </a:lstStyle>
          <a:p>
            <a:endParaRPr lang="en-US" dirty="0"/>
          </a:p>
        </p:txBody>
      </p:sp>
      <p:sp>
        <p:nvSpPr>
          <p:cNvPr id="2" name="Title 1">
            <a:extLst>
              <a:ext uri="{FF2B5EF4-FFF2-40B4-BE49-F238E27FC236}">
                <a16:creationId xmlns:a16="http://schemas.microsoft.com/office/drawing/2014/main" id="{EF19707E-5D63-4290-A993-83A8BD948262}"/>
              </a:ext>
            </a:extLst>
          </p:cNvPr>
          <p:cNvSpPr>
            <a:spLocks noGrp="1"/>
          </p:cNvSpPr>
          <p:nvPr>
            <p:ph type="ctrTitle"/>
          </p:nvPr>
        </p:nvSpPr>
        <p:spPr>
          <a:xfrm>
            <a:off x="1524000" y="573579"/>
            <a:ext cx="3081103" cy="2759826"/>
          </a:xfrm>
        </p:spPr>
        <p:txBody>
          <a:bodyPr anchor="b">
            <a:noAutofit/>
          </a:bodyPr>
          <a:lstStyle>
            <a:lvl1pPr algn="r">
              <a:defRPr sz="4800"/>
            </a:lvl1pPr>
          </a:lstStyle>
          <a:p>
            <a:r>
              <a:rPr lang="en-US" dirty="0"/>
              <a:t>Click to edit Master title style</a:t>
            </a:r>
          </a:p>
        </p:txBody>
      </p:sp>
      <p:sp>
        <p:nvSpPr>
          <p:cNvPr id="3" name="Subtitle 2">
            <a:extLst>
              <a:ext uri="{FF2B5EF4-FFF2-40B4-BE49-F238E27FC236}">
                <a16:creationId xmlns:a16="http://schemas.microsoft.com/office/drawing/2014/main" id="{5EDE746F-241E-40A4-B8A8-D9EBBDC3F6F4}"/>
              </a:ext>
            </a:extLst>
          </p:cNvPr>
          <p:cNvSpPr>
            <a:spLocks noGrp="1"/>
          </p:cNvSpPr>
          <p:nvPr>
            <p:ph type="subTitle" idx="1"/>
          </p:nvPr>
        </p:nvSpPr>
        <p:spPr>
          <a:xfrm>
            <a:off x="1524000" y="3429000"/>
            <a:ext cx="3081103" cy="910244"/>
          </a:xfrm>
        </p:spPr>
        <p:txBody>
          <a:bodyPr/>
          <a:lstStyle>
            <a:lvl1pPr marL="0" indent="0" algn="r">
              <a:buNone/>
              <a:defRPr sz="2400">
                <a:solidFill>
                  <a:srgbClr val="F1730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571CBEA2-3975-45D8-B7C6-310469450743}"/>
              </a:ext>
            </a:extLst>
          </p:cNvPr>
          <p:cNvSpPr>
            <a:spLocks noGrp="1"/>
          </p:cNvSpPr>
          <p:nvPr>
            <p:ph type="dt" sz="half" idx="10"/>
          </p:nvPr>
        </p:nvSpPr>
        <p:spPr>
          <a:xfrm>
            <a:off x="1523999" y="4461684"/>
            <a:ext cx="3081103" cy="365125"/>
          </a:xfrm>
        </p:spPr>
        <p:txBody>
          <a:bodyPr/>
          <a:lstStyle>
            <a:lvl1pPr>
              <a:defRPr sz="1200">
                <a:latin typeface="+mn-lt"/>
              </a:defRPr>
            </a:lvl1pPr>
          </a:lstStyle>
          <a:p>
            <a:pPr algn="r"/>
            <a:fld id="{2906AE72-B24F-4A32-9705-A10CC73C306F}" type="datetime1">
              <a:rPr lang="en-US" smtClean="0"/>
              <a:pPr algn="r"/>
              <a:t>7/27/2021</a:t>
            </a:fld>
            <a:endParaRPr lang="en-US" dirty="0"/>
          </a:p>
        </p:txBody>
      </p:sp>
      <p:pic>
        <p:nvPicPr>
          <p:cNvPr id="7" name="Picture 6">
            <a:extLst>
              <a:ext uri="{FF2B5EF4-FFF2-40B4-BE49-F238E27FC236}">
                <a16:creationId xmlns:a16="http://schemas.microsoft.com/office/drawing/2014/main" id="{066E4946-8F13-4FFD-8951-00FAD40A2E7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94872" y="5890716"/>
            <a:ext cx="610231" cy="726465"/>
          </a:xfrm>
          <a:prstGeom prst="rect">
            <a:avLst/>
          </a:prstGeom>
        </p:spPr>
      </p:pic>
      <p:pic>
        <p:nvPicPr>
          <p:cNvPr id="8" name="Picture 7" descr="A close up of a sign&#10;&#10;Description automatically generated">
            <a:extLst>
              <a:ext uri="{FF2B5EF4-FFF2-40B4-BE49-F238E27FC236}">
                <a16:creationId xmlns:a16="http://schemas.microsoft.com/office/drawing/2014/main" id="{91C0A0B4-D779-454C-8D13-9DB9D1EB230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087219" y="5863919"/>
            <a:ext cx="753262" cy="753262"/>
          </a:xfrm>
          <a:prstGeom prst="rect">
            <a:avLst/>
          </a:prstGeom>
        </p:spPr>
      </p:pic>
      <p:sp>
        <p:nvSpPr>
          <p:cNvPr id="9" name="Rectangle 8">
            <a:extLst>
              <a:ext uri="{FF2B5EF4-FFF2-40B4-BE49-F238E27FC236}">
                <a16:creationId xmlns:a16="http://schemas.microsoft.com/office/drawing/2014/main" id="{38E75E95-6472-4300-A9AE-EB0520C1F74B}"/>
              </a:ext>
            </a:extLst>
          </p:cNvPr>
          <p:cNvSpPr/>
          <p:nvPr userDrawn="1"/>
        </p:nvSpPr>
        <p:spPr>
          <a:xfrm>
            <a:off x="4910049"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049403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2230D-5073-4490-9A27-7700C812CBA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E4D7FE2-C452-4043-A87B-E01B1CCAD78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085FC87-B62E-465F-BBD1-DBEBE3B339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6A9A56F-FE62-4B80-AFEC-E82E58290AD5}"/>
              </a:ext>
            </a:extLst>
          </p:cNvPr>
          <p:cNvSpPr>
            <a:spLocks noGrp="1"/>
          </p:cNvSpPr>
          <p:nvPr>
            <p:ph type="dt" sz="half" idx="10"/>
          </p:nvPr>
        </p:nvSpPr>
        <p:spPr/>
        <p:txBody>
          <a:bodyPr/>
          <a:lstStyle/>
          <a:p>
            <a:fld id="{E7CA8951-0236-41A0-85EF-08B102C7BF22}" type="datetime1">
              <a:rPr lang="en-US" smtClean="0"/>
              <a:t>7/27/2021</a:t>
            </a:fld>
            <a:endParaRPr lang="en-US" dirty="0"/>
          </a:p>
        </p:txBody>
      </p:sp>
      <p:sp>
        <p:nvSpPr>
          <p:cNvPr id="6" name="Footer Placeholder 5">
            <a:extLst>
              <a:ext uri="{FF2B5EF4-FFF2-40B4-BE49-F238E27FC236}">
                <a16:creationId xmlns:a16="http://schemas.microsoft.com/office/drawing/2014/main" id="{8C5A8FD4-04E1-43A2-8DAB-E5D21367DA0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F7613B4-1172-4842-BBE5-D8AC3EE63832}"/>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8160350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23877-B93F-48E6-9B8A-2B5EA1D924B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1E84F20-0932-4EDF-92B2-E74ED33108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AFBD4D6-85FB-4448-B715-3DE4C4519AE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A6C5995-F74D-4B53-8739-C6C878B4DD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0A36F5F-4BCA-4E7D-8CE8-09256E06F5F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55BDD50-CC58-47E9-9E27-7751CC18C94C}"/>
              </a:ext>
            </a:extLst>
          </p:cNvPr>
          <p:cNvSpPr>
            <a:spLocks noGrp="1"/>
          </p:cNvSpPr>
          <p:nvPr>
            <p:ph type="dt" sz="half" idx="10"/>
          </p:nvPr>
        </p:nvSpPr>
        <p:spPr/>
        <p:txBody>
          <a:bodyPr/>
          <a:lstStyle/>
          <a:p>
            <a:fld id="{2C195C15-D73D-4AC5-88F9-C068B6E203AE}" type="datetime1">
              <a:rPr lang="en-US" smtClean="0"/>
              <a:t>7/27/2021</a:t>
            </a:fld>
            <a:endParaRPr lang="en-US" dirty="0"/>
          </a:p>
        </p:txBody>
      </p:sp>
      <p:sp>
        <p:nvSpPr>
          <p:cNvPr id="8" name="Footer Placeholder 7">
            <a:extLst>
              <a:ext uri="{FF2B5EF4-FFF2-40B4-BE49-F238E27FC236}">
                <a16:creationId xmlns:a16="http://schemas.microsoft.com/office/drawing/2014/main" id="{B757AAFA-2001-4441-9D63-EDC4C917307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499C14AA-6946-4EF8-933F-827486B6E981}"/>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806276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56749-8F3E-4BA2-B201-D5129ED2127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A96832-36BE-4FBD-85EB-B2D3135A4B8E}"/>
              </a:ext>
            </a:extLst>
          </p:cNvPr>
          <p:cNvSpPr>
            <a:spLocks noGrp="1"/>
          </p:cNvSpPr>
          <p:nvPr>
            <p:ph type="dt" sz="half" idx="10"/>
          </p:nvPr>
        </p:nvSpPr>
        <p:spPr/>
        <p:txBody>
          <a:bodyPr/>
          <a:lstStyle/>
          <a:p>
            <a:fld id="{8F70EC33-901A-4740-A761-8108CB361765}" type="datetime1">
              <a:rPr lang="en-US" smtClean="0"/>
              <a:t>7/27/2021</a:t>
            </a:fld>
            <a:endParaRPr lang="en-US" dirty="0"/>
          </a:p>
        </p:txBody>
      </p:sp>
      <p:sp>
        <p:nvSpPr>
          <p:cNvPr id="4" name="Footer Placeholder 3">
            <a:extLst>
              <a:ext uri="{FF2B5EF4-FFF2-40B4-BE49-F238E27FC236}">
                <a16:creationId xmlns:a16="http://schemas.microsoft.com/office/drawing/2014/main" id="{FAD8E799-5DC7-44D0-BCE4-7B88CB1BF040}"/>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08280057-A88E-4D28-987B-F43E098B291C}"/>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20371784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F2BC8C-8E2F-405E-BCEF-958A5C38F629}"/>
              </a:ext>
            </a:extLst>
          </p:cNvPr>
          <p:cNvSpPr>
            <a:spLocks noGrp="1"/>
          </p:cNvSpPr>
          <p:nvPr>
            <p:ph type="dt" sz="half" idx="10"/>
          </p:nvPr>
        </p:nvSpPr>
        <p:spPr/>
        <p:txBody>
          <a:bodyPr/>
          <a:lstStyle/>
          <a:p>
            <a:fld id="{7F7FF9E4-EDBF-4C64-8B45-310FA77DF4FD}" type="datetime1">
              <a:rPr lang="en-US" smtClean="0"/>
              <a:t>7/27/2021</a:t>
            </a:fld>
            <a:endParaRPr lang="en-US" dirty="0"/>
          </a:p>
        </p:txBody>
      </p:sp>
      <p:sp>
        <p:nvSpPr>
          <p:cNvPr id="3" name="Footer Placeholder 2">
            <a:extLst>
              <a:ext uri="{FF2B5EF4-FFF2-40B4-BE49-F238E27FC236}">
                <a16:creationId xmlns:a16="http://schemas.microsoft.com/office/drawing/2014/main" id="{DAB7B376-F898-4493-A4DA-8A04B0DBA9B1}"/>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8A8EF334-3798-44E2-B786-EF21DB6B73E0}"/>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574159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09F90-4B9B-4077-96B9-7E4094A5F31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85066DA-9587-4A63-B3E7-EE7E39DC84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0BF6749-0BBF-4BD4-8C30-925C58BE29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2E1766F-FB7B-4181-95A5-780A771CD285}"/>
              </a:ext>
            </a:extLst>
          </p:cNvPr>
          <p:cNvSpPr>
            <a:spLocks noGrp="1"/>
          </p:cNvSpPr>
          <p:nvPr>
            <p:ph type="dt" sz="half" idx="10"/>
          </p:nvPr>
        </p:nvSpPr>
        <p:spPr/>
        <p:txBody>
          <a:bodyPr/>
          <a:lstStyle/>
          <a:p>
            <a:fld id="{2C823455-0F51-4319-9E62-1B866007C274}" type="datetime1">
              <a:rPr lang="en-US" smtClean="0"/>
              <a:t>7/27/2021</a:t>
            </a:fld>
            <a:endParaRPr lang="en-US" dirty="0"/>
          </a:p>
        </p:txBody>
      </p:sp>
      <p:sp>
        <p:nvSpPr>
          <p:cNvPr id="6" name="Footer Placeholder 5">
            <a:extLst>
              <a:ext uri="{FF2B5EF4-FFF2-40B4-BE49-F238E27FC236}">
                <a16:creationId xmlns:a16="http://schemas.microsoft.com/office/drawing/2014/main" id="{745F3E96-CEEA-414A-BAF6-A9DBA89C217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5182F53-00CE-4617-A35B-CA5509DA6389}"/>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990260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834B1-8895-4116-B6BD-8C3929E212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54D79E5-1C05-44F8-B3F1-B132625825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E540F2F8-EF2C-4CFA-8210-D67CDF6489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970FA60-2A60-496E-BC71-91EA0642BE38}"/>
              </a:ext>
            </a:extLst>
          </p:cNvPr>
          <p:cNvSpPr>
            <a:spLocks noGrp="1"/>
          </p:cNvSpPr>
          <p:nvPr>
            <p:ph type="dt" sz="half" idx="10"/>
          </p:nvPr>
        </p:nvSpPr>
        <p:spPr/>
        <p:txBody>
          <a:bodyPr/>
          <a:lstStyle/>
          <a:p>
            <a:fld id="{DEB82D52-DF0F-4CB0-86CD-E619C32470B4}" type="datetime1">
              <a:rPr lang="en-US" smtClean="0"/>
              <a:t>7/27/2021</a:t>
            </a:fld>
            <a:endParaRPr lang="en-US" dirty="0"/>
          </a:p>
        </p:txBody>
      </p:sp>
      <p:sp>
        <p:nvSpPr>
          <p:cNvPr id="6" name="Footer Placeholder 5">
            <a:extLst>
              <a:ext uri="{FF2B5EF4-FFF2-40B4-BE49-F238E27FC236}">
                <a16:creationId xmlns:a16="http://schemas.microsoft.com/office/drawing/2014/main" id="{43BB42BF-393F-4390-A6E6-C716EDE45D2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39F6320-6C39-48C7-8907-9E11C2239BD1}"/>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059416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B5C8E-451D-444A-9D89-C16711706D6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A4378C0-4B20-489E-912D-DE4CF26D501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33D410-D6D1-49BD-8D88-90ABD00B2150}"/>
              </a:ext>
            </a:extLst>
          </p:cNvPr>
          <p:cNvSpPr>
            <a:spLocks noGrp="1"/>
          </p:cNvSpPr>
          <p:nvPr>
            <p:ph type="dt" sz="half" idx="10"/>
          </p:nvPr>
        </p:nvSpPr>
        <p:spPr/>
        <p:txBody>
          <a:bodyPr/>
          <a:lstStyle/>
          <a:p>
            <a:fld id="{554449F0-B0B7-4D93-A28D-1E7EE27E0DB9}" type="datetime1">
              <a:rPr lang="en-US" smtClean="0"/>
              <a:t>7/27/2021</a:t>
            </a:fld>
            <a:endParaRPr lang="en-US" dirty="0"/>
          </a:p>
        </p:txBody>
      </p:sp>
      <p:sp>
        <p:nvSpPr>
          <p:cNvPr id="5" name="Footer Placeholder 4">
            <a:extLst>
              <a:ext uri="{FF2B5EF4-FFF2-40B4-BE49-F238E27FC236}">
                <a16:creationId xmlns:a16="http://schemas.microsoft.com/office/drawing/2014/main" id="{12F30CF3-4AB0-47BC-B933-FD1D40A15B6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A324B6A-7847-4A0E-8EA9-F7CD55618174}"/>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17413893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57C065-B5E4-4020-A415-0FA2BE82C2C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0B07216-684A-4BF9-A280-99835774D6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833930-AE39-4170-A59C-8E81143DC0D3}"/>
              </a:ext>
            </a:extLst>
          </p:cNvPr>
          <p:cNvSpPr>
            <a:spLocks noGrp="1"/>
          </p:cNvSpPr>
          <p:nvPr>
            <p:ph type="dt" sz="half" idx="10"/>
          </p:nvPr>
        </p:nvSpPr>
        <p:spPr/>
        <p:txBody>
          <a:bodyPr/>
          <a:lstStyle/>
          <a:p>
            <a:fld id="{2C503F13-9B0E-4031-AACF-5663ECDA031A}" type="datetime1">
              <a:rPr lang="en-US" smtClean="0"/>
              <a:t>7/27/2021</a:t>
            </a:fld>
            <a:endParaRPr lang="en-US" dirty="0"/>
          </a:p>
        </p:txBody>
      </p:sp>
      <p:sp>
        <p:nvSpPr>
          <p:cNvPr id="5" name="Footer Placeholder 4">
            <a:extLst>
              <a:ext uri="{FF2B5EF4-FFF2-40B4-BE49-F238E27FC236}">
                <a16:creationId xmlns:a16="http://schemas.microsoft.com/office/drawing/2014/main" id="{251232BF-531B-4CCC-B3BC-CAACED8320B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2ED50FE-6918-4891-9A5D-DD40B5F50725}"/>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27536802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671095A6-A0B1-45F8-9DD7-FB7111418DA2}"/>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rgbClr val="007698"/>
                </a:solidFill>
                <a:latin typeface="+mj-lt"/>
              </a:defRPr>
            </a:lvl1pPr>
          </a:lstStyle>
          <a:p>
            <a:pPr lvl="0"/>
            <a:r>
              <a:rPr lang="en-US" dirty="0"/>
              <a:t>Click to edit</a:t>
            </a:r>
          </a:p>
        </p:txBody>
      </p:sp>
      <p:pic>
        <p:nvPicPr>
          <p:cNvPr id="20" name="Picture 19" descr="A drawing of a face&#10;&#10;Description automatically generated">
            <a:extLst>
              <a:ext uri="{FF2B5EF4-FFF2-40B4-BE49-F238E27FC236}">
                <a16:creationId xmlns:a16="http://schemas.microsoft.com/office/drawing/2014/main" id="{B4BA23A2-4C61-4C75-899E-986B9F20D7C8}"/>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1870364" y="6225949"/>
            <a:ext cx="890586" cy="474979"/>
          </a:xfrm>
          <a:prstGeom prst="rect">
            <a:avLst/>
          </a:prstGeom>
        </p:spPr>
      </p:pic>
      <p:sp>
        <p:nvSpPr>
          <p:cNvPr id="7" name="Rectangle 6">
            <a:extLst>
              <a:ext uri="{FF2B5EF4-FFF2-40B4-BE49-F238E27FC236}">
                <a16:creationId xmlns:a16="http://schemas.microsoft.com/office/drawing/2014/main" id="{380BA86A-035D-4343-ADF9-323B5F3F47C8}"/>
              </a:ext>
            </a:extLst>
          </p:cNvPr>
          <p:cNvSpPr/>
          <p:nvPr userDrawn="1"/>
        </p:nvSpPr>
        <p:spPr>
          <a:xfrm>
            <a:off x="3047998"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94012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ADA3B3B0-C96C-4F86-B525-51F5F03631CB}"/>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87400"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87400" cy="1187189"/>
          </a:xfrm>
        </p:spPr>
        <p:txBody>
          <a:bodyPr>
            <a:normAutofit/>
          </a:bodyPr>
          <a:lstStyle>
            <a:lvl1pPr marL="0" indent="0">
              <a:buNone/>
              <a:defRPr sz="3200">
                <a:solidFill>
                  <a:srgbClr val="007698"/>
                </a:solidFill>
                <a:latin typeface="+mj-lt"/>
              </a:defRPr>
            </a:lvl1pPr>
          </a:lstStyle>
          <a:p>
            <a:pPr lvl="0"/>
            <a:r>
              <a:rPr lang="en-US" dirty="0"/>
              <a:t>Click to edit</a:t>
            </a:r>
          </a:p>
        </p:txBody>
      </p:sp>
      <p:pic>
        <p:nvPicPr>
          <p:cNvPr id="11" name="Picture 10" descr="A drawing of a face&#10;&#10;Description automatically generated">
            <a:extLst>
              <a:ext uri="{FF2B5EF4-FFF2-40B4-BE49-F238E27FC236}">
                <a16:creationId xmlns:a16="http://schemas.microsoft.com/office/drawing/2014/main" id="{47F4FA29-CD3E-41E3-9F15-0674DF68F396}"/>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2600759" y="6225949"/>
            <a:ext cx="890586" cy="474979"/>
          </a:xfrm>
          <a:prstGeom prst="rect">
            <a:avLst/>
          </a:prstGeom>
        </p:spPr>
      </p:pic>
      <p:sp>
        <p:nvSpPr>
          <p:cNvPr id="7" name="Rectangle 6">
            <a:extLst>
              <a:ext uri="{FF2B5EF4-FFF2-40B4-BE49-F238E27FC236}">
                <a16:creationId xmlns:a16="http://schemas.microsoft.com/office/drawing/2014/main" id="{380BA86A-035D-4343-ADF9-323B5F3F47C8}"/>
              </a:ext>
            </a:extLst>
          </p:cNvPr>
          <p:cNvSpPr/>
          <p:nvPr userDrawn="1"/>
        </p:nvSpPr>
        <p:spPr>
          <a:xfrm>
            <a:off x="3788025" y="-45720"/>
            <a:ext cx="91440" cy="6949440"/>
          </a:xfrm>
          <a:prstGeom prst="rect">
            <a:avLst/>
          </a:prstGeom>
          <a:solidFill>
            <a:srgbClr val="60B5BA"/>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35865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8" name="Rectangle 7">
            <a:extLst>
              <a:ext uri="{FF2B5EF4-FFF2-40B4-BE49-F238E27FC236}">
                <a16:creationId xmlns:a16="http://schemas.microsoft.com/office/drawing/2014/main" id="{C789D54E-9B29-4776-BC0E-535B52C8F243}"/>
              </a:ext>
            </a:extLst>
          </p:cNvPr>
          <p:cNvSpPr/>
          <p:nvPr userDrawn="1"/>
        </p:nvSpPr>
        <p:spPr>
          <a:xfrm>
            <a:off x="0" y="0"/>
            <a:ext cx="304799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8500EEF7-C3FE-42E0-9CD6-16FC296BDFAB}"/>
              </a:ext>
            </a:extLst>
          </p:cNvPr>
          <p:cNvSpPr/>
          <p:nvPr userDrawn="1"/>
        </p:nvSpPr>
        <p:spPr>
          <a:xfrm>
            <a:off x="3049575"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dirty="0"/>
              <a:t>Click to edit</a:t>
            </a:r>
          </a:p>
        </p:txBody>
      </p:sp>
      <p:pic>
        <p:nvPicPr>
          <p:cNvPr id="13" name="Picture 12">
            <a:extLst>
              <a:ext uri="{FF2B5EF4-FFF2-40B4-BE49-F238E27FC236}">
                <a16:creationId xmlns:a16="http://schemas.microsoft.com/office/drawing/2014/main" id="{0DBCDC07-DAB9-4540-973A-BE625B2431E9}"/>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rcRect/>
          <a:stretch/>
        </p:blipFill>
        <p:spPr>
          <a:xfrm>
            <a:off x="1870364" y="6226738"/>
            <a:ext cx="890586" cy="473401"/>
          </a:xfrm>
          <a:prstGeom prst="rect">
            <a:avLst/>
          </a:prstGeom>
        </p:spPr>
      </p:pic>
    </p:spTree>
    <p:extLst>
      <p:ext uri="{BB962C8B-B14F-4D97-AF65-F5344CB8AC3E}">
        <p14:creationId xmlns:p14="http://schemas.microsoft.com/office/powerpoint/2010/main" val="7844867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0936FAEF-DA8D-4ED5-9623-5BD7637420A5}"/>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AC758346-EA57-46A3-8B35-604357CBA953}"/>
              </a:ext>
            </a:extLst>
          </p:cNvPr>
          <p:cNvSpPr/>
          <p:nvPr userDrawn="1"/>
        </p:nvSpPr>
        <p:spPr>
          <a:xfrm>
            <a:off x="0" y="0"/>
            <a:ext cx="378802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54150"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54150" cy="1187189"/>
          </a:xfrm>
        </p:spPr>
        <p:txBody>
          <a:bodyPr>
            <a:normAutofit/>
          </a:bodyPr>
          <a:lstStyle>
            <a:lvl1pPr marL="0" indent="0">
              <a:buNone/>
              <a:defRPr sz="3200">
                <a:solidFill>
                  <a:schemeClr val="bg1"/>
                </a:solidFill>
                <a:latin typeface="+mj-lt"/>
              </a:defRPr>
            </a:lvl1pPr>
          </a:lstStyle>
          <a:p>
            <a:pPr lvl="0"/>
            <a:r>
              <a:rPr lang="en-US" dirty="0"/>
              <a:t>Click to edit</a:t>
            </a:r>
          </a:p>
        </p:txBody>
      </p:sp>
      <p:sp>
        <p:nvSpPr>
          <p:cNvPr id="8" name="Rectangle 7">
            <a:extLst>
              <a:ext uri="{FF2B5EF4-FFF2-40B4-BE49-F238E27FC236}">
                <a16:creationId xmlns:a16="http://schemas.microsoft.com/office/drawing/2014/main" id="{6E714118-237B-45A9-82C4-162E5BA7013C}"/>
              </a:ext>
            </a:extLst>
          </p:cNvPr>
          <p:cNvSpPr/>
          <p:nvPr userDrawn="1"/>
        </p:nvSpPr>
        <p:spPr>
          <a:xfrm>
            <a:off x="3785679"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0C0DB34C-C963-4EA1-9375-FC7E33800922}"/>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rcRect/>
          <a:stretch/>
        </p:blipFill>
        <p:spPr>
          <a:xfrm>
            <a:off x="2567509" y="6226738"/>
            <a:ext cx="890586" cy="473401"/>
          </a:xfrm>
          <a:prstGeom prst="rect">
            <a:avLst/>
          </a:prstGeom>
        </p:spPr>
      </p:pic>
    </p:spTree>
    <p:extLst>
      <p:ext uri="{BB962C8B-B14F-4D97-AF65-F5344CB8AC3E}">
        <p14:creationId xmlns:p14="http://schemas.microsoft.com/office/powerpoint/2010/main" val="3081365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789D54E-9B29-4776-BC0E-535B52C8F243}"/>
              </a:ext>
            </a:extLst>
          </p:cNvPr>
          <p:cNvSpPr/>
          <p:nvPr userDrawn="1"/>
        </p:nvSpPr>
        <p:spPr>
          <a:xfrm>
            <a:off x="0" y="0"/>
            <a:ext cx="3047998"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17">
            <a:extLst>
              <a:ext uri="{FF2B5EF4-FFF2-40B4-BE49-F238E27FC236}">
                <a16:creationId xmlns:a16="http://schemas.microsoft.com/office/drawing/2014/main"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8500EEF7-C3FE-42E0-9CD6-16FC296BDFAB}"/>
              </a:ext>
            </a:extLst>
          </p:cNvPr>
          <p:cNvSpPr/>
          <p:nvPr userDrawn="1"/>
        </p:nvSpPr>
        <p:spPr>
          <a:xfrm>
            <a:off x="3049575" y="-45720"/>
            <a:ext cx="91440" cy="6949440"/>
          </a:xfrm>
          <a:prstGeom prst="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tx1"/>
                </a:solidFill>
              </a:defRPr>
            </a:lvl1pPr>
            <a:lvl2pPr marL="274320" indent="-182880">
              <a:buClr>
                <a:schemeClr val="bg1"/>
              </a:buClr>
              <a:defRPr sz="1800">
                <a:solidFill>
                  <a:schemeClr val="tx1"/>
                </a:solidFill>
              </a:defRPr>
            </a:lvl2pPr>
            <a:lvl3pPr marL="548640" indent="-182880">
              <a:defRPr sz="1600">
                <a:solidFill>
                  <a:schemeClr val="tx1"/>
                </a:solidFill>
              </a:defRPr>
            </a:lvl3pPr>
            <a:lvl4pPr marL="914400" indent="-182880">
              <a:buFont typeface="Century Gothic" panose="020B0502020202020204" pitchFamily="34" charset="0"/>
              <a:buChar char="–"/>
              <a:defRPr sz="1400">
                <a:solidFill>
                  <a:schemeClr val="tx1"/>
                </a:solidFill>
              </a:defRPr>
            </a:lvl4pPr>
            <a:lvl5pPr marL="1188720" indent="-182880">
              <a:defRPr sz="1200">
                <a:solidFill>
                  <a:schemeClr val="tx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dirty="0"/>
              <a:t>Click to edit</a:t>
            </a:r>
          </a:p>
        </p:txBody>
      </p:sp>
      <p:pic>
        <p:nvPicPr>
          <p:cNvPr id="11" name="Picture 10" descr="A drawing of a face&#10;&#10;Description automatically generated">
            <a:extLst>
              <a:ext uri="{FF2B5EF4-FFF2-40B4-BE49-F238E27FC236}">
                <a16:creationId xmlns:a16="http://schemas.microsoft.com/office/drawing/2014/main" id="{D6EA1DA8-7B00-418D-9370-366877F0F285}"/>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1870364" y="6225949"/>
            <a:ext cx="890586" cy="474979"/>
          </a:xfrm>
          <a:prstGeom prst="rect">
            <a:avLst/>
          </a:prstGeom>
        </p:spPr>
      </p:pic>
    </p:spTree>
    <p:extLst>
      <p:ext uri="{BB962C8B-B14F-4D97-AF65-F5344CB8AC3E}">
        <p14:creationId xmlns:p14="http://schemas.microsoft.com/office/powerpoint/2010/main" val="3992086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0936FAEF-DA8D-4ED5-9623-5BD7637420A5}"/>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AC758346-EA57-46A3-8B35-604357CBA953}"/>
              </a:ext>
            </a:extLst>
          </p:cNvPr>
          <p:cNvSpPr/>
          <p:nvPr userDrawn="1"/>
        </p:nvSpPr>
        <p:spPr>
          <a:xfrm>
            <a:off x="0" y="0"/>
            <a:ext cx="3788024"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54150"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54150" cy="1187189"/>
          </a:xfrm>
        </p:spPr>
        <p:txBody>
          <a:bodyPr>
            <a:normAutofit/>
          </a:bodyPr>
          <a:lstStyle>
            <a:lvl1pPr marL="0" indent="0">
              <a:buNone/>
              <a:defRPr sz="3200">
                <a:solidFill>
                  <a:schemeClr val="bg1"/>
                </a:solidFill>
                <a:latin typeface="+mj-lt"/>
              </a:defRPr>
            </a:lvl1pPr>
          </a:lstStyle>
          <a:p>
            <a:pPr lvl="0"/>
            <a:r>
              <a:rPr lang="en-US" dirty="0"/>
              <a:t>Click to edit</a:t>
            </a:r>
          </a:p>
        </p:txBody>
      </p:sp>
      <p:sp>
        <p:nvSpPr>
          <p:cNvPr id="8" name="Rectangle 7">
            <a:extLst>
              <a:ext uri="{FF2B5EF4-FFF2-40B4-BE49-F238E27FC236}">
                <a16:creationId xmlns:a16="http://schemas.microsoft.com/office/drawing/2014/main" id="{6E714118-237B-45A9-82C4-162E5BA7013C}"/>
              </a:ext>
            </a:extLst>
          </p:cNvPr>
          <p:cNvSpPr/>
          <p:nvPr userDrawn="1"/>
        </p:nvSpPr>
        <p:spPr>
          <a:xfrm>
            <a:off x="3785679" y="-45720"/>
            <a:ext cx="91440" cy="6949440"/>
          </a:xfrm>
          <a:prstGeom prst="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noFill/>
            </a:endParaRPr>
          </a:p>
        </p:txBody>
      </p:sp>
      <p:pic>
        <p:nvPicPr>
          <p:cNvPr id="11" name="Picture 10">
            <a:extLst>
              <a:ext uri="{FF2B5EF4-FFF2-40B4-BE49-F238E27FC236}">
                <a16:creationId xmlns:a16="http://schemas.microsoft.com/office/drawing/2014/main" id="{0C0DB34C-C963-4EA1-9375-FC7E33800922}"/>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rcRect/>
          <a:stretch/>
        </p:blipFill>
        <p:spPr>
          <a:xfrm>
            <a:off x="2567509" y="6226738"/>
            <a:ext cx="890586" cy="473401"/>
          </a:xfrm>
          <a:prstGeom prst="rect">
            <a:avLst/>
          </a:prstGeom>
        </p:spPr>
      </p:pic>
    </p:spTree>
    <p:extLst>
      <p:ext uri="{BB962C8B-B14F-4D97-AF65-F5344CB8AC3E}">
        <p14:creationId xmlns:p14="http://schemas.microsoft.com/office/powerpoint/2010/main" val="21358563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9" name="Picture Placeholder 17">
            <a:extLst>
              <a:ext uri="{FF2B5EF4-FFF2-40B4-BE49-F238E27FC236}">
                <a16:creationId xmlns:a16="http://schemas.microsoft.com/office/drawing/2014/main" id="{1EB587F3-E9F0-4C8D-AADB-867041C380C8}"/>
              </a:ext>
            </a:extLst>
          </p:cNvPr>
          <p:cNvSpPr>
            <a:spLocks noGrp="1"/>
          </p:cNvSpPr>
          <p:nvPr>
            <p:ph type="pic" sz="quarter" idx="14"/>
          </p:nvPr>
        </p:nvSpPr>
        <p:spPr>
          <a:xfrm>
            <a:off x="0" y="0"/>
            <a:ext cx="12192000" cy="6118585"/>
          </a:xfrm>
        </p:spPr>
        <p:txBody>
          <a:bodyPr anchor="ctr"/>
          <a:lstStyle>
            <a:lvl1pPr marL="0" indent="0" algn="ctr">
              <a:buNone/>
              <a:defRPr/>
            </a:lvl1pPr>
          </a:lstStyle>
          <a:p>
            <a:endParaRPr lang="en-US" dirty="0"/>
          </a:p>
        </p:txBody>
      </p:sp>
      <p:sp>
        <p:nvSpPr>
          <p:cNvPr id="8" name="Rectangle 7">
            <a:extLst>
              <a:ext uri="{FF2B5EF4-FFF2-40B4-BE49-F238E27FC236}">
                <a16:creationId xmlns:a16="http://schemas.microsoft.com/office/drawing/2014/main" id="{8592AF6A-4234-4522-9038-E7B96C380018}"/>
              </a:ext>
            </a:extLst>
          </p:cNvPr>
          <p:cNvSpPr/>
          <p:nvPr userDrawn="1"/>
        </p:nvSpPr>
        <p:spPr>
          <a:xfrm rot="5400000">
            <a:off x="5326381" y="1175774"/>
            <a:ext cx="45719" cy="10698480"/>
          </a:xfrm>
          <a:prstGeom prst="rect">
            <a:avLst/>
          </a:prstGeom>
          <a:solidFill>
            <a:srgbClr val="60B5B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drawing of a face&#10;&#10;Description automatically generated">
            <a:extLst>
              <a:ext uri="{FF2B5EF4-FFF2-40B4-BE49-F238E27FC236}">
                <a16:creationId xmlns:a16="http://schemas.microsoft.com/office/drawing/2014/main" id="{BF6B8201-533A-42D1-B82D-D35901FE57A6}"/>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10931238" y="6287525"/>
            <a:ext cx="890586" cy="474979"/>
          </a:xfrm>
          <a:prstGeom prst="rect">
            <a:avLst/>
          </a:prstGeom>
        </p:spPr>
      </p:pic>
    </p:spTree>
    <p:extLst>
      <p:ext uri="{BB962C8B-B14F-4D97-AF65-F5344CB8AC3E}">
        <p14:creationId xmlns:p14="http://schemas.microsoft.com/office/powerpoint/2010/main" val="1692230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EA368E-1273-4493-880A-A67F298453B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D528513-5127-4348-A2FF-799754D7819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E07D26D-D5E0-4359-9A09-88FEB7BCBACD}"/>
              </a:ext>
            </a:extLst>
          </p:cNvPr>
          <p:cNvSpPr>
            <a:spLocks noGrp="1"/>
          </p:cNvSpPr>
          <p:nvPr>
            <p:ph type="dt" sz="half" idx="10"/>
          </p:nvPr>
        </p:nvSpPr>
        <p:spPr/>
        <p:txBody>
          <a:bodyPr/>
          <a:lstStyle/>
          <a:p>
            <a:fld id="{79B5F547-CBCE-489F-AC4D-6C7149B32137}" type="datetime1">
              <a:rPr lang="en-US" smtClean="0"/>
              <a:t>7/27/2021</a:t>
            </a:fld>
            <a:endParaRPr lang="en-US" dirty="0"/>
          </a:p>
        </p:txBody>
      </p:sp>
      <p:sp>
        <p:nvSpPr>
          <p:cNvPr id="5" name="Footer Placeholder 4">
            <a:extLst>
              <a:ext uri="{FF2B5EF4-FFF2-40B4-BE49-F238E27FC236}">
                <a16:creationId xmlns:a16="http://schemas.microsoft.com/office/drawing/2014/main" id="{79EBF43A-11C2-407A-AE8A-FF962526AF1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DB1254A-B05D-4233-B5FD-1FB4EDEE90B9}"/>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1746912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20D2A28-B4FD-4B58-9CD6-F8479423D0F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2F9031D8-DC55-4A90-A8C9-A11D38D59A6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103D3E01-D437-4791-8D34-55C0E83A3BF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00">
                <a:solidFill>
                  <a:schemeClr val="tx1">
                    <a:tint val="75000"/>
                  </a:schemeClr>
                </a:solidFill>
                <a:latin typeface="+mn-lt"/>
              </a:defRPr>
            </a:lvl1pPr>
          </a:lstStyle>
          <a:p>
            <a:fld id="{52325B0F-C80C-4178-8F80-D0CC6B2CE7FE}" type="datetime1">
              <a:rPr lang="en-US" smtClean="0"/>
              <a:pPr/>
              <a:t>7/27/2021</a:t>
            </a:fld>
            <a:endParaRPr lang="en-US" dirty="0"/>
          </a:p>
        </p:txBody>
      </p:sp>
      <p:sp>
        <p:nvSpPr>
          <p:cNvPr id="5" name="Footer Placeholder 4">
            <a:extLst>
              <a:ext uri="{FF2B5EF4-FFF2-40B4-BE49-F238E27FC236}">
                <a16:creationId xmlns:a16="http://schemas.microsoft.com/office/drawing/2014/main" id="{4C25BBED-6B93-4E4B-ACC0-981A46D0D4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1">
                    <a:tint val="75000"/>
                  </a:schemeClr>
                </a:solidFill>
                <a:latin typeface="+mn-lt"/>
              </a:defRPr>
            </a:lvl1pPr>
          </a:lstStyle>
          <a:p>
            <a:endParaRPr lang="en-US" dirty="0"/>
          </a:p>
        </p:txBody>
      </p:sp>
      <p:sp>
        <p:nvSpPr>
          <p:cNvPr id="6" name="Slide Number Placeholder 5">
            <a:extLst>
              <a:ext uri="{FF2B5EF4-FFF2-40B4-BE49-F238E27FC236}">
                <a16:creationId xmlns:a16="http://schemas.microsoft.com/office/drawing/2014/main" id="{07062317-1BF7-429C-AB0F-F0D0373900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a:solidFill>
                  <a:schemeClr val="bg1">
                    <a:lumMod val="75000"/>
                  </a:schemeClr>
                </a:solidFill>
                <a:latin typeface="+mn-lt"/>
              </a:defRPr>
            </a:lvl1pPr>
          </a:lstStyle>
          <a:p>
            <a:fld id="{FFF42332-FF45-4C7B-82E2-E06EB7787F7D}" type="slidenum">
              <a:rPr lang="en-US" smtClean="0"/>
              <a:pPr/>
              <a:t>‹#›</a:t>
            </a:fld>
            <a:endParaRPr lang="en-US" dirty="0"/>
          </a:p>
        </p:txBody>
      </p:sp>
    </p:spTree>
    <p:extLst>
      <p:ext uri="{BB962C8B-B14F-4D97-AF65-F5344CB8AC3E}">
        <p14:creationId xmlns:p14="http://schemas.microsoft.com/office/powerpoint/2010/main" val="3560053089"/>
      </p:ext>
    </p:extLst>
  </p:cSld>
  <p:clrMap bg1="lt1" tx1="dk1" bg2="lt2" tx2="dk2" accent1="accent1" accent2="accent2" accent3="accent3" accent4="accent4" accent5="accent5" accent6="accent6" hlink="hlink" folHlink="folHlink"/>
  <p:sldLayoutIdLst>
    <p:sldLayoutId id="2147484054" r:id="rId1"/>
    <p:sldLayoutId id="2147484055" r:id="rId2"/>
    <p:sldLayoutId id="2147484066" r:id="rId3"/>
    <p:sldLayoutId id="2147484069" r:id="rId4"/>
    <p:sldLayoutId id="2147484067" r:id="rId5"/>
    <p:sldLayoutId id="2147484073" r:id="rId6"/>
    <p:sldLayoutId id="2147484074" r:id="rId7"/>
    <p:sldLayoutId id="2147484071" r:id="rId8"/>
    <p:sldLayoutId id="2147484056" r:id="rId9"/>
    <p:sldLayoutId id="2147484057" r:id="rId10"/>
    <p:sldLayoutId id="2147484058" r:id="rId11"/>
    <p:sldLayoutId id="2147484059" r:id="rId12"/>
    <p:sldLayoutId id="2147484060" r:id="rId13"/>
    <p:sldLayoutId id="2147484061" r:id="rId14"/>
    <p:sldLayoutId id="2147484062" r:id="rId15"/>
    <p:sldLayoutId id="2147484063" r:id="rId16"/>
    <p:sldLayoutId id="2147484064" r:id="rId17"/>
  </p:sldLayoutIdLst>
  <p:hf hdr="0" ftr="0" dt="0"/>
  <p:txStyles>
    <p:titleStyle>
      <a:lvl1pPr algn="l" defTabSz="914400" rtl="0" eaLnBrk="1" latinLnBrk="0" hangingPunct="1">
        <a:lnSpc>
          <a:spcPct val="100000"/>
        </a:lnSpc>
        <a:spcBef>
          <a:spcPts val="1200"/>
        </a:spcBef>
        <a:buNone/>
        <a:defRPr sz="3600" kern="1200">
          <a:solidFill>
            <a:srgbClr val="007698"/>
          </a:solidFill>
          <a:latin typeface="+mj-lt"/>
          <a:ea typeface="+mj-ea"/>
          <a:cs typeface="+mj-cs"/>
        </a:defRPr>
      </a:lvl1pPr>
    </p:titleStyle>
    <p:body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3.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emf"/><Relationship Id="rId7"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image" Target="../media/image40.png"/></Relationships>
</file>

<file path=ppt/slides/_rels/slide12.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1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openxmlformats.org/officeDocument/2006/relationships/image" Target="../media/image43.jpeg"/><Relationship Id="rId4" Type="http://schemas.openxmlformats.org/officeDocument/2006/relationships/image" Target="../media/image34.emf"/></Relationships>
</file>

<file path=ppt/slides/_rels/slide1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43.jpeg"/><Relationship Id="rId4" Type="http://schemas.openxmlformats.org/officeDocument/2006/relationships/image" Target="../media/image45.png"/></Relationships>
</file>

<file path=ppt/slides/_rels/slide1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43.jpeg"/><Relationship Id="rId4" Type="http://schemas.openxmlformats.org/officeDocument/2006/relationships/image" Target="../media/image47.png"/></Relationships>
</file>

<file path=ppt/slides/_rels/slide16.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jpeg"/></Relationships>
</file>

<file path=ppt/slides/_rels/slide19.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3.png"/><Relationship Id="rId7" Type="http://schemas.openxmlformats.org/officeDocument/2006/relationships/image" Target="../media/image27.jpeg"/><Relationship Id="rId2" Type="http://schemas.openxmlformats.org/officeDocument/2006/relationships/notesSlide" Target="../notesSlides/notesSlide19.xml"/><Relationship Id="rId1" Type="http://schemas.openxmlformats.org/officeDocument/2006/relationships/slideLayout" Target="../slideLayouts/slideLayout9.xml"/><Relationship Id="rId6" Type="http://schemas.openxmlformats.org/officeDocument/2006/relationships/image" Target="../media/image26.jpeg"/><Relationship Id="rId11" Type="http://schemas.openxmlformats.org/officeDocument/2006/relationships/image" Target="../media/image30.jpeg"/><Relationship Id="rId5" Type="http://schemas.openxmlformats.org/officeDocument/2006/relationships/image" Target="../media/image20.jpeg"/><Relationship Id="rId10" Type="http://schemas.openxmlformats.org/officeDocument/2006/relationships/image" Target="../media/image13.jpeg"/><Relationship Id="rId4" Type="http://schemas.openxmlformats.org/officeDocument/2006/relationships/image" Target="../media/image25.jpeg"/><Relationship Id="rId9" Type="http://schemas.openxmlformats.org/officeDocument/2006/relationships/image" Target="../media/image29.jpe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0.xml"/><Relationship Id="rId1" Type="http://schemas.openxmlformats.org/officeDocument/2006/relationships/slideLayout" Target="../slideLayouts/slideLayout8.xml"/><Relationship Id="rId5" Type="http://schemas.openxmlformats.org/officeDocument/2006/relationships/image" Target="../media/image56.jpg"/><Relationship Id="rId4" Type="http://schemas.openxmlformats.org/officeDocument/2006/relationships/image" Target="../media/image55.png"/></Relationships>
</file>

<file path=ppt/slides/_rels/slide2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1.xml"/><Relationship Id="rId1" Type="http://schemas.openxmlformats.org/officeDocument/2006/relationships/slideLayout" Target="../slideLayouts/slideLayout8.xml"/><Relationship Id="rId5" Type="http://schemas.openxmlformats.org/officeDocument/2006/relationships/image" Target="../media/image59.png"/><Relationship Id="rId4" Type="http://schemas.openxmlformats.org/officeDocument/2006/relationships/image" Target="../media/image58.png"/></Relationships>
</file>

<file path=ppt/slides/_rels/slide2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3.png"/><Relationship Id="rId7" Type="http://schemas.openxmlformats.org/officeDocument/2006/relationships/image" Target="../media/image27.jpeg"/><Relationship Id="rId12" Type="http://schemas.openxmlformats.org/officeDocument/2006/relationships/image" Target="../media/image61.jpeg"/><Relationship Id="rId2" Type="http://schemas.openxmlformats.org/officeDocument/2006/relationships/notesSlide" Target="../notesSlides/notesSlide24.xml"/><Relationship Id="rId1" Type="http://schemas.openxmlformats.org/officeDocument/2006/relationships/slideLayout" Target="../slideLayouts/slideLayout9.xml"/><Relationship Id="rId6" Type="http://schemas.openxmlformats.org/officeDocument/2006/relationships/image" Target="../media/image26.jpeg"/><Relationship Id="rId11" Type="http://schemas.openxmlformats.org/officeDocument/2006/relationships/image" Target="../media/image30.jpeg"/><Relationship Id="rId5" Type="http://schemas.openxmlformats.org/officeDocument/2006/relationships/image" Target="../media/image20.jpeg"/><Relationship Id="rId10" Type="http://schemas.openxmlformats.org/officeDocument/2006/relationships/image" Target="../media/image13.jpeg"/><Relationship Id="rId4" Type="http://schemas.openxmlformats.org/officeDocument/2006/relationships/image" Target="../media/image25.jpeg"/><Relationship Id="rId9" Type="http://schemas.openxmlformats.org/officeDocument/2006/relationships/image" Target="../media/image29.jpeg"/></Relationships>
</file>

<file path=ppt/slides/_rels/slide2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63.jpeg"/></Relationships>
</file>

<file path=ppt/slides/_rels/slide26.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65.jpeg"/></Relationships>
</file>

<file path=ppt/slides/_rels/slide2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66.jpeg"/><Relationship Id="rId5" Type="http://schemas.openxmlformats.org/officeDocument/2006/relationships/image" Target="../media/image34.emf"/><Relationship Id="rId4" Type="http://schemas.openxmlformats.org/officeDocument/2006/relationships/image" Target="../media/image52.jpeg"/></Relationships>
</file>

<file path=ppt/slides/_rels/slide28.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image" Target="../media/image68.jpeg"/></Relationships>
</file>

<file path=ppt/slides/_rels/slide29.xml.rels><?xml version="1.0" encoding="UTF-8" standalone="yes"?>
<Relationships xmlns="http://schemas.openxmlformats.org/package/2006/relationships"><Relationship Id="rId3" Type="http://schemas.openxmlformats.org/officeDocument/2006/relationships/image" Target="../media/image69.png"/><Relationship Id="rId7" Type="http://schemas.openxmlformats.org/officeDocument/2006/relationships/image" Target="../media/image73.emf"/><Relationship Id="rId2" Type="http://schemas.openxmlformats.org/officeDocument/2006/relationships/notesSlide" Target="../notesSlides/notesSlide29.xml"/><Relationship Id="rId1" Type="http://schemas.openxmlformats.org/officeDocument/2006/relationships/slideLayout" Target="../slideLayouts/slideLayout13.xml"/><Relationship Id="rId6" Type="http://schemas.openxmlformats.org/officeDocument/2006/relationships/image" Target="../media/image72.emf"/><Relationship Id="rId5" Type="http://schemas.openxmlformats.org/officeDocument/2006/relationships/image" Target="../media/image71.jpg"/><Relationship Id="rId4" Type="http://schemas.openxmlformats.org/officeDocument/2006/relationships/image" Target="../media/image70.emf"/></Relationships>
</file>

<file path=ppt/slides/_rels/slide3.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emf"/><Relationship Id="rId7"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10.jpeg"/><Relationship Id="rId5" Type="http://schemas.openxmlformats.org/officeDocument/2006/relationships/image" Target="../media/image9.jpeg"/><Relationship Id="rId10" Type="http://schemas.openxmlformats.org/officeDocument/2006/relationships/image" Target="../media/image14.jpeg"/><Relationship Id="rId4" Type="http://schemas.openxmlformats.org/officeDocument/2006/relationships/image" Target="../media/image8.jpeg"/><Relationship Id="rId9" Type="http://schemas.openxmlformats.org/officeDocument/2006/relationships/image" Target="../media/image13.jpeg"/></Relationships>
</file>

<file path=ppt/slides/_rels/slide30.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3.png"/><Relationship Id="rId7" Type="http://schemas.openxmlformats.org/officeDocument/2006/relationships/image" Target="../media/image27.jpeg"/><Relationship Id="rId2" Type="http://schemas.openxmlformats.org/officeDocument/2006/relationships/notesSlide" Target="../notesSlides/notesSlide30.xml"/><Relationship Id="rId1" Type="http://schemas.openxmlformats.org/officeDocument/2006/relationships/slideLayout" Target="../slideLayouts/slideLayout9.xml"/><Relationship Id="rId6" Type="http://schemas.openxmlformats.org/officeDocument/2006/relationships/image" Target="../media/image26.jpeg"/><Relationship Id="rId11" Type="http://schemas.openxmlformats.org/officeDocument/2006/relationships/image" Target="../media/image30.jpeg"/><Relationship Id="rId5" Type="http://schemas.openxmlformats.org/officeDocument/2006/relationships/image" Target="../media/image20.jpeg"/><Relationship Id="rId10" Type="http://schemas.openxmlformats.org/officeDocument/2006/relationships/image" Target="../media/image13.jpeg"/><Relationship Id="rId4" Type="http://schemas.openxmlformats.org/officeDocument/2006/relationships/image" Target="../media/image25.jpeg"/><Relationship Id="rId9" Type="http://schemas.openxmlformats.org/officeDocument/2006/relationships/image" Target="../media/image29.jpeg"/></Relationships>
</file>

<file path=ppt/slides/_rels/slide31.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1.jpeg"/><Relationship Id="rId7" Type="http://schemas.openxmlformats.org/officeDocument/2006/relationships/image" Target="../media/image6.jpeg"/><Relationship Id="rId2" Type="http://schemas.openxmlformats.org/officeDocument/2006/relationships/notesSlide" Target="../notesSlides/notesSlide31.xml"/><Relationship Id="rId1" Type="http://schemas.openxmlformats.org/officeDocument/2006/relationships/slideLayout" Target="../slideLayouts/slideLayout6.xml"/><Relationship Id="rId6" Type="http://schemas.openxmlformats.org/officeDocument/2006/relationships/image" Target="../media/image17.jpeg"/><Relationship Id="rId5" Type="http://schemas.openxmlformats.org/officeDocument/2006/relationships/image" Target="../media/image18.jpeg"/><Relationship Id="rId4" Type="http://schemas.openxmlformats.org/officeDocument/2006/relationships/image" Target="../media/image74.jpeg"/></Relationships>
</file>

<file path=ppt/slides/_rels/slide32.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image" Target="../media/image76.png"/></Relationships>
</file>

<file path=ppt/slides/_rels/slide33.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33.xml"/><Relationship Id="rId1" Type="http://schemas.openxmlformats.org/officeDocument/2006/relationships/slideLayout" Target="../slideLayouts/slideLayout6.xml"/><Relationship Id="rId6" Type="http://schemas.openxmlformats.org/officeDocument/2006/relationships/image" Target="../media/image80.jpeg"/><Relationship Id="rId5" Type="http://schemas.openxmlformats.org/officeDocument/2006/relationships/image" Target="../media/image79.jpg"/><Relationship Id="rId4" Type="http://schemas.openxmlformats.org/officeDocument/2006/relationships/image" Target="../media/image78.jpeg"/></Relationships>
</file>

<file path=ppt/slides/_rels/slide34.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3.png"/><Relationship Id="rId7" Type="http://schemas.openxmlformats.org/officeDocument/2006/relationships/image" Target="../media/image27.jpeg"/><Relationship Id="rId2" Type="http://schemas.openxmlformats.org/officeDocument/2006/relationships/notesSlide" Target="../notesSlides/notesSlide35.xml"/><Relationship Id="rId1" Type="http://schemas.openxmlformats.org/officeDocument/2006/relationships/slideLayout" Target="../slideLayouts/slideLayout9.xml"/><Relationship Id="rId6" Type="http://schemas.openxmlformats.org/officeDocument/2006/relationships/image" Target="../media/image26.jpeg"/><Relationship Id="rId11" Type="http://schemas.openxmlformats.org/officeDocument/2006/relationships/image" Target="../media/image30.jpeg"/><Relationship Id="rId5" Type="http://schemas.openxmlformats.org/officeDocument/2006/relationships/image" Target="../media/image20.jpeg"/><Relationship Id="rId10" Type="http://schemas.openxmlformats.org/officeDocument/2006/relationships/image" Target="../media/image13.jpeg"/><Relationship Id="rId4" Type="http://schemas.openxmlformats.org/officeDocument/2006/relationships/image" Target="../media/image25.jpeg"/><Relationship Id="rId9" Type="http://schemas.openxmlformats.org/officeDocument/2006/relationships/image" Target="../media/image29.jpeg"/></Relationships>
</file>

<file path=ppt/slides/_rels/slide3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37.xml"/><Relationship Id="rId1" Type="http://schemas.openxmlformats.org/officeDocument/2006/relationships/slideLayout" Target="../slideLayouts/slideLayout5.xml"/><Relationship Id="rId4" Type="http://schemas.openxmlformats.org/officeDocument/2006/relationships/image" Target="../media/image84.png"/></Relationships>
</file>

<file path=ppt/slides/_rels/slide38.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38.xml"/><Relationship Id="rId1" Type="http://schemas.openxmlformats.org/officeDocument/2006/relationships/slideLayout" Target="../slideLayouts/slideLayout4.xml"/><Relationship Id="rId4" Type="http://schemas.openxmlformats.org/officeDocument/2006/relationships/image" Target="../media/image85.jpg"/></Relationships>
</file>

<file path=ppt/slides/_rels/slide39.xml.rels><?xml version="1.0" encoding="UTF-8" standalone="yes"?>
<Relationships xmlns="http://schemas.openxmlformats.org/package/2006/relationships"><Relationship Id="rId8" Type="http://schemas.openxmlformats.org/officeDocument/2006/relationships/image" Target="../media/image91.jpg"/><Relationship Id="rId13" Type="http://schemas.openxmlformats.org/officeDocument/2006/relationships/image" Target="../media/image96.png"/><Relationship Id="rId18" Type="http://schemas.openxmlformats.org/officeDocument/2006/relationships/image" Target="../media/image101.jpeg"/><Relationship Id="rId3" Type="http://schemas.openxmlformats.org/officeDocument/2006/relationships/notesSlide" Target="../notesSlides/notesSlide39.xml"/><Relationship Id="rId21" Type="http://schemas.openxmlformats.org/officeDocument/2006/relationships/image" Target="../media/image104.jpg"/><Relationship Id="rId7" Type="http://schemas.openxmlformats.org/officeDocument/2006/relationships/image" Target="../media/image90.png"/><Relationship Id="rId12" Type="http://schemas.openxmlformats.org/officeDocument/2006/relationships/image" Target="../media/image95.png"/><Relationship Id="rId17" Type="http://schemas.openxmlformats.org/officeDocument/2006/relationships/image" Target="../media/image100.jpeg"/><Relationship Id="rId2" Type="http://schemas.openxmlformats.org/officeDocument/2006/relationships/slideLayout" Target="../slideLayouts/slideLayout8.xml"/><Relationship Id="rId16" Type="http://schemas.openxmlformats.org/officeDocument/2006/relationships/image" Target="../media/image99.png"/><Relationship Id="rId20" Type="http://schemas.openxmlformats.org/officeDocument/2006/relationships/image" Target="../media/image103.jpg"/><Relationship Id="rId1" Type="http://schemas.openxmlformats.org/officeDocument/2006/relationships/vmlDrawing" Target="../drawings/vmlDrawing1.vml"/><Relationship Id="rId6" Type="http://schemas.openxmlformats.org/officeDocument/2006/relationships/image" Target="../media/image89.png"/><Relationship Id="rId11" Type="http://schemas.openxmlformats.org/officeDocument/2006/relationships/image" Target="../media/image94.jpeg"/><Relationship Id="rId24" Type="http://schemas.openxmlformats.org/officeDocument/2006/relationships/image" Target="../media/image105.png"/><Relationship Id="rId5" Type="http://schemas.openxmlformats.org/officeDocument/2006/relationships/image" Target="../media/image88.jpg"/><Relationship Id="rId15" Type="http://schemas.openxmlformats.org/officeDocument/2006/relationships/image" Target="../media/image98.png"/><Relationship Id="rId23" Type="http://schemas.openxmlformats.org/officeDocument/2006/relationships/image" Target="../media/image86.emf"/><Relationship Id="rId10" Type="http://schemas.openxmlformats.org/officeDocument/2006/relationships/image" Target="../media/image93.jpeg"/><Relationship Id="rId19" Type="http://schemas.openxmlformats.org/officeDocument/2006/relationships/image" Target="../media/image102.jpg"/><Relationship Id="rId4" Type="http://schemas.openxmlformats.org/officeDocument/2006/relationships/image" Target="../media/image87.png"/><Relationship Id="rId9" Type="http://schemas.openxmlformats.org/officeDocument/2006/relationships/image" Target="../media/image92.jpeg"/><Relationship Id="rId14" Type="http://schemas.openxmlformats.org/officeDocument/2006/relationships/image" Target="../media/image97.jpg"/><Relationship Id="rId22"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8.xml"/><Relationship Id="rId5" Type="http://schemas.openxmlformats.org/officeDocument/2006/relationships/image" Target="../media/image22.jpeg"/><Relationship Id="rId4" Type="http://schemas.openxmlformats.org/officeDocument/2006/relationships/image" Target="../media/image21.jpeg"/></Relationships>
</file>

<file path=ppt/slides/_rels/slide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3.png"/><Relationship Id="rId7" Type="http://schemas.openxmlformats.org/officeDocument/2006/relationships/image" Target="../media/image27.jpeg"/><Relationship Id="rId2" Type="http://schemas.openxmlformats.org/officeDocument/2006/relationships/notesSlide" Target="../notesSlides/notesSlide7.xml"/><Relationship Id="rId1" Type="http://schemas.openxmlformats.org/officeDocument/2006/relationships/slideLayout" Target="../slideLayouts/slideLayout9.xml"/><Relationship Id="rId6" Type="http://schemas.openxmlformats.org/officeDocument/2006/relationships/image" Target="../media/image26.jpeg"/><Relationship Id="rId11" Type="http://schemas.openxmlformats.org/officeDocument/2006/relationships/image" Target="../media/image30.jpeg"/><Relationship Id="rId5" Type="http://schemas.openxmlformats.org/officeDocument/2006/relationships/image" Target="../media/image20.jpeg"/><Relationship Id="rId10" Type="http://schemas.openxmlformats.org/officeDocument/2006/relationships/image" Target="../media/image13.jpeg"/><Relationship Id="rId4" Type="http://schemas.openxmlformats.org/officeDocument/2006/relationships/image" Target="../media/image25.jpeg"/><Relationship Id="rId9" Type="http://schemas.openxmlformats.org/officeDocument/2006/relationships/image" Target="../media/image29.jpeg"/></Relationships>
</file>

<file path=ppt/slides/_rels/slide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rocky island in the middle of a body of water&#10;&#10;Description automatically generated">
            <a:extLst>
              <a:ext uri="{FF2B5EF4-FFF2-40B4-BE49-F238E27FC236}">
                <a16:creationId xmlns:a16="http://schemas.microsoft.com/office/drawing/2014/main" id="{5E96CBE5-803B-4998-83ED-6A184FC9DCB8}"/>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l="5426" r="10768"/>
          <a:stretch/>
        </p:blipFill>
        <p:spPr>
          <a:xfrm>
            <a:off x="4956175" y="0"/>
            <a:ext cx="7235825" cy="6858000"/>
          </a:xfrm>
        </p:spPr>
      </p:pic>
      <p:sp>
        <p:nvSpPr>
          <p:cNvPr id="24" name="Title 23">
            <a:extLst>
              <a:ext uri="{FF2B5EF4-FFF2-40B4-BE49-F238E27FC236}">
                <a16:creationId xmlns:a16="http://schemas.microsoft.com/office/drawing/2014/main" id="{2A4FF4FA-1AC6-4703-A792-861E94A51B8B}"/>
              </a:ext>
            </a:extLst>
          </p:cNvPr>
          <p:cNvSpPr>
            <a:spLocks noGrp="1"/>
          </p:cNvSpPr>
          <p:nvPr>
            <p:ph type="ctrTitle"/>
          </p:nvPr>
        </p:nvSpPr>
        <p:spPr>
          <a:xfrm>
            <a:off x="557784" y="1184488"/>
            <a:ext cx="3929873" cy="2244512"/>
          </a:xfrm>
        </p:spPr>
        <p:txBody>
          <a:bodyPr/>
          <a:lstStyle/>
          <a:p>
            <a:r>
              <a:rPr lang="en-US" sz="6000" dirty="0"/>
              <a:t>Farallon Islands  </a:t>
            </a:r>
            <a:r>
              <a:rPr lang="en-US" dirty="0"/>
              <a:t/>
            </a:r>
            <a:br>
              <a:rPr lang="en-US" dirty="0"/>
            </a:br>
            <a:r>
              <a:rPr lang="en-US" sz="2400" dirty="0"/>
              <a:t>National Wildlife Refuge</a:t>
            </a:r>
            <a:endParaRPr lang="en-US" dirty="0"/>
          </a:p>
        </p:txBody>
      </p:sp>
      <p:sp>
        <p:nvSpPr>
          <p:cNvPr id="25" name="Subtitle 24">
            <a:extLst>
              <a:ext uri="{FF2B5EF4-FFF2-40B4-BE49-F238E27FC236}">
                <a16:creationId xmlns:a16="http://schemas.microsoft.com/office/drawing/2014/main" id="{78C04B31-1730-4649-ADAC-7464FF6F536F}"/>
              </a:ext>
            </a:extLst>
          </p:cNvPr>
          <p:cNvSpPr>
            <a:spLocks noGrp="1"/>
          </p:cNvSpPr>
          <p:nvPr>
            <p:ph type="subTitle" idx="1"/>
          </p:nvPr>
        </p:nvSpPr>
        <p:spPr>
          <a:xfrm>
            <a:off x="1291904" y="3868684"/>
            <a:ext cx="3195754" cy="910244"/>
          </a:xfrm>
        </p:spPr>
        <p:txBody>
          <a:bodyPr>
            <a:normAutofit fontScale="92500"/>
          </a:bodyPr>
          <a:lstStyle/>
          <a:p>
            <a:r>
              <a:rPr lang="en-US" dirty="0"/>
              <a:t>Invasive House </a:t>
            </a:r>
            <a:r>
              <a:rPr lang="en-US" dirty="0" smtClean="0"/>
              <a:t>Mouse </a:t>
            </a:r>
            <a:r>
              <a:rPr lang="en-US" dirty="0"/>
              <a:t>Eradication Project</a:t>
            </a:r>
          </a:p>
        </p:txBody>
      </p:sp>
      <p:sp>
        <p:nvSpPr>
          <p:cNvPr id="55" name="Rectangle 54">
            <a:extLst>
              <a:ext uri="{FF2B5EF4-FFF2-40B4-BE49-F238E27FC236}">
                <a16:creationId xmlns:a16="http://schemas.microsoft.com/office/drawing/2014/main" id="{9B297087-F320-4C25-ACC0-67460FE3A314}"/>
              </a:ext>
            </a:extLst>
          </p:cNvPr>
          <p:cNvSpPr/>
          <p:nvPr/>
        </p:nvSpPr>
        <p:spPr>
          <a:xfrm>
            <a:off x="4910049" y="-27432"/>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989773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SEFI House Mice_Oct17_with oat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Tree>
    <p:extLst>
      <p:ext uri="{BB962C8B-B14F-4D97-AF65-F5344CB8AC3E}">
        <p14:creationId xmlns:p14="http://schemas.microsoft.com/office/powerpoint/2010/main" val="3319974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180"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4" name="Straight Arrow Connector 33">
            <a:extLst>
              <a:ext uri="{FF2B5EF4-FFF2-40B4-BE49-F238E27FC236}">
                <a16:creationId xmlns:a16="http://schemas.microsoft.com/office/drawing/2014/main" id="{F93958B0-018A-48B4-9F91-54D4BE70844D}"/>
              </a:ext>
            </a:extLst>
          </p:cNvPr>
          <p:cNvCxnSpPr>
            <a:cxnSpLocks/>
          </p:cNvCxnSpPr>
          <p:nvPr/>
        </p:nvCxnSpPr>
        <p:spPr>
          <a:xfrm flipH="1" flipV="1">
            <a:off x="4408497" y="1525730"/>
            <a:ext cx="3362396" cy="1822427"/>
          </a:xfrm>
          <a:prstGeom prst="straightConnector1">
            <a:avLst/>
          </a:prstGeom>
          <a:ln w="508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9CE68455-CA18-4B63-8135-55B6E3B7A078}"/>
              </a:ext>
            </a:extLst>
          </p:cNvPr>
          <p:cNvCxnSpPr>
            <a:cxnSpLocks/>
          </p:cNvCxnSpPr>
          <p:nvPr/>
        </p:nvCxnSpPr>
        <p:spPr>
          <a:xfrm>
            <a:off x="3596643" y="3338883"/>
            <a:ext cx="800431" cy="0"/>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B9ADB732-DD3D-46DB-AF75-D0CDD2C7F79A}"/>
              </a:ext>
            </a:extLst>
          </p:cNvPr>
          <p:cNvCxnSpPr>
            <a:cxnSpLocks/>
          </p:cNvCxnSpPr>
          <p:nvPr/>
        </p:nvCxnSpPr>
        <p:spPr>
          <a:xfrm>
            <a:off x="3596643" y="3823792"/>
            <a:ext cx="800431" cy="0"/>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448FE58D-40C5-4B28-893E-ED999F386720}"/>
              </a:ext>
            </a:extLst>
          </p:cNvPr>
          <p:cNvCxnSpPr>
            <a:cxnSpLocks/>
          </p:cNvCxnSpPr>
          <p:nvPr/>
        </p:nvCxnSpPr>
        <p:spPr>
          <a:xfrm flipV="1">
            <a:off x="8121206" y="1865253"/>
            <a:ext cx="1673574" cy="1240446"/>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ABA2FEBA-9F55-488F-BB4D-D69934DF4E00}"/>
              </a:ext>
            </a:extLst>
          </p:cNvPr>
          <p:cNvCxnSpPr>
            <a:cxnSpLocks/>
          </p:cNvCxnSpPr>
          <p:nvPr/>
        </p:nvCxnSpPr>
        <p:spPr>
          <a:xfrm flipH="1" flipV="1">
            <a:off x="4520680" y="1160520"/>
            <a:ext cx="3507853" cy="1998302"/>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BE485958-9063-4D4F-8319-ADC7A7606720}"/>
              </a:ext>
            </a:extLst>
          </p:cNvPr>
          <p:cNvCxnSpPr>
            <a:cxnSpLocks/>
          </p:cNvCxnSpPr>
          <p:nvPr/>
        </p:nvCxnSpPr>
        <p:spPr>
          <a:xfrm>
            <a:off x="8057013" y="3168328"/>
            <a:ext cx="1642305" cy="2323149"/>
          </a:xfrm>
          <a:prstGeom prst="straightConnector1">
            <a:avLst/>
          </a:prstGeom>
          <a:ln w="127000" cmpd="dbl">
            <a:solidFill>
              <a:schemeClr val="accent5"/>
            </a:solidFill>
            <a:prstDash val="solid"/>
            <a:tailEnd type="stealth"/>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2B0565C5-FEC6-4DC7-9956-DAA79BD483A7}"/>
              </a:ext>
            </a:extLst>
          </p:cNvPr>
          <p:cNvCxnSpPr>
            <a:cxnSpLocks/>
          </p:cNvCxnSpPr>
          <p:nvPr/>
        </p:nvCxnSpPr>
        <p:spPr>
          <a:xfrm>
            <a:off x="8103647" y="3105699"/>
            <a:ext cx="1977253" cy="1993788"/>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99066CD1-77DC-4CCD-BC59-394EB5736425}"/>
              </a:ext>
            </a:extLst>
          </p:cNvPr>
          <p:cNvCxnSpPr>
            <a:cxnSpLocks/>
          </p:cNvCxnSpPr>
          <p:nvPr/>
        </p:nvCxnSpPr>
        <p:spPr>
          <a:xfrm flipH="1">
            <a:off x="5743507" y="3161096"/>
            <a:ext cx="2285025" cy="1796332"/>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F93958B0-018A-48B4-9F91-54D4BE70844D}"/>
              </a:ext>
            </a:extLst>
          </p:cNvPr>
          <p:cNvCxnSpPr>
            <a:cxnSpLocks/>
          </p:cNvCxnSpPr>
          <p:nvPr/>
        </p:nvCxnSpPr>
        <p:spPr>
          <a:xfrm flipH="1">
            <a:off x="6165611" y="3170602"/>
            <a:ext cx="1891661" cy="2132648"/>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sp>
        <p:nvSpPr>
          <p:cNvPr id="19" name="Oval 18">
            <a:extLst>
              <a:ext uri="{FF2B5EF4-FFF2-40B4-BE49-F238E27FC236}">
                <a16:creationId xmlns:a16="http://schemas.microsoft.com/office/drawing/2014/main" id="{671E68C5-18E0-480E-95D9-6E5E1DC7EA1B}"/>
              </a:ext>
            </a:extLst>
          </p:cNvPr>
          <p:cNvSpPr/>
          <p:nvPr/>
        </p:nvSpPr>
        <p:spPr>
          <a:xfrm>
            <a:off x="6858813" y="2000883"/>
            <a:ext cx="2339439" cy="2339439"/>
          </a:xfrm>
          <a:prstGeom prst="ellipse">
            <a:avLst/>
          </a:prstGeom>
          <a:solidFill>
            <a:schemeClr val="accent1">
              <a:alpha val="50000"/>
            </a:schemeClr>
          </a:solidFill>
          <a:ln w="889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B5AC73C7-5158-4698-BC49-A03071B50D42}"/>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9F75B038-A972-44B5-9C6F-FB40D2A86AF6}"/>
              </a:ext>
            </a:extLst>
          </p:cNvPr>
          <p:cNvPicPr>
            <a:picLocks noChangeAspect="1"/>
          </p:cNvPicPr>
          <p:nvPr/>
        </p:nvPicPr>
        <p:blipFill rotWithShape="1">
          <a:blip r:embed="rId3"/>
          <a:srcRect t="5719" r="7556" b="9896"/>
          <a:stretch/>
        </p:blipFill>
        <p:spPr>
          <a:xfrm>
            <a:off x="270536" y="4000543"/>
            <a:ext cx="2537542" cy="1847044"/>
          </a:xfrm>
          <a:prstGeom prst="rect">
            <a:avLst/>
          </a:prstGeom>
        </p:spPr>
      </p:pic>
      <p:sp>
        <p:nvSpPr>
          <p:cNvPr id="10" name="TextBox 9">
            <a:extLst>
              <a:ext uri="{FF2B5EF4-FFF2-40B4-BE49-F238E27FC236}">
                <a16:creationId xmlns:a16="http://schemas.microsoft.com/office/drawing/2014/main" id="{1392946E-11F9-4C79-9EFF-C9563B196FA3}"/>
              </a:ext>
            </a:extLst>
          </p:cNvPr>
          <p:cNvSpPr txBox="1"/>
          <p:nvPr/>
        </p:nvSpPr>
        <p:spPr>
          <a:xfrm>
            <a:off x="205035" y="5871248"/>
            <a:ext cx="2730001" cy="215444"/>
          </a:xfrm>
          <a:prstGeom prst="rect">
            <a:avLst/>
          </a:prstGeom>
          <a:noFill/>
        </p:spPr>
        <p:txBody>
          <a:bodyPr wrap="square" rtlCol="0">
            <a:spAutoFit/>
          </a:bodyPr>
          <a:lstStyle/>
          <a:p>
            <a:r>
              <a:rPr lang="en-US" sz="800" dirty="0">
                <a:solidFill>
                  <a:schemeClr val="accent5">
                    <a:lumMod val="60000"/>
                    <a:lumOff val="40000"/>
                  </a:schemeClr>
                </a:solidFill>
              </a:rPr>
              <a:t>Mouse on Farallon Islands (Matt Brady)</a:t>
            </a:r>
          </a:p>
        </p:txBody>
      </p:sp>
      <p:pic>
        <p:nvPicPr>
          <p:cNvPr id="4" name="Picture 3">
            <a:extLst>
              <a:ext uri="{FF2B5EF4-FFF2-40B4-BE49-F238E27FC236}">
                <a16:creationId xmlns:a16="http://schemas.microsoft.com/office/drawing/2014/main" id="{45F31F41-E2E9-4B5D-AD2B-6692C55111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315423">
            <a:off x="4414141" y="4208066"/>
            <a:ext cx="2526761" cy="2016239"/>
          </a:xfrm>
          <a:prstGeom prst="rect">
            <a:avLst/>
          </a:prstGeom>
        </p:spPr>
      </p:pic>
      <p:pic>
        <p:nvPicPr>
          <p:cNvPr id="6" name="Picture 5">
            <a:extLst>
              <a:ext uri="{FF2B5EF4-FFF2-40B4-BE49-F238E27FC236}">
                <a16:creationId xmlns:a16="http://schemas.microsoft.com/office/drawing/2014/main" id="{C86AC1CD-154C-47AE-B48E-25408BC31E7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9003418">
            <a:off x="9007629" y="4614585"/>
            <a:ext cx="2726392" cy="1819520"/>
          </a:xfrm>
          <a:prstGeom prst="rect">
            <a:avLst/>
          </a:prstGeom>
        </p:spPr>
      </p:pic>
      <p:pic>
        <p:nvPicPr>
          <p:cNvPr id="16" name="Picture 15">
            <a:extLst>
              <a:ext uri="{FF2B5EF4-FFF2-40B4-BE49-F238E27FC236}">
                <a16:creationId xmlns:a16="http://schemas.microsoft.com/office/drawing/2014/main" id="{A1C8A0F1-BD5B-446E-92EA-EEC5C1ACDB9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0932985">
            <a:off x="7075666" y="1965669"/>
            <a:ext cx="3910696" cy="2925384"/>
          </a:xfrm>
          <a:prstGeom prst="rect">
            <a:avLst/>
          </a:prstGeom>
        </p:spPr>
      </p:pic>
      <p:pic>
        <p:nvPicPr>
          <p:cNvPr id="23" name="Picture 22">
            <a:extLst>
              <a:ext uri="{FF2B5EF4-FFF2-40B4-BE49-F238E27FC236}">
                <a16:creationId xmlns:a16="http://schemas.microsoft.com/office/drawing/2014/main" id="{F2746E32-9F1D-4DB4-B095-D743FC2C62F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86754" y="41693"/>
            <a:ext cx="1204581" cy="1827117"/>
          </a:xfrm>
          <a:prstGeom prst="rect">
            <a:avLst/>
          </a:prstGeom>
        </p:spPr>
      </p:pic>
      <p:sp>
        <p:nvSpPr>
          <p:cNvPr id="44" name="TextBox 43">
            <a:extLst>
              <a:ext uri="{FF2B5EF4-FFF2-40B4-BE49-F238E27FC236}">
                <a16:creationId xmlns:a16="http://schemas.microsoft.com/office/drawing/2014/main" id="{4F995600-41F3-4BE7-BC39-A812ABAD5DCB}"/>
              </a:ext>
            </a:extLst>
          </p:cNvPr>
          <p:cNvSpPr txBox="1"/>
          <p:nvPr/>
        </p:nvSpPr>
        <p:spPr>
          <a:xfrm>
            <a:off x="7262066" y="1383777"/>
            <a:ext cx="1568903" cy="523220"/>
          </a:xfrm>
          <a:prstGeom prst="rect">
            <a:avLst/>
          </a:prstGeom>
          <a:noFill/>
        </p:spPr>
        <p:txBody>
          <a:bodyPr wrap="square" rtlCol="0">
            <a:spAutoFit/>
          </a:bodyPr>
          <a:lstStyle/>
          <a:p>
            <a:pPr algn="ctr"/>
            <a:r>
              <a:rPr lang="en-US" sz="1400" b="1" dirty="0">
                <a:solidFill>
                  <a:srgbClr val="F1730C"/>
                </a:solidFill>
              </a:rPr>
              <a:t>Introduced House Mice</a:t>
            </a:r>
          </a:p>
        </p:txBody>
      </p:sp>
      <p:sp>
        <p:nvSpPr>
          <p:cNvPr id="45" name="TextBox 44">
            <a:extLst>
              <a:ext uri="{FF2B5EF4-FFF2-40B4-BE49-F238E27FC236}">
                <a16:creationId xmlns:a16="http://schemas.microsoft.com/office/drawing/2014/main" id="{59D7C983-6440-47C3-99D9-6113FAED4542}"/>
              </a:ext>
            </a:extLst>
          </p:cNvPr>
          <p:cNvSpPr txBox="1"/>
          <p:nvPr/>
        </p:nvSpPr>
        <p:spPr>
          <a:xfrm>
            <a:off x="10004631" y="1970887"/>
            <a:ext cx="1568903" cy="307777"/>
          </a:xfrm>
          <a:prstGeom prst="rect">
            <a:avLst/>
          </a:prstGeom>
          <a:noFill/>
        </p:spPr>
        <p:txBody>
          <a:bodyPr wrap="square" rtlCol="0">
            <a:spAutoFit/>
          </a:bodyPr>
          <a:lstStyle/>
          <a:p>
            <a:pPr algn="ctr"/>
            <a:r>
              <a:rPr lang="en-US" sz="1400" b="1" dirty="0"/>
              <a:t>Native Plants</a:t>
            </a:r>
          </a:p>
        </p:txBody>
      </p:sp>
      <p:sp>
        <p:nvSpPr>
          <p:cNvPr id="46" name="TextBox 45">
            <a:extLst>
              <a:ext uri="{FF2B5EF4-FFF2-40B4-BE49-F238E27FC236}">
                <a16:creationId xmlns:a16="http://schemas.microsoft.com/office/drawing/2014/main" id="{8EC1E7D0-7289-4F5C-AB3F-BBC767D28BE0}"/>
              </a:ext>
            </a:extLst>
          </p:cNvPr>
          <p:cNvSpPr txBox="1"/>
          <p:nvPr/>
        </p:nvSpPr>
        <p:spPr>
          <a:xfrm>
            <a:off x="7553199" y="5704130"/>
            <a:ext cx="2540250" cy="738664"/>
          </a:xfrm>
          <a:prstGeom prst="rect">
            <a:avLst/>
          </a:prstGeom>
          <a:noFill/>
        </p:spPr>
        <p:txBody>
          <a:bodyPr wrap="square" rtlCol="0">
            <a:spAutoFit/>
          </a:bodyPr>
          <a:lstStyle/>
          <a:p>
            <a:pPr algn="ctr"/>
            <a:r>
              <a:rPr lang="en-US" sz="1400" b="1" dirty="0"/>
              <a:t>Native Invertebrates and the Endemic Farallon Camel Cricket</a:t>
            </a:r>
          </a:p>
        </p:txBody>
      </p:sp>
      <p:sp>
        <p:nvSpPr>
          <p:cNvPr id="47" name="TextBox 46">
            <a:extLst>
              <a:ext uri="{FF2B5EF4-FFF2-40B4-BE49-F238E27FC236}">
                <a16:creationId xmlns:a16="http://schemas.microsoft.com/office/drawing/2014/main" id="{22D4D6D9-4745-4927-9DA3-B92BD480141A}"/>
              </a:ext>
            </a:extLst>
          </p:cNvPr>
          <p:cNvSpPr txBox="1"/>
          <p:nvPr/>
        </p:nvSpPr>
        <p:spPr>
          <a:xfrm>
            <a:off x="3653879" y="5684779"/>
            <a:ext cx="1784440" cy="738664"/>
          </a:xfrm>
          <a:prstGeom prst="rect">
            <a:avLst/>
          </a:prstGeom>
          <a:noFill/>
        </p:spPr>
        <p:txBody>
          <a:bodyPr wrap="square" rtlCol="0">
            <a:spAutoFit/>
          </a:bodyPr>
          <a:lstStyle/>
          <a:p>
            <a:pPr algn="ctr"/>
            <a:r>
              <a:rPr lang="en-US" sz="1400" b="1" dirty="0"/>
              <a:t>Endemic Farallon Arboreal Salamander</a:t>
            </a:r>
          </a:p>
        </p:txBody>
      </p:sp>
      <p:sp>
        <p:nvSpPr>
          <p:cNvPr id="56" name="TextBox 55">
            <a:extLst>
              <a:ext uri="{FF2B5EF4-FFF2-40B4-BE49-F238E27FC236}">
                <a16:creationId xmlns:a16="http://schemas.microsoft.com/office/drawing/2014/main" id="{92383559-B415-4E61-94BD-6852FFC2435A}"/>
              </a:ext>
            </a:extLst>
          </p:cNvPr>
          <p:cNvSpPr txBox="1"/>
          <p:nvPr/>
        </p:nvSpPr>
        <p:spPr>
          <a:xfrm>
            <a:off x="4520680" y="380450"/>
            <a:ext cx="1568903" cy="307777"/>
          </a:xfrm>
          <a:prstGeom prst="rect">
            <a:avLst/>
          </a:prstGeom>
          <a:noFill/>
        </p:spPr>
        <p:txBody>
          <a:bodyPr wrap="square" rtlCol="0">
            <a:spAutoFit/>
          </a:bodyPr>
          <a:lstStyle/>
          <a:p>
            <a:pPr algn="ctr"/>
            <a:r>
              <a:rPr lang="en-US" sz="1400" b="1" dirty="0"/>
              <a:t>Storm-Petrels</a:t>
            </a:r>
          </a:p>
        </p:txBody>
      </p:sp>
      <p:sp>
        <p:nvSpPr>
          <p:cNvPr id="57" name="TextBox 56">
            <a:extLst>
              <a:ext uri="{FF2B5EF4-FFF2-40B4-BE49-F238E27FC236}">
                <a16:creationId xmlns:a16="http://schemas.microsoft.com/office/drawing/2014/main" id="{9E2F1E61-E7DF-4E7A-9122-0FD554D93CD1}"/>
              </a:ext>
            </a:extLst>
          </p:cNvPr>
          <p:cNvSpPr txBox="1"/>
          <p:nvPr/>
        </p:nvSpPr>
        <p:spPr>
          <a:xfrm>
            <a:off x="4410894" y="3178880"/>
            <a:ext cx="2171242" cy="338554"/>
          </a:xfrm>
          <a:prstGeom prst="rect">
            <a:avLst/>
          </a:prstGeom>
          <a:noFill/>
        </p:spPr>
        <p:txBody>
          <a:bodyPr wrap="square" rtlCol="0">
            <a:spAutoFit/>
          </a:bodyPr>
          <a:lstStyle/>
          <a:p>
            <a:r>
              <a:rPr lang="en-US" sz="1600" b="1" dirty="0">
                <a:solidFill>
                  <a:schemeClr val="accent2"/>
                </a:solidFill>
              </a:rPr>
              <a:t>Direct Impact</a:t>
            </a:r>
          </a:p>
        </p:txBody>
      </p:sp>
      <p:sp>
        <p:nvSpPr>
          <p:cNvPr id="58" name="TextBox 57">
            <a:extLst>
              <a:ext uri="{FF2B5EF4-FFF2-40B4-BE49-F238E27FC236}">
                <a16:creationId xmlns:a16="http://schemas.microsoft.com/office/drawing/2014/main" id="{F59B5617-F833-4FA0-A7A5-FED9C4E0E571}"/>
              </a:ext>
            </a:extLst>
          </p:cNvPr>
          <p:cNvSpPr txBox="1"/>
          <p:nvPr/>
        </p:nvSpPr>
        <p:spPr>
          <a:xfrm>
            <a:off x="4410894" y="3663894"/>
            <a:ext cx="2171242" cy="338554"/>
          </a:xfrm>
          <a:prstGeom prst="rect">
            <a:avLst/>
          </a:prstGeom>
          <a:noFill/>
        </p:spPr>
        <p:txBody>
          <a:bodyPr wrap="square" rtlCol="0">
            <a:spAutoFit/>
          </a:bodyPr>
          <a:lstStyle/>
          <a:p>
            <a:r>
              <a:rPr lang="en-US" sz="1600" b="1" dirty="0">
                <a:solidFill>
                  <a:schemeClr val="accent5"/>
                </a:solidFill>
              </a:rPr>
              <a:t>Indirect Impact</a:t>
            </a:r>
          </a:p>
        </p:txBody>
      </p:sp>
      <p:sp>
        <p:nvSpPr>
          <p:cNvPr id="12" name="Text Placeholder 11">
            <a:extLst>
              <a:ext uri="{FF2B5EF4-FFF2-40B4-BE49-F238E27FC236}">
                <a16:creationId xmlns:a16="http://schemas.microsoft.com/office/drawing/2014/main" id="{F033634C-BCCE-4C30-A398-D6919A22FC09}"/>
              </a:ext>
            </a:extLst>
          </p:cNvPr>
          <p:cNvSpPr>
            <a:spLocks noGrp="1"/>
          </p:cNvSpPr>
          <p:nvPr>
            <p:ph type="body" sz="quarter" idx="13"/>
          </p:nvPr>
        </p:nvSpPr>
        <p:spPr>
          <a:xfrm>
            <a:off x="303945" y="558483"/>
            <a:ext cx="2600161" cy="3369010"/>
          </a:xfrm>
        </p:spPr>
        <p:txBody>
          <a:bodyPr>
            <a:noAutofit/>
          </a:bodyPr>
          <a:lstStyle/>
          <a:p>
            <a:r>
              <a:rPr lang="en-US" dirty="0"/>
              <a:t>Ecosystem Damage from Invasive House Mice </a:t>
            </a:r>
            <a:r>
              <a:rPr lang="en-US" sz="2400" dirty="0"/>
              <a:t>on Southeast Farallon Island</a:t>
            </a:r>
            <a:endParaRPr lang="en-US" sz="2800" dirty="0"/>
          </a:p>
        </p:txBody>
      </p:sp>
      <p:pic>
        <p:nvPicPr>
          <p:cNvPr id="29" name="Picture 28">
            <a:extLst>
              <a:ext uri="{FF2B5EF4-FFF2-40B4-BE49-F238E27FC236}">
                <a16:creationId xmlns:a16="http://schemas.microsoft.com/office/drawing/2014/main" id="{C45E1EF7-FC8E-4A3A-80F8-D8FE43FDCD05}"/>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8762459" y="156455"/>
            <a:ext cx="2946449" cy="1955704"/>
          </a:xfrm>
          <a:prstGeom prst="rect">
            <a:avLst/>
          </a:prstGeom>
          <a:noFill/>
          <a:ln w="88900" cap="sq">
            <a:noFill/>
            <a:miter lim="800000"/>
          </a:ln>
          <a:effectLst/>
        </p:spPr>
      </p:pic>
      <p:sp>
        <p:nvSpPr>
          <p:cNvPr id="30" name="TextBox 29">
            <a:extLst>
              <a:ext uri="{FF2B5EF4-FFF2-40B4-BE49-F238E27FC236}">
                <a16:creationId xmlns:a16="http://schemas.microsoft.com/office/drawing/2014/main" id="{FA7B0ECA-8BC9-467A-81BF-7C93EC998A5E}"/>
              </a:ext>
            </a:extLst>
          </p:cNvPr>
          <p:cNvSpPr txBox="1"/>
          <p:nvPr/>
        </p:nvSpPr>
        <p:spPr>
          <a:xfrm>
            <a:off x="10701409" y="1535919"/>
            <a:ext cx="1109886" cy="215444"/>
          </a:xfrm>
          <a:prstGeom prst="rect">
            <a:avLst/>
          </a:prstGeom>
          <a:noFill/>
        </p:spPr>
        <p:txBody>
          <a:bodyPr wrap="square" rtlCol="0">
            <a:spAutoFit/>
          </a:bodyPr>
          <a:lstStyle/>
          <a:p>
            <a:r>
              <a:rPr lang="en-US" sz="800" i="1" dirty="0">
                <a:solidFill>
                  <a:schemeClr val="bg1">
                    <a:lumMod val="50000"/>
                  </a:schemeClr>
                </a:solidFill>
              </a:rPr>
              <a:t>© 2010 G. D. Carr</a:t>
            </a:r>
          </a:p>
        </p:txBody>
      </p:sp>
      <p:pic>
        <p:nvPicPr>
          <p:cNvPr id="18" name="Picture 17">
            <a:extLst>
              <a:ext uri="{FF2B5EF4-FFF2-40B4-BE49-F238E27FC236}">
                <a16:creationId xmlns:a16="http://schemas.microsoft.com/office/drawing/2014/main" id="{3AD0EC59-89C9-47E6-B323-F1A422B2B91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908550" y="1377011"/>
            <a:ext cx="1950263" cy="1360052"/>
          </a:xfrm>
          <a:prstGeom prst="rect">
            <a:avLst/>
          </a:prstGeom>
        </p:spPr>
      </p:pic>
      <p:sp>
        <p:nvSpPr>
          <p:cNvPr id="2" name="Rectangle: Rounded Corners 1">
            <a:extLst>
              <a:ext uri="{FF2B5EF4-FFF2-40B4-BE49-F238E27FC236}">
                <a16:creationId xmlns:a16="http://schemas.microsoft.com/office/drawing/2014/main" id="{93DB0385-D2A8-429C-927D-4F729E391371}"/>
              </a:ext>
            </a:extLst>
          </p:cNvPr>
          <p:cNvSpPr/>
          <p:nvPr/>
        </p:nvSpPr>
        <p:spPr>
          <a:xfrm>
            <a:off x="3387634" y="2952206"/>
            <a:ext cx="2846170" cy="1271451"/>
          </a:xfrm>
          <a:prstGeom prst="round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248738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6">
            <a:extLst>
              <a:ext uri="{FF2B5EF4-FFF2-40B4-BE49-F238E27FC236}">
                <a16:creationId xmlns:a16="http://schemas.microsoft.com/office/drawing/2014/main" id="{4A5D336D-4DAC-4569-BC2B-2AFC86FE9CD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221" r="779" b="538"/>
          <a:stretch/>
        </p:blipFill>
        <p:spPr bwMode="auto">
          <a:xfrm>
            <a:off x="3139522" y="0"/>
            <a:ext cx="9052478" cy="6857999"/>
          </a:xfrm>
          <a:prstGeom prst="rect">
            <a:avLst/>
          </a:prstGeom>
          <a:ln>
            <a:noFill/>
          </a:ln>
          <a:effectLst/>
        </p:spPr>
      </p:pic>
      <p:sp>
        <p:nvSpPr>
          <p:cNvPr id="6" name="Content Placeholder 5">
            <a:extLst>
              <a:ext uri="{FF2B5EF4-FFF2-40B4-BE49-F238E27FC236}">
                <a16:creationId xmlns:a16="http://schemas.microsoft.com/office/drawing/2014/main" id="{CC3B3EF6-0EC2-4690-9618-375E54E73616}"/>
              </a:ext>
            </a:extLst>
          </p:cNvPr>
          <p:cNvSpPr>
            <a:spLocks noGrp="1"/>
          </p:cNvSpPr>
          <p:nvPr>
            <p:ph idx="1"/>
          </p:nvPr>
        </p:nvSpPr>
        <p:spPr>
          <a:xfrm>
            <a:off x="303945" y="2440771"/>
            <a:ext cx="2578592" cy="3153694"/>
          </a:xfrm>
        </p:spPr>
        <p:txBody>
          <a:bodyPr>
            <a:normAutofit/>
          </a:bodyPr>
          <a:lstStyle/>
          <a:p>
            <a:pPr lvl="1"/>
            <a:r>
              <a:rPr lang="en-US" sz="2000" dirty="0"/>
              <a:t>World population </a:t>
            </a:r>
            <a:r>
              <a:rPr lang="en-US" sz="2000" b="1" dirty="0">
                <a:solidFill>
                  <a:srgbClr val="FFC000"/>
                </a:solidFill>
              </a:rPr>
              <a:t>fewer than 10,000 </a:t>
            </a:r>
            <a:r>
              <a:rPr lang="en-US" sz="2000" dirty="0"/>
              <a:t>breeding birds</a:t>
            </a:r>
          </a:p>
        </p:txBody>
      </p:sp>
      <p:sp>
        <p:nvSpPr>
          <p:cNvPr id="4" name="Text Placeholder 3">
            <a:extLst>
              <a:ext uri="{FF2B5EF4-FFF2-40B4-BE49-F238E27FC236}">
                <a16:creationId xmlns:a16="http://schemas.microsoft.com/office/drawing/2014/main" id="{3ABE3303-F8A5-434E-BE0D-02CCE2106137}"/>
              </a:ext>
            </a:extLst>
          </p:cNvPr>
          <p:cNvSpPr>
            <a:spLocks noGrp="1"/>
          </p:cNvSpPr>
          <p:nvPr>
            <p:ph type="body" sz="quarter" idx="13"/>
          </p:nvPr>
        </p:nvSpPr>
        <p:spPr>
          <a:xfrm>
            <a:off x="303945" y="558484"/>
            <a:ext cx="2578592" cy="1827665"/>
          </a:xfrm>
        </p:spPr>
        <p:txBody>
          <a:bodyPr>
            <a:noAutofit/>
          </a:bodyPr>
          <a:lstStyle/>
          <a:p>
            <a:r>
              <a:rPr lang="en-US" dirty="0"/>
              <a:t>Distribution of Ashy Storm-Petrel</a:t>
            </a:r>
          </a:p>
        </p:txBody>
      </p:sp>
      <p:sp>
        <p:nvSpPr>
          <p:cNvPr id="9" name="Rectangle 8">
            <a:extLst>
              <a:ext uri="{FF2B5EF4-FFF2-40B4-BE49-F238E27FC236}">
                <a16:creationId xmlns:a16="http://schemas.microsoft.com/office/drawing/2014/main" id="{0CB1301E-EAE6-4C3C-A737-45F9BB68D10B}"/>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C85FE65-8C0F-4AF7-85EA-CA1CFB7C9A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0490" y="3788077"/>
            <a:ext cx="1772487" cy="2688521"/>
          </a:xfrm>
          <a:prstGeom prst="rect">
            <a:avLst/>
          </a:prstGeom>
        </p:spPr>
      </p:pic>
    </p:spTree>
    <p:extLst>
      <p:ext uri="{BB962C8B-B14F-4D97-AF65-F5344CB8AC3E}">
        <p14:creationId xmlns:p14="http://schemas.microsoft.com/office/powerpoint/2010/main" val="31895956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257644" y="216617"/>
            <a:ext cx="8849539" cy="6424766"/>
          </a:xfrm>
          <a:prstGeom prst="rect">
            <a:avLst/>
          </a:prstGeom>
        </p:spPr>
      </p:pic>
      <p:sp>
        <p:nvSpPr>
          <p:cNvPr id="5" name="Text Placeholder 4">
            <a:extLst>
              <a:ext uri="{FF2B5EF4-FFF2-40B4-BE49-F238E27FC236}">
                <a16:creationId xmlns:a16="http://schemas.microsoft.com/office/drawing/2014/main" id="{CEC4415F-EC76-423E-868E-05E2283C3CF5}"/>
              </a:ext>
            </a:extLst>
          </p:cNvPr>
          <p:cNvSpPr>
            <a:spLocks noGrp="1"/>
          </p:cNvSpPr>
          <p:nvPr>
            <p:ph type="body" sz="quarter" idx="13"/>
          </p:nvPr>
        </p:nvSpPr>
        <p:spPr>
          <a:xfrm>
            <a:off x="303945" y="401192"/>
            <a:ext cx="2535321" cy="2625745"/>
          </a:xfrm>
        </p:spPr>
        <p:txBody>
          <a:bodyPr>
            <a:normAutofit/>
          </a:bodyPr>
          <a:lstStyle/>
          <a:p>
            <a:r>
              <a:rPr lang="en-US" sz="2000" spc="-10" dirty="0"/>
              <a:t>Relationship of </a:t>
            </a:r>
            <a:r>
              <a:rPr lang="en-US" sz="2300" spc="-10" dirty="0"/>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pic>
        <p:nvPicPr>
          <p:cNvPr id="8" name="Picture 7">
            <a:extLst>
              <a:ext uri="{FF2B5EF4-FFF2-40B4-BE49-F238E27FC236}">
                <a16:creationId xmlns:a16="http://schemas.microsoft.com/office/drawing/2014/main" id="{9F75B038-A972-44B5-9C6F-FB40D2A86AF6}"/>
              </a:ext>
            </a:extLst>
          </p:cNvPr>
          <p:cNvPicPr>
            <a:picLocks noChangeAspect="1"/>
          </p:cNvPicPr>
          <p:nvPr/>
        </p:nvPicPr>
        <p:blipFill rotWithShape="1">
          <a:blip r:embed="rId4"/>
          <a:srcRect t="7219" b="15286"/>
          <a:stretch/>
        </p:blipFill>
        <p:spPr>
          <a:xfrm>
            <a:off x="1" y="3831063"/>
            <a:ext cx="3108960" cy="1921150"/>
          </a:xfrm>
          <a:prstGeom prst="rect">
            <a:avLst/>
          </a:prstGeom>
        </p:spPr>
      </p:pic>
      <p:sp>
        <p:nvSpPr>
          <p:cNvPr id="10" name="TextBox 9">
            <a:extLst>
              <a:ext uri="{FF2B5EF4-FFF2-40B4-BE49-F238E27FC236}">
                <a16:creationId xmlns:a16="http://schemas.microsoft.com/office/drawing/2014/main" id="{1392946E-11F9-4C79-9EFF-C9563B196FA3}"/>
              </a:ext>
            </a:extLst>
          </p:cNvPr>
          <p:cNvSpPr txBox="1"/>
          <p:nvPr/>
        </p:nvSpPr>
        <p:spPr>
          <a:xfrm>
            <a:off x="0" y="5752213"/>
            <a:ext cx="2730001" cy="230832"/>
          </a:xfrm>
          <a:prstGeom prst="rect">
            <a:avLst/>
          </a:prstGeom>
          <a:noFill/>
        </p:spPr>
        <p:txBody>
          <a:bodyPr wrap="square" rtlCol="0">
            <a:spAutoFit/>
          </a:bodyPr>
          <a:lstStyle/>
          <a:p>
            <a:r>
              <a:rPr lang="en-US" sz="900" dirty="0">
                <a:solidFill>
                  <a:schemeClr val="accent5">
                    <a:lumMod val="60000"/>
                    <a:lumOff val="40000"/>
                  </a:schemeClr>
                </a:solidFill>
              </a:rPr>
              <a:t>Mouse on Farallon Islands (Matt Brady)</a:t>
            </a:r>
          </a:p>
        </p:txBody>
      </p:sp>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57005" cy="627479"/>
          </a:xfrm>
        </p:spPr>
        <p:txBody>
          <a:bodyPr>
            <a:noAutofit/>
          </a:bodyPr>
          <a:lstStyle/>
          <a:p>
            <a:r>
              <a:rPr lang="en-US" sz="1600" dirty="0">
                <a:solidFill>
                  <a:schemeClr val="bg2"/>
                </a:solidFill>
                <a:latin typeface="+mj-lt"/>
              </a:rPr>
              <a:t>Mouse Trapping Success</a:t>
            </a:r>
          </a:p>
        </p:txBody>
      </p:sp>
      <p:sp>
        <p:nvSpPr>
          <p:cNvPr id="11" name="Rectangle 10">
            <a:extLst>
              <a:ext uri="{FF2B5EF4-FFF2-40B4-BE49-F238E27FC236}">
                <a16:creationId xmlns:a16="http://schemas.microsoft.com/office/drawing/2014/main" id="{21E5D9C1-DC5F-4CDF-B49A-BAE434A591DC}"/>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Picture 19">
            <a:extLst>
              <a:ext uri="{FF2B5EF4-FFF2-40B4-BE49-F238E27FC236}">
                <a16:creationId xmlns:a16="http://schemas.microsoft.com/office/drawing/2014/main" id="{75BF3A32-B92E-4FA0-9349-44AA18085E0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159716"/>
            <a:ext cx="1153391" cy="420832"/>
          </a:xfrm>
          <a:prstGeom prst="rect">
            <a:avLst/>
          </a:prstGeom>
        </p:spPr>
      </p:pic>
      <p:sp>
        <p:nvSpPr>
          <p:cNvPr id="21" name="TextBox 20">
            <a:extLst>
              <a:ext uri="{FF2B5EF4-FFF2-40B4-BE49-F238E27FC236}">
                <a16:creationId xmlns:a16="http://schemas.microsoft.com/office/drawing/2014/main" id="{8A4732D8-2648-43E1-AC75-5B5FA6CB144E}"/>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grpSp>
        <p:nvGrpSpPr>
          <p:cNvPr id="6" name="Group 5"/>
          <p:cNvGrpSpPr/>
          <p:nvPr/>
        </p:nvGrpSpPr>
        <p:grpSpPr>
          <a:xfrm>
            <a:off x="4432527" y="5519738"/>
            <a:ext cx="2619202" cy="276999"/>
            <a:chOff x="4432527" y="5519738"/>
            <a:chExt cx="2619202" cy="276999"/>
          </a:xfrm>
        </p:grpSpPr>
        <p:sp>
          <p:nvSpPr>
            <p:cNvPr id="3" name="Rectangle 2"/>
            <p:cNvSpPr/>
            <p:nvPr/>
          </p:nvSpPr>
          <p:spPr>
            <a:xfrm>
              <a:off x="4479021" y="5548393"/>
              <a:ext cx="2572708" cy="2038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4432527" y="5519738"/>
              <a:ext cx="2572708" cy="276999"/>
            </a:xfrm>
            <a:prstGeom prst="rect">
              <a:avLst/>
            </a:prstGeom>
            <a:noFill/>
          </p:spPr>
          <p:txBody>
            <a:bodyPr wrap="square" rtlCol="0">
              <a:spAutoFit/>
            </a:bodyPr>
            <a:lstStyle/>
            <a:p>
              <a:r>
                <a:rPr lang="en-US" sz="1200" b="1" dirty="0" smtClean="0"/>
                <a:t>Mouse population index</a:t>
              </a:r>
              <a:endParaRPr lang="en-US" sz="1200" b="1" dirty="0"/>
            </a:p>
          </p:txBody>
        </p:sp>
      </p:grpSp>
    </p:spTree>
    <p:extLst>
      <p:ext uri="{BB962C8B-B14F-4D97-AF65-F5344CB8AC3E}">
        <p14:creationId xmlns:p14="http://schemas.microsoft.com/office/powerpoint/2010/main" val="24392147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descr="SEFI BUOW">
            <a:extLst>
              <a:ext uri="{FF2B5EF4-FFF2-40B4-BE49-F238E27FC236}">
                <a16:creationId xmlns:a16="http://schemas.microsoft.com/office/drawing/2014/main" id="{5408835E-4D90-46F8-91C0-F0D08E285FE1}"/>
              </a:ext>
            </a:extLst>
          </p:cNvPr>
          <p:cNvPicPr>
            <a:picLocks noChangeAspect="1" noChangeArrowheads="1"/>
          </p:cNvPicPr>
          <p:nvPr/>
        </p:nvPicPr>
        <p:blipFill rotWithShape="1">
          <a:blip r:embed="rId3" cstate="email"/>
          <a:srcRect l="1" t="22668" r="1548" b="4383"/>
          <a:stretch/>
        </p:blipFill>
        <p:spPr bwMode="auto">
          <a:xfrm>
            <a:off x="2" y="3831063"/>
            <a:ext cx="3108960" cy="1921150"/>
          </a:xfrm>
          <a:prstGeom prst="rect">
            <a:avLst/>
          </a:prstGeom>
          <a:ln>
            <a:noFill/>
          </a:ln>
          <a:effectLst/>
        </p:spPr>
      </p:pic>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257644" y="216617"/>
            <a:ext cx="8849539" cy="6424766"/>
          </a:xfrm>
          <a:prstGeom prst="rect">
            <a:avLst/>
          </a:prstGeom>
        </p:spPr>
      </p:pic>
      <p:pic>
        <p:nvPicPr>
          <p:cNvPr id="12" name="Picture 11">
            <a:extLst>
              <a:ext uri="{FF2B5EF4-FFF2-40B4-BE49-F238E27FC236}">
                <a16:creationId xmlns:a16="http://schemas.microsoft.com/office/drawing/2014/main" id="{2CE9560F-1302-4738-B255-4E49E015F18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159716"/>
            <a:ext cx="1153391" cy="420832"/>
          </a:xfrm>
          <a:prstGeom prst="rect">
            <a:avLst/>
          </a:prstGeom>
        </p:spPr>
      </p:pic>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57005" cy="627479"/>
          </a:xfrm>
        </p:spPr>
        <p:txBody>
          <a:bodyPr>
            <a:noAutofit/>
          </a:bodyPr>
          <a:lstStyle/>
          <a:p>
            <a:r>
              <a:rPr lang="en-US" sz="1600" dirty="0">
                <a:solidFill>
                  <a:schemeClr val="bg2"/>
                </a:solidFill>
                <a:latin typeface="+mj-lt"/>
              </a:rPr>
              <a:t>Maximum Burrowing Owl Abundance</a:t>
            </a:r>
          </a:p>
        </p:txBody>
      </p:sp>
      <p:sp>
        <p:nvSpPr>
          <p:cNvPr id="14" name="Text Placeholder 4">
            <a:extLst>
              <a:ext uri="{FF2B5EF4-FFF2-40B4-BE49-F238E27FC236}">
                <a16:creationId xmlns:a16="http://schemas.microsoft.com/office/drawing/2014/main" id="{77A75A3B-D883-4E3A-906B-BFF3F11EB1BD}"/>
              </a:ext>
            </a:extLst>
          </p:cNvPr>
          <p:cNvSpPr>
            <a:spLocks noGrp="1"/>
          </p:cNvSpPr>
          <p:nvPr>
            <p:ph type="body" sz="quarter" idx="13"/>
          </p:nvPr>
        </p:nvSpPr>
        <p:spPr>
          <a:xfrm>
            <a:off x="303946" y="401192"/>
            <a:ext cx="2604718" cy="2444477"/>
          </a:xfrm>
        </p:spPr>
        <p:txBody>
          <a:bodyPr>
            <a:normAutofit/>
          </a:bodyPr>
          <a:lstStyle/>
          <a:p>
            <a:r>
              <a:rPr lang="en-US" sz="2000" spc="-10" dirty="0"/>
              <a:t>Relationship of </a:t>
            </a:r>
            <a:r>
              <a:rPr lang="en-US" sz="2300" spc="-10" dirty="0"/>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sp>
        <p:nvSpPr>
          <p:cNvPr id="15" name="Rectangle 14">
            <a:extLst>
              <a:ext uri="{FF2B5EF4-FFF2-40B4-BE49-F238E27FC236}">
                <a16:creationId xmlns:a16="http://schemas.microsoft.com/office/drawing/2014/main" id="{6D335CAD-A858-4FBB-A07C-1EA28EC70F4B}"/>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0974A652-FEC3-4028-A0A2-01FFC0E10E0A}"/>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grpSp>
        <p:nvGrpSpPr>
          <p:cNvPr id="9" name="Group 8"/>
          <p:cNvGrpSpPr/>
          <p:nvPr/>
        </p:nvGrpSpPr>
        <p:grpSpPr>
          <a:xfrm>
            <a:off x="4432527" y="5519738"/>
            <a:ext cx="2619202" cy="276999"/>
            <a:chOff x="4432527" y="5519738"/>
            <a:chExt cx="2619202" cy="276999"/>
          </a:xfrm>
        </p:grpSpPr>
        <p:sp>
          <p:nvSpPr>
            <p:cNvPr id="10" name="Rectangle 9"/>
            <p:cNvSpPr/>
            <p:nvPr/>
          </p:nvSpPr>
          <p:spPr>
            <a:xfrm>
              <a:off x="4479021" y="5548393"/>
              <a:ext cx="2572708" cy="2038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4432527" y="5519738"/>
              <a:ext cx="2572708" cy="276999"/>
            </a:xfrm>
            <a:prstGeom prst="rect">
              <a:avLst/>
            </a:prstGeom>
            <a:noFill/>
          </p:spPr>
          <p:txBody>
            <a:bodyPr wrap="square" rtlCol="0">
              <a:spAutoFit/>
            </a:bodyPr>
            <a:lstStyle/>
            <a:p>
              <a:r>
                <a:rPr lang="en-US" sz="1200" b="1" dirty="0" smtClean="0"/>
                <a:t>Mouse population index</a:t>
              </a:r>
              <a:endParaRPr lang="en-US" sz="1200" b="1" dirty="0"/>
            </a:p>
          </p:txBody>
        </p:sp>
      </p:grpSp>
    </p:spTree>
    <p:extLst>
      <p:ext uri="{BB962C8B-B14F-4D97-AF65-F5344CB8AC3E}">
        <p14:creationId xmlns:p14="http://schemas.microsoft.com/office/powerpoint/2010/main" val="2107073825"/>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BC8D46F-7C1C-4965-BE08-19259C9FABE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76" t="-374" b="4682"/>
          <a:stretch/>
        </p:blipFill>
        <p:spPr>
          <a:xfrm>
            <a:off x="0" y="3831063"/>
            <a:ext cx="3057717" cy="1921150"/>
          </a:xfrm>
          <a:prstGeom prst="rect">
            <a:avLst/>
          </a:prstGeom>
        </p:spPr>
      </p:pic>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257644" y="216617"/>
            <a:ext cx="8849539" cy="6424766"/>
          </a:xfrm>
          <a:prstGeom prst="rect">
            <a:avLst/>
          </a:prstGeom>
        </p:spPr>
      </p:pic>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41244" cy="627479"/>
          </a:xfrm>
        </p:spPr>
        <p:txBody>
          <a:bodyPr>
            <a:noAutofit/>
          </a:bodyPr>
          <a:lstStyle/>
          <a:p>
            <a:r>
              <a:rPr lang="en-US" sz="1600" dirty="0">
                <a:solidFill>
                  <a:schemeClr val="bg2"/>
                </a:solidFill>
                <a:latin typeface="+mj-lt"/>
              </a:rPr>
              <a:t>Ashy Storm-Petrel Wings Predated by Burrowing Owls</a:t>
            </a:r>
          </a:p>
        </p:txBody>
      </p:sp>
      <p:sp>
        <p:nvSpPr>
          <p:cNvPr id="11" name="Rectangle 10">
            <a:extLst>
              <a:ext uri="{FF2B5EF4-FFF2-40B4-BE49-F238E27FC236}">
                <a16:creationId xmlns:a16="http://schemas.microsoft.com/office/drawing/2014/main" id="{29CA1016-FF71-4674-B1F2-BD8A0C382468}"/>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4">
            <a:extLst>
              <a:ext uri="{FF2B5EF4-FFF2-40B4-BE49-F238E27FC236}">
                <a16:creationId xmlns:a16="http://schemas.microsoft.com/office/drawing/2014/main" id="{B4BBCC84-1926-430A-AEC2-510EC148340B}"/>
              </a:ext>
            </a:extLst>
          </p:cNvPr>
          <p:cNvSpPr>
            <a:spLocks noGrp="1"/>
          </p:cNvSpPr>
          <p:nvPr>
            <p:ph type="body" sz="quarter" idx="13"/>
          </p:nvPr>
        </p:nvSpPr>
        <p:spPr>
          <a:xfrm>
            <a:off x="303945" y="401192"/>
            <a:ext cx="2535321" cy="2444477"/>
          </a:xfrm>
        </p:spPr>
        <p:txBody>
          <a:bodyPr>
            <a:normAutofit/>
          </a:bodyPr>
          <a:lstStyle/>
          <a:p>
            <a:r>
              <a:rPr lang="en-US" sz="2000" spc="-10" dirty="0"/>
              <a:t>Relationship of </a:t>
            </a:r>
            <a:r>
              <a:rPr lang="en-US" sz="2300" spc="-10" dirty="0"/>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pic>
        <p:nvPicPr>
          <p:cNvPr id="16" name="Picture 15">
            <a:extLst>
              <a:ext uri="{FF2B5EF4-FFF2-40B4-BE49-F238E27FC236}">
                <a16:creationId xmlns:a16="http://schemas.microsoft.com/office/drawing/2014/main" id="{28B187A3-FA36-428A-A989-F4709223BAD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159716"/>
            <a:ext cx="1153391" cy="420832"/>
          </a:xfrm>
          <a:prstGeom prst="rect">
            <a:avLst/>
          </a:prstGeom>
        </p:spPr>
      </p:pic>
      <p:sp>
        <p:nvSpPr>
          <p:cNvPr id="17" name="TextBox 16">
            <a:extLst>
              <a:ext uri="{FF2B5EF4-FFF2-40B4-BE49-F238E27FC236}">
                <a16:creationId xmlns:a16="http://schemas.microsoft.com/office/drawing/2014/main" id="{EC439132-888E-4E18-BA28-4B6390094278}"/>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grpSp>
        <p:nvGrpSpPr>
          <p:cNvPr id="9" name="Group 8"/>
          <p:cNvGrpSpPr/>
          <p:nvPr/>
        </p:nvGrpSpPr>
        <p:grpSpPr>
          <a:xfrm>
            <a:off x="4432527" y="5519738"/>
            <a:ext cx="2619202" cy="276999"/>
            <a:chOff x="4432527" y="5519738"/>
            <a:chExt cx="2619202" cy="276999"/>
          </a:xfrm>
        </p:grpSpPr>
        <p:sp>
          <p:nvSpPr>
            <p:cNvPr id="12" name="Rectangle 11"/>
            <p:cNvSpPr/>
            <p:nvPr/>
          </p:nvSpPr>
          <p:spPr>
            <a:xfrm>
              <a:off x="4479021" y="5548393"/>
              <a:ext cx="2572708" cy="2038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4432527" y="5519738"/>
              <a:ext cx="2572708" cy="276999"/>
            </a:xfrm>
            <a:prstGeom prst="rect">
              <a:avLst/>
            </a:prstGeom>
            <a:noFill/>
          </p:spPr>
          <p:txBody>
            <a:bodyPr wrap="square" rtlCol="0">
              <a:spAutoFit/>
            </a:bodyPr>
            <a:lstStyle/>
            <a:p>
              <a:r>
                <a:rPr lang="en-US" sz="1200" b="1" dirty="0" smtClean="0"/>
                <a:t>Mouse population index</a:t>
              </a:r>
              <a:endParaRPr lang="en-US" sz="1200" b="1" dirty="0"/>
            </a:p>
          </p:txBody>
        </p:sp>
      </p:grpSp>
      <p:grpSp>
        <p:nvGrpSpPr>
          <p:cNvPr id="2" name="Group 1"/>
          <p:cNvGrpSpPr/>
          <p:nvPr/>
        </p:nvGrpSpPr>
        <p:grpSpPr>
          <a:xfrm>
            <a:off x="4879389" y="6152586"/>
            <a:ext cx="4512584" cy="276999"/>
            <a:chOff x="4879389" y="6152586"/>
            <a:chExt cx="4512584" cy="276999"/>
          </a:xfrm>
        </p:grpSpPr>
        <p:sp>
          <p:nvSpPr>
            <p:cNvPr id="19" name="Rectangle 18"/>
            <p:cNvSpPr/>
            <p:nvPr/>
          </p:nvSpPr>
          <p:spPr>
            <a:xfrm>
              <a:off x="4901963" y="6183065"/>
              <a:ext cx="4490010" cy="1867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a:off x="4879389" y="6152586"/>
              <a:ext cx="2572708" cy="276999"/>
            </a:xfrm>
            <a:prstGeom prst="rect">
              <a:avLst/>
            </a:prstGeom>
            <a:noFill/>
          </p:spPr>
          <p:txBody>
            <a:bodyPr wrap="square" rtlCol="0">
              <a:spAutoFit/>
            </a:bodyPr>
            <a:lstStyle/>
            <a:p>
              <a:r>
                <a:rPr lang="en-US" sz="1200" b="1" dirty="0" smtClean="0"/>
                <a:t>Storm-Petrel predation index</a:t>
              </a:r>
              <a:endParaRPr lang="en-US" sz="1200" b="1" dirty="0"/>
            </a:p>
          </p:txBody>
        </p:sp>
      </p:grpSp>
    </p:spTree>
    <p:extLst>
      <p:ext uri="{BB962C8B-B14F-4D97-AF65-F5344CB8AC3E}">
        <p14:creationId xmlns:p14="http://schemas.microsoft.com/office/powerpoint/2010/main" val="2931520375"/>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With reductions of 0%, 50%, and 80% reduction in owl predation</a:t>
            </a:r>
            <a:endParaRPr lang="en-US" dirty="0"/>
          </a:p>
        </p:txBody>
      </p:sp>
      <p:sp>
        <p:nvSpPr>
          <p:cNvPr id="4" name="Text Placeholder 3"/>
          <p:cNvSpPr>
            <a:spLocks noGrp="1"/>
          </p:cNvSpPr>
          <p:nvPr>
            <p:ph type="body" sz="quarter" idx="13"/>
          </p:nvPr>
        </p:nvSpPr>
        <p:spPr/>
        <p:txBody>
          <a:bodyPr>
            <a:normAutofit fontScale="70000" lnSpcReduction="20000"/>
          </a:bodyPr>
          <a:lstStyle/>
          <a:p>
            <a:r>
              <a:rPr lang="en-US" dirty="0" smtClean="0"/>
              <a:t>Ashy storm-petrel population projections</a:t>
            </a:r>
            <a:endParaRPr lang="en-US" dirty="0"/>
          </a:p>
        </p:txBody>
      </p:sp>
      <p:sp>
        <p:nvSpPr>
          <p:cNvPr id="10" name="Picture Placeholder 9"/>
          <p:cNvSpPr>
            <a:spLocks noGrp="1"/>
          </p:cNvSpPr>
          <p:nvPr>
            <p:ph type="pic" sz="quarter" idx="14"/>
          </p:nvPr>
        </p:nvSpPr>
        <p:spPr/>
      </p:sp>
      <p:pic>
        <p:nvPicPr>
          <p:cNvPr id="11" name="Picture 10"/>
          <p:cNvPicPr/>
          <p:nvPr/>
        </p:nvPicPr>
        <p:blipFill>
          <a:blip r:embed="rId3">
            <a:extLst>
              <a:ext uri="{28A0092B-C50C-407E-A947-70E740481C1C}">
                <a14:useLocalDpi xmlns:a14="http://schemas.microsoft.com/office/drawing/2010/main" val="0"/>
              </a:ext>
            </a:extLst>
          </a:blip>
          <a:stretch>
            <a:fillRect/>
          </a:stretch>
        </p:blipFill>
        <p:spPr>
          <a:xfrm>
            <a:off x="4555672" y="558484"/>
            <a:ext cx="5339442" cy="5532072"/>
          </a:xfrm>
          <a:prstGeom prst="rect">
            <a:avLst/>
          </a:prstGeom>
        </p:spPr>
      </p:pic>
    </p:spTree>
    <p:extLst>
      <p:ext uri="{BB962C8B-B14F-4D97-AF65-F5344CB8AC3E}">
        <p14:creationId xmlns:p14="http://schemas.microsoft.com/office/powerpoint/2010/main" val="1970766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Down Arrow 14">
            <a:extLst>
              <a:ext uri="{FF2B5EF4-FFF2-40B4-BE49-F238E27FC236}">
                <a16:creationId xmlns:a16="http://schemas.microsoft.com/office/drawing/2014/main" id="{3FEB2BAD-A626-42F8-94F2-CC6B5AE09A05}"/>
              </a:ext>
            </a:extLst>
          </p:cNvPr>
          <p:cNvSpPr/>
          <p:nvPr/>
        </p:nvSpPr>
        <p:spPr>
          <a:xfrm flipV="1">
            <a:off x="3907376" y="1073221"/>
            <a:ext cx="1299200" cy="3457525"/>
          </a:xfrm>
          <a:prstGeom prst="downArrow">
            <a:avLst/>
          </a:prstGeom>
          <a:gradFill>
            <a:gsLst>
              <a:gs pos="0">
                <a:schemeClr val="bg1">
                  <a:tint val="90000"/>
                  <a:lumMod val="110000"/>
                </a:schemeClr>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3" name="Picture 2" descr="A close up of a reptile&#10;&#10;Description automatically generated">
            <a:extLst>
              <a:ext uri="{FF2B5EF4-FFF2-40B4-BE49-F238E27FC236}">
                <a16:creationId xmlns:a16="http://schemas.microsoft.com/office/drawing/2014/main" id="{A6A4461E-7F7F-49AC-89BB-3A5546CE3D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94986" y="1680941"/>
            <a:ext cx="3200048" cy="3428053"/>
          </a:xfrm>
          <a:prstGeom prst="rect">
            <a:avLst/>
          </a:prstGeom>
        </p:spPr>
      </p:pic>
      <p:sp>
        <p:nvSpPr>
          <p:cNvPr id="13" name="Text Placeholder 3">
            <a:extLst>
              <a:ext uri="{FF2B5EF4-FFF2-40B4-BE49-F238E27FC236}">
                <a16:creationId xmlns:a16="http://schemas.microsoft.com/office/drawing/2014/main" id="{28F5BEA8-7CE4-4793-8A9C-FAC45B107ED0}"/>
              </a:ext>
            </a:extLst>
          </p:cNvPr>
          <p:cNvSpPr>
            <a:spLocks noGrp="1"/>
          </p:cNvSpPr>
          <p:nvPr>
            <p:ph type="body" sz="quarter" idx="13"/>
          </p:nvPr>
        </p:nvSpPr>
        <p:spPr>
          <a:xfrm>
            <a:off x="303944" y="558484"/>
            <a:ext cx="2566347" cy="5102087"/>
          </a:xfrm>
        </p:spPr>
        <p:txBody>
          <a:bodyPr>
            <a:normAutofit/>
          </a:bodyPr>
          <a:lstStyle/>
          <a:p>
            <a:r>
              <a:rPr lang="en-US" dirty="0"/>
              <a:t>Ashy Storm- Petrels and Burrowing Owls</a:t>
            </a:r>
          </a:p>
        </p:txBody>
      </p:sp>
      <p:sp>
        <p:nvSpPr>
          <p:cNvPr id="7" name="TextBox 6">
            <a:extLst>
              <a:ext uri="{FF2B5EF4-FFF2-40B4-BE49-F238E27FC236}">
                <a16:creationId xmlns:a16="http://schemas.microsoft.com/office/drawing/2014/main" id="{F954260D-CF0E-419C-85F0-82472B0830F2}"/>
              </a:ext>
            </a:extLst>
          </p:cNvPr>
          <p:cNvSpPr txBox="1"/>
          <p:nvPr/>
        </p:nvSpPr>
        <p:spPr>
          <a:xfrm>
            <a:off x="5266856" y="2155652"/>
            <a:ext cx="2681089" cy="1292662"/>
          </a:xfrm>
          <a:prstGeom prst="rect">
            <a:avLst/>
          </a:prstGeom>
          <a:noFill/>
        </p:spPr>
        <p:txBody>
          <a:bodyPr wrap="square" rtlCol="0">
            <a:spAutoFit/>
          </a:bodyPr>
          <a:lstStyle/>
          <a:p>
            <a:pPr>
              <a:spcAft>
                <a:spcPts val="1200"/>
              </a:spcAft>
            </a:pPr>
            <a:r>
              <a:rPr lang="en-US" sz="2600" dirty="0">
                <a:solidFill>
                  <a:schemeClr val="tx2"/>
                </a:solidFill>
                <a:cs typeface="Calibri" pitchFamily="34" charset="0"/>
              </a:rPr>
              <a:t>As Burrowing Owl Predation Increases</a:t>
            </a:r>
            <a:endParaRPr lang="en-US" sz="1900" dirty="0">
              <a:cs typeface="Calibri" pitchFamily="34" charset="0"/>
            </a:endParaRPr>
          </a:p>
        </p:txBody>
      </p:sp>
      <p:sp>
        <p:nvSpPr>
          <p:cNvPr id="8" name="TextBox 7">
            <a:extLst>
              <a:ext uri="{FF2B5EF4-FFF2-40B4-BE49-F238E27FC236}">
                <a16:creationId xmlns:a16="http://schemas.microsoft.com/office/drawing/2014/main" id="{876771FE-7697-439E-AF85-0FCFDEF98138}"/>
              </a:ext>
            </a:extLst>
          </p:cNvPr>
          <p:cNvSpPr txBox="1"/>
          <p:nvPr/>
        </p:nvSpPr>
        <p:spPr>
          <a:xfrm>
            <a:off x="9317405" y="3223959"/>
            <a:ext cx="2456583" cy="1692771"/>
          </a:xfrm>
          <a:prstGeom prst="rect">
            <a:avLst/>
          </a:prstGeom>
          <a:noFill/>
        </p:spPr>
        <p:txBody>
          <a:bodyPr wrap="square" rtlCol="0">
            <a:spAutoFit/>
          </a:bodyPr>
          <a:lstStyle/>
          <a:p>
            <a:pPr>
              <a:spcAft>
                <a:spcPts val="1200"/>
              </a:spcAft>
            </a:pPr>
            <a:r>
              <a:rPr lang="en-US" sz="2600" dirty="0">
                <a:solidFill>
                  <a:schemeClr val="accent2"/>
                </a:solidFill>
                <a:cs typeface="Calibri" pitchFamily="34" charset="0"/>
              </a:rPr>
              <a:t>Ashy Storm-Petrel Population Decreases</a:t>
            </a:r>
            <a:endParaRPr lang="en-US" sz="1400" b="1" u="sng" dirty="0">
              <a:cs typeface="Calibri" pitchFamily="34" charset="0"/>
            </a:endParaRPr>
          </a:p>
        </p:txBody>
      </p:sp>
      <p:sp>
        <p:nvSpPr>
          <p:cNvPr id="9" name="Down Arrow 2">
            <a:extLst>
              <a:ext uri="{FF2B5EF4-FFF2-40B4-BE49-F238E27FC236}">
                <a16:creationId xmlns:a16="http://schemas.microsoft.com/office/drawing/2014/main" id="{13684B82-5CA4-495A-92F1-AF66779E7DE0}"/>
              </a:ext>
            </a:extLst>
          </p:cNvPr>
          <p:cNvSpPr/>
          <p:nvPr/>
        </p:nvSpPr>
        <p:spPr>
          <a:xfrm>
            <a:off x="7939829" y="2422918"/>
            <a:ext cx="1299200" cy="3457525"/>
          </a:xfrm>
          <a:prstGeom prst="downArrow">
            <a:avLst/>
          </a:prstGeom>
          <a:gradFill>
            <a:gsLst>
              <a:gs pos="0">
                <a:schemeClr val="bg1">
                  <a:tint val="90000"/>
                  <a:lumMod val="110000"/>
                </a:schemeClr>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18" name="Picture 17">
            <a:extLst>
              <a:ext uri="{FF2B5EF4-FFF2-40B4-BE49-F238E27FC236}">
                <a16:creationId xmlns:a16="http://schemas.microsoft.com/office/drawing/2014/main" id="{2B3AC5CF-5FD9-446C-965D-9247D1D365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89429" y="1511969"/>
            <a:ext cx="1686685" cy="2558376"/>
          </a:xfrm>
          <a:prstGeom prst="rect">
            <a:avLst/>
          </a:prstGeom>
        </p:spPr>
      </p:pic>
      <p:sp>
        <p:nvSpPr>
          <p:cNvPr id="2" name="TextBox 1"/>
          <p:cNvSpPr txBox="1"/>
          <p:nvPr/>
        </p:nvSpPr>
        <p:spPr>
          <a:xfrm>
            <a:off x="3440624" y="6283391"/>
            <a:ext cx="8333364" cy="492443"/>
          </a:xfrm>
          <a:prstGeom prst="rect">
            <a:avLst/>
          </a:prstGeom>
          <a:noFill/>
        </p:spPr>
        <p:txBody>
          <a:bodyPr wrap="square" rtlCol="0">
            <a:spAutoFit/>
          </a:bodyPr>
          <a:lstStyle/>
          <a:p>
            <a:r>
              <a:rPr lang="en-US" sz="1300" dirty="0" err="1" smtClean="0"/>
              <a:t>Nur</a:t>
            </a:r>
            <a:r>
              <a:rPr lang="en-US" sz="1300" dirty="0" smtClean="0"/>
              <a:t> et al. 2019. </a:t>
            </a:r>
            <a:r>
              <a:rPr lang="en-US" sz="1300" dirty="0"/>
              <a:t>Evaluating population impacts of predation by owls on </a:t>
            </a:r>
            <a:r>
              <a:rPr lang="en-US" sz="1300" dirty="0" smtClean="0"/>
              <a:t>storm petrels </a:t>
            </a:r>
            <a:r>
              <a:rPr lang="en-US" sz="1300" dirty="0"/>
              <a:t>in relation to proposed island mouse </a:t>
            </a:r>
            <a:r>
              <a:rPr lang="en-US" sz="1300" dirty="0" smtClean="0"/>
              <a:t>eradication. Ecosphere.</a:t>
            </a:r>
            <a:endParaRPr lang="en-US" sz="1300" dirty="0"/>
          </a:p>
        </p:txBody>
      </p:sp>
    </p:spTree>
    <p:extLst>
      <p:ext uri="{BB962C8B-B14F-4D97-AF65-F5344CB8AC3E}">
        <p14:creationId xmlns:p14="http://schemas.microsoft.com/office/powerpoint/2010/main" val="6106013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D0BEFA0-4FCD-487F-8D3C-4D3FA1ED1F5B}"/>
              </a:ext>
            </a:extLst>
          </p:cNvPr>
          <p:cNvSpPr/>
          <p:nvPr/>
        </p:nvSpPr>
        <p:spPr>
          <a:xfrm>
            <a:off x="0" y="0"/>
            <a:ext cx="3094760" cy="6872792"/>
          </a:xfrm>
          <a:prstGeom prst="rect">
            <a:avLst/>
          </a:prstGeom>
          <a:solidFill>
            <a:srgbClr val="007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0BE5285-5FD6-4CE0-8CA1-B7D9C7ED18DF}"/>
              </a:ext>
            </a:extLst>
          </p:cNvPr>
          <p:cNvSpPr/>
          <p:nvPr/>
        </p:nvSpPr>
        <p:spPr>
          <a:xfrm>
            <a:off x="3094760" y="4025859"/>
            <a:ext cx="9097240" cy="28469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7230AA06-017C-4C03-8A2E-FF76EFCCB2AB}"/>
              </a:ext>
            </a:extLst>
          </p:cNvPr>
          <p:cNvSpPr txBox="1"/>
          <p:nvPr/>
        </p:nvSpPr>
        <p:spPr>
          <a:xfrm>
            <a:off x="8510077" y="637834"/>
            <a:ext cx="3349640" cy="2769989"/>
          </a:xfrm>
          <a:prstGeom prst="rect">
            <a:avLst/>
          </a:prstGeom>
          <a:noFill/>
        </p:spPr>
        <p:txBody>
          <a:bodyPr wrap="square" rtlCol="0">
            <a:spAutoFit/>
          </a:bodyPr>
          <a:lstStyle/>
          <a:p>
            <a:pPr>
              <a:spcAft>
                <a:spcPts val="1200"/>
              </a:spcAft>
            </a:pPr>
            <a:r>
              <a:rPr lang="en-US" sz="2600" dirty="0">
                <a:solidFill>
                  <a:schemeClr val="tx2"/>
                </a:solidFill>
                <a:cs typeface="Calibri" pitchFamily="34" charset="0"/>
              </a:rPr>
              <a:t>Increases in</a:t>
            </a:r>
            <a:endParaRPr lang="en-US" sz="800" b="1" u="sng" dirty="0">
              <a:solidFill>
                <a:schemeClr val="tx2"/>
              </a:solidFill>
              <a:cs typeface="Calibri" pitchFamily="34" charset="0"/>
            </a:endParaRPr>
          </a:p>
          <a:p>
            <a:pPr marL="182880" indent="-182880">
              <a:spcAft>
                <a:spcPts val="600"/>
              </a:spcAft>
              <a:buClr>
                <a:schemeClr val="tx2"/>
              </a:buClr>
              <a:buFont typeface="Arial" pitchFamily="34" charset="0"/>
              <a:buChar char="•"/>
            </a:pPr>
            <a:r>
              <a:rPr lang="en-US" dirty="0">
                <a:cs typeface="Calibri" pitchFamily="34" charset="0"/>
              </a:rPr>
              <a:t>Ashy storm-petrels</a:t>
            </a:r>
          </a:p>
          <a:p>
            <a:pPr marL="182880" indent="-182880">
              <a:spcAft>
                <a:spcPts val="600"/>
              </a:spcAft>
              <a:buClr>
                <a:schemeClr val="tx2"/>
              </a:buClr>
              <a:buFont typeface="Arial" pitchFamily="34" charset="0"/>
              <a:buChar char="•"/>
            </a:pPr>
            <a:r>
              <a:rPr lang="en-US" dirty="0">
                <a:cs typeface="Calibri" pitchFamily="34" charset="0"/>
              </a:rPr>
              <a:t>Native plants</a:t>
            </a:r>
          </a:p>
          <a:p>
            <a:pPr marL="182880" indent="-182880">
              <a:spcAft>
                <a:spcPts val="600"/>
              </a:spcAft>
              <a:buClr>
                <a:schemeClr val="tx2"/>
              </a:buClr>
              <a:buFont typeface="Arial" pitchFamily="34" charset="0"/>
              <a:buChar char="•"/>
            </a:pPr>
            <a:r>
              <a:rPr lang="en-US" dirty="0">
                <a:cs typeface="Calibri" pitchFamily="34" charset="0"/>
              </a:rPr>
              <a:t>Endemic salamanders</a:t>
            </a:r>
          </a:p>
          <a:p>
            <a:pPr marL="182880" indent="-182880">
              <a:spcAft>
                <a:spcPts val="600"/>
              </a:spcAft>
              <a:buClr>
                <a:schemeClr val="tx2"/>
              </a:buClr>
              <a:buFont typeface="Arial" pitchFamily="34" charset="0"/>
              <a:buChar char="•"/>
            </a:pPr>
            <a:r>
              <a:rPr lang="en-US" dirty="0">
                <a:cs typeface="Calibri" pitchFamily="34" charset="0"/>
              </a:rPr>
              <a:t>Endemic camel crickets</a:t>
            </a:r>
          </a:p>
          <a:p>
            <a:pPr marL="182880" indent="-182880">
              <a:spcAft>
                <a:spcPts val="600"/>
              </a:spcAft>
              <a:buClr>
                <a:schemeClr val="tx2"/>
              </a:buClr>
              <a:buFont typeface="Arial" pitchFamily="34" charset="0"/>
              <a:buChar char="•"/>
            </a:pPr>
            <a:r>
              <a:rPr lang="en-US" dirty="0">
                <a:cs typeface="Calibri" pitchFamily="34" charset="0"/>
              </a:rPr>
              <a:t>Other invertebrates</a:t>
            </a:r>
          </a:p>
          <a:p>
            <a:pPr marL="182880" indent="-182880">
              <a:spcAft>
                <a:spcPts val="600"/>
              </a:spcAft>
              <a:buClr>
                <a:schemeClr val="tx2"/>
              </a:buClr>
              <a:buFont typeface="Arial" pitchFamily="34" charset="0"/>
              <a:buChar char="•"/>
            </a:pPr>
            <a:r>
              <a:rPr lang="en-US" dirty="0"/>
              <a:t>Native ecosystem function</a:t>
            </a:r>
            <a:endParaRPr lang="en-US" dirty="0">
              <a:cs typeface="Calibri" pitchFamily="34" charset="0"/>
            </a:endParaRPr>
          </a:p>
        </p:txBody>
      </p:sp>
      <p:sp>
        <p:nvSpPr>
          <p:cNvPr id="10" name="TextBox 9">
            <a:extLst>
              <a:ext uri="{FF2B5EF4-FFF2-40B4-BE49-F238E27FC236}">
                <a16:creationId xmlns:a16="http://schemas.microsoft.com/office/drawing/2014/main" id="{3CA7B992-E8EF-4B07-9AE1-824E1F555A93}"/>
              </a:ext>
            </a:extLst>
          </p:cNvPr>
          <p:cNvSpPr txBox="1"/>
          <p:nvPr/>
        </p:nvSpPr>
        <p:spPr>
          <a:xfrm>
            <a:off x="4054983" y="632147"/>
            <a:ext cx="3747897" cy="3093154"/>
          </a:xfrm>
          <a:prstGeom prst="rect">
            <a:avLst/>
          </a:prstGeom>
          <a:noFill/>
        </p:spPr>
        <p:txBody>
          <a:bodyPr wrap="square" rtlCol="0">
            <a:spAutoFit/>
          </a:bodyPr>
          <a:lstStyle/>
          <a:p>
            <a:pPr>
              <a:spcAft>
                <a:spcPts val="1200"/>
              </a:spcAft>
            </a:pPr>
            <a:r>
              <a:rPr lang="en-US" sz="2600" dirty="0">
                <a:solidFill>
                  <a:schemeClr val="accent2"/>
                </a:solidFill>
                <a:cs typeface="Calibri" pitchFamily="34" charset="0"/>
              </a:rPr>
              <a:t>Decreases in</a:t>
            </a:r>
            <a:endParaRPr lang="en-US" sz="1400" b="1" u="sng" dirty="0">
              <a:cs typeface="Calibri" pitchFamily="34" charset="0"/>
            </a:endParaRPr>
          </a:p>
          <a:p>
            <a:pPr marL="182880" indent="-182880">
              <a:spcAft>
                <a:spcPts val="600"/>
              </a:spcAft>
              <a:buClr>
                <a:schemeClr val="accent2"/>
              </a:buClr>
              <a:buFont typeface="Arial" pitchFamily="34" charset="0"/>
              <a:buChar char="•"/>
            </a:pPr>
            <a:r>
              <a:rPr lang="en-US" dirty="0" smtClean="0">
                <a:cs typeface="Calibri" pitchFamily="34" charset="0"/>
              </a:rPr>
              <a:t>Mouse impacts on </a:t>
            </a:r>
            <a:r>
              <a:rPr lang="en-US" dirty="0">
                <a:cs typeface="Calibri" pitchFamily="34" charset="0"/>
              </a:rPr>
              <a:t>ashy storm-petrel</a:t>
            </a:r>
          </a:p>
          <a:p>
            <a:pPr marL="182880" indent="-182880">
              <a:spcAft>
                <a:spcPts val="600"/>
              </a:spcAft>
              <a:buClr>
                <a:schemeClr val="accent2"/>
              </a:buClr>
              <a:buFont typeface="Arial" pitchFamily="34" charset="0"/>
              <a:buChar char="•"/>
            </a:pPr>
            <a:r>
              <a:rPr lang="en-US" dirty="0">
                <a:cs typeface="Calibri" pitchFamily="34" charset="0"/>
              </a:rPr>
              <a:t>Mouse </a:t>
            </a:r>
            <a:r>
              <a:rPr lang="en-US" dirty="0" smtClean="0">
                <a:cs typeface="Calibri" pitchFamily="34" charset="0"/>
              </a:rPr>
              <a:t>impacts </a:t>
            </a:r>
            <a:r>
              <a:rPr lang="en-US" dirty="0">
                <a:cs typeface="Calibri" pitchFamily="34" charset="0"/>
              </a:rPr>
              <a:t>on crickets &amp; other invertebrates</a:t>
            </a:r>
          </a:p>
          <a:p>
            <a:pPr marL="182880" indent="-182880">
              <a:spcAft>
                <a:spcPts val="600"/>
              </a:spcAft>
              <a:buClr>
                <a:schemeClr val="accent2"/>
              </a:buClr>
              <a:buFont typeface="Arial" pitchFamily="34" charset="0"/>
              <a:buChar char="•"/>
            </a:pPr>
            <a:r>
              <a:rPr lang="en-US" dirty="0">
                <a:cs typeface="Calibri" pitchFamily="34" charset="0"/>
              </a:rPr>
              <a:t>Mouse </a:t>
            </a:r>
            <a:r>
              <a:rPr lang="en-US" dirty="0" smtClean="0">
                <a:cs typeface="Calibri" pitchFamily="34" charset="0"/>
              </a:rPr>
              <a:t>impacts on salamanders</a:t>
            </a:r>
            <a:endParaRPr lang="en-US" dirty="0">
              <a:cs typeface="Calibri" pitchFamily="34" charset="0"/>
            </a:endParaRPr>
          </a:p>
          <a:p>
            <a:pPr marL="182880" indent="-182880">
              <a:spcAft>
                <a:spcPts val="600"/>
              </a:spcAft>
              <a:buClr>
                <a:schemeClr val="accent2"/>
              </a:buClr>
              <a:buFont typeface="Arial" pitchFamily="34" charset="0"/>
              <a:buChar char="•"/>
            </a:pPr>
            <a:r>
              <a:rPr lang="en-US" dirty="0">
                <a:cs typeface="Calibri" pitchFamily="34" charset="0"/>
              </a:rPr>
              <a:t>Mouse </a:t>
            </a:r>
            <a:r>
              <a:rPr lang="en-US" dirty="0" smtClean="0">
                <a:cs typeface="Calibri" pitchFamily="34" charset="0"/>
              </a:rPr>
              <a:t>impacts on native </a:t>
            </a:r>
            <a:r>
              <a:rPr lang="en-US" dirty="0">
                <a:cs typeface="Calibri" pitchFamily="34" charset="0"/>
              </a:rPr>
              <a:t>plants</a:t>
            </a:r>
          </a:p>
        </p:txBody>
      </p:sp>
      <p:sp>
        <p:nvSpPr>
          <p:cNvPr id="13" name="Down Arrow 2">
            <a:extLst>
              <a:ext uri="{FF2B5EF4-FFF2-40B4-BE49-F238E27FC236}">
                <a16:creationId xmlns:a16="http://schemas.microsoft.com/office/drawing/2014/main" id="{65F1BBB6-EE46-45E9-B484-0F1A6ECF8366}"/>
              </a:ext>
            </a:extLst>
          </p:cNvPr>
          <p:cNvSpPr/>
          <p:nvPr/>
        </p:nvSpPr>
        <p:spPr>
          <a:xfrm>
            <a:off x="3601642" y="553035"/>
            <a:ext cx="457200" cy="2635022"/>
          </a:xfrm>
          <a:prstGeom prst="downArrow">
            <a:avLst/>
          </a:prstGeom>
          <a:gradFill>
            <a:gsLst>
              <a:gs pos="0">
                <a:schemeClr val="bg1">
                  <a:tint val="90000"/>
                  <a:lumMod val="110000"/>
                </a:schemeClr>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Down Arrow 14">
            <a:extLst>
              <a:ext uri="{FF2B5EF4-FFF2-40B4-BE49-F238E27FC236}">
                <a16:creationId xmlns:a16="http://schemas.microsoft.com/office/drawing/2014/main" id="{6A51E33E-2B37-40E8-815D-04F7CD5A3B88}"/>
              </a:ext>
            </a:extLst>
          </p:cNvPr>
          <p:cNvSpPr/>
          <p:nvPr/>
        </p:nvSpPr>
        <p:spPr>
          <a:xfrm flipV="1">
            <a:off x="8052877" y="712396"/>
            <a:ext cx="457200" cy="2475661"/>
          </a:xfrm>
          <a:prstGeom prst="downArrow">
            <a:avLst/>
          </a:prstGeom>
          <a:gradFill>
            <a:gsLst>
              <a:gs pos="0">
                <a:schemeClr val="bg1">
                  <a:tint val="90000"/>
                  <a:lumMod val="110000"/>
                </a:schemeClr>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 name="Text Placeholder 3">
            <a:extLst>
              <a:ext uri="{FF2B5EF4-FFF2-40B4-BE49-F238E27FC236}">
                <a16:creationId xmlns:a16="http://schemas.microsoft.com/office/drawing/2014/main" id="{D86A58C6-78BE-45F5-BD71-E7AB26368B7B}"/>
              </a:ext>
            </a:extLst>
          </p:cNvPr>
          <p:cNvSpPr>
            <a:spLocks noGrp="1"/>
          </p:cNvSpPr>
          <p:nvPr>
            <p:ph type="body" sz="quarter" idx="13"/>
          </p:nvPr>
        </p:nvSpPr>
        <p:spPr>
          <a:xfrm>
            <a:off x="303945" y="558484"/>
            <a:ext cx="2457005" cy="3186202"/>
          </a:xfrm>
        </p:spPr>
        <p:txBody>
          <a:bodyPr>
            <a:normAutofit/>
          </a:bodyPr>
          <a:lstStyle/>
          <a:p>
            <a:r>
              <a:rPr lang="en-US" dirty="0"/>
              <a:t>Expected Benefits of Eradicating Mice</a:t>
            </a:r>
          </a:p>
        </p:txBody>
      </p:sp>
      <p:sp>
        <p:nvSpPr>
          <p:cNvPr id="19" name="Rectangle 18">
            <a:extLst>
              <a:ext uri="{FF2B5EF4-FFF2-40B4-BE49-F238E27FC236}">
                <a16:creationId xmlns:a16="http://schemas.microsoft.com/office/drawing/2014/main" id="{AD438D75-D77F-49C3-81D0-1F3619E286B6}"/>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7" descr="24_cb222_2jan07_5">
            <a:extLst>
              <a:ext uri="{FF2B5EF4-FFF2-40B4-BE49-F238E27FC236}">
                <a16:creationId xmlns:a16="http://schemas.microsoft.com/office/drawing/2014/main" id="{AF7F1D98-4851-4003-8CB5-8E7943E3AA2F}"/>
              </a:ext>
            </a:extLst>
          </p:cNvPr>
          <p:cNvPicPr>
            <a:picLocks noChangeAspect="1" noChangeArrowheads="1"/>
          </p:cNvPicPr>
          <p:nvPr/>
        </p:nvPicPr>
        <p:blipFill>
          <a:blip r:embed="rId3" cstate="email"/>
          <a:srcRect t="17070"/>
          <a:stretch>
            <a:fillRect/>
          </a:stretch>
        </p:blipFill>
        <p:spPr bwMode="auto">
          <a:xfrm>
            <a:off x="8735450" y="4289367"/>
            <a:ext cx="3456550" cy="2286000"/>
          </a:xfrm>
          <a:prstGeom prst="rect">
            <a:avLst/>
          </a:prstGeom>
          <a:noFill/>
          <a:ln w="25400">
            <a:solidFill>
              <a:schemeClr val="bg2"/>
            </a:solidFill>
            <a:miter lim="800000"/>
            <a:headEnd/>
            <a:tailEnd/>
          </a:ln>
        </p:spPr>
      </p:pic>
      <p:pic>
        <p:nvPicPr>
          <p:cNvPr id="16" name="Picture 5" descr="IMG_7809">
            <a:extLst>
              <a:ext uri="{FF2B5EF4-FFF2-40B4-BE49-F238E27FC236}">
                <a16:creationId xmlns:a16="http://schemas.microsoft.com/office/drawing/2014/main" id="{1D68CF9A-16CB-4955-B72B-FBFEB2DCD358}"/>
              </a:ext>
            </a:extLst>
          </p:cNvPr>
          <p:cNvPicPr>
            <a:picLocks noChangeAspect="1" noChangeArrowheads="1"/>
          </p:cNvPicPr>
          <p:nvPr/>
        </p:nvPicPr>
        <p:blipFill>
          <a:blip r:embed="rId4" cstate="email"/>
          <a:srcRect t="18394" r="16697" b="18540"/>
          <a:stretch>
            <a:fillRect/>
          </a:stretch>
        </p:blipFill>
        <p:spPr bwMode="auto">
          <a:xfrm>
            <a:off x="5563800" y="4289367"/>
            <a:ext cx="3143250" cy="2286000"/>
          </a:xfrm>
          <a:prstGeom prst="rect">
            <a:avLst/>
          </a:prstGeom>
          <a:ln w="25400">
            <a:solidFill>
              <a:schemeClr val="bg2"/>
            </a:solidFill>
          </a:ln>
          <a:effectLst/>
        </p:spPr>
      </p:pic>
      <p:pic>
        <p:nvPicPr>
          <p:cNvPr id="17" name="Picture 16" descr="buow.jpg">
            <a:extLst>
              <a:ext uri="{FF2B5EF4-FFF2-40B4-BE49-F238E27FC236}">
                <a16:creationId xmlns:a16="http://schemas.microsoft.com/office/drawing/2014/main" id="{C98C505B-172D-4027-9FE7-464C12B05595}"/>
              </a:ext>
            </a:extLst>
          </p:cNvPr>
          <p:cNvPicPr>
            <a:picLocks noChangeAspect="1"/>
          </p:cNvPicPr>
          <p:nvPr/>
        </p:nvPicPr>
        <p:blipFill rotWithShape="1">
          <a:blip r:embed="rId5" cstate="print"/>
          <a:srcRect l="2014" t="1816" r="1285" b="1291"/>
          <a:stretch/>
        </p:blipFill>
        <p:spPr>
          <a:xfrm>
            <a:off x="259508" y="4289366"/>
            <a:ext cx="2205434" cy="2286000"/>
          </a:xfrm>
          <a:prstGeom prst="rect">
            <a:avLst/>
          </a:prstGeom>
          <a:ln w="25400" cmpd="sng">
            <a:solidFill>
              <a:schemeClr val="bg2"/>
            </a:solidFill>
          </a:ln>
          <a:effectLst/>
        </p:spPr>
      </p:pic>
      <p:pic>
        <p:nvPicPr>
          <p:cNvPr id="18" name="Picture 5" descr="C:\Users\sesposito\Downloads\5224447656_a75ba0e508_b.jpg">
            <a:extLst>
              <a:ext uri="{FF2B5EF4-FFF2-40B4-BE49-F238E27FC236}">
                <a16:creationId xmlns:a16="http://schemas.microsoft.com/office/drawing/2014/main" id="{CE9D2038-C259-456E-81CC-24F8ADC1CEFA}"/>
              </a:ext>
            </a:extLst>
          </p:cNvPr>
          <p:cNvPicPr>
            <a:picLocks noChangeAspect="1" noChangeArrowheads="1"/>
          </p:cNvPicPr>
          <p:nvPr/>
        </p:nvPicPr>
        <p:blipFill>
          <a:blip r:embed="rId6" cstate="email"/>
          <a:srcRect/>
          <a:stretch>
            <a:fillRect/>
          </a:stretch>
        </p:blipFill>
        <p:spPr bwMode="auto">
          <a:xfrm>
            <a:off x="2435738" y="4289367"/>
            <a:ext cx="3099662" cy="2286000"/>
          </a:xfrm>
          <a:prstGeom prst="rect">
            <a:avLst/>
          </a:prstGeom>
          <a:ln w="25400">
            <a:solidFill>
              <a:schemeClr val="bg2"/>
            </a:solidFill>
          </a:ln>
          <a:effectLst/>
        </p:spPr>
      </p:pic>
    </p:spTree>
    <p:extLst>
      <p:ext uri="{BB962C8B-B14F-4D97-AF65-F5344CB8AC3E}">
        <p14:creationId xmlns:p14="http://schemas.microsoft.com/office/powerpoint/2010/main" val="40853466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515600" cy="2852737"/>
          </a:xfrm>
        </p:spPr>
        <p:txBody>
          <a:bodyPr/>
          <a:lstStyle/>
          <a:p>
            <a:r>
              <a:rPr lang="en-US" dirty="0"/>
              <a:t>Finding a Solution</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Developing action plans and evaluating alternatives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595968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rocky island in the middle of the ocean&#10;&#10;Description automatically generated">
            <a:extLst>
              <a:ext uri="{FF2B5EF4-FFF2-40B4-BE49-F238E27FC236}">
                <a16:creationId xmlns:a16="http://schemas.microsoft.com/office/drawing/2014/main" id="{561F9A7D-E0A2-457D-AB20-CF2C0EF3F879}"/>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698" r="698"/>
          <a:stretch>
            <a:fillRect/>
          </a:stretch>
        </p:blipFill>
        <p:spPr/>
      </p:pic>
      <p:sp>
        <p:nvSpPr>
          <p:cNvPr id="2" name="Content Placeholder 1">
            <a:extLst>
              <a:ext uri="{FF2B5EF4-FFF2-40B4-BE49-F238E27FC236}">
                <a16:creationId xmlns:a16="http://schemas.microsoft.com/office/drawing/2014/main" id="{15C4C195-DE57-4F65-8EC1-326F3531DC62}"/>
              </a:ext>
            </a:extLst>
          </p:cNvPr>
          <p:cNvSpPr>
            <a:spLocks noGrp="1"/>
          </p:cNvSpPr>
          <p:nvPr>
            <p:ph idx="1"/>
          </p:nvPr>
        </p:nvSpPr>
        <p:spPr>
          <a:xfrm>
            <a:off x="303945" y="2856411"/>
            <a:ext cx="2457005" cy="3025436"/>
          </a:xfrm>
        </p:spPr>
        <p:txBody>
          <a:bodyPr>
            <a:normAutofit/>
          </a:bodyPr>
          <a:lstStyle/>
          <a:p>
            <a:pPr marL="342900" indent="-342900">
              <a:buClr>
                <a:schemeClr val="accent1"/>
              </a:buClr>
              <a:buFont typeface="Arial" panose="020B0604020202020204" pitchFamily="34" charset="0"/>
              <a:buChar char="•"/>
            </a:pPr>
            <a:r>
              <a:rPr lang="en-US" sz="1800" dirty="0"/>
              <a:t>120 </a:t>
            </a:r>
            <a:r>
              <a:rPr lang="en-US" sz="1800" dirty="0" smtClean="0"/>
              <a:t>acres</a:t>
            </a:r>
            <a:endParaRPr lang="en-US" sz="1800" dirty="0"/>
          </a:p>
          <a:p>
            <a:pPr marL="342900" indent="-342900">
              <a:buClr>
                <a:schemeClr val="accent1"/>
              </a:buClr>
              <a:buFont typeface="Arial" panose="020B0604020202020204" pitchFamily="34" charset="0"/>
              <a:buChar char="•"/>
            </a:pPr>
            <a:r>
              <a:rPr lang="en-US" sz="1800" dirty="0" smtClean="0"/>
              <a:t>360 feet </a:t>
            </a:r>
            <a:endParaRPr lang="en-US" sz="1800" dirty="0"/>
          </a:p>
          <a:p>
            <a:pPr marL="342900" indent="-342900">
              <a:buClr>
                <a:schemeClr val="accent1"/>
              </a:buClr>
              <a:buFont typeface="Arial" panose="020B0604020202020204" pitchFamily="34" charset="0"/>
              <a:buChar char="•"/>
            </a:pPr>
            <a:r>
              <a:rPr lang="en-US" sz="1800" dirty="0"/>
              <a:t>Rugged and remote</a:t>
            </a:r>
          </a:p>
          <a:p>
            <a:pPr marL="342900" indent="-342900">
              <a:buClr>
                <a:schemeClr val="accent1"/>
              </a:buClr>
              <a:buFont typeface="Arial" panose="020B0604020202020204" pitchFamily="34" charset="0"/>
              <a:buChar char="•"/>
            </a:pPr>
            <a:r>
              <a:rPr lang="en-US" sz="1800" dirty="0"/>
              <a:t>Some islands designated wilderness</a:t>
            </a:r>
          </a:p>
          <a:p>
            <a:endParaRPr lang="en-US" sz="2000" dirty="0"/>
          </a:p>
        </p:txBody>
      </p:sp>
      <p:sp>
        <p:nvSpPr>
          <p:cNvPr id="3" name="Text Placeholder 2">
            <a:extLst>
              <a:ext uri="{FF2B5EF4-FFF2-40B4-BE49-F238E27FC236}">
                <a16:creationId xmlns:a16="http://schemas.microsoft.com/office/drawing/2014/main" id="{E87BF5F0-545B-4E3E-97C9-F0D60D22ACEA}"/>
              </a:ext>
            </a:extLst>
          </p:cNvPr>
          <p:cNvSpPr>
            <a:spLocks noGrp="1"/>
          </p:cNvSpPr>
          <p:nvPr>
            <p:ph type="body" sz="quarter" idx="13"/>
          </p:nvPr>
        </p:nvSpPr>
        <p:spPr>
          <a:xfrm>
            <a:off x="303945" y="558485"/>
            <a:ext cx="2569884" cy="2010544"/>
          </a:xfrm>
        </p:spPr>
        <p:txBody>
          <a:bodyPr>
            <a:normAutofit/>
          </a:bodyPr>
          <a:lstStyle/>
          <a:p>
            <a:pPr>
              <a:lnSpc>
                <a:spcPct val="110000"/>
              </a:lnSpc>
            </a:pPr>
            <a:r>
              <a:rPr lang="en-US" dirty="0" smtClean="0"/>
              <a:t>South </a:t>
            </a:r>
            <a:r>
              <a:rPr lang="en-US" dirty="0" err="1" smtClean="0"/>
              <a:t>Farallon</a:t>
            </a:r>
            <a:r>
              <a:rPr lang="en-US" dirty="0" smtClean="0"/>
              <a:t> Islands</a:t>
            </a:r>
            <a:endParaRPr lang="en-US" sz="1600" dirty="0"/>
          </a:p>
        </p:txBody>
      </p:sp>
      <p:sp>
        <p:nvSpPr>
          <p:cNvPr id="8" name="Rectangle 7">
            <a:extLst>
              <a:ext uri="{FF2B5EF4-FFF2-40B4-BE49-F238E27FC236}">
                <a16:creationId xmlns:a16="http://schemas.microsoft.com/office/drawing/2014/main" id="{B0F4EB9D-E78E-47D6-AA58-ECBD1B54ED51}"/>
              </a:ext>
            </a:extLst>
          </p:cNvPr>
          <p:cNvSpPr/>
          <p:nvPr/>
        </p:nvSpPr>
        <p:spPr>
          <a:xfrm>
            <a:off x="3048689"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058140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635736"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9519356" y="3738564"/>
            <a:ext cx="1682495" cy="2157801"/>
          </a:xfrm>
          <a:prstGeom prst="rect">
            <a:avLst/>
          </a:prstGeom>
        </p:spPr>
      </p:pic>
      <p:sp>
        <p:nvSpPr>
          <p:cNvPr id="13" name="Title 3"/>
          <p:cNvSpPr txBox="1">
            <a:spLocks/>
          </p:cNvSpPr>
          <p:nvPr/>
        </p:nvSpPr>
        <p:spPr>
          <a:xfrm>
            <a:off x="0" y="335942"/>
            <a:ext cx="7133763" cy="1292442"/>
          </a:xfrm>
          <a:prstGeom prst="rect">
            <a:avLst/>
          </a:prstGeom>
        </p:spPr>
        <p:txBody>
          <a:bodyPr>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4000" b="1" dirty="0" smtClean="0">
                <a:solidFill>
                  <a:srgbClr val="007698"/>
                </a:solidFill>
                <a:effectLst>
                  <a:outerShdw blurRad="38100" dist="38100" dir="2700000" algn="tl">
                    <a:srgbClr val="000000">
                      <a:alpha val="43137"/>
                    </a:srgbClr>
                  </a:outerShdw>
                </a:effectLst>
                <a:cs typeface="Calibri" pitchFamily="34" charset="0"/>
              </a:rPr>
              <a:t>Environmental Planning Process </a:t>
            </a:r>
          </a:p>
          <a:p>
            <a:endParaRPr lang="en-US" sz="4000" b="1" dirty="0">
              <a:solidFill>
                <a:srgbClr val="007698"/>
              </a:solidFill>
              <a:effectLst>
                <a:outerShdw blurRad="38100" dist="38100" dir="2700000" algn="tl">
                  <a:srgbClr val="000000">
                    <a:alpha val="43137"/>
                  </a:srgbClr>
                </a:outerShdw>
              </a:effectLst>
              <a:cs typeface="Calibri" pitchFamily="34" charset="0"/>
            </a:endParaRPr>
          </a:p>
        </p:txBody>
      </p:sp>
      <p:sp>
        <p:nvSpPr>
          <p:cNvPr id="14" name="Content Placeholder 2"/>
          <p:cNvSpPr txBox="1">
            <a:spLocks/>
          </p:cNvSpPr>
          <p:nvPr/>
        </p:nvSpPr>
        <p:spPr>
          <a:xfrm>
            <a:off x="267038" y="1902913"/>
            <a:ext cx="6033725" cy="3821482"/>
          </a:xfrm>
          <a:prstGeom prst="rect">
            <a:avLst/>
          </a:prstGeom>
        </p:spPr>
        <p:txBody>
          <a:bodyPr>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1800"/>
              </a:spcBef>
            </a:pPr>
            <a:r>
              <a:rPr lang="en-US" sz="2200" b="1" dirty="0" smtClean="0">
                <a:solidFill>
                  <a:srgbClr val="F1730C"/>
                </a:solidFill>
                <a:effectLst>
                  <a:outerShdw blurRad="38100" dist="38100" dir="2700000" algn="tl">
                    <a:srgbClr val="000000">
                      <a:alpha val="43137"/>
                    </a:srgbClr>
                  </a:outerShdw>
                </a:effectLst>
              </a:rPr>
              <a:t>2004: Feasibility Study</a:t>
            </a:r>
          </a:p>
          <a:p>
            <a:pPr>
              <a:spcBef>
                <a:spcPts val="1800"/>
              </a:spcBef>
            </a:pPr>
            <a:r>
              <a:rPr lang="en-US" sz="2200" b="1" dirty="0" smtClean="0">
                <a:solidFill>
                  <a:srgbClr val="F1730C"/>
                </a:solidFill>
                <a:effectLst>
                  <a:outerShdw blurRad="38100" dist="38100" dir="2700000" algn="tl">
                    <a:srgbClr val="000000">
                      <a:alpha val="43137"/>
                    </a:srgbClr>
                  </a:outerShdw>
                </a:effectLst>
              </a:rPr>
              <a:t>2006: EA Public Scoping</a:t>
            </a:r>
          </a:p>
          <a:p>
            <a:pPr>
              <a:spcBef>
                <a:spcPts val="1800"/>
              </a:spcBef>
            </a:pPr>
            <a:r>
              <a:rPr lang="en-US" sz="2200" b="1" dirty="0" smtClean="0">
                <a:solidFill>
                  <a:srgbClr val="F1730C"/>
                </a:solidFill>
                <a:effectLst>
                  <a:outerShdw blurRad="38100" dist="38100" dir="2700000" algn="tl">
                    <a:srgbClr val="000000">
                      <a:alpha val="43137"/>
                    </a:srgbClr>
                  </a:outerShdw>
                </a:effectLst>
              </a:rPr>
              <a:t>2009: Comprehensive Conservation Plan</a:t>
            </a:r>
          </a:p>
          <a:p>
            <a:pPr>
              <a:spcBef>
                <a:spcPts val="1800"/>
              </a:spcBef>
            </a:pPr>
            <a:r>
              <a:rPr lang="en-US" sz="2200" b="1" dirty="0" smtClean="0">
                <a:solidFill>
                  <a:srgbClr val="F1730C"/>
                </a:solidFill>
                <a:effectLst>
                  <a:outerShdw blurRad="38100" dist="38100" dir="2700000" algn="tl">
                    <a:srgbClr val="000000">
                      <a:alpha val="43137"/>
                    </a:srgbClr>
                  </a:outerShdw>
                </a:effectLst>
              </a:rPr>
              <a:t>2011: EIS Public Scoping </a:t>
            </a:r>
          </a:p>
          <a:p>
            <a:pPr>
              <a:spcBef>
                <a:spcPts val="1800"/>
              </a:spcBef>
            </a:pPr>
            <a:r>
              <a:rPr lang="en-US" sz="2200" b="1" dirty="0" smtClean="0">
                <a:solidFill>
                  <a:srgbClr val="F1730C"/>
                </a:solidFill>
                <a:effectLst>
                  <a:outerShdw blurRad="38100" dist="38100" dir="2700000" algn="tl">
                    <a:srgbClr val="000000">
                      <a:alpha val="43137"/>
                    </a:srgbClr>
                  </a:outerShdw>
                </a:effectLst>
              </a:rPr>
              <a:t>2013: Draft EIS and public comments</a:t>
            </a:r>
          </a:p>
          <a:p>
            <a:pPr>
              <a:spcBef>
                <a:spcPts val="1800"/>
              </a:spcBef>
            </a:pPr>
            <a:r>
              <a:rPr lang="en-US" sz="2200" b="1" dirty="0" smtClean="0">
                <a:solidFill>
                  <a:srgbClr val="F1730C"/>
                </a:solidFill>
                <a:effectLst>
                  <a:outerShdw blurRad="38100" dist="38100" dir="2700000" algn="tl">
                    <a:srgbClr val="000000">
                      <a:alpha val="43137"/>
                    </a:srgbClr>
                  </a:outerShdw>
                </a:effectLst>
              </a:rPr>
              <a:t>2019: Final EIS published</a:t>
            </a:r>
          </a:p>
          <a:p>
            <a:pPr>
              <a:spcBef>
                <a:spcPts val="1800"/>
              </a:spcBef>
            </a:pPr>
            <a:r>
              <a:rPr lang="en-US" sz="2200" b="1" dirty="0" smtClean="0">
                <a:solidFill>
                  <a:srgbClr val="F1730C"/>
                </a:solidFill>
                <a:effectLst>
                  <a:outerShdw blurRad="38100" dist="38100" dir="2700000" algn="tl">
                    <a:srgbClr val="000000">
                      <a:alpha val="43137"/>
                    </a:srgbClr>
                  </a:outerShdw>
                </a:effectLst>
              </a:rPr>
              <a:t>Current: Finalizing planning</a:t>
            </a:r>
          </a:p>
        </p:txBody>
      </p:sp>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56054" y="1110168"/>
            <a:ext cx="3385456" cy="4383468"/>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extLst>
      <p:ext uri="{BB962C8B-B14F-4D97-AF65-F5344CB8AC3E}">
        <p14:creationId xmlns:p14="http://schemas.microsoft.com/office/powerpoint/2010/main" val="637482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5" name="Picture 4">
            <a:extLst>
              <a:ext uri="{FF2B5EF4-FFF2-40B4-BE49-F238E27FC236}">
                <a16:creationId xmlns:a16="http://schemas.microsoft.com/office/drawing/2014/main" id="{7BDC7031-F838-42D8-A6BB-8ED9FA83D9E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283253" y="865623"/>
            <a:ext cx="3621135" cy="5151063"/>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635736"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9519356" y="3738564"/>
            <a:ext cx="1682495" cy="2157801"/>
          </a:xfrm>
          <a:prstGeom prst="rect">
            <a:avLst/>
          </a:prstGeom>
        </p:spPr>
      </p:pic>
    </p:spTree>
    <p:extLst>
      <p:ext uri="{BB962C8B-B14F-4D97-AF65-F5344CB8AC3E}">
        <p14:creationId xmlns:p14="http://schemas.microsoft.com/office/powerpoint/2010/main" val="203075385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06383" y="3198167"/>
            <a:ext cx="7324299" cy="461665"/>
          </a:xfrm>
          <a:prstGeom prst="rect">
            <a:avLst/>
          </a:prstGeom>
        </p:spPr>
        <p:txBody>
          <a:bodyPr wrap="square">
            <a:spAutoFit/>
          </a:bodyPr>
          <a:lstStyle/>
          <a:p>
            <a:r>
              <a:rPr lang="en-US" sz="2400" b="1" dirty="0">
                <a:solidFill>
                  <a:srgbClr val="007698"/>
                </a:solidFill>
              </a:rPr>
              <a:t>Alternative Selection</a:t>
            </a:r>
            <a:endParaRPr lang="en-US" sz="2400" dirty="0">
              <a:solidFill>
                <a:srgbClr val="007698"/>
              </a:solidFill>
            </a:endParaRPr>
          </a:p>
        </p:txBody>
      </p:sp>
      <p:pic>
        <p:nvPicPr>
          <p:cNvPr id="4" name="Picture 3">
            <a:extLst>
              <a:ext uri="{FF2B5EF4-FFF2-40B4-BE49-F238E27FC236}">
                <a16:creationId xmlns:a16="http://schemas.microsoft.com/office/drawing/2014/main" id="{12A24E8C-68B1-467E-B404-26D57C76CFA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624222" y="-3040"/>
            <a:ext cx="9567778" cy="7070589"/>
          </a:xfrm>
          <a:prstGeom prst="rect">
            <a:avLst/>
          </a:prstGeom>
        </p:spPr>
      </p:pic>
    </p:spTree>
    <p:extLst>
      <p:ext uri="{BB962C8B-B14F-4D97-AF65-F5344CB8AC3E}">
        <p14:creationId xmlns:p14="http://schemas.microsoft.com/office/powerpoint/2010/main" val="129608455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00607" y="2617443"/>
            <a:ext cx="10186416" cy="1815882"/>
          </a:xfrm>
          <a:prstGeom prst="rect">
            <a:avLst/>
          </a:prstGeom>
        </p:spPr>
        <p:txBody>
          <a:bodyPr wrap="square">
            <a:spAutoFit/>
          </a:bodyPr>
          <a:lstStyle/>
          <a:p>
            <a:pPr marL="1371600" lvl="2" indent="-457200">
              <a:spcBef>
                <a:spcPts val="1200"/>
              </a:spcBef>
              <a:spcAft>
                <a:spcPts val="1200"/>
              </a:spcAft>
              <a:buSzPct val="100000"/>
              <a:buFont typeface="Arial" panose="020B0604020202020204" pitchFamily="34" charset="0"/>
              <a:buChar char="•"/>
            </a:pPr>
            <a:r>
              <a:rPr lang="en-US" sz="2400" b="1" dirty="0" smtClean="0">
                <a:solidFill>
                  <a:srgbClr val="F1730C"/>
                </a:solidFill>
              </a:rPr>
              <a:t>Currently available only for </a:t>
            </a:r>
            <a:r>
              <a:rPr lang="en-US" sz="2400" b="1" i="1" dirty="0" smtClean="0">
                <a:solidFill>
                  <a:srgbClr val="F1730C"/>
                </a:solidFill>
              </a:rPr>
              <a:t>rat</a:t>
            </a:r>
            <a:r>
              <a:rPr lang="en-US" sz="2400" b="1" dirty="0" smtClean="0">
                <a:solidFill>
                  <a:srgbClr val="F1730C"/>
                </a:solidFill>
              </a:rPr>
              <a:t> </a:t>
            </a:r>
            <a:r>
              <a:rPr lang="en-US" sz="2400" b="1" dirty="0" smtClean="0">
                <a:solidFill>
                  <a:srgbClr val="F1730C"/>
                </a:solidFill>
              </a:rPr>
              <a:t>control (</a:t>
            </a:r>
            <a:r>
              <a:rPr lang="en-US" sz="2400" b="1" dirty="0" err="1" smtClean="0">
                <a:solidFill>
                  <a:srgbClr val="F1730C"/>
                </a:solidFill>
              </a:rPr>
              <a:t>ContraPest</a:t>
            </a:r>
            <a:r>
              <a:rPr lang="en-US" sz="2400" b="1" dirty="0" smtClean="0">
                <a:solidFill>
                  <a:srgbClr val="F1730C"/>
                </a:solidFill>
              </a:rPr>
              <a:t>)</a:t>
            </a:r>
            <a:endParaRPr lang="en-US" sz="2400" b="1" dirty="0" smtClean="0">
              <a:solidFill>
                <a:srgbClr val="F1730C"/>
              </a:solidFill>
            </a:endParaRPr>
          </a:p>
          <a:p>
            <a:pPr marL="1371600" lvl="2" indent="-457200">
              <a:spcBef>
                <a:spcPts val="1200"/>
              </a:spcBef>
              <a:spcAft>
                <a:spcPts val="1200"/>
              </a:spcAft>
              <a:buSzPct val="100000"/>
              <a:buFont typeface="Arial" panose="020B0604020202020204" pitchFamily="34" charset="0"/>
              <a:buChar char="•"/>
            </a:pPr>
            <a:r>
              <a:rPr lang="en-US" sz="2400" b="1" dirty="0" smtClean="0">
                <a:solidFill>
                  <a:srgbClr val="F1730C"/>
                </a:solidFill>
              </a:rPr>
              <a:t>Not currently feasible for eradication</a:t>
            </a:r>
          </a:p>
          <a:p>
            <a:pPr marL="1371600" lvl="2" indent="-457200">
              <a:spcBef>
                <a:spcPts val="1200"/>
              </a:spcBef>
              <a:buSzPct val="100000"/>
              <a:buFont typeface="Arial" panose="020B0604020202020204" pitchFamily="34" charset="0"/>
              <a:buChar char="•"/>
            </a:pPr>
            <a:r>
              <a:rPr lang="en-US" sz="2400" b="1" dirty="0" smtClean="0">
                <a:solidFill>
                  <a:srgbClr val="F1730C"/>
                </a:solidFill>
              </a:rPr>
              <a:t>Future availability for eradication uncertain</a:t>
            </a:r>
            <a:endParaRPr lang="en-US" sz="2400" b="1" dirty="0">
              <a:solidFill>
                <a:srgbClr val="F1730C"/>
              </a:solidFill>
            </a:endParaRPr>
          </a:p>
        </p:txBody>
      </p:sp>
      <p:sp>
        <p:nvSpPr>
          <p:cNvPr id="4" name="Rectangle 3"/>
          <p:cNvSpPr/>
          <p:nvPr/>
        </p:nvSpPr>
        <p:spPr>
          <a:xfrm>
            <a:off x="406680" y="465235"/>
            <a:ext cx="9807168" cy="1015663"/>
          </a:xfrm>
          <a:prstGeom prst="rect">
            <a:avLst/>
          </a:prstGeom>
        </p:spPr>
        <p:txBody>
          <a:bodyPr wrap="square">
            <a:spAutoFit/>
          </a:bodyPr>
          <a:lstStyle/>
          <a:p>
            <a:r>
              <a:rPr lang="en-US" sz="3600" b="1" dirty="0" smtClean="0">
                <a:solidFill>
                  <a:srgbClr val="007698"/>
                </a:solidFill>
              </a:rPr>
              <a:t>Contraceptives:</a:t>
            </a:r>
            <a:endParaRPr lang="en-US" sz="3600" dirty="0">
              <a:solidFill>
                <a:srgbClr val="007698"/>
              </a:solidFill>
            </a:endParaRPr>
          </a:p>
          <a:p>
            <a:r>
              <a:rPr lang="en-US" sz="2400" b="1" dirty="0" smtClean="0">
                <a:solidFill>
                  <a:srgbClr val="007698"/>
                </a:solidFill>
              </a:rPr>
              <a:t>Dismissed from further analysis </a:t>
            </a:r>
          </a:p>
        </p:txBody>
      </p:sp>
    </p:spTree>
    <p:extLst>
      <p:ext uri="{BB962C8B-B14F-4D97-AF65-F5344CB8AC3E}">
        <p14:creationId xmlns:p14="http://schemas.microsoft.com/office/powerpoint/2010/main" val="215988254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Brodifacoum-25D Conservation</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smtClean="0"/>
              <a:t>Preferred Alternative in Final Environmental </a:t>
            </a:r>
          </a:p>
          <a:p>
            <a:r>
              <a:rPr lang="en-US" dirty="0" smtClean="0"/>
              <a:t>Impact Statement</a:t>
            </a:r>
            <a:endParaRPr lang="en-US" dirty="0"/>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descr="A close up of a device&#10;&#10;Description automatically generated">
            <a:extLst>
              <a:ext uri="{FF2B5EF4-FFF2-40B4-BE49-F238E27FC236}">
                <a16:creationId xmlns:a16="http://schemas.microsoft.com/office/drawing/2014/main" id="{DF346CC0-61C9-478A-8801-B77BED34A53D}"/>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593875" y="728704"/>
            <a:ext cx="3668717" cy="2815740"/>
          </a:xfrm>
          <a:prstGeom prst="rect">
            <a:avLst/>
          </a:prstGeom>
        </p:spPr>
      </p:pic>
    </p:spTree>
    <p:extLst>
      <p:ext uri="{BB962C8B-B14F-4D97-AF65-F5344CB8AC3E}">
        <p14:creationId xmlns:p14="http://schemas.microsoft.com/office/powerpoint/2010/main" val="136546536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78BBDDB-9FB9-40E0-8C06-708D1E186B6E}"/>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E22E7B3B-6CA9-4D18-8FED-75FA799179DE}"/>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3239589" y="372299"/>
            <a:ext cx="8760823" cy="6315075"/>
          </a:xfrm>
          <a:prstGeom prst="rect">
            <a:avLst/>
          </a:prstGeom>
        </p:spPr>
      </p:pic>
      <p:sp>
        <p:nvSpPr>
          <p:cNvPr id="4" name="Text Placeholder 3">
            <a:extLst>
              <a:ext uri="{FF2B5EF4-FFF2-40B4-BE49-F238E27FC236}">
                <a16:creationId xmlns:a16="http://schemas.microsoft.com/office/drawing/2014/main" id="{A96A5DB7-4EFD-4817-8291-53CDDE44AD12}"/>
              </a:ext>
            </a:extLst>
          </p:cNvPr>
          <p:cNvSpPr>
            <a:spLocks noGrp="1"/>
          </p:cNvSpPr>
          <p:nvPr>
            <p:ph type="body" sz="quarter" idx="13"/>
          </p:nvPr>
        </p:nvSpPr>
        <p:spPr>
          <a:xfrm>
            <a:off x="303945" y="558484"/>
            <a:ext cx="2457005" cy="4771162"/>
          </a:xfrm>
        </p:spPr>
        <p:txBody>
          <a:bodyPr>
            <a:normAutofit/>
          </a:bodyPr>
          <a:lstStyle/>
          <a:p>
            <a:r>
              <a:rPr lang="en-US" dirty="0" smtClean="0"/>
              <a:t>Preferred Alternative</a:t>
            </a:r>
            <a:endParaRPr lang="en-US" dirty="0"/>
          </a:p>
        </p:txBody>
      </p:sp>
      <p:sp>
        <p:nvSpPr>
          <p:cNvPr id="6" name="Rectangle 5">
            <a:extLst>
              <a:ext uri="{FF2B5EF4-FFF2-40B4-BE49-F238E27FC236}">
                <a16:creationId xmlns:a16="http://schemas.microsoft.com/office/drawing/2014/main" id="{D4DE2B38-8C28-4FC3-B3C9-C9238CF246E2}"/>
              </a:ext>
            </a:extLst>
          </p:cNvPr>
          <p:cNvSpPr/>
          <p:nvPr/>
        </p:nvSpPr>
        <p:spPr>
          <a:xfrm>
            <a:off x="4846320" y="1308240"/>
            <a:ext cx="5547360" cy="456792"/>
          </a:xfrm>
          <a:prstGeom prst="rect">
            <a:avLst/>
          </a:prstGeom>
          <a:ln w="28575">
            <a:solidFill>
              <a:srgbClr val="C00000"/>
            </a:solidFill>
          </a:ln>
        </p:spPr>
        <p:txBody>
          <a:bodyPr wrap="square">
            <a:spAutoFit/>
          </a:bodyPr>
          <a:lstStyle/>
          <a:p>
            <a:pPr algn="ctr">
              <a:lnSpc>
                <a:spcPct val="107000"/>
              </a:lnSpc>
            </a:pPr>
            <a:r>
              <a:rPr lang="en-US" sz="2400" b="1" dirty="0">
                <a:solidFill>
                  <a:srgbClr val="C00000"/>
                </a:solidFill>
                <a:latin typeface="+mj-lt"/>
                <a:ea typeface="Times New Roman" panose="02020603050405020304" pitchFamily="18" charset="0"/>
                <a:cs typeface="Times New Roman" panose="02020603050405020304" pitchFamily="18" charset="0"/>
              </a:rPr>
              <a:t>BRODIFACOUM-25D CONSERVATION</a:t>
            </a:r>
            <a:endParaRPr lang="en-US" sz="2000" dirty="0">
              <a:solidFill>
                <a:srgbClr val="C00000"/>
              </a:solidFill>
              <a:latin typeface="+mj-lt"/>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3383DAFF-87D6-4172-8D8A-2E0F7F004F6F}"/>
              </a:ext>
            </a:extLst>
          </p:cNvPr>
          <p:cNvSpPr txBox="1"/>
          <p:nvPr/>
        </p:nvSpPr>
        <p:spPr>
          <a:xfrm>
            <a:off x="4075613" y="2523274"/>
            <a:ext cx="7237149" cy="2563009"/>
          </a:xfrm>
          <a:prstGeom prst="rect">
            <a:avLst/>
          </a:prstGeom>
          <a:noFill/>
        </p:spPr>
        <p:txBody>
          <a:bodyPr wrap="square" rtlCol="0">
            <a:spAutoFit/>
          </a:bodyPr>
          <a:lstStyle/>
          <a:p>
            <a:pPr marL="342900" marR="0" lvl="0" indent="-342900">
              <a:lnSpc>
                <a:spcPct val="107000"/>
              </a:lnSpc>
              <a:spcBef>
                <a:spcPts val="0"/>
              </a:spcBef>
              <a:spcAft>
                <a:spcPts val="1800"/>
              </a:spcAft>
              <a:buClr>
                <a:srgbClr val="C00000"/>
              </a:buClr>
              <a:buSzPts val="1000"/>
              <a:buFont typeface="Arial" panose="020B0604020202020204" pitchFamily="34" charset="0"/>
              <a:buChar char="►"/>
              <a:tabLst>
                <a:tab pos="457200" algn="l"/>
              </a:tabLst>
            </a:pPr>
            <a:r>
              <a:rPr lang="en-US" b="1" dirty="0" smtClean="0">
                <a:solidFill>
                  <a:srgbClr val="222222"/>
                </a:solidFill>
                <a:latin typeface="Arial" panose="020B0604020202020204" pitchFamily="34" charset="0"/>
                <a:ea typeface="Times New Roman" panose="02020603050405020304" pitchFamily="18" charset="0"/>
                <a:cs typeface="Times New Roman" panose="02020603050405020304" pitchFamily="18" charset="0"/>
              </a:rPr>
              <a:t>A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pelleted rodenticide for control or </a:t>
            </a:r>
            <a:r>
              <a:rPr lang="en-US"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eradication</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of invasive rodents in dry climates on </a:t>
            </a:r>
            <a:r>
              <a:rPr lang="en-US"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islands</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or vessels for </a:t>
            </a:r>
            <a:r>
              <a:rPr lang="en-US"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conservation</a:t>
            </a:r>
            <a:r>
              <a:rPr lang="en-US" b="1" dirty="0" smtClean="0">
                <a:solidFill>
                  <a:srgbClr val="222222"/>
                </a:solidFill>
                <a:latin typeface="Arial" panose="020B0604020202020204" pitchFamily="34" charset="0"/>
                <a:ea typeface="Times New Roman" panose="02020603050405020304" pitchFamily="18" charset="0"/>
                <a:cs typeface="Times New Roman" panose="02020603050405020304" pitchFamily="18" charset="0"/>
              </a:rPr>
              <a:t>.</a:t>
            </a:r>
          </a:p>
          <a:p>
            <a:pPr marL="342900" marR="0" lvl="0" indent="-342900">
              <a:lnSpc>
                <a:spcPct val="107000"/>
              </a:lnSpc>
              <a:spcBef>
                <a:spcPts val="0"/>
              </a:spcBef>
              <a:spcAft>
                <a:spcPts val="1800"/>
              </a:spcAft>
              <a:buClr>
                <a:srgbClr val="C00000"/>
              </a:buClr>
              <a:buSzPts val="1000"/>
              <a:buFont typeface="Arial" panose="020B0604020202020204" pitchFamily="34" charset="0"/>
              <a:buChar char="►"/>
              <a:tabLst>
                <a:tab pos="457200" algn="l"/>
              </a:tabLst>
            </a:pPr>
            <a:r>
              <a:rPr lang="en-US" b="1" dirty="0" smtClean="0">
                <a:solidFill>
                  <a:srgbClr val="222222"/>
                </a:solidFill>
                <a:latin typeface="Arial" panose="020B0604020202020204" pitchFamily="34" charset="0"/>
                <a:ea typeface="Times New Roman" panose="02020603050405020304" pitchFamily="18" charset="0"/>
                <a:cs typeface="Times New Roman" panose="02020603050405020304" pitchFamily="18" charset="0"/>
              </a:rPr>
              <a:t>Only proven effective method to eradicate mice</a:t>
            </a:r>
          </a:p>
          <a:p>
            <a:pPr marL="342900" marR="0" lvl="0" indent="-342900">
              <a:lnSpc>
                <a:spcPct val="107000"/>
              </a:lnSpc>
              <a:spcBef>
                <a:spcPts val="0"/>
              </a:spcBef>
              <a:spcAft>
                <a:spcPts val="1800"/>
              </a:spcAft>
              <a:buClr>
                <a:srgbClr val="C00000"/>
              </a:buClr>
              <a:buSzPts val="1000"/>
              <a:buFont typeface="Arial" panose="020B0604020202020204" pitchFamily="34" charset="0"/>
              <a:buChar char="►"/>
              <a:tabLst>
                <a:tab pos="457200" algn="l"/>
              </a:tabLst>
            </a:pPr>
            <a:r>
              <a:rPr lang="en-US" b="1" dirty="0" smtClean="0">
                <a:solidFill>
                  <a:srgbClr val="222222"/>
                </a:solidFill>
                <a:latin typeface="Arial" panose="020B0604020202020204" pitchFamily="34" charset="0"/>
                <a:ea typeface="Times New Roman" panose="02020603050405020304" pitchFamily="18" charset="0"/>
                <a:cs typeface="Times New Roman" panose="02020603050405020304" pitchFamily="18" charset="0"/>
              </a:rPr>
              <a:t>One-time use: completed in weeks</a:t>
            </a:r>
          </a:p>
          <a:p>
            <a:pPr marL="342900" marR="0" lvl="0" indent="-342900">
              <a:lnSpc>
                <a:spcPct val="107000"/>
              </a:lnSpc>
              <a:spcBef>
                <a:spcPts val="0"/>
              </a:spcBef>
              <a:spcAft>
                <a:spcPts val="1800"/>
              </a:spcAft>
              <a:buClr>
                <a:srgbClr val="C00000"/>
              </a:buClr>
              <a:buSzPts val="1000"/>
              <a:buFont typeface="Arial" panose="020B0604020202020204" pitchFamily="34" charset="0"/>
              <a:buChar char="►"/>
              <a:tabLst>
                <a:tab pos="457200" algn="l"/>
              </a:tabLst>
            </a:pPr>
            <a:r>
              <a:rPr lang="en-US" b="1" dirty="0" smtClean="0">
                <a:solidFill>
                  <a:srgbClr val="222222"/>
                </a:solidFill>
                <a:latin typeface="Arial" panose="020B0604020202020204" pitchFamily="34" charset="0"/>
                <a:ea typeface="Times New Roman" panose="02020603050405020304" pitchFamily="18" charset="0"/>
                <a:cs typeface="Times New Roman" panose="02020603050405020304" pitchFamily="18" charset="0"/>
              </a:rPr>
              <a:t>Measures employed to minimize environmental side effects</a:t>
            </a:r>
          </a:p>
        </p:txBody>
      </p:sp>
      <p:sp>
        <p:nvSpPr>
          <p:cNvPr id="11" name="Rectangle 10">
            <a:extLst>
              <a:ext uri="{FF2B5EF4-FFF2-40B4-BE49-F238E27FC236}">
                <a16:creationId xmlns:a16="http://schemas.microsoft.com/office/drawing/2014/main" id="{D9EE636D-6A18-4D33-AE40-CF01367B4C6D}"/>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descr="A close up of a device&#10;&#10;Description automatically generated">
            <a:extLst>
              <a:ext uri="{FF2B5EF4-FFF2-40B4-BE49-F238E27FC236}">
                <a16:creationId xmlns:a16="http://schemas.microsoft.com/office/drawing/2014/main" id="{21763718-7455-49EA-95FD-06E4D40DF92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180" y="3300811"/>
            <a:ext cx="2789553" cy="2140982"/>
          </a:xfrm>
          <a:prstGeom prst="rect">
            <a:avLst/>
          </a:prstGeom>
        </p:spPr>
      </p:pic>
    </p:spTree>
    <p:extLst>
      <p:ext uri="{BB962C8B-B14F-4D97-AF65-F5344CB8AC3E}">
        <p14:creationId xmlns:p14="http://schemas.microsoft.com/office/powerpoint/2010/main" val="140932567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dry grass field&#10;&#10;Description automatically generated">
            <a:extLst>
              <a:ext uri="{FF2B5EF4-FFF2-40B4-BE49-F238E27FC236}">
                <a16:creationId xmlns:a16="http://schemas.microsoft.com/office/drawing/2014/main" id="{582D728C-5D37-4674-9803-FFA8C4AC3E7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0929"/>
          <a:stretch/>
        </p:blipFill>
        <p:spPr>
          <a:xfrm>
            <a:off x="3078479" y="0"/>
            <a:ext cx="4763589" cy="6858000"/>
          </a:xfrm>
          <a:prstGeom prst="rect">
            <a:avLst/>
          </a:prstGeom>
        </p:spPr>
      </p:pic>
      <p:pic>
        <p:nvPicPr>
          <p:cNvPr id="11" name="Picture 10" descr="A picture containing rain, water, man&#10;&#10;Description automatically generated">
            <a:extLst>
              <a:ext uri="{FF2B5EF4-FFF2-40B4-BE49-F238E27FC236}">
                <a16:creationId xmlns:a16="http://schemas.microsoft.com/office/drawing/2014/main" id="{87E3E46F-971C-4C58-8FC3-B2240ACE705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83" t="-115293" r="117" b="14243"/>
          <a:stretch/>
        </p:blipFill>
        <p:spPr>
          <a:xfrm>
            <a:off x="7611290" y="0"/>
            <a:ext cx="4575359" cy="6858000"/>
          </a:xfrm>
          <a:prstGeom prst="rect">
            <a:avLst/>
          </a:prstGeom>
        </p:spPr>
      </p:pic>
      <p:sp>
        <p:nvSpPr>
          <p:cNvPr id="4" name="Text Placeholder 3">
            <a:extLst>
              <a:ext uri="{FF2B5EF4-FFF2-40B4-BE49-F238E27FC236}">
                <a16:creationId xmlns:a16="http://schemas.microsoft.com/office/drawing/2014/main" id="{66F5CCB9-A7D9-4916-87D5-1774CC7BACD7}"/>
              </a:ext>
            </a:extLst>
          </p:cNvPr>
          <p:cNvSpPr>
            <a:spLocks noGrp="1"/>
          </p:cNvSpPr>
          <p:nvPr>
            <p:ph type="body" sz="quarter" idx="13"/>
          </p:nvPr>
        </p:nvSpPr>
        <p:spPr>
          <a:xfrm>
            <a:off x="269108" y="558484"/>
            <a:ext cx="2789774" cy="3560670"/>
          </a:xfrm>
        </p:spPr>
        <p:txBody>
          <a:bodyPr>
            <a:normAutofit/>
          </a:bodyPr>
          <a:lstStyle/>
          <a:p>
            <a:r>
              <a:rPr lang="en-US" dirty="0"/>
              <a:t>Brodifacoum Soil and Water Impacts</a:t>
            </a:r>
          </a:p>
        </p:txBody>
      </p:sp>
      <p:sp>
        <p:nvSpPr>
          <p:cNvPr id="5" name="TextBox 4">
            <a:extLst>
              <a:ext uri="{FF2B5EF4-FFF2-40B4-BE49-F238E27FC236}">
                <a16:creationId xmlns:a16="http://schemas.microsoft.com/office/drawing/2014/main" id="{D132D70C-5A58-461C-A434-A121C52634F6}"/>
              </a:ext>
            </a:extLst>
          </p:cNvPr>
          <p:cNvSpPr txBox="1"/>
          <p:nvPr/>
        </p:nvSpPr>
        <p:spPr>
          <a:xfrm>
            <a:off x="3771153" y="818605"/>
            <a:ext cx="3457303" cy="3077766"/>
          </a:xfrm>
          <a:prstGeom prst="rect">
            <a:avLst/>
          </a:prstGeom>
          <a:noFill/>
        </p:spPr>
        <p:txBody>
          <a:bodyPr wrap="square" rtlCol="0">
            <a:spAutoFit/>
          </a:bodyPr>
          <a:lstStyle/>
          <a:p>
            <a:r>
              <a:rPr lang="en-US" sz="2400" dirty="0">
                <a:solidFill>
                  <a:srgbClr val="F1730C"/>
                </a:solidFill>
              </a:rPr>
              <a:t>Risk to Soil </a:t>
            </a:r>
          </a:p>
          <a:p>
            <a:pPr marL="285750" indent="-285750">
              <a:spcBef>
                <a:spcPts val="1200"/>
              </a:spcBef>
              <a:buClr>
                <a:srgbClr val="F1730C"/>
              </a:buClr>
              <a:buFont typeface="Arial" panose="020B0604020202020204" pitchFamily="34" charset="0"/>
              <a:buChar char="•"/>
            </a:pPr>
            <a:r>
              <a:rPr lang="en-US" sz="2000" dirty="0" smtClean="0"/>
              <a:t>Disintegrates within </a:t>
            </a:r>
            <a:br>
              <a:rPr lang="en-US" sz="2000" dirty="0" smtClean="0"/>
            </a:br>
            <a:r>
              <a:rPr lang="en-US" sz="2000" dirty="0" smtClean="0"/>
              <a:t>6 months </a:t>
            </a:r>
          </a:p>
          <a:p>
            <a:pPr marL="285750" indent="-285750">
              <a:spcBef>
                <a:spcPts val="1200"/>
              </a:spcBef>
              <a:buClr>
                <a:srgbClr val="F1730C"/>
              </a:buClr>
              <a:buFont typeface="Arial" panose="020B0604020202020204" pitchFamily="34" charset="0"/>
              <a:buChar char="•"/>
            </a:pPr>
            <a:r>
              <a:rPr lang="en-US" sz="2000" dirty="0" smtClean="0"/>
              <a:t>Pellets break down within 5 weeks</a:t>
            </a:r>
          </a:p>
          <a:p>
            <a:pPr marL="285750" indent="-285750">
              <a:spcBef>
                <a:spcPts val="1200"/>
              </a:spcBef>
              <a:buClr>
                <a:srgbClr val="F1730C"/>
              </a:buClr>
              <a:buFont typeface="Arial" panose="020B0604020202020204" pitchFamily="34" charset="0"/>
              <a:buChar char="•"/>
            </a:pPr>
            <a:r>
              <a:rPr lang="en-US" sz="2000" dirty="0" smtClean="0"/>
              <a:t>Becomes biologically unavailable once the pellet breaks down.</a:t>
            </a:r>
            <a:endParaRPr lang="en-US" sz="2000" dirty="0"/>
          </a:p>
        </p:txBody>
      </p:sp>
      <p:sp>
        <p:nvSpPr>
          <p:cNvPr id="6" name="TextBox 5">
            <a:extLst>
              <a:ext uri="{FF2B5EF4-FFF2-40B4-BE49-F238E27FC236}">
                <a16:creationId xmlns:a16="http://schemas.microsoft.com/office/drawing/2014/main" id="{9262EEF8-EF70-4439-916D-401C5A331E2B}"/>
              </a:ext>
            </a:extLst>
          </p:cNvPr>
          <p:cNvSpPr txBox="1"/>
          <p:nvPr/>
        </p:nvSpPr>
        <p:spPr>
          <a:xfrm>
            <a:off x="8138158" y="818605"/>
            <a:ext cx="3457303" cy="3077766"/>
          </a:xfrm>
          <a:prstGeom prst="rect">
            <a:avLst/>
          </a:prstGeom>
          <a:noFill/>
        </p:spPr>
        <p:txBody>
          <a:bodyPr wrap="square" rtlCol="0">
            <a:spAutoFit/>
          </a:bodyPr>
          <a:lstStyle/>
          <a:p>
            <a:r>
              <a:rPr lang="en-US" sz="2400" dirty="0">
                <a:solidFill>
                  <a:srgbClr val="007698"/>
                </a:solidFill>
              </a:rPr>
              <a:t>Risk to Water</a:t>
            </a:r>
          </a:p>
          <a:p>
            <a:pPr marL="285750" indent="-285750">
              <a:spcBef>
                <a:spcPts val="1200"/>
              </a:spcBef>
              <a:buClr>
                <a:srgbClr val="007698"/>
              </a:buClr>
              <a:buFont typeface="Arial" panose="020B0604020202020204" pitchFamily="34" charset="0"/>
              <a:buChar char="•"/>
            </a:pPr>
            <a:r>
              <a:rPr lang="en-US" sz="2000" dirty="0"/>
              <a:t>Not soluble in water</a:t>
            </a:r>
          </a:p>
          <a:p>
            <a:pPr marL="285750" indent="-285750">
              <a:spcBef>
                <a:spcPts val="1200"/>
              </a:spcBef>
              <a:buClr>
                <a:srgbClr val="007698"/>
              </a:buClr>
              <a:buFont typeface="Arial" panose="020B0604020202020204" pitchFamily="34" charset="0"/>
              <a:buChar char="•"/>
            </a:pPr>
            <a:r>
              <a:rPr lang="en-US" sz="2000" dirty="0"/>
              <a:t>Pellets break apart within a few </a:t>
            </a:r>
            <a:r>
              <a:rPr lang="en-US" sz="2000" dirty="0" smtClean="0"/>
              <a:t>hours</a:t>
            </a:r>
            <a:endParaRPr lang="en-US" sz="2000" dirty="0"/>
          </a:p>
          <a:p>
            <a:pPr marL="285750" indent="-285750">
              <a:spcBef>
                <a:spcPts val="1200"/>
              </a:spcBef>
              <a:buClr>
                <a:srgbClr val="007698"/>
              </a:buClr>
              <a:buFont typeface="Arial" panose="020B0604020202020204" pitchFamily="34" charset="0"/>
              <a:buChar char="•"/>
            </a:pPr>
            <a:r>
              <a:rPr lang="en-US" sz="2000" dirty="0"/>
              <a:t>Toxicant </a:t>
            </a:r>
            <a:r>
              <a:rPr lang="en-US" sz="2000" dirty="0" smtClean="0"/>
              <a:t>settles to </a:t>
            </a:r>
            <a:r>
              <a:rPr lang="en-US" sz="2000" dirty="0"/>
              <a:t>the bottom </a:t>
            </a:r>
            <a:r>
              <a:rPr lang="en-US" sz="2000" dirty="0" smtClean="0"/>
              <a:t>making </a:t>
            </a:r>
            <a:r>
              <a:rPr lang="en-US" sz="2000" dirty="0"/>
              <a:t>it virtually inaccessible to nontarget species.</a:t>
            </a:r>
          </a:p>
        </p:txBody>
      </p:sp>
      <p:sp>
        <p:nvSpPr>
          <p:cNvPr id="9" name="Rectangle 8">
            <a:extLst>
              <a:ext uri="{FF2B5EF4-FFF2-40B4-BE49-F238E27FC236}">
                <a16:creationId xmlns:a16="http://schemas.microsoft.com/office/drawing/2014/main" id="{30E01779-C708-4880-8527-93BAA1EC62A3}"/>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0160945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6F5CCB9-A7D9-4916-87D5-1774CC7BACD7}"/>
              </a:ext>
            </a:extLst>
          </p:cNvPr>
          <p:cNvSpPr>
            <a:spLocks noGrp="1"/>
          </p:cNvSpPr>
          <p:nvPr>
            <p:ph type="body" sz="quarter" idx="13"/>
          </p:nvPr>
        </p:nvSpPr>
        <p:spPr>
          <a:xfrm>
            <a:off x="269108" y="558484"/>
            <a:ext cx="2789774" cy="3560670"/>
          </a:xfrm>
        </p:spPr>
        <p:txBody>
          <a:bodyPr>
            <a:normAutofit/>
          </a:bodyPr>
          <a:lstStyle/>
          <a:p>
            <a:r>
              <a:rPr lang="en-US" dirty="0" err="1"/>
              <a:t>Brodifacoum</a:t>
            </a:r>
            <a:r>
              <a:rPr lang="en-US" dirty="0"/>
              <a:t> </a:t>
            </a:r>
            <a:r>
              <a:rPr lang="en-US" dirty="0" smtClean="0"/>
              <a:t>Risks to Fish &amp; Wildlife</a:t>
            </a:r>
            <a:endParaRPr lang="en-US" dirty="0"/>
          </a:p>
        </p:txBody>
      </p:sp>
      <p:sp>
        <p:nvSpPr>
          <p:cNvPr id="5" name="TextBox 4">
            <a:extLst>
              <a:ext uri="{FF2B5EF4-FFF2-40B4-BE49-F238E27FC236}">
                <a16:creationId xmlns:a16="http://schemas.microsoft.com/office/drawing/2014/main" id="{D132D70C-5A58-461C-A434-A121C52634F6}"/>
              </a:ext>
            </a:extLst>
          </p:cNvPr>
          <p:cNvSpPr txBox="1"/>
          <p:nvPr/>
        </p:nvSpPr>
        <p:spPr>
          <a:xfrm>
            <a:off x="3771153" y="818605"/>
            <a:ext cx="7894374" cy="3231654"/>
          </a:xfrm>
          <a:prstGeom prst="rect">
            <a:avLst/>
          </a:prstGeom>
          <a:noFill/>
        </p:spPr>
        <p:txBody>
          <a:bodyPr wrap="square" rtlCol="0">
            <a:spAutoFit/>
          </a:bodyPr>
          <a:lstStyle/>
          <a:p>
            <a:endParaRPr lang="en-US" sz="2400" dirty="0">
              <a:solidFill>
                <a:srgbClr val="F1730C"/>
              </a:solidFill>
            </a:endParaRPr>
          </a:p>
          <a:p>
            <a:pPr marL="285750" indent="-285750">
              <a:spcBef>
                <a:spcPts val="1200"/>
              </a:spcBef>
              <a:buClr>
                <a:srgbClr val="F1730C"/>
              </a:buClr>
              <a:buFont typeface="Arial" panose="020B0604020202020204" pitchFamily="34" charset="0"/>
              <a:buChar char="•"/>
            </a:pPr>
            <a:r>
              <a:rPr lang="en-US" sz="2000" dirty="0" smtClean="0"/>
              <a:t>Highly toxic </a:t>
            </a:r>
            <a:r>
              <a:rPr lang="en-US" sz="2000" dirty="0"/>
              <a:t>to small </a:t>
            </a:r>
            <a:r>
              <a:rPr lang="en-US" sz="2000" dirty="0" smtClean="0"/>
              <a:t>mammals and birds</a:t>
            </a:r>
          </a:p>
          <a:p>
            <a:pPr marL="285750" indent="-285750">
              <a:spcBef>
                <a:spcPts val="1200"/>
              </a:spcBef>
              <a:buClr>
                <a:srgbClr val="F1730C"/>
              </a:buClr>
              <a:buFont typeface="Arial" panose="020B0604020202020204" pitchFamily="34" charset="0"/>
              <a:buChar char="•"/>
            </a:pPr>
            <a:r>
              <a:rPr lang="en-US" sz="2000" dirty="0" smtClean="0"/>
              <a:t>Toxic to some fish</a:t>
            </a:r>
          </a:p>
          <a:p>
            <a:pPr marL="285750" indent="-285750">
              <a:spcBef>
                <a:spcPts val="1200"/>
              </a:spcBef>
              <a:buClr>
                <a:srgbClr val="F1730C"/>
              </a:buClr>
              <a:buFont typeface="Arial" panose="020B0604020202020204" pitchFamily="34" charset="0"/>
              <a:buChar char="•"/>
            </a:pPr>
            <a:r>
              <a:rPr lang="en-US" sz="2000" dirty="0" smtClean="0"/>
              <a:t>Not toxic to most </a:t>
            </a:r>
            <a:r>
              <a:rPr lang="en-US" sz="2000" dirty="0" smtClean="0"/>
              <a:t>invertebrates</a:t>
            </a:r>
          </a:p>
          <a:p>
            <a:pPr marL="285750" indent="-285750">
              <a:spcBef>
                <a:spcPts val="1200"/>
              </a:spcBef>
              <a:buClr>
                <a:srgbClr val="F1730C"/>
              </a:buClr>
              <a:buFont typeface="Arial" panose="020B0604020202020204" pitchFamily="34" charset="0"/>
              <a:buChar char="•"/>
            </a:pPr>
            <a:r>
              <a:rPr lang="en-US" sz="2000" dirty="0" smtClean="0"/>
              <a:t>Not toxic to plants</a:t>
            </a:r>
            <a:endParaRPr lang="en-US" sz="2000" dirty="0" smtClean="0"/>
          </a:p>
          <a:p>
            <a:pPr marL="285750" indent="-285750">
              <a:spcBef>
                <a:spcPts val="1200"/>
              </a:spcBef>
              <a:buClr>
                <a:srgbClr val="F1730C"/>
              </a:buClr>
              <a:buFont typeface="Arial" panose="020B0604020202020204" pitchFamily="34" charset="0"/>
              <a:buChar char="•"/>
            </a:pPr>
            <a:r>
              <a:rPr lang="en-US" sz="2000" dirty="0" smtClean="0"/>
              <a:t>Impacts </a:t>
            </a:r>
            <a:r>
              <a:rPr lang="en-US" sz="2000" dirty="0" smtClean="0"/>
              <a:t>are short-term</a:t>
            </a:r>
          </a:p>
          <a:p>
            <a:pPr marL="285750" indent="-285750">
              <a:spcBef>
                <a:spcPts val="1200"/>
              </a:spcBef>
              <a:buClr>
                <a:srgbClr val="F1730C"/>
              </a:buClr>
              <a:buFont typeface="Arial" panose="020B0604020202020204" pitchFamily="34" charset="0"/>
              <a:buChar char="•"/>
            </a:pPr>
            <a:endParaRPr lang="en-US" sz="2000" dirty="0"/>
          </a:p>
        </p:txBody>
      </p:sp>
      <p:sp>
        <p:nvSpPr>
          <p:cNvPr id="9" name="Rectangle 8">
            <a:extLst>
              <a:ext uri="{FF2B5EF4-FFF2-40B4-BE49-F238E27FC236}">
                <a16:creationId xmlns:a16="http://schemas.microsoft.com/office/drawing/2014/main" id="{30E01779-C708-4880-8527-93BAA1EC62A3}"/>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8" descr="wegu copy"/>
          <p:cNvPicPr>
            <a:picLocks noChangeAspect="1" noChangeArrowheads="1"/>
          </p:cNvPicPr>
          <p:nvPr/>
        </p:nvPicPr>
        <p:blipFill>
          <a:blip r:embed="rId3" cstate="screen"/>
          <a:srcRect/>
          <a:stretch>
            <a:fillRect/>
          </a:stretch>
        </p:blipFill>
        <p:spPr bwMode="auto">
          <a:xfrm>
            <a:off x="6142882" y="5070764"/>
            <a:ext cx="1717920" cy="1760714"/>
          </a:xfrm>
          <a:prstGeom prst="rect">
            <a:avLst/>
          </a:prstGeom>
          <a:ln>
            <a:noFill/>
          </a:ln>
          <a:effectLst>
            <a:outerShdw blurRad="292100" dist="139700" dir="2700000" algn="tl" rotWithShape="0">
              <a:srgbClr val="333333">
                <a:alpha val="65000"/>
              </a:srgbClr>
            </a:outerShdw>
          </a:effectLst>
        </p:spPr>
      </p:pic>
      <p:pic>
        <p:nvPicPr>
          <p:cNvPr id="13" name="Picture 12" descr="buow.jpg">
            <a:extLst>
              <a:ext uri="{FF2B5EF4-FFF2-40B4-BE49-F238E27FC236}">
                <a16:creationId xmlns:a16="http://schemas.microsoft.com/office/drawing/2014/main" id="{C98C505B-172D-4027-9FE7-464C12B05595}"/>
              </a:ext>
            </a:extLst>
          </p:cNvPr>
          <p:cNvPicPr>
            <a:picLocks noChangeAspect="1"/>
          </p:cNvPicPr>
          <p:nvPr/>
        </p:nvPicPr>
        <p:blipFill rotWithShape="1">
          <a:blip r:embed="rId4" cstate="print"/>
          <a:srcRect l="2014" t="1816" r="1285" b="1291"/>
          <a:stretch/>
        </p:blipFill>
        <p:spPr>
          <a:xfrm>
            <a:off x="10360362" y="5076530"/>
            <a:ext cx="1693098" cy="1754948"/>
          </a:xfrm>
          <a:prstGeom prst="rect">
            <a:avLst/>
          </a:prstGeom>
          <a:ln w="25400" cmpd="sng">
            <a:solidFill>
              <a:schemeClr val="bg2"/>
            </a:solidFill>
          </a:ln>
          <a:effectLst/>
        </p:spPr>
      </p:pic>
      <p:pic>
        <p:nvPicPr>
          <p:cNvPr id="14" name="Picture 13">
            <a:extLst>
              <a:ext uri="{FF2B5EF4-FFF2-40B4-BE49-F238E27FC236}">
                <a16:creationId xmlns:a16="http://schemas.microsoft.com/office/drawing/2014/main" id="{9F75B038-A972-44B5-9C6F-FB40D2A86AF6}"/>
              </a:ext>
            </a:extLst>
          </p:cNvPr>
          <p:cNvPicPr>
            <a:picLocks noChangeAspect="1"/>
          </p:cNvPicPr>
          <p:nvPr/>
        </p:nvPicPr>
        <p:blipFill rotWithShape="1">
          <a:blip r:embed="rId5"/>
          <a:srcRect t="7219" b="15286"/>
          <a:stretch/>
        </p:blipFill>
        <p:spPr>
          <a:xfrm>
            <a:off x="3195208" y="5070765"/>
            <a:ext cx="2849328" cy="1760714"/>
          </a:xfrm>
          <a:prstGeom prst="rect">
            <a:avLst/>
          </a:prstGeom>
        </p:spPr>
      </p:pic>
      <p:pic>
        <p:nvPicPr>
          <p:cNvPr id="15" name="Picture 14">
            <a:extLst>
              <a:ext uri="{FF2B5EF4-FFF2-40B4-BE49-F238E27FC236}">
                <a16:creationId xmlns:a16="http://schemas.microsoft.com/office/drawing/2014/main" id="{83DC7BB0-005E-404D-A66A-5B5901FCED9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234" t="33229" r="-149" b="10565"/>
          <a:stretch/>
        </p:blipFill>
        <p:spPr>
          <a:xfrm>
            <a:off x="8089354" y="5086691"/>
            <a:ext cx="2042455" cy="1758642"/>
          </a:xfrm>
          <a:prstGeom prst="rect">
            <a:avLst/>
          </a:prstGeom>
        </p:spPr>
      </p:pic>
    </p:spTree>
    <p:extLst>
      <p:ext uri="{BB962C8B-B14F-4D97-AF65-F5344CB8AC3E}">
        <p14:creationId xmlns:p14="http://schemas.microsoft.com/office/powerpoint/2010/main" val="336572230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t="-8112"/>
          <a:stretch/>
        </p:blipFill>
        <p:spPr>
          <a:xfrm>
            <a:off x="3115340" y="1263535"/>
            <a:ext cx="9076660" cy="5594465"/>
          </a:xfrm>
          <a:prstGeom prst="rect">
            <a:avLst/>
          </a:prstGeom>
          <a:effectLst/>
        </p:spPr>
      </p:pic>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D132D70C-5A58-461C-A434-A121C52634F6}"/>
              </a:ext>
            </a:extLst>
          </p:cNvPr>
          <p:cNvSpPr txBox="1"/>
          <p:nvPr/>
        </p:nvSpPr>
        <p:spPr>
          <a:xfrm>
            <a:off x="3771153" y="1372059"/>
            <a:ext cx="7894374" cy="4231928"/>
          </a:xfrm>
          <a:prstGeom prst="rect">
            <a:avLst/>
          </a:prstGeom>
          <a:noFill/>
        </p:spPr>
        <p:txBody>
          <a:bodyPr wrap="square" rtlCol="0">
            <a:spAutoFit/>
          </a:bodyPr>
          <a:lstStyle/>
          <a:p>
            <a:pPr>
              <a:spcBef>
                <a:spcPts val="1800"/>
              </a:spcBef>
            </a:pPr>
            <a:endParaRPr lang="en-US" sz="2400" b="1" dirty="0">
              <a:solidFill>
                <a:srgbClr val="F1730C"/>
              </a:solidFill>
            </a:endParaRPr>
          </a:p>
          <a:p>
            <a:pPr marL="285750" indent="-285750">
              <a:spcBef>
                <a:spcPts val="1800"/>
              </a:spcBef>
              <a:buClr>
                <a:srgbClr val="F1730C"/>
              </a:buClr>
              <a:buFont typeface="Arial" panose="020B0604020202020204" pitchFamily="34" charset="0"/>
              <a:buChar char="•"/>
            </a:pPr>
            <a:r>
              <a:rPr lang="en-US" sz="2000" b="1" dirty="0" smtClean="0"/>
              <a:t>State of the art techniques</a:t>
            </a:r>
          </a:p>
          <a:p>
            <a:pPr marL="285750" indent="-285750">
              <a:spcBef>
                <a:spcPts val="1800"/>
              </a:spcBef>
              <a:buClr>
                <a:srgbClr val="F1730C"/>
              </a:buClr>
              <a:buFont typeface="Arial" panose="020B0604020202020204" pitchFamily="34" charset="0"/>
              <a:buChar char="•"/>
            </a:pPr>
            <a:r>
              <a:rPr lang="en-US" sz="2000" b="1" dirty="0" smtClean="0"/>
              <a:t>Would be conducted by highly trained professionals</a:t>
            </a:r>
          </a:p>
          <a:p>
            <a:pPr marL="285750" indent="-285750">
              <a:spcBef>
                <a:spcPts val="1800"/>
              </a:spcBef>
              <a:buClr>
                <a:srgbClr val="F1730C"/>
              </a:buClr>
              <a:buFont typeface="Arial" panose="020B0604020202020204" pitchFamily="34" charset="0"/>
              <a:buChar char="•"/>
            </a:pPr>
            <a:r>
              <a:rPr lang="en-US" sz="2000" b="1" dirty="0" smtClean="0"/>
              <a:t>Two bait applications, ~10-21 days apart </a:t>
            </a:r>
          </a:p>
          <a:p>
            <a:pPr marL="285750" indent="-285750">
              <a:spcBef>
                <a:spcPts val="1800"/>
              </a:spcBef>
              <a:buClr>
                <a:srgbClr val="F1730C"/>
              </a:buClr>
              <a:buFont typeface="Arial" panose="020B0604020202020204" pitchFamily="34" charset="0"/>
              <a:buChar char="•"/>
            </a:pPr>
            <a:r>
              <a:rPr lang="en-US" sz="2000" b="1" dirty="0"/>
              <a:t>Operational period: ~5 weeks</a:t>
            </a:r>
          </a:p>
          <a:p>
            <a:pPr marL="285750" indent="-285750">
              <a:spcBef>
                <a:spcPts val="1800"/>
              </a:spcBef>
              <a:buClr>
                <a:srgbClr val="F1730C"/>
              </a:buClr>
              <a:buFont typeface="Arial" panose="020B0604020202020204" pitchFamily="34" charset="0"/>
              <a:buChar char="•"/>
            </a:pPr>
            <a:r>
              <a:rPr lang="en-US" sz="2000" b="1" dirty="0" smtClean="0"/>
              <a:t>Total bait: ~2,900 </a:t>
            </a:r>
            <a:r>
              <a:rPr lang="en-US" sz="2000" b="1" dirty="0" err="1" smtClean="0"/>
              <a:t>lbs</a:t>
            </a:r>
            <a:r>
              <a:rPr lang="en-US" sz="2000" b="1" dirty="0" smtClean="0"/>
              <a:t>  (over 121 acres)</a:t>
            </a:r>
          </a:p>
          <a:p>
            <a:pPr marL="285750" indent="-285750">
              <a:spcBef>
                <a:spcPts val="1800"/>
              </a:spcBef>
              <a:buClr>
                <a:srgbClr val="F1730C"/>
              </a:buClr>
              <a:buFont typeface="Arial" panose="020B0604020202020204" pitchFamily="34" charset="0"/>
              <a:buChar char="•"/>
            </a:pPr>
            <a:r>
              <a:rPr lang="en-US" sz="2000" b="1" dirty="0" smtClean="0"/>
              <a:t>Total rodenticide: ~1.6 </a:t>
            </a:r>
            <a:r>
              <a:rPr lang="en-US" sz="2000" b="1" dirty="0" err="1" smtClean="0"/>
              <a:t>oz</a:t>
            </a:r>
            <a:r>
              <a:rPr lang="en-US" sz="2000" b="1" dirty="0" smtClean="0"/>
              <a:t>  (33 g; over 121 acres)</a:t>
            </a:r>
          </a:p>
          <a:p>
            <a:pPr marL="285750" indent="-285750">
              <a:spcBef>
                <a:spcPts val="1800"/>
              </a:spcBef>
              <a:buClr>
                <a:srgbClr val="F1730C"/>
              </a:buClr>
              <a:buFont typeface="Arial" panose="020B0604020202020204" pitchFamily="34" charset="0"/>
              <a:buChar char="•"/>
            </a:pPr>
            <a:endParaRPr lang="en-US" sz="2000" b="1" dirty="0"/>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8856" y="2310062"/>
            <a:ext cx="2731729" cy="2048797"/>
          </a:xfrm>
          <a:prstGeom prst="rect">
            <a:avLst/>
          </a:prstGeom>
        </p:spPr>
      </p:pic>
      <p:sp>
        <p:nvSpPr>
          <p:cNvPr id="8" name="Title 3"/>
          <p:cNvSpPr txBox="1">
            <a:spLocks/>
          </p:cNvSpPr>
          <p:nvPr/>
        </p:nvSpPr>
        <p:spPr>
          <a:xfrm>
            <a:off x="3771153" y="595871"/>
            <a:ext cx="7133763" cy="856847"/>
          </a:xfrm>
          <a:prstGeom prst="rect">
            <a:avLst/>
          </a:prstGeom>
        </p:spPr>
        <p:txBody>
          <a:bodyPr>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4000" b="1" dirty="0" smtClean="0">
                <a:solidFill>
                  <a:srgbClr val="007698"/>
                </a:solidFill>
                <a:effectLst>
                  <a:outerShdw blurRad="38100" dist="38100" dir="2700000" algn="tl">
                    <a:srgbClr val="000000">
                      <a:alpha val="43137"/>
                    </a:srgbClr>
                  </a:outerShdw>
                </a:effectLst>
                <a:cs typeface="Calibri" pitchFamily="34" charset="0"/>
              </a:rPr>
              <a:t>Operational Details</a:t>
            </a:r>
          </a:p>
          <a:p>
            <a:endParaRPr lang="en-US" sz="4000" b="1" dirty="0">
              <a:solidFill>
                <a:srgbClr val="007698"/>
              </a:solidFill>
              <a:effectLst>
                <a:outerShdw blurRad="38100" dist="38100" dir="2700000" algn="tl">
                  <a:srgbClr val="000000">
                    <a:alpha val="43137"/>
                  </a:srgbClr>
                </a:outerShdw>
              </a:effectLst>
              <a:cs typeface="Calibri" pitchFamily="34" charset="0"/>
            </a:endParaRPr>
          </a:p>
        </p:txBody>
      </p:sp>
    </p:spTree>
    <p:extLst>
      <p:ext uri="{BB962C8B-B14F-4D97-AF65-F5344CB8AC3E}">
        <p14:creationId xmlns:p14="http://schemas.microsoft.com/office/powerpoint/2010/main" val="198285236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347DAB1-C0CB-457E-A881-AC400FEDE0D1}"/>
              </a:ext>
            </a:extLst>
          </p:cNvPr>
          <p:cNvSpPr/>
          <p:nvPr/>
        </p:nvSpPr>
        <p:spPr>
          <a:xfrm>
            <a:off x="9493118" y="0"/>
            <a:ext cx="2698881"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497E55D7-83CF-45DA-9072-EA03CDB28032}"/>
              </a:ext>
            </a:extLst>
          </p:cNvPr>
          <p:cNvSpPr/>
          <p:nvPr/>
        </p:nvSpPr>
        <p:spPr>
          <a:xfrm>
            <a:off x="0" y="1"/>
            <a:ext cx="9449543" cy="1458856"/>
          </a:xfrm>
          <a:prstGeom prst="rect">
            <a:avLst/>
          </a:prstGeom>
          <a:solidFill>
            <a:srgbClr val="007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80DE2A1D-824F-424D-B2AC-695119E4A9A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317754" y="1007689"/>
            <a:ext cx="5694601" cy="5556829"/>
          </a:xfrm>
          <a:prstGeom prst="rect">
            <a:avLst/>
          </a:prstGeom>
        </p:spPr>
      </p:pic>
      <p:pic>
        <p:nvPicPr>
          <p:cNvPr id="9" name="Picture 8"/>
          <p:cNvPicPr>
            <a:picLocks noChangeAspect="1"/>
          </p:cNvPicPr>
          <p:nvPr/>
        </p:nvPicPr>
        <p:blipFill>
          <a:blip r:embed="rId4"/>
          <a:stretch>
            <a:fillRect/>
          </a:stretch>
        </p:blipFill>
        <p:spPr>
          <a:xfrm>
            <a:off x="6033153" y="328510"/>
            <a:ext cx="3139291" cy="2410621"/>
          </a:xfrm>
          <a:prstGeom prst="rect">
            <a:avLst/>
          </a:prstGeom>
        </p:spPr>
      </p:pic>
      <p:sp>
        <p:nvSpPr>
          <p:cNvPr id="2" name="Rectangle 1"/>
          <p:cNvSpPr/>
          <p:nvPr/>
        </p:nvSpPr>
        <p:spPr>
          <a:xfrm>
            <a:off x="5918481" y="3243856"/>
            <a:ext cx="3187156" cy="2908489"/>
          </a:xfrm>
          <a:prstGeom prst="rect">
            <a:avLst/>
          </a:prstGeom>
        </p:spPr>
        <p:txBody>
          <a:bodyPr wrap="square">
            <a:spAutoFit/>
          </a:bodyPr>
          <a:lstStyle/>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rPr>
              <a:t>Dose rate, bait direction and swath width can all be controlled within set limits.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Differential GPS to guide the helicopter along a set of pre-determined flight transects.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Plots of the actual path flown will be inspected in real time to ensure complete coverage.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Variable swaths allow effective baiting on different terrains without baiting marine environment. </a:t>
            </a:r>
          </a:p>
        </p:txBody>
      </p:sp>
      <p:sp>
        <p:nvSpPr>
          <p:cNvPr id="16" name="TextBox 15">
            <a:extLst>
              <a:ext uri="{FF2B5EF4-FFF2-40B4-BE49-F238E27FC236}">
                <a16:creationId xmlns:a16="http://schemas.microsoft.com/office/drawing/2014/main" id="{CB204D86-8178-4EDA-BBC0-E4E43337180C}"/>
              </a:ext>
            </a:extLst>
          </p:cNvPr>
          <p:cNvSpPr txBox="1"/>
          <p:nvPr/>
        </p:nvSpPr>
        <p:spPr>
          <a:xfrm>
            <a:off x="317752" y="411480"/>
            <a:ext cx="3853653" cy="584775"/>
          </a:xfrm>
          <a:prstGeom prst="rect">
            <a:avLst/>
          </a:prstGeom>
          <a:noFill/>
        </p:spPr>
        <p:txBody>
          <a:bodyPr wrap="square" rtlCol="0">
            <a:spAutoFit/>
          </a:bodyPr>
          <a:lstStyle/>
          <a:p>
            <a:r>
              <a:rPr lang="en-US" sz="3200" dirty="0">
                <a:solidFill>
                  <a:schemeClr val="bg1"/>
                </a:solidFill>
              </a:rPr>
              <a:t>Bait Application</a:t>
            </a:r>
          </a:p>
        </p:txBody>
      </p:sp>
      <p:pic>
        <p:nvPicPr>
          <p:cNvPr id="18" name="Picture 17">
            <a:extLst>
              <a:ext uri="{FF2B5EF4-FFF2-40B4-BE49-F238E27FC236}">
                <a16:creationId xmlns:a16="http://schemas.microsoft.com/office/drawing/2014/main" id="{3B86F991-D234-4973-BFB5-E8205DBC936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2723" t="10344" r="10553" b="12086"/>
          <a:stretch/>
        </p:blipFill>
        <p:spPr>
          <a:xfrm>
            <a:off x="9929996" y="4540837"/>
            <a:ext cx="1920240" cy="1902247"/>
          </a:xfrm>
          <a:prstGeom prst="rect">
            <a:avLst/>
          </a:prstGeom>
          <a:ln w="25400">
            <a:noFill/>
          </a:ln>
        </p:spPr>
      </p:pic>
      <p:pic>
        <p:nvPicPr>
          <p:cNvPr id="14" name="Picture 13">
            <a:extLst>
              <a:ext uri="{FF2B5EF4-FFF2-40B4-BE49-F238E27FC236}">
                <a16:creationId xmlns:a16="http://schemas.microsoft.com/office/drawing/2014/main" id="{28937140-758F-46D5-A495-36ED2CDC355B}"/>
              </a:ext>
            </a:extLst>
          </p:cNvPr>
          <p:cNvPicPr>
            <a:picLocks noChangeAspect="1"/>
          </p:cNvPicPr>
          <p:nvPr/>
        </p:nvPicPr>
        <p:blipFill rotWithShape="1">
          <a:blip r:embed="rId6"/>
          <a:srcRect l="5355" r="6145"/>
          <a:stretch/>
        </p:blipFill>
        <p:spPr>
          <a:xfrm>
            <a:off x="9929996" y="521398"/>
            <a:ext cx="1920239" cy="1442896"/>
          </a:xfrm>
          <a:prstGeom prst="rect">
            <a:avLst/>
          </a:prstGeom>
          <a:ln>
            <a:noFill/>
          </a:ln>
        </p:spPr>
      </p:pic>
      <p:pic>
        <p:nvPicPr>
          <p:cNvPr id="20" name="Picture 19">
            <a:extLst>
              <a:ext uri="{FF2B5EF4-FFF2-40B4-BE49-F238E27FC236}">
                <a16:creationId xmlns:a16="http://schemas.microsoft.com/office/drawing/2014/main" id="{8D58FF16-3114-48F1-93DF-61914FC57662}"/>
              </a:ext>
            </a:extLst>
          </p:cNvPr>
          <p:cNvPicPr>
            <a:picLocks noChangeAspect="1"/>
          </p:cNvPicPr>
          <p:nvPr/>
        </p:nvPicPr>
        <p:blipFill rotWithShape="1">
          <a:blip r:embed="rId7"/>
          <a:srcRect l="10404" r="38769"/>
          <a:stretch/>
        </p:blipFill>
        <p:spPr>
          <a:xfrm>
            <a:off x="9928913" y="1994734"/>
            <a:ext cx="1918650" cy="2515662"/>
          </a:xfrm>
          <a:prstGeom prst="rect">
            <a:avLst/>
          </a:prstGeom>
          <a:ln>
            <a:noFill/>
          </a:ln>
        </p:spPr>
      </p:pic>
      <p:sp>
        <p:nvSpPr>
          <p:cNvPr id="12" name="Rectangle 11">
            <a:extLst>
              <a:ext uri="{FF2B5EF4-FFF2-40B4-BE49-F238E27FC236}">
                <a16:creationId xmlns:a16="http://schemas.microsoft.com/office/drawing/2014/main" id="{9D9BBE52-82D0-435F-981A-0E9A9D4BFCAF}"/>
              </a:ext>
            </a:extLst>
          </p:cNvPr>
          <p:cNvSpPr/>
          <p:nvPr/>
        </p:nvSpPr>
        <p:spPr>
          <a:xfrm>
            <a:off x="941391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396299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extLst>
              <a:ext uri="{FF2B5EF4-FFF2-40B4-BE49-F238E27FC236}">
                <a16:creationId xmlns:a16="http://schemas.microsoft.com/office/drawing/2014/main" id="{7365780E-A4A7-4615-8D7E-4E6C95CC5A43}"/>
              </a:ext>
            </a:extLst>
          </p:cNvPr>
          <p:cNvSpPr txBox="1">
            <a:spLocks noChangeArrowheads="1"/>
          </p:cNvSpPr>
          <p:nvPr/>
        </p:nvSpPr>
        <p:spPr bwMode="auto">
          <a:xfrm>
            <a:off x="1699998" y="386445"/>
            <a:ext cx="8764143" cy="892552"/>
          </a:xfrm>
          <a:prstGeom prst="rect">
            <a:avLst/>
          </a:prstGeom>
          <a:noFill/>
          <a:ln w="9525">
            <a:noFill/>
            <a:miter lim="800000"/>
            <a:headEnd/>
            <a:tailEnd/>
          </a:ln>
        </p:spPr>
        <p:txBody>
          <a:bodyPr wrap="square">
            <a:spAutoFit/>
          </a:bodyPr>
          <a:lstStyle/>
          <a:p>
            <a:pPr algn="ctr"/>
            <a:r>
              <a:rPr lang="en-US" sz="2800" dirty="0">
                <a:solidFill>
                  <a:schemeClr val="tx2"/>
                </a:solidFill>
              </a:rPr>
              <a:t>Largest Seabird Colony in the Contiguous U.S.</a:t>
            </a:r>
          </a:p>
          <a:p>
            <a:pPr algn="ctr"/>
            <a:r>
              <a:rPr lang="en-US" sz="2400" dirty="0">
                <a:solidFill>
                  <a:srgbClr val="F1730C"/>
                </a:solidFill>
                <a:latin typeface="+mj-lt"/>
              </a:rPr>
              <a:t>300,000 Breeding Seabirds—13 Species</a:t>
            </a:r>
          </a:p>
        </p:txBody>
      </p:sp>
      <p:grpSp>
        <p:nvGrpSpPr>
          <p:cNvPr id="25" name="Group 24">
            <a:extLst>
              <a:ext uri="{FF2B5EF4-FFF2-40B4-BE49-F238E27FC236}">
                <a16:creationId xmlns:a16="http://schemas.microsoft.com/office/drawing/2014/main" id="{847FDB1C-07D3-4602-83EC-3E38E4A4CCD8}"/>
              </a:ext>
            </a:extLst>
          </p:cNvPr>
          <p:cNvGrpSpPr/>
          <p:nvPr/>
        </p:nvGrpSpPr>
        <p:grpSpPr>
          <a:xfrm>
            <a:off x="1662634" y="1496560"/>
            <a:ext cx="8866733" cy="4690718"/>
            <a:chOff x="3135048" y="1757815"/>
            <a:chExt cx="8866733" cy="4690718"/>
          </a:xfrm>
        </p:grpSpPr>
        <p:pic>
          <p:nvPicPr>
            <p:cNvPr id="6" name="Picture 5">
              <a:extLst>
                <a:ext uri="{FF2B5EF4-FFF2-40B4-BE49-F238E27FC236}">
                  <a16:creationId xmlns:a16="http://schemas.microsoft.com/office/drawing/2014/main" id="{72FC0DBE-A15F-4137-ACF3-C998FC2105BF}"/>
                </a:ext>
              </a:extLst>
            </p:cNvPr>
            <p:cNvPicPr>
              <a:picLocks noChangeAspect="1"/>
            </p:cNvPicPr>
            <p:nvPr/>
          </p:nvPicPr>
          <p:blipFill rotWithShape="1">
            <a:blip r:embed="rId3"/>
            <a:srcRect l="7914" r="11035"/>
            <a:stretch/>
          </p:blipFill>
          <p:spPr>
            <a:xfrm>
              <a:off x="5402719" y="4094219"/>
              <a:ext cx="2186311" cy="2011680"/>
            </a:xfrm>
            <a:prstGeom prst="rect">
              <a:avLst/>
            </a:prstGeom>
            <a:ln w="25400">
              <a:solidFill>
                <a:schemeClr val="bg1"/>
              </a:solidFill>
            </a:ln>
          </p:spPr>
        </p:pic>
        <p:pic>
          <p:nvPicPr>
            <p:cNvPr id="7" name="Picture 5" descr="Rhinoceros Auklet SE Farallon Island 06-30-08 780">
              <a:extLst>
                <a:ext uri="{FF2B5EF4-FFF2-40B4-BE49-F238E27FC236}">
                  <a16:creationId xmlns:a16="http://schemas.microsoft.com/office/drawing/2014/main" id="{AD6325FE-DB18-4504-A7DE-0C8902437D79}"/>
                </a:ext>
              </a:extLst>
            </p:cNvPr>
            <p:cNvPicPr>
              <a:picLocks noChangeAspect="1" noChangeArrowheads="1"/>
            </p:cNvPicPr>
            <p:nvPr/>
          </p:nvPicPr>
          <p:blipFill>
            <a:blip r:embed="rId4" cstate="screen"/>
            <a:srcRect/>
            <a:stretch>
              <a:fillRect/>
            </a:stretch>
          </p:blipFill>
          <p:spPr bwMode="auto">
            <a:xfrm>
              <a:off x="7609128" y="4093525"/>
              <a:ext cx="2186573" cy="2012375"/>
            </a:xfrm>
            <a:prstGeom prst="rect">
              <a:avLst/>
            </a:prstGeom>
            <a:ln w="25400">
              <a:solidFill>
                <a:schemeClr val="bg1"/>
              </a:solidFill>
            </a:ln>
            <a:effectLst/>
          </p:spPr>
        </p:pic>
        <p:pic>
          <p:nvPicPr>
            <p:cNvPr id="8" name="Picture 4" descr="Cassin's Auklet SE Farallon Island 06-30-08 765">
              <a:extLst>
                <a:ext uri="{FF2B5EF4-FFF2-40B4-BE49-F238E27FC236}">
                  <a16:creationId xmlns:a16="http://schemas.microsoft.com/office/drawing/2014/main" id="{FE968B90-C43E-4B8D-B2E6-7D503F9270BC}"/>
                </a:ext>
              </a:extLst>
            </p:cNvPr>
            <p:cNvPicPr>
              <a:picLocks noChangeAspect="1" noChangeArrowheads="1"/>
            </p:cNvPicPr>
            <p:nvPr/>
          </p:nvPicPr>
          <p:blipFill>
            <a:blip r:embed="rId5" cstate="screen"/>
            <a:srcRect/>
            <a:stretch>
              <a:fillRect/>
            </a:stretch>
          </p:blipFill>
          <p:spPr bwMode="auto">
            <a:xfrm>
              <a:off x="9791980" y="4093524"/>
              <a:ext cx="2209801" cy="2012376"/>
            </a:xfrm>
            <a:prstGeom prst="rect">
              <a:avLst/>
            </a:prstGeom>
            <a:ln w="25400">
              <a:solidFill>
                <a:schemeClr val="bg1"/>
              </a:solidFill>
            </a:ln>
            <a:effectLst/>
          </p:spPr>
        </p:pic>
        <p:pic>
          <p:nvPicPr>
            <p:cNvPr id="9" name="Picture 5" descr="IMG_7809">
              <a:extLst>
                <a:ext uri="{FF2B5EF4-FFF2-40B4-BE49-F238E27FC236}">
                  <a16:creationId xmlns:a16="http://schemas.microsoft.com/office/drawing/2014/main" id="{B89E2ABD-6D36-4DCC-BA8D-8F0ABD189583}"/>
                </a:ext>
              </a:extLst>
            </p:cNvPr>
            <p:cNvPicPr>
              <a:picLocks noChangeAspect="1" noChangeArrowheads="1"/>
            </p:cNvPicPr>
            <p:nvPr/>
          </p:nvPicPr>
          <p:blipFill rotWithShape="1">
            <a:blip r:embed="rId6" cstate="screen"/>
            <a:srcRect l="185" t="6867" r="-185" b="1425"/>
            <a:stretch/>
          </p:blipFill>
          <p:spPr bwMode="auto">
            <a:xfrm>
              <a:off x="5390975" y="2096370"/>
              <a:ext cx="2209226" cy="1981199"/>
            </a:xfrm>
            <a:prstGeom prst="rect">
              <a:avLst/>
            </a:prstGeom>
            <a:ln w="25400">
              <a:solidFill>
                <a:schemeClr val="bg1"/>
              </a:solidFill>
            </a:ln>
            <a:effectLst/>
          </p:spPr>
        </p:pic>
        <p:pic>
          <p:nvPicPr>
            <p:cNvPr id="10" name="Picture 8" descr="wegu copy">
              <a:extLst>
                <a:ext uri="{FF2B5EF4-FFF2-40B4-BE49-F238E27FC236}">
                  <a16:creationId xmlns:a16="http://schemas.microsoft.com/office/drawing/2014/main" id="{9299FDC4-48D5-452A-B107-1B02709E6947}"/>
                </a:ext>
              </a:extLst>
            </p:cNvPr>
            <p:cNvPicPr>
              <a:picLocks noChangeAspect="1" noChangeArrowheads="1"/>
            </p:cNvPicPr>
            <p:nvPr/>
          </p:nvPicPr>
          <p:blipFill rotWithShape="1">
            <a:blip r:embed="rId7" cstate="screen"/>
            <a:srcRect b="12546"/>
            <a:stretch/>
          </p:blipFill>
          <p:spPr bwMode="auto">
            <a:xfrm>
              <a:off x="7600201" y="2096369"/>
              <a:ext cx="2210374" cy="1981200"/>
            </a:xfrm>
            <a:prstGeom prst="rect">
              <a:avLst/>
            </a:prstGeom>
            <a:ln w="25400">
              <a:solidFill>
                <a:schemeClr val="bg1"/>
              </a:solidFill>
            </a:ln>
            <a:effectLst/>
          </p:spPr>
        </p:pic>
        <p:pic>
          <p:nvPicPr>
            <p:cNvPr id="11" name="Picture 4" descr="Brandt's Cormorant SE Farallon Island 06-22-08 159">
              <a:extLst>
                <a:ext uri="{FF2B5EF4-FFF2-40B4-BE49-F238E27FC236}">
                  <a16:creationId xmlns:a16="http://schemas.microsoft.com/office/drawing/2014/main" id="{60C7CCEA-40C8-4473-B4E5-A0819A7790FD}"/>
                </a:ext>
              </a:extLst>
            </p:cNvPr>
            <p:cNvPicPr>
              <a:picLocks noChangeAspect="1" noChangeArrowheads="1"/>
            </p:cNvPicPr>
            <p:nvPr/>
          </p:nvPicPr>
          <p:blipFill rotWithShape="1">
            <a:blip r:embed="rId8" cstate="screen"/>
            <a:srcRect l="11240" r="3360"/>
            <a:stretch/>
          </p:blipFill>
          <p:spPr bwMode="auto">
            <a:xfrm>
              <a:off x="3135048" y="2096370"/>
              <a:ext cx="2255928" cy="1981199"/>
            </a:xfrm>
            <a:prstGeom prst="rect">
              <a:avLst/>
            </a:prstGeom>
            <a:ln w="25400">
              <a:solidFill>
                <a:schemeClr val="bg1"/>
              </a:solidFill>
            </a:ln>
            <a:effectLst/>
          </p:spPr>
        </p:pic>
        <p:pic>
          <p:nvPicPr>
            <p:cNvPr id="12" name="Picture 4" descr="IMG_3267">
              <a:extLst>
                <a:ext uri="{FF2B5EF4-FFF2-40B4-BE49-F238E27FC236}">
                  <a16:creationId xmlns:a16="http://schemas.microsoft.com/office/drawing/2014/main" id="{3DD004B2-803C-4026-A6E6-39D18E985A65}"/>
                </a:ext>
              </a:extLst>
            </p:cNvPr>
            <p:cNvPicPr>
              <a:picLocks noChangeAspect="1" noChangeArrowheads="1"/>
            </p:cNvPicPr>
            <p:nvPr/>
          </p:nvPicPr>
          <p:blipFill rotWithShape="1">
            <a:blip r:embed="rId9" cstate="screen"/>
            <a:srcRect l="1" r="2071"/>
            <a:stretch/>
          </p:blipFill>
          <p:spPr bwMode="auto">
            <a:xfrm>
              <a:off x="9795700" y="2096369"/>
              <a:ext cx="2206081" cy="1981200"/>
            </a:xfrm>
            <a:prstGeom prst="rect">
              <a:avLst/>
            </a:prstGeom>
            <a:ln w="25400">
              <a:solidFill>
                <a:schemeClr val="bg1"/>
              </a:solidFill>
            </a:ln>
            <a:effectLst/>
          </p:spPr>
        </p:pic>
        <p:sp>
          <p:nvSpPr>
            <p:cNvPr id="14" name="TextBox 4">
              <a:extLst>
                <a:ext uri="{FF2B5EF4-FFF2-40B4-BE49-F238E27FC236}">
                  <a16:creationId xmlns:a16="http://schemas.microsoft.com/office/drawing/2014/main" id="{03E18FBE-53B0-4136-87A4-899D9032107D}"/>
                </a:ext>
              </a:extLst>
            </p:cNvPr>
            <p:cNvSpPr txBox="1">
              <a:spLocks noChangeArrowheads="1"/>
            </p:cNvSpPr>
            <p:nvPr/>
          </p:nvSpPr>
          <p:spPr bwMode="auto">
            <a:xfrm>
              <a:off x="3199209" y="1757815"/>
              <a:ext cx="219176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Brandt’s Cormorant</a:t>
              </a:r>
            </a:p>
          </p:txBody>
        </p:sp>
        <p:sp>
          <p:nvSpPr>
            <p:cNvPr id="15" name="TextBox 22">
              <a:extLst>
                <a:ext uri="{FF2B5EF4-FFF2-40B4-BE49-F238E27FC236}">
                  <a16:creationId xmlns:a16="http://schemas.microsoft.com/office/drawing/2014/main" id="{5CA04455-3AC1-4D2A-8B5F-F396F1798BED}"/>
                </a:ext>
              </a:extLst>
            </p:cNvPr>
            <p:cNvSpPr txBox="1">
              <a:spLocks noChangeArrowheads="1"/>
            </p:cNvSpPr>
            <p:nvPr/>
          </p:nvSpPr>
          <p:spPr bwMode="auto">
            <a:xfrm>
              <a:off x="5390975" y="1757815"/>
              <a:ext cx="2234266"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Ashy Storm-Petrel</a:t>
              </a:r>
            </a:p>
          </p:txBody>
        </p:sp>
        <p:sp>
          <p:nvSpPr>
            <p:cNvPr id="16" name="TextBox 23">
              <a:extLst>
                <a:ext uri="{FF2B5EF4-FFF2-40B4-BE49-F238E27FC236}">
                  <a16:creationId xmlns:a16="http://schemas.microsoft.com/office/drawing/2014/main" id="{0E86F78C-708F-4F46-881A-286AA44CBE68}"/>
                </a:ext>
              </a:extLst>
            </p:cNvPr>
            <p:cNvSpPr txBox="1">
              <a:spLocks noChangeArrowheads="1"/>
            </p:cNvSpPr>
            <p:nvPr/>
          </p:nvSpPr>
          <p:spPr bwMode="auto">
            <a:xfrm>
              <a:off x="7612520" y="1757815"/>
              <a:ext cx="219805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Western Gull</a:t>
              </a:r>
            </a:p>
          </p:txBody>
        </p:sp>
        <p:sp>
          <p:nvSpPr>
            <p:cNvPr id="17" name="TextBox 24">
              <a:extLst>
                <a:ext uri="{FF2B5EF4-FFF2-40B4-BE49-F238E27FC236}">
                  <a16:creationId xmlns:a16="http://schemas.microsoft.com/office/drawing/2014/main" id="{0D11070D-EB3D-410F-A8CC-67A23CC61579}"/>
                </a:ext>
              </a:extLst>
            </p:cNvPr>
            <p:cNvSpPr txBox="1">
              <a:spLocks noChangeArrowheads="1"/>
            </p:cNvSpPr>
            <p:nvPr/>
          </p:nvSpPr>
          <p:spPr bwMode="auto">
            <a:xfrm>
              <a:off x="3172412" y="6109979"/>
              <a:ext cx="2218561"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Common Murre</a:t>
              </a:r>
            </a:p>
          </p:txBody>
        </p:sp>
        <p:sp>
          <p:nvSpPr>
            <p:cNvPr id="18" name="TextBox 25">
              <a:extLst>
                <a:ext uri="{FF2B5EF4-FFF2-40B4-BE49-F238E27FC236}">
                  <a16:creationId xmlns:a16="http://schemas.microsoft.com/office/drawing/2014/main" id="{DAF4F729-556B-4888-8294-A039B28B8154}"/>
                </a:ext>
              </a:extLst>
            </p:cNvPr>
            <p:cNvSpPr txBox="1">
              <a:spLocks noChangeArrowheads="1"/>
            </p:cNvSpPr>
            <p:nvPr/>
          </p:nvSpPr>
          <p:spPr bwMode="auto">
            <a:xfrm>
              <a:off x="5402719" y="6098311"/>
              <a:ext cx="2209801"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Pigeon Guillemot</a:t>
              </a:r>
            </a:p>
          </p:txBody>
        </p:sp>
        <p:sp>
          <p:nvSpPr>
            <p:cNvPr id="19" name="TextBox 26">
              <a:extLst>
                <a:ext uri="{FF2B5EF4-FFF2-40B4-BE49-F238E27FC236}">
                  <a16:creationId xmlns:a16="http://schemas.microsoft.com/office/drawing/2014/main" id="{DF90DB03-B6CA-4AA6-AAC6-88FBD76EDE3B}"/>
                </a:ext>
              </a:extLst>
            </p:cNvPr>
            <p:cNvSpPr txBox="1">
              <a:spLocks noChangeArrowheads="1"/>
            </p:cNvSpPr>
            <p:nvPr/>
          </p:nvSpPr>
          <p:spPr bwMode="auto">
            <a:xfrm>
              <a:off x="9810575" y="1757815"/>
              <a:ext cx="2171698"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Tufted Puffin</a:t>
              </a:r>
            </a:p>
          </p:txBody>
        </p:sp>
        <p:sp>
          <p:nvSpPr>
            <p:cNvPr id="20" name="TextBox 27">
              <a:extLst>
                <a:ext uri="{FF2B5EF4-FFF2-40B4-BE49-F238E27FC236}">
                  <a16:creationId xmlns:a16="http://schemas.microsoft.com/office/drawing/2014/main" id="{ADD5618C-56BE-4869-8C89-B5151639AA0A}"/>
                </a:ext>
              </a:extLst>
            </p:cNvPr>
            <p:cNvSpPr txBox="1">
              <a:spLocks noChangeArrowheads="1"/>
            </p:cNvSpPr>
            <p:nvPr/>
          </p:nvSpPr>
          <p:spPr bwMode="auto">
            <a:xfrm>
              <a:off x="9795701" y="6098311"/>
              <a:ext cx="2186572"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Cassin’s Auklet</a:t>
              </a:r>
            </a:p>
          </p:txBody>
        </p:sp>
        <p:sp>
          <p:nvSpPr>
            <p:cNvPr id="21" name="TextBox 28">
              <a:extLst>
                <a:ext uri="{FF2B5EF4-FFF2-40B4-BE49-F238E27FC236}">
                  <a16:creationId xmlns:a16="http://schemas.microsoft.com/office/drawing/2014/main" id="{BAF62D38-D329-493D-95E3-78A5E1A170EF}"/>
                </a:ext>
              </a:extLst>
            </p:cNvPr>
            <p:cNvSpPr txBox="1">
              <a:spLocks noChangeArrowheads="1"/>
            </p:cNvSpPr>
            <p:nvPr/>
          </p:nvSpPr>
          <p:spPr bwMode="auto">
            <a:xfrm>
              <a:off x="7600776" y="6098311"/>
              <a:ext cx="2209800"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Rhinoceros Auklet</a:t>
              </a:r>
            </a:p>
          </p:txBody>
        </p:sp>
        <p:pic>
          <p:nvPicPr>
            <p:cNvPr id="23" name="Picture 5" descr="DSCN2538">
              <a:extLst>
                <a:ext uri="{FF2B5EF4-FFF2-40B4-BE49-F238E27FC236}">
                  <a16:creationId xmlns:a16="http://schemas.microsoft.com/office/drawing/2014/main" id="{16F1C97A-EF12-4DF2-B99E-17FFBAC924D8}"/>
                </a:ext>
              </a:extLst>
            </p:cNvPr>
            <p:cNvPicPr>
              <a:picLocks noChangeAspect="1" noChangeArrowheads="1"/>
            </p:cNvPicPr>
            <p:nvPr/>
          </p:nvPicPr>
          <p:blipFill rotWithShape="1">
            <a:blip r:embed="rId10" cstate="screen"/>
            <a:srcRect r="110" b="17485"/>
            <a:stretch/>
          </p:blipFill>
          <p:spPr>
            <a:xfrm>
              <a:off x="3136742" y="4093526"/>
              <a:ext cx="2255928" cy="2012373"/>
            </a:xfrm>
            <a:prstGeom prst="rect">
              <a:avLst/>
            </a:prstGeom>
            <a:ln w="25400">
              <a:solidFill>
                <a:schemeClr val="bg1"/>
              </a:solidFill>
            </a:ln>
            <a:effectLst/>
          </p:spPr>
        </p:pic>
      </p:grpSp>
    </p:spTree>
    <p:extLst>
      <p:ext uri="{BB962C8B-B14F-4D97-AF65-F5344CB8AC3E}">
        <p14:creationId xmlns:p14="http://schemas.microsoft.com/office/powerpoint/2010/main" val="268029578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Protective Measures</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Ensuring minimal impact on </a:t>
            </a:r>
            <a:r>
              <a:rPr lang="en-US" dirty="0" smtClean="0"/>
              <a:t>terrestrial and marine environment</a:t>
            </a:r>
            <a:endParaRPr lang="en-US" dirty="0"/>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7653322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gu copy"/>
          <p:cNvPicPr>
            <a:picLocks noChangeAspect="1" noChangeArrowheads="1"/>
          </p:cNvPicPr>
          <p:nvPr/>
        </p:nvPicPr>
        <p:blipFill>
          <a:blip r:embed="rId3" cstate="screen"/>
          <a:srcRect/>
          <a:stretch>
            <a:fillRect/>
          </a:stretch>
        </p:blipFill>
        <p:spPr bwMode="auto">
          <a:xfrm>
            <a:off x="6710225" y="1415139"/>
            <a:ext cx="2408873" cy="2468880"/>
          </a:xfrm>
          <a:prstGeom prst="rect">
            <a:avLst/>
          </a:prstGeom>
          <a:ln w="25400">
            <a:solidFill>
              <a:schemeClr val="bg1"/>
            </a:solidFill>
          </a:ln>
          <a:effectLst/>
        </p:spPr>
      </p:pic>
      <p:pic>
        <p:nvPicPr>
          <p:cNvPr id="6" name="Picture 5"/>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425" r="3624" b="13583"/>
          <a:stretch/>
        </p:blipFill>
        <p:spPr>
          <a:xfrm>
            <a:off x="3082930" y="3897171"/>
            <a:ext cx="2321555" cy="2468880"/>
          </a:xfrm>
          <a:prstGeom prst="rect">
            <a:avLst/>
          </a:prstGeom>
          <a:ln w="25400">
            <a:solidFill>
              <a:schemeClr val="bg1"/>
            </a:solidFill>
          </a:ln>
          <a:effectLst/>
        </p:spPr>
      </p:pic>
      <p:pic>
        <p:nvPicPr>
          <p:cNvPr id="7" name="Picture 6" descr="Steller's Sea Lion SE Farallon Island 06-27-08 020"/>
          <p:cNvPicPr>
            <a:picLocks noChangeAspect="1" noChangeArrowheads="1"/>
          </p:cNvPicPr>
          <p:nvPr/>
        </p:nvPicPr>
        <p:blipFill rotWithShape="1">
          <a:blip r:embed="rId5" cstate="screen"/>
          <a:srcRect r="8314"/>
          <a:stretch/>
        </p:blipFill>
        <p:spPr bwMode="auto">
          <a:xfrm>
            <a:off x="8796583" y="3897171"/>
            <a:ext cx="3395416" cy="2468880"/>
          </a:xfrm>
          <a:prstGeom prst="rect">
            <a:avLst/>
          </a:prstGeom>
          <a:ln w="25400">
            <a:solidFill>
              <a:schemeClr val="bg1"/>
            </a:solidFill>
          </a:ln>
          <a:effectLst/>
        </p:spPr>
      </p:pic>
      <p:pic>
        <p:nvPicPr>
          <p:cNvPr id="8" name="Picture 4" descr="California Sea Lion SE Farallon Island 07-04-08 1795"/>
          <p:cNvPicPr>
            <a:picLocks noChangeAspect="1" noChangeArrowheads="1"/>
          </p:cNvPicPr>
          <p:nvPr/>
        </p:nvPicPr>
        <p:blipFill rotWithShape="1">
          <a:blip r:embed="rId6" cstate="screen"/>
          <a:srcRect l="2988"/>
          <a:stretch/>
        </p:blipFill>
        <p:spPr bwMode="auto">
          <a:xfrm>
            <a:off x="3118483" y="1401987"/>
            <a:ext cx="3591742" cy="2468880"/>
          </a:xfrm>
          <a:prstGeom prst="rect">
            <a:avLst/>
          </a:prstGeom>
          <a:ln w="25400">
            <a:solidFill>
              <a:schemeClr val="bg1"/>
            </a:solidFill>
          </a:ln>
          <a:effectLst/>
        </p:spPr>
      </p:pic>
      <p:pic>
        <p:nvPicPr>
          <p:cNvPr id="9" name="Picture 6" descr="DSCN2026"/>
          <p:cNvPicPr>
            <a:picLocks noChangeAspect="1" noChangeArrowheads="1"/>
          </p:cNvPicPr>
          <p:nvPr/>
        </p:nvPicPr>
        <p:blipFill>
          <a:blip r:embed="rId7" cstate="screen">
            <a:lum contrast="2000"/>
          </a:blip>
          <a:srcRect/>
          <a:stretch>
            <a:fillRect/>
          </a:stretch>
        </p:blipFill>
        <p:spPr bwMode="auto">
          <a:xfrm>
            <a:off x="5440039" y="3897171"/>
            <a:ext cx="3320990" cy="2468880"/>
          </a:xfrm>
          <a:prstGeom prst="rect">
            <a:avLst/>
          </a:prstGeom>
          <a:ln w="25400">
            <a:solidFill>
              <a:schemeClr val="bg1"/>
            </a:solidFill>
          </a:ln>
          <a:effectLst/>
        </p:spPr>
      </p:pic>
      <p:pic>
        <p:nvPicPr>
          <p:cNvPr id="10" name="Picture 7" descr="24_cb222_2jan07_5"/>
          <p:cNvPicPr>
            <a:picLocks noChangeAspect="1" noChangeArrowheads="1"/>
          </p:cNvPicPr>
          <p:nvPr/>
        </p:nvPicPr>
        <p:blipFill rotWithShape="1">
          <a:blip r:embed="rId8" cstate="screen"/>
          <a:srcRect r="1766"/>
          <a:stretch/>
        </p:blipFill>
        <p:spPr bwMode="auto">
          <a:xfrm>
            <a:off x="9150824" y="1401987"/>
            <a:ext cx="3041175" cy="2468880"/>
          </a:xfrm>
          <a:prstGeom prst="rect">
            <a:avLst/>
          </a:prstGeom>
          <a:noFill/>
          <a:ln w="25400">
            <a:solidFill>
              <a:schemeClr val="bg1"/>
            </a:solidFill>
            <a:miter lim="800000"/>
            <a:headEnd/>
            <a:tailEnd/>
          </a:ln>
          <a:effectLst/>
        </p:spPr>
      </p:pic>
      <p:sp>
        <p:nvSpPr>
          <p:cNvPr id="16" name="TextBox 3">
            <a:extLst>
              <a:ext uri="{FF2B5EF4-FFF2-40B4-BE49-F238E27FC236}">
                <a16:creationId xmlns:a16="http://schemas.microsoft.com/office/drawing/2014/main" id="{64FA67A9-728E-4BCE-83CF-C68289450260}"/>
              </a:ext>
            </a:extLst>
          </p:cNvPr>
          <p:cNvSpPr txBox="1">
            <a:spLocks noChangeArrowheads="1"/>
          </p:cNvSpPr>
          <p:nvPr/>
        </p:nvSpPr>
        <p:spPr bwMode="auto">
          <a:xfrm>
            <a:off x="3186671" y="445007"/>
            <a:ext cx="9005329" cy="523220"/>
          </a:xfrm>
          <a:prstGeom prst="rect">
            <a:avLst/>
          </a:prstGeom>
          <a:noFill/>
          <a:ln w="9525">
            <a:noFill/>
            <a:miter lim="800000"/>
            <a:headEnd/>
            <a:tailEnd/>
          </a:ln>
        </p:spPr>
        <p:txBody>
          <a:bodyPr wrap="square">
            <a:spAutoFit/>
          </a:bodyPr>
          <a:lstStyle/>
          <a:p>
            <a:pPr algn="ctr"/>
            <a:r>
              <a:rPr lang="en-US" sz="2800" dirty="0" smtClean="0">
                <a:solidFill>
                  <a:schemeClr val="tx2"/>
                </a:solidFill>
                <a:latin typeface="+mj-lt"/>
              </a:rPr>
              <a:t>Mitigation &amp; Monitoring Plan</a:t>
            </a:r>
            <a:endParaRPr lang="en-US" sz="2800" dirty="0">
              <a:solidFill>
                <a:schemeClr val="tx2"/>
              </a:solidFill>
              <a:latin typeface="+mj-lt"/>
            </a:endParaRPr>
          </a:p>
        </p:txBody>
      </p:sp>
      <p:sp>
        <p:nvSpPr>
          <p:cNvPr id="12" name="Rectangle 11">
            <a:extLst>
              <a:ext uri="{FF2B5EF4-FFF2-40B4-BE49-F238E27FC236}">
                <a16:creationId xmlns:a16="http://schemas.microsoft.com/office/drawing/2014/main" id="{B4DEFE6F-4C3C-46BE-B720-CDA62C0BBA8A}"/>
              </a:ext>
            </a:extLst>
          </p:cNvPr>
          <p:cNvSpPr/>
          <p:nvPr/>
        </p:nvSpPr>
        <p:spPr>
          <a:xfrm>
            <a:off x="3054987"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a:extLst>
              <a:ext uri="{FF2B5EF4-FFF2-40B4-BE49-F238E27FC236}">
                <a16:creationId xmlns:a16="http://schemas.microsoft.com/office/drawing/2014/main" id="{7B4F5330-DF85-402F-8D36-D8E19288BA49}"/>
              </a:ext>
            </a:extLst>
          </p:cNvPr>
          <p:cNvSpPr>
            <a:spLocks noGrp="1"/>
          </p:cNvSpPr>
          <p:nvPr>
            <p:ph idx="1"/>
          </p:nvPr>
        </p:nvSpPr>
        <p:spPr>
          <a:xfrm>
            <a:off x="303945" y="1888860"/>
            <a:ext cx="2286855" cy="4538268"/>
          </a:xfrm>
        </p:spPr>
        <p:txBody>
          <a:bodyPr>
            <a:normAutofit/>
          </a:bodyPr>
          <a:lstStyle/>
          <a:p>
            <a:pPr lvl="1"/>
            <a:r>
              <a:rPr lang="en-US" dirty="0"/>
              <a:t>Operations</a:t>
            </a:r>
          </a:p>
          <a:p>
            <a:pPr lvl="1"/>
            <a:r>
              <a:rPr lang="en-US" dirty="0"/>
              <a:t>Timing</a:t>
            </a:r>
          </a:p>
          <a:p>
            <a:pPr lvl="1"/>
            <a:r>
              <a:rPr lang="en-US" dirty="0"/>
              <a:t>Gull hazing</a:t>
            </a:r>
          </a:p>
          <a:p>
            <a:pPr lvl="1"/>
            <a:r>
              <a:rPr lang="en-US" dirty="0"/>
              <a:t>Capture of birds of prey</a:t>
            </a:r>
          </a:p>
          <a:p>
            <a:pPr lvl="1"/>
            <a:r>
              <a:rPr lang="en-US" dirty="0"/>
              <a:t>Capture of  salamanders</a:t>
            </a:r>
          </a:p>
          <a:p>
            <a:pPr lvl="1"/>
            <a:r>
              <a:rPr lang="en-US" dirty="0"/>
              <a:t>Carcass </a:t>
            </a:r>
            <a:r>
              <a:rPr lang="en-US" dirty="0" smtClean="0"/>
              <a:t>removal</a:t>
            </a:r>
            <a:endParaRPr lang="en-US" dirty="0"/>
          </a:p>
        </p:txBody>
      </p:sp>
      <p:sp>
        <p:nvSpPr>
          <p:cNvPr id="11" name="Text Placeholder 10">
            <a:extLst>
              <a:ext uri="{FF2B5EF4-FFF2-40B4-BE49-F238E27FC236}">
                <a16:creationId xmlns:a16="http://schemas.microsoft.com/office/drawing/2014/main" id="{ED4275C0-A3B8-4997-8E09-4ECF5445EB39}"/>
              </a:ext>
            </a:extLst>
          </p:cNvPr>
          <p:cNvSpPr>
            <a:spLocks noGrp="1"/>
          </p:cNvSpPr>
          <p:nvPr>
            <p:ph type="body" sz="quarter" idx="13"/>
          </p:nvPr>
        </p:nvSpPr>
        <p:spPr>
          <a:xfrm>
            <a:off x="303945" y="558484"/>
            <a:ext cx="2457005" cy="1548990"/>
          </a:xfrm>
        </p:spPr>
        <p:txBody>
          <a:bodyPr>
            <a:normAutofit/>
          </a:bodyPr>
          <a:lstStyle/>
          <a:p>
            <a:r>
              <a:rPr lang="en-US" dirty="0"/>
              <a:t>Protective Measures</a:t>
            </a:r>
          </a:p>
        </p:txBody>
      </p:sp>
    </p:spTree>
    <p:extLst>
      <p:ext uri="{BB962C8B-B14F-4D97-AF65-F5344CB8AC3E}">
        <p14:creationId xmlns:p14="http://schemas.microsoft.com/office/powerpoint/2010/main" val="403528102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7BE16BF-BD47-40CE-9E46-F2692E4AB914}"/>
              </a:ext>
            </a:extLst>
          </p:cNvPr>
          <p:cNvSpPr/>
          <p:nvPr/>
        </p:nvSpPr>
        <p:spPr>
          <a:xfrm>
            <a:off x="3093488" y="0"/>
            <a:ext cx="909851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323FD5A9-BB3A-433D-8A85-24656108C37A}"/>
              </a:ext>
            </a:extLst>
          </p:cNvPr>
          <p:cNvPicPr>
            <a:picLocks noChangeAspect="1"/>
          </p:cNvPicPr>
          <p:nvPr/>
        </p:nvPicPr>
        <p:blipFill rotWithShape="1">
          <a:blip r:embed="rId3">
            <a:extLst>
              <a:ext uri="{28A0092B-C50C-407E-A947-70E740481C1C}">
                <a14:useLocalDpi xmlns:a14="http://schemas.microsoft.com/office/drawing/2010/main" val="0"/>
              </a:ext>
            </a:extLst>
          </a:blip>
          <a:srcRect t="27315"/>
          <a:stretch/>
        </p:blipFill>
        <p:spPr>
          <a:xfrm>
            <a:off x="3129470" y="0"/>
            <a:ext cx="9062530" cy="4372178"/>
          </a:xfrm>
          <a:prstGeom prst="rect">
            <a:avLst/>
          </a:prstGeom>
        </p:spPr>
      </p:pic>
      <p:pic>
        <p:nvPicPr>
          <p:cNvPr id="7" name="Picture Placeholder 6">
            <a:extLst>
              <a:ext uri="{FF2B5EF4-FFF2-40B4-BE49-F238E27FC236}">
                <a16:creationId xmlns:a16="http://schemas.microsoft.com/office/drawing/2014/main" id="{2F60A8A0-BDA0-44FA-87EA-C247C89000A3}"/>
              </a:ext>
            </a:extLst>
          </p:cNvPr>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rcRect/>
          <a:stretch/>
        </p:blipFill>
        <p:spPr>
          <a:xfrm>
            <a:off x="3427835" y="1423387"/>
            <a:ext cx="8268229" cy="4725293"/>
          </a:xfrm>
        </p:spPr>
      </p:pic>
      <p:sp>
        <p:nvSpPr>
          <p:cNvPr id="4" name="Text Placeholder 3">
            <a:extLst>
              <a:ext uri="{FF2B5EF4-FFF2-40B4-BE49-F238E27FC236}">
                <a16:creationId xmlns:a16="http://schemas.microsoft.com/office/drawing/2014/main" id="{55E9ED9D-C624-4959-B7AF-5294DE34BCE1}"/>
              </a:ext>
            </a:extLst>
          </p:cNvPr>
          <p:cNvSpPr>
            <a:spLocks noGrp="1"/>
          </p:cNvSpPr>
          <p:nvPr>
            <p:ph type="body" sz="quarter" idx="13"/>
          </p:nvPr>
        </p:nvSpPr>
        <p:spPr/>
        <p:txBody>
          <a:bodyPr/>
          <a:lstStyle/>
          <a:p>
            <a:r>
              <a:rPr lang="en-US" dirty="0"/>
              <a:t>Gull Hazing Success</a:t>
            </a:r>
          </a:p>
        </p:txBody>
      </p:sp>
      <p:sp>
        <p:nvSpPr>
          <p:cNvPr id="10" name="Rectangle 9">
            <a:extLst>
              <a:ext uri="{FF2B5EF4-FFF2-40B4-BE49-F238E27FC236}">
                <a16:creationId xmlns:a16="http://schemas.microsoft.com/office/drawing/2014/main" id="{48E021FE-45C1-4240-82D0-B2A5E2E384B2}"/>
              </a:ext>
            </a:extLst>
          </p:cNvPr>
          <p:cNvSpPr/>
          <p:nvPr/>
        </p:nvSpPr>
        <p:spPr>
          <a:xfrm>
            <a:off x="3047768"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74445083-C57E-4884-BFBF-604EEC91524E}"/>
              </a:ext>
            </a:extLst>
          </p:cNvPr>
          <p:cNvSpPr txBox="1"/>
          <p:nvPr/>
        </p:nvSpPr>
        <p:spPr>
          <a:xfrm>
            <a:off x="391226" y="2186089"/>
            <a:ext cx="2369724" cy="3139321"/>
          </a:xfrm>
          <a:prstGeom prst="rect">
            <a:avLst/>
          </a:prstGeom>
          <a:noFill/>
        </p:spPr>
        <p:txBody>
          <a:bodyPr wrap="square" rtlCol="0">
            <a:spAutoFit/>
          </a:bodyPr>
          <a:lstStyle/>
          <a:p>
            <a:r>
              <a:rPr lang="en-US" sz="2000" dirty="0">
                <a:latin typeface="Century Expanded LT Std" panose="02040604060705020304" pitchFamily="18" charset="0"/>
              </a:rPr>
              <a:t>During hazing trials, gull numbers declined from as high as </a:t>
            </a:r>
            <a:r>
              <a:rPr lang="en-US" sz="2000" dirty="0">
                <a:solidFill>
                  <a:schemeClr val="bg1"/>
                </a:solidFill>
                <a:latin typeface="Century Expanded LT Std" panose="02040604060705020304" pitchFamily="18" charset="0"/>
              </a:rPr>
              <a:t>2,500</a:t>
            </a:r>
            <a:r>
              <a:rPr lang="en-US" sz="2000" dirty="0">
                <a:solidFill>
                  <a:srgbClr val="007698"/>
                </a:solidFill>
                <a:latin typeface="Century Expanded LT Std" panose="02040604060705020304" pitchFamily="18" charset="0"/>
              </a:rPr>
              <a:t> </a:t>
            </a:r>
            <a:r>
              <a:rPr lang="en-US" sz="2000" dirty="0">
                <a:latin typeface="Century Expanded LT Std" panose="02040604060705020304" pitchFamily="18" charset="0"/>
              </a:rPr>
              <a:t>gulls to </a:t>
            </a:r>
            <a:r>
              <a:rPr lang="en-US" sz="2000" dirty="0">
                <a:solidFill>
                  <a:schemeClr val="bg1"/>
                </a:solidFill>
                <a:latin typeface="Century Expanded LT Std" panose="02040604060705020304" pitchFamily="18" charset="0"/>
              </a:rPr>
              <a:t>~0</a:t>
            </a:r>
            <a:r>
              <a:rPr lang="en-US" sz="2000" dirty="0">
                <a:latin typeface="Century Expanded LT Std" panose="02040604060705020304" pitchFamily="18" charset="0"/>
              </a:rPr>
              <a:t>, and nearly all those gulls were successfully </a:t>
            </a:r>
            <a:r>
              <a:rPr lang="en-US" sz="2000" dirty="0">
                <a:solidFill>
                  <a:schemeClr val="bg1"/>
                </a:solidFill>
                <a:latin typeface="Century Expanded LT Std" panose="02040604060705020304" pitchFamily="18" charset="0"/>
              </a:rPr>
              <a:t>hazed</a:t>
            </a:r>
            <a:r>
              <a:rPr lang="en-US" sz="2000" dirty="0">
                <a:latin typeface="Century Expanded LT Std" panose="02040604060705020304" pitchFamily="18" charset="0"/>
              </a:rPr>
              <a:t> from the </a:t>
            </a:r>
            <a:r>
              <a:rPr lang="en-US" sz="2000" dirty="0" smtClean="0">
                <a:latin typeface="Century Expanded LT Std" panose="02040604060705020304" pitchFamily="18" charset="0"/>
              </a:rPr>
              <a:t>islands.</a:t>
            </a:r>
            <a:endParaRPr lang="en-US" sz="2000" dirty="0">
              <a:latin typeface="Century Expanded LT Std" panose="02040604060705020304" pitchFamily="18" charset="0"/>
            </a:endParaRPr>
          </a:p>
          <a:p>
            <a:endParaRPr lang="en-US" dirty="0"/>
          </a:p>
        </p:txBody>
      </p:sp>
      <p:sp>
        <p:nvSpPr>
          <p:cNvPr id="13" name="TextBox 12">
            <a:extLst>
              <a:ext uri="{FF2B5EF4-FFF2-40B4-BE49-F238E27FC236}">
                <a16:creationId xmlns:a16="http://schemas.microsoft.com/office/drawing/2014/main" id="{AD60A291-EB7C-4E08-B1D0-8AD63CE39C41}"/>
              </a:ext>
            </a:extLst>
          </p:cNvPr>
          <p:cNvSpPr txBox="1"/>
          <p:nvPr/>
        </p:nvSpPr>
        <p:spPr>
          <a:xfrm>
            <a:off x="6096000" y="3051924"/>
            <a:ext cx="4422742" cy="400110"/>
          </a:xfrm>
          <a:prstGeom prst="rect">
            <a:avLst/>
          </a:prstGeom>
          <a:noFill/>
        </p:spPr>
        <p:txBody>
          <a:bodyPr wrap="square" rtlCol="0">
            <a:spAutoFit/>
          </a:bodyPr>
          <a:lstStyle/>
          <a:p>
            <a:r>
              <a:rPr lang="en-US" sz="2000" dirty="0">
                <a:solidFill>
                  <a:srgbClr val="F1730C"/>
                </a:solidFill>
                <a:latin typeface="+mj-lt"/>
              </a:rPr>
              <a:t>Gull Population During Hazing Trial </a:t>
            </a:r>
          </a:p>
        </p:txBody>
      </p:sp>
    </p:spTree>
    <p:extLst>
      <p:ext uri="{BB962C8B-B14F-4D97-AF65-F5344CB8AC3E}">
        <p14:creationId xmlns:p14="http://schemas.microsoft.com/office/powerpoint/2010/main" val="36999492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77497B1-7557-4BF0-96A5-CF487B52F5B8}"/>
              </a:ext>
            </a:extLst>
          </p:cNvPr>
          <p:cNvSpPr/>
          <p:nvPr/>
        </p:nvSpPr>
        <p:spPr>
          <a:xfrm>
            <a:off x="3049040" y="3912781"/>
            <a:ext cx="9142960" cy="296001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p:cNvSpPr txBox="1"/>
          <p:nvPr/>
        </p:nvSpPr>
        <p:spPr>
          <a:xfrm>
            <a:off x="3751104" y="1198516"/>
            <a:ext cx="3625056" cy="2169825"/>
          </a:xfrm>
          <a:prstGeom prst="rect">
            <a:avLst/>
          </a:prstGeom>
          <a:noFill/>
          <a:ln>
            <a:noFill/>
          </a:ln>
        </p:spPr>
        <p:txBody>
          <a:bodyPr wrap="square" numCol="1" spcCol="274320" rtlCol="0">
            <a:spAutoFit/>
          </a:bodyPr>
          <a:lstStyle/>
          <a:p>
            <a:pPr marL="285750" indent="-285750">
              <a:spcBef>
                <a:spcPts val="600"/>
              </a:spcBef>
              <a:buClr>
                <a:srgbClr val="007698"/>
              </a:buClr>
              <a:buFont typeface="Arial" panose="020B0604020202020204" pitchFamily="34" charset="0"/>
              <a:buChar char="•"/>
            </a:pPr>
            <a:r>
              <a:rPr lang="en-US" sz="2400" dirty="0"/>
              <a:t>Bait application rates</a:t>
            </a:r>
          </a:p>
          <a:p>
            <a:pPr marL="285750" indent="-285750">
              <a:spcBef>
                <a:spcPts val="600"/>
              </a:spcBef>
              <a:buClr>
                <a:srgbClr val="007698"/>
              </a:buClr>
              <a:buFont typeface="Arial" panose="020B0604020202020204" pitchFamily="34" charset="0"/>
              <a:buChar char="•"/>
            </a:pPr>
            <a:r>
              <a:rPr lang="en-US" sz="2400" dirty="0"/>
              <a:t>Bait uptake by mice</a:t>
            </a:r>
          </a:p>
          <a:p>
            <a:pPr marL="285750" indent="-285750">
              <a:spcBef>
                <a:spcPts val="600"/>
              </a:spcBef>
              <a:buClr>
                <a:srgbClr val="007698"/>
              </a:buClr>
              <a:buFont typeface="Arial" panose="020B0604020202020204" pitchFamily="34" charset="0"/>
              <a:buChar char="•"/>
            </a:pPr>
            <a:r>
              <a:rPr lang="en-US" sz="2400" dirty="0"/>
              <a:t>Birds</a:t>
            </a:r>
          </a:p>
          <a:p>
            <a:pPr marL="285750" indent="-285750">
              <a:spcBef>
                <a:spcPts val="600"/>
              </a:spcBef>
              <a:buClr>
                <a:srgbClr val="007698"/>
              </a:buClr>
              <a:buFont typeface="Arial" panose="020B0604020202020204" pitchFamily="34" charset="0"/>
              <a:buChar char="•"/>
            </a:pPr>
            <a:r>
              <a:rPr lang="en-US" sz="2400" dirty="0"/>
              <a:t>Salamanders and camel crickets</a:t>
            </a:r>
          </a:p>
        </p:txBody>
      </p:sp>
      <p:sp>
        <p:nvSpPr>
          <p:cNvPr id="7" name="Content Placeholder 6">
            <a:extLst>
              <a:ext uri="{FF2B5EF4-FFF2-40B4-BE49-F238E27FC236}">
                <a16:creationId xmlns:a16="http://schemas.microsoft.com/office/drawing/2014/main" id="{03D82258-14F8-4150-A1B1-E00BE7DCD1DA}"/>
              </a:ext>
            </a:extLst>
          </p:cNvPr>
          <p:cNvSpPr>
            <a:spLocks noGrp="1"/>
          </p:cNvSpPr>
          <p:nvPr>
            <p:ph idx="1"/>
          </p:nvPr>
        </p:nvSpPr>
        <p:spPr>
          <a:xfrm>
            <a:off x="3736181" y="558484"/>
            <a:ext cx="8219756" cy="517841"/>
          </a:xfrm>
        </p:spPr>
        <p:txBody>
          <a:bodyPr>
            <a:noAutofit/>
          </a:bodyPr>
          <a:lstStyle/>
          <a:p>
            <a:r>
              <a:rPr lang="en-US" sz="2400" dirty="0">
                <a:solidFill>
                  <a:srgbClr val="007698"/>
                </a:solidFill>
                <a:latin typeface="+mn-lt"/>
              </a:rPr>
              <a:t>Monitoring operations will include the following:</a:t>
            </a:r>
          </a:p>
        </p:txBody>
      </p:sp>
      <p:sp>
        <p:nvSpPr>
          <p:cNvPr id="8" name="Text Placeholder 7">
            <a:extLst>
              <a:ext uri="{FF2B5EF4-FFF2-40B4-BE49-F238E27FC236}">
                <a16:creationId xmlns:a16="http://schemas.microsoft.com/office/drawing/2014/main" id="{3A667BA8-554D-4430-9FF2-FF7BE7FC05B8}"/>
              </a:ext>
            </a:extLst>
          </p:cNvPr>
          <p:cNvSpPr>
            <a:spLocks noGrp="1"/>
          </p:cNvSpPr>
          <p:nvPr>
            <p:ph type="body" sz="quarter" idx="13"/>
          </p:nvPr>
        </p:nvSpPr>
        <p:spPr/>
        <p:txBody>
          <a:bodyPr/>
          <a:lstStyle/>
          <a:p>
            <a:r>
              <a:rPr lang="en-US" dirty="0"/>
              <a:t>Eradication Monitoring</a:t>
            </a:r>
            <a:endParaRPr lang="en-US" cap="small" dirty="0"/>
          </a:p>
        </p:txBody>
      </p:sp>
      <p:sp>
        <p:nvSpPr>
          <p:cNvPr id="6" name="Slide Number Placeholder 5">
            <a:extLst>
              <a:ext uri="{FF2B5EF4-FFF2-40B4-BE49-F238E27FC236}">
                <a16:creationId xmlns:a16="http://schemas.microsoft.com/office/drawing/2014/main" id="{954C8440-0C7A-4CC9-9F9A-834251EF4559}"/>
              </a:ext>
            </a:extLst>
          </p:cNvPr>
          <p:cNvSpPr>
            <a:spLocks noGrp="1"/>
          </p:cNvSpPr>
          <p:nvPr>
            <p:ph type="sldNum" sz="quarter" idx="4294967295"/>
          </p:nvPr>
        </p:nvSpPr>
        <p:spPr>
          <a:xfrm>
            <a:off x="303945" y="6356350"/>
            <a:ext cx="726446" cy="365125"/>
          </a:xfrm>
        </p:spPr>
        <p:txBody>
          <a:bodyPr/>
          <a:lstStyle/>
          <a:p>
            <a:fld id="{FFF42332-FF45-4C7B-82E2-E06EB7787F7D}" type="slidenum">
              <a:rPr lang="en-US" smtClean="0"/>
              <a:t>33</a:t>
            </a:fld>
            <a:endParaRPr lang="en-US" dirty="0"/>
          </a:p>
        </p:txBody>
      </p:sp>
      <p:pic>
        <p:nvPicPr>
          <p:cNvPr id="17" name="Picture 16">
            <a:extLst>
              <a:ext uri="{FF2B5EF4-FFF2-40B4-BE49-F238E27FC236}">
                <a16:creationId xmlns:a16="http://schemas.microsoft.com/office/drawing/2014/main" id="{6EA0C8EA-4ECB-4042-90E7-C81424022BD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5591" t="23946" r="19432" b="20531"/>
          <a:stretch/>
        </p:blipFill>
        <p:spPr>
          <a:xfrm>
            <a:off x="9881489" y="4292272"/>
            <a:ext cx="2346251" cy="2172206"/>
          </a:xfrm>
          <a:prstGeom prst="rect">
            <a:avLst/>
          </a:prstGeom>
        </p:spPr>
      </p:pic>
      <p:pic>
        <p:nvPicPr>
          <p:cNvPr id="19" name="Picture 18">
            <a:extLst>
              <a:ext uri="{FF2B5EF4-FFF2-40B4-BE49-F238E27FC236}">
                <a16:creationId xmlns:a16="http://schemas.microsoft.com/office/drawing/2014/main" id="{83DC7BB0-005E-404D-A66A-5B5901FCED9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234" t="33229" r="-149" b="10565"/>
          <a:stretch/>
        </p:blipFill>
        <p:spPr>
          <a:xfrm>
            <a:off x="3139208" y="4292276"/>
            <a:ext cx="2522762" cy="2172207"/>
          </a:xfrm>
          <a:prstGeom prst="rect">
            <a:avLst/>
          </a:prstGeom>
        </p:spPr>
      </p:pic>
      <p:sp>
        <p:nvSpPr>
          <p:cNvPr id="23" name="Rectangle 22">
            <a:extLst>
              <a:ext uri="{FF2B5EF4-FFF2-40B4-BE49-F238E27FC236}">
                <a16:creationId xmlns:a16="http://schemas.microsoft.com/office/drawing/2014/main" id="{82335268-7EDD-4E0D-8E3A-E79B1B9CB88E}"/>
              </a:ext>
            </a:extLst>
          </p:cNvPr>
          <p:cNvSpPr/>
          <p:nvPr/>
        </p:nvSpPr>
        <p:spPr>
          <a:xfrm>
            <a:off x="3047768"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21CE8D6B-BA59-4544-9E52-6DD9F2862679}"/>
              </a:ext>
            </a:extLst>
          </p:cNvPr>
          <p:cNvPicPr>
            <a:picLocks noChangeAspect="1"/>
          </p:cNvPicPr>
          <p:nvPr/>
        </p:nvPicPr>
        <p:blipFill rotWithShape="1">
          <a:blip r:embed="rId5">
            <a:extLst>
              <a:ext uri="{28A0092B-C50C-407E-A947-70E740481C1C}">
                <a14:useLocalDpi xmlns:a14="http://schemas.microsoft.com/office/drawing/2010/main" val="0"/>
              </a:ext>
            </a:extLst>
          </a:blip>
          <a:srcRect l="48485" t="15147" r="15200" b="15147"/>
          <a:stretch/>
        </p:blipFill>
        <p:spPr>
          <a:xfrm>
            <a:off x="5699350" y="4292272"/>
            <a:ext cx="2011845" cy="2172206"/>
          </a:xfrm>
          <a:prstGeom prst="rect">
            <a:avLst/>
          </a:prstGeom>
        </p:spPr>
      </p:pic>
      <p:pic>
        <p:nvPicPr>
          <p:cNvPr id="21" name="Picture 20" descr="A frog on a rock&#10;&#10;Description automatically generated">
            <a:extLst>
              <a:ext uri="{FF2B5EF4-FFF2-40B4-BE49-F238E27FC236}">
                <a16:creationId xmlns:a16="http://schemas.microsoft.com/office/drawing/2014/main" id="{2BDED185-C965-4ABD-8FE9-803E4EC19DE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1992" r="15541"/>
          <a:stretch/>
        </p:blipFill>
        <p:spPr>
          <a:xfrm>
            <a:off x="7746935" y="4292273"/>
            <a:ext cx="2098814" cy="2172206"/>
          </a:xfrm>
          <a:prstGeom prst="rect">
            <a:avLst/>
          </a:prstGeom>
        </p:spPr>
      </p:pic>
      <p:sp>
        <p:nvSpPr>
          <p:cNvPr id="3" name="TextBox 2">
            <a:extLst>
              <a:ext uri="{FF2B5EF4-FFF2-40B4-BE49-F238E27FC236}">
                <a16:creationId xmlns:a16="http://schemas.microsoft.com/office/drawing/2014/main" id="{CDCB7B04-BEBB-4196-897E-EC1B1133F58F}"/>
              </a:ext>
            </a:extLst>
          </p:cNvPr>
          <p:cNvSpPr txBox="1"/>
          <p:nvPr/>
        </p:nvSpPr>
        <p:spPr>
          <a:xfrm>
            <a:off x="5697710" y="6279812"/>
            <a:ext cx="2049225" cy="184666"/>
          </a:xfrm>
          <a:prstGeom prst="rect">
            <a:avLst/>
          </a:prstGeom>
          <a:noFill/>
        </p:spPr>
        <p:txBody>
          <a:bodyPr wrap="square" rtlCol="0">
            <a:spAutoFit/>
          </a:bodyPr>
          <a:lstStyle/>
          <a:p>
            <a:r>
              <a:rPr lang="en-US" sz="600" dirty="0">
                <a:solidFill>
                  <a:schemeClr val="bg1"/>
                </a:solidFill>
              </a:rPr>
              <a:t>© Beach Watch, Greater Farallones Association</a:t>
            </a:r>
          </a:p>
        </p:txBody>
      </p:sp>
      <p:sp>
        <p:nvSpPr>
          <p:cNvPr id="14" name="TextBox 13">
            <a:extLst>
              <a:ext uri="{FF2B5EF4-FFF2-40B4-BE49-F238E27FC236}">
                <a16:creationId xmlns:a16="http://schemas.microsoft.com/office/drawing/2014/main" id="{E15CB5BD-8A54-404C-B5CE-82388FD2BF44}"/>
              </a:ext>
            </a:extLst>
          </p:cNvPr>
          <p:cNvSpPr txBox="1"/>
          <p:nvPr/>
        </p:nvSpPr>
        <p:spPr>
          <a:xfrm>
            <a:off x="9845749" y="6264017"/>
            <a:ext cx="2049225" cy="184666"/>
          </a:xfrm>
          <a:prstGeom prst="rect">
            <a:avLst/>
          </a:prstGeom>
          <a:noFill/>
        </p:spPr>
        <p:txBody>
          <a:bodyPr wrap="square" rtlCol="0">
            <a:spAutoFit/>
          </a:bodyPr>
          <a:lstStyle/>
          <a:p>
            <a:r>
              <a:rPr lang="en-US" sz="600" dirty="0">
                <a:solidFill>
                  <a:schemeClr val="bg1"/>
                </a:solidFill>
              </a:rPr>
              <a:t>© Oscar Johnson, source: iNaturalist </a:t>
            </a:r>
          </a:p>
        </p:txBody>
      </p:sp>
      <p:sp>
        <p:nvSpPr>
          <p:cNvPr id="5" name="TextBox 4">
            <a:extLst>
              <a:ext uri="{FF2B5EF4-FFF2-40B4-BE49-F238E27FC236}">
                <a16:creationId xmlns:a16="http://schemas.microsoft.com/office/drawing/2014/main" id="{899403C1-A291-442E-B845-91ABBEC08AD8}"/>
              </a:ext>
            </a:extLst>
          </p:cNvPr>
          <p:cNvSpPr txBox="1"/>
          <p:nvPr/>
        </p:nvSpPr>
        <p:spPr>
          <a:xfrm>
            <a:off x="7680963" y="1198516"/>
            <a:ext cx="4274974" cy="2246769"/>
          </a:xfrm>
          <a:prstGeom prst="rect">
            <a:avLst/>
          </a:prstGeom>
          <a:noFill/>
        </p:spPr>
        <p:txBody>
          <a:bodyPr wrap="square" rtlCol="0">
            <a:spAutoFit/>
          </a:bodyPr>
          <a:lstStyle/>
          <a:p>
            <a:pPr marL="285750" indent="-285750">
              <a:spcBef>
                <a:spcPts val="600"/>
              </a:spcBef>
              <a:buClr>
                <a:srgbClr val="007698"/>
              </a:buClr>
              <a:buFont typeface="Arial" panose="020B0604020202020204" pitchFamily="34" charset="0"/>
              <a:buChar char="•"/>
            </a:pPr>
            <a:r>
              <a:rPr lang="en-US" sz="2400" dirty="0"/>
              <a:t>Intertidal invertebrates</a:t>
            </a:r>
          </a:p>
          <a:p>
            <a:pPr marL="285750" indent="-285750">
              <a:spcBef>
                <a:spcPts val="600"/>
              </a:spcBef>
              <a:buClr>
                <a:srgbClr val="007698"/>
              </a:buClr>
              <a:buFont typeface="Arial" panose="020B0604020202020204" pitchFamily="34" charset="0"/>
              <a:buChar char="•"/>
            </a:pPr>
            <a:r>
              <a:rPr lang="en-US" sz="2400" spc="-10" dirty="0"/>
              <a:t>Subtidal fish, invertebrates</a:t>
            </a:r>
          </a:p>
          <a:p>
            <a:pPr marL="285750" indent="-285750">
              <a:spcBef>
                <a:spcPts val="600"/>
              </a:spcBef>
              <a:buClr>
                <a:srgbClr val="007698"/>
              </a:buClr>
              <a:buFont typeface="Arial" panose="020B0604020202020204" pitchFamily="34" charset="0"/>
              <a:buChar char="•"/>
            </a:pPr>
            <a:r>
              <a:rPr lang="en-US" sz="2400" dirty="0"/>
              <a:t>Water</a:t>
            </a:r>
          </a:p>
          <a:p>
            <a:pPr marL="285750" indent="-285750">
              <a:spcBef>
                <a:spcPts val="600"/>
              </a:spcBef>
              <a:buClr>
                <a:srgbClr val="007698"/>
              </a:buClr>
              <a:buFont typeface="Arial" panose="020B0604020202020204" pitchFamily="34" charset="0"/>
              <a:buChar char="•"/>
            </a:pPr>
            <a:r>
              <a:rPr lang="en-US" sz="2400" dirty="0"/>
              <a:t>Soil</a:t>
            </a:r>
          </a:p>
          <a:p>
            <a:pPr marL="285750" indent="-285750">
              <a:spcBef>
                <a:spcPts val="600"/>
              </a:spcBef>
              <a:buClr>
                <a:srgbClr val="007698"/>
              </a:buClr>
              <a:buFont typeface="Arial" panose="020B0604020202020204" pitchFamily="34" charset="0"/>
              <a:buChar char="•"/>
            </a:pPr>
            <a:r>
              <a:rPr lang="en-US" sz="2400" dirty="0" smtClean="0"/>
              <a:t>GFNMS Beach </a:t>
            </a:r>
            <a:r>
              <a:rPr lang="en-US" sz="2400" dirty="0"/>
              <a:t>W</a:t>
            </a:r>
            <a:r>
              <a:rPr lang="en-US" sz="2400" dirty="0" smtClean="0"/>
              <a:t>atch</a:t>
            </a:r>
            <a:endParaRPr lang="en-US" dirty="0"/>
          </a:p>
        </p:txBody>
      </p:sp>
    </p:spTree>
    <p:extLst>
      <p:ext uri="{BB962C8B-B14F-4D97-AF65-F5344CB8AC3E}">
        <p14:creationId xmlns:p14="http://schemas.microsoft.com/office/powerpoint/2010/main" val="227865667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C49D648-165B-43CA-B053-D9CB3E30579C}"/>
              </a:ext>
            </a:extLst>
          </p:cNvPr>
          <p:cNvPicPr>
            <a:picLocks noChangeAspect="1"/>
          </p:cNvPicPr>
          <p:nvPr/>
        </p:nvPicPr>
        <p:blipFill rotWithShape="1">
          <a:blip r:embed="rId3">
            <a:alphaModFix amt="70000"/>
            <a:extLst>
              <a:ext uri="{28A0092B-C50C-407E-A947-70E740481C1C}">
                <a14:useLocalDpi xmlns:a14="http://schemas.microsoft.com/office/drawing/2010/main" val="0"/>
              </a:ext>
            </a:extLst>
          </a:blip>
          <a:srcRect l="669" t="34784" b="13762"/>
          <a:stretch/>
        </p:blipFill>
        <p:spPr>
          <a:xfrm>
            <a:off x="3100251" y="1"/>
            <a:ext cx="9091749" cy="6858000"/>
          </a:xfrm>
          <a:prstGeom prst="rect">
            <a:avLst/>
          </a:prstGeom>
        </p:spPr>
      </p:pic>
      <p:sp>
        <p:nvSpPr>
          <p:cNvPr id="15" name="Text Placeholder 5">
            <a:extLst>
              <a:ext uri="{FF2B5EF4-FFF2-40B4-BE49-F238E27FC236}">
                <a16:creationId xmlns:a16="http://schemas.microsoft.com/office/drawing/2014/main" id="{FDEB7BAD-D743-48CB-B6DF-CE064FDB64F3}"/>
              </a:ext>
            </a:extLst>
          </p:cNvPr>
          <p:cNvSpPr>
            <a:spLocks noGrp="1"/>
          </p:cNvSpPr>
          <p:nvPr>
            <p:ph type="body" sz="quarter" idx="13"/>
          </p:nvPr>
        </p:nvSpPr>
        <p:spPr>
          <a:xfrm>
            <a:off x="303945" y="558484"/>
            <a:ext cx="2744741" cy="5459139"/>
          </a:xfrm>
        </p:spPr>
        <p:txBody>
          <a:bodyPr>
            <a:normAutofit/>
          </a:bodyPr>
          <a:lstStyle/>
          <a:p>
            <a:r>
              <a:rPr lang="en-US" sz="3000" dirty="0" smtClean="0"/>
              <a:t>Preparing for the unexpected</a:t>
            </a:r>
            <a:endParaRPr lang="en-US" sz="3000" dirty="0"/>
          </a:p>
        </p:txBody>
      </p:sp>
      <p:sp>
        <p:nvSpPr>
          <p:cNvPr id="13" name="Rectangle 12">
            <a:extLst>
              <a:ext uri="{FF2B5EF4-FFF2-40B4-BE49-F238E27FC236}">
                <a16:creationId xmlns:a16="http://schemas.microsoft.com/office/drawing/2014/main" id="{20E32AE8-D89E-4EEC-A5E6-35FB427839B1}"/>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3619843" y="397048"/>
            <a:ext cx="8092440" cy="523220"/>
          </a:xfrm>
          <a:prstGeom prst="rect">
            <a:avLst/>
          </a:prstGeom>
          <a:noFill/>
        </p:spPr>
        <p:txBody>
          <a:bodyPr wrap="square" rtlCol="0">
            <a:spAutoFit/>
          </a:bodyPr>
          <a:lstStyle/>
          <a:p>
            <a:pPr algn="ctr"/>
            <a:r>
              <a:rPr lang="en-US" sz="2800" b="1" dirty="0" smtClean="0">
                <a:solidFill>
                  <a:srgbClr val="007698"/>
                </a:solidFill>
              </a:rPr>
              <a:t>Contingency Plans</a:t>
            </a:r>
            <a:endParaRPr lang="en-US" sz="2800" b="1" dirty="0">
              <a:solidFill>
                <a:srgbClr val="007698"/>
              </a:solidFill>
            </a:endParaRPr>
          </a:p>
        </p:txBody>
      </p:sp>
      <p:sp>
        <p:nvSpPr>
          <p:cNvPr id="8" name="TextBox 7"/>
          <p:cNvSpPr txBox="1"/>
          <p:nvPr/>
        </p:nvSpPr>
        <p:spPr>
          <a:xfrm>
            <a:off x="3767121" y="1729937"/>
            <a:ext cx="5497018" cy="892552"/>
          </a:xfrm>
          <a:prstGeom prst="rect">
            <a:avLst/>
          </a:prstGeom>
          <a:noFill/>
        </p:spPr>
        <p:txBody>
          <a:bodyPr wrap="none" rtlCol="0">
            <a:spAutoFit/>
          </a:bodyPr>
          <a:lstStyle/>
          <a:p>
            <a:pPr marL="457200" indent="-457200">
              <a:lnSpc>
                <a:spcPct val="200000"/>
              </a:lnSpc>
              <a:buFont typeface="Arial" pitchFamily="34" charset="0"/>
              <a:buChar char="•"/>
            </a:pPr>
            <a:r>
              <a:rPr lang="en-US" sz="2600" b="1" dirty="0" smtClean="0">
                <a:solidFill>
                  <a:srgbClr val="F1730C"/>
                </a:solidFill>
                <a:effectLst>
                  <a:outerShdw blurRad="38100" dist="38100" dir="2700000" algn="tl">
                    <a:srgbClr val="000000">
                      <a:alpha val="43137"/>
                    </a:srgbClr>
                  </a:outerShdw>
                </a:effectLst>
              </a:rPr>
              <a:t>Significant non-target impacts</a:t>
            </a:r>
          </a:p>
        </p:txBody>
      </p:sp>
      <p:sp>
        <p:nvSpPr>
          <p:cNvPr id="10" name="TextBox 9"/>
          <p:cNvSpPr txBox="1"/>
          <p:nvPr/>
        </p:nvSpPr>
        <p:spPr>
          <a:xfrm>
            <a:off x="3767121" y="860305"/>
            <a:ext cx="1939955" cy="892552"/>
          </a:xfrm>
          <a:prstGeom prst="rect">
            <a:avLst/>
          </a:prstGeom>
          <a:noFill/>
        </p:spPr>
        <p:txBody>
          <a:bodyPr wrap="none" rtlCol="0">
            <a:spAutoFit/>
          </a:bodyPr>
          <a:lstStyle/>
          <a:p>
            <a:pPr marL="457200" indent="-457200">
              <a:lnSpc>
                <a:spcPct val="200000"/>
              </a:lnSpc>
              <a:buFont typeface="Arial" pitchFamily="34" charset="0"/>
              <a:buChar char="•"/>
            </a:pPr>
            <a:r>
              <a:rPr lang="en-US" sz="2600" b="1" dirty="0" smtClean="0">
                <a:solidFill>
                  <a:srgbClr val="F1730C"/>
                </a:solidFill>
                <a:effectLst>
                  <a:outerShdw blurRad="38100" dist="38100" dir="2700000" algn="tl">
                    <a:srgbClr val="000000">
                      <a:alpha val="43137"/>
                    </a:srgbClr>
                  </a:outerShdw>
                </a:effectLst>
              </a:rPr>
              <a:t>Bait spill</a:t>
            </a:r>
          </a:p>
        </p:txBody>
      </p:sp>
    </p:spTree>
    <p:extLst>
      <p:ext uri="{BB962C8B-B14F-4D97-AF65-F5344CB8AC3E}">
        <p14:creationId xmlns:p14="http://schemas.microsoft.com/office/powerpoint/2010/main" val="296704598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Success Stories</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Past successes for rodent eradication on islands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8273523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BA56031-24C6-4302-A28D-52D3D7EBE3E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893"/>
          <a:stretch/>
        </p:blipFill>
        <p:spPr>
          <a:xfrm>
            <a:off x="3953691" y="445073"/>
            <a:ext cx="8238307" cy="6234401"/>
          </a:xfrm>
          <a:prstGeom prst="rect">
            <a:avLst/>
          </a:prstGeom>
        </p:spPr>
      </p:pic>
      <p:sp>
        <p:nvSpPr>
          <p:cNvPr id="5" name="Content Placeholder 4">
            <a:extLst>
              <a:ext uri="{FF2B5EF4-FFF2-40B4-BE49-F238E27FC236}">
                <a16:creationId xmlns:a16="http://schemas.microsoft.com/office/drawing/2014/main" id="{5F7E3C90-404C-41A4-94D0-E1F4DE842F40}"/>
              </a:ext>
            </a:extLst>
          </p:cNvPr>
          <p:cNvSpPr>
            <a:spLocks noGrp="1"/>
          </p:cNvSpPr>
          <p:nvPr>
            <p:ph idx="1"/>
          </p:nvPr>
        </p:nvSpPr>
        <p:spPr>
          <a:xfrm>
            <a:off x="303945" y="2203268"/>
            <a:ext cx="3240444" cy="2810692"/>
          </a:xfrm>
        </p:spPr>
        <p:txBody>
          <a:bodyPr>
            <a:noAutofit/>
          </a:bodyPr>
          <a:lstStyle/>
          <a:p>
            <a:pPr marL="182880" indent="-182880">
              <a:spcBef>
                <a:spcPts val="1000"/>
              </a:spcBef>
              <a:buFont typeface="Arial" panose="020B0604020202020204" pitchFamily="34" charset="0"/>
              <a:buChar char="•"/>
            </a:pPr>
            <a:r>
              <a:rPr lang="en-US" sz="1400" b="1" kern="1100" dirty="0" smtClean="0">
                <a:solidFill>
                  <a:srgbClr val="FFC000"/>
                </a:solidFill>
                <a:latin typeface="+mn-lt"/>
              </a:rPr>
              <a:t>&gt;700 </a:t>
            </a:r>
            <a:r>
              <a:rPr lang="en-US" sz="1400" b="1" kern="1100" dirty="0">
                <a:latin typeface="+mn-lt"/>
              </a:rPr>
              <a:t>successful rodent (rats or mice) eradications worldwide</a:t>
            </a:r>
          </a:p>
          <a:p>
            <a:pPr marL="182880" indent="-182880">
              <a:spcBef>
                <a:spcPts val="1000"/>
              </a:spcBef>
              <a:buFont typeface="Arial" panose="020B0604020202020204" pitchFamily="34" charset="0"/>
              <a:buChar char="•"/>
            </a:pPr>
            <a:r>
              <a:rPr lang="en-US" sz="1400" b="1" kern="1100" dirty="0">
                <a:solidFill>
                  <a:srgbClr val="FFC000"/>
                </a:solidFill>
                <a:latin typeface="+mn-lt"/>
              </a:rPr>
              <a:t>5 </a:t>
            </a:r>
            <a:r>
              <a:rPr lang="en-US" sz="1400" b="1" kern="1100" dirty="0" smtClean="0">
                <a:latin typeface="+mn-lt"/>
              </a:rPr>
              <a:t>successful</a:t>
            </a:r>
            <a:r>
              <a:rPr lang="en-US" sz="1400" b="1" kern="1100" dirty="0" smtClean="0">
                <a:solidFill>
                  <a:srgbClr val="FFC000"/>
                </a:solidFill>
                <a:latin typeface="+mn-lt"/>
              </a:rPr>
              <a:t> </a:t>
            </a:r>
            <a:r>
              <a:rPr lang="en-US" sz="1400" b="1" kern="1100" dirty="0" smtClean="0">
                <a:latin typeface="+mn-lt"/>
              </a:rPr>
              <a:t>rodent </a:t>
            </a:r>
            <a:r>
              <a:rPr lang="en-US" sz="1400" b="1" kern="1100" dirty="0">
                <a:latin typeface="+mn-lt"/>
              </a:rPr>
              <a:t>eradications in U.S. (all rats)</a:t>
            </a:r>
          </a:p>
          <a:p>
            <a:pPr marL="182880" indent="-182880">
              <a:spcBef>
                <a:spcPts val="1000"/>
              </a:spcBef>
              <a:buFont typeface="Arial" panose="020B0604020202020204" pitchFamily="34" charset="0"/>
              <a:buChar char="•"/>
            </a:pPr>
            <a:r>
              <a:rPr lang="en-US" sz="1400" b="1" kern="1100" dirty="0" smtClean="0">
                <a:solidFill>
                  <a:srgbClr val="FFC000"/>
                </a:solidFill>
                <a:latin typeface="+mn-lt"/>
              </a:rPr>
              <a:t>59 </a:t>
            </a:r>
            <a:r>
              <a:rPr lang="en-US" sz="1400" b="1" kern="1100" dirty="0">
                <a:latin typeface="+mn-lt"/>
              </a:rPr>
              <a:t>successful mouse eradications worldwide since 1971 </a:t>
            </a:r>
          </a:p>
          <a:p>
            <a:pPr marL="182880" indent="-182880">
              <a:spcBef>
                <a:spcPts val="1000"/>
              </a:spcBef>
              <a:buFont typeface="Arial" panose="020B0604020202020204" pitchFamily="34" charset="0"/>
              <a:buChar char="•"/>
            </a:pPr>
            <a:r>
              <a:rPr lang="en-US" sz="1400" b="1" kern="1100" dirty="0" smtClean="0">
                <a:latin typeface="+mn-lt"/>
              </a:rPr>
              <a:t>All of </a:t>
            </a:r>
            <a:r>
              <a:rPr lang="en-US" sz="1400" b="1" kern="1100" dirty="0" smtClean="0">
                <a:solidFill>
                  <a:srgbClr val="FFC000"/>
                </a:solidFill>
                <a:latin typeface="+mn-lt"/>
              </a:rPr>
              <a:t>30 </a:t>
            </a:r>
            <a:r>
              <a:rPr lang="en-US" sz="1400" b="1" kern="1100" dirty="0" smtClean="0">
                <a:latin typeface="+mn-lt"/>
              </a:rPr>
              <a:t>completed mouse eradications since 2007 were successful</a:t>
            </a:r>
            <a:endParaRPr lang="en-US" sz="1400" b="1" kern="1100" dirty="0">
              <a:latin typeface="+mn-lt"/>
            </a:endParaRPr>
          </a:p>
        </p:txBody>
      </p:sp>
      <p:sp>
        <p:nvSpPr>
          <p:cNvPr id="6" name="Text Placeholder 5">
            <a:extLst>
              <a:ext uri="{FF2B5EF4-FFF2-40B4-BE49-F238E27FC236}">
                <a16:creationId xmlns:a16="http://schemas.microsoft.com/office/drawing/2014/main" id="{40BFBF01-A0D5-4AA3-AD34-E4CD0617F71D}"/>
              </a:ext>
            </a:extLst>
          </p:cNvPr>
          <p:cNvSpPr>
            <a:spLocks noGrp="1"/>
          </p:cNvSpPr>
          <p:nvPr>
            <p:ph type="body" sz="quarter" idx="13"/>
          </p:nvPr>
        </p:nvSpPr>
        <p:spPr>
          <a:xfrm>
            <a:off x="303945" y="549775"/>
            <a:ext cx="3154150" cy="1548991"/>
          </a:xfrm>
        </p:spPr>
        <p:txBody>
          <a:bodyPr>
            <a:normAutofit/>
          </a:bodyPr>
          <a:lstStyle/>
          <a:p>
            <a:pPr>
              <a:spcBef>
                <a:spcPts val="600"/>
              </a:spcBef>
            </a:pPr>
            <a:r>
              <a:rPr lang="en-US" sz="2800" b="1" dirty="0"/>
              <a:t>Worldwide </a:t>
            </a:r>
            <a:r>
              <a:rPr lang="en-US" sz="2800" b="1" dirty="0" smtClean="0"/>
              <a:t>Rodent </a:t>
            </a:r>
            <a:r>
              <a:rPr lang="en-US" sz="2800" b="1" dirty="0"/>
              <a:t>Eradication</a:t>
            </a:r>
          </a:p>
        </p:txBody>
      </p:sp>
      <p:sp>
        <p:nvSpPr>
          <p:cNvPr id="2" name="TextBox 1"/>
          <p:cNvSpPr txBox="1"/>
          <p:nvPr/>
        </p:nvSpPr>
        <p:spPr>
          <a:xfrm>
            <a:off x="4096512" y="445073"/>
            <a:ext cx="4354077" cy="369332"/>
          </a:xfrm>
          <a:prstGeom prst="rect">
            <a:avLst/>
          </a:prstGeom>
          <a:noFill/>
        </p:spPr>
        <p:txBody>
          <a:bodyPr wrap="none" rtlCol="0">
            <a:spAutoFit/>
          </a:bodyPr>
          <a:lstStyle/>
          <a:p>
            <a:r>
              <a:rPr lang="en-US" b="1" dirty="0" smtClean="0">
                <a:solidFill>
                  <a:srgbClr val="FF0000"/>
                </a:solidFill>
              </a:rPr>
              <a:t>House Mouse Eradications Worldwide</a:t>
            </a:r>
            <a:endParaRPr lang="en-US" b="1" dirty="0">
              <a:solidFill>
                <a:srgbClr val="FF0000"/>
              </a:solidFill>
            </a:endParaRPr>
          </a:p>
        </p:txBody>
      </p:sp>
      <p:sp>
        <p:nvSpPr>
          <p:cNvPr id="7" name="TextBox 6"/>
          <p:cNvSpPr txBox="1"/>
          <p:nvPr/>
        </p:nvSpPr>
        <p:spPr>
          <a:xfrm>
            <a:off x="523802" y="5186116"/>
            <a:ext cx="1768433" cy="292388"/>
          </a:xfrm>
          <a:prstGeom prst="rect">
            <a:avLst/>
          </a:prstGeom>
          <a:noFill/>
        </p:spPr>
        <p:txBody>
          <a:bodyPr wrap="none" rtlCol="0">
            <a:spAutoFit/>
          </a:bodyPr>
          <a:lstStyle/>
          <a:p>
            <a:r>
              <a:rPr lang="en-US" sz="1300" b="1" dirty="0" smtClean="0">
                <a:solidFill>
                  <a:schemeClr val="bg1"/>
                </a:solidFill>
              </a:rPr>
              <a:t>Source: DIISE (2020)</a:t>
            </a:r>
          </a:p>
        </p:txBody>
      </p:sp>
    </p:spTree>
    <p:extLst>
      <p:ext uri="{BB962C8B-B14F-4D97-AF65-F5344CB8AC3E}">
        <p14:creationId xmlns:p14="http://schemas.microsoft.com/office/powerpoint/2010/main" val="210075821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rocky island in the middle of a body of water&#10;&#10;Description automatically generated">
            <a:extLst>
              <a:ext uri="{FF2B5EF4-FFF2-40B4-BE49-F238E27FC236}">
                <a16:creationId xmlns:a16="http://schemas.microsoft.com/office/drawing/2014/main" id="{6BA56031-24C6-4302-A28D-52D3D7EBE3E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96" r="15097"/>
          <a:stretch/>
        </p:blipFill>
        <p:spPr>
          <a:xfrm>
            <a:off x="3879463" y="0"/>
            <a:ext cx="8312535" cy="6858000"/>
          </a:xfrm>
          <a:prstGeom prst="rect">
            <a:avLst/>
          </a:prstGeom>
        </p:spPr>
      </p:pic>
      <p:sp>
        <p:nvSpPr>
          <p:cNvPr id="5" name="Content Placeholder 4">
            <a:extLst>
              <a:ext uri="{FF2B5EF4-FFF2-40B4-BE49-F238E27FC236}">
                <a16:creationId xmlns:a16="http://schemas.microsoft.com/office/drawing/2014/main" id="{5F7E3C90-404C-41A4-94D0-E1F4DE842F40}"/>
              </a:ext>
            </a:extLst>
          </p:cNvPr>
          <p:cNvSpPr>
            <a:spLocks noGrp="1"/>
          </p:cNvSpPr>
          <p:nvPr>
            <p:ph idx="1"/>
          </p:nvPr>
        </p:nvSpPr>
        <p:spPr>
          <a:xfrm>
            <a:off x="303945" y="1517652"/>
            <a:ext cx="3154150" cy="4493623"/>
          </a:xfrm>
        </p:spPr>
        <p:txBody>
          <a:bodyPr>
            <a:normAutofit fontScale="32500" lnSpcReduction="20000"/>
          </a:bodyPr>
          <a:lstStyle/>
          <a:p>
            <a:pPr>
              <a:spcBef>
                <a:spcPts val="600"/>
              </a:spcBef>
            </a:pPr>
            <a:r>
              <a:rPr lang="en-US" sz="7200" b="1" dirty="0" smtClean="0"/>
              <a:t>Benefits Achieved: </a:t>
            </a:r>
          </a:p>
          <a:p>
            <a:pPr marL="365760" indent="-182880">
              <a:lnSpc>
                <a:spcPct val="110000"/>
              </a:lnSpc>
              <a:spcBef>
                <a:spcPts val="1000"/>
              </a:spcBef>
              <a:buFont typeface="Arial" panose="020B0604020202020204" pitchFamily="34" charset="0"/>
              <a:buChar char="•"/>
            </a:pPr>
            <a:r>
              <a:rPr lang="en-US" sz="4800" b="1" dirty="0" smtClean="0">
                <a:latin typeface="+mn-lt"/>
              </a:rPr>
              <a:t>Rats eradicated using </a:t>
            </a:r>
            <a:r>
              <a:rPr lang="en-US" sz="4800" b="1" dirty="0" err="1" smtClean="0">
                <a:latin typeface="+mn-lt"/>
              </a:rPr>
              <a:t>brodifacoum</a:t>
            </a:r>
            <a:endParaRPr lang="en-US" sz="4800" b="1" dirty="0" smtClean="0">
              <a:latin typeface="+mn-lt"/>
            </a:endParaRPr>
          </a:p>
          <a:p>
            <a:pPr marL="365760" indent="-182880">
              <a:lnSpc>
                <a:spcPct val="110000"/>
              </a:lnSpc>
              <a:spcBef>
                <a:spcPts val="1000"/>
              </a:spcBef>
              <a:buFont typeface="Arial" panose="020B0604020202020204" pitchFamily="34" charset="0"/>
              <a:buChar char="•"/>
            </a:pPr>
            <a:r>
              <a:rPr lang="en-US" sz="4800" b="1" dirty="0" smtClean="0">
                <a:latin typeface="+mn-lt"/>
              </a:rPr>
              <a:t>No negative impacts to gulls, seawater, marine invertebrates, or marine fish</a:t>
            </a:r>
            <a:endParaRPr lang="en-US" sz="4800" b="1" dirty="0">
              <a:latin typeface="+mn-lt"/>
            </a:endParaRPr>
          </a:p>
          <a:p>
            <a:pPr marL="365760" indent="-182880">
              <a:lnSpc>
                <a:spcPct val="110000"/>
              </a:lnSpc>
              <a:spcBef>
                <a:spcPts val="1000"/>
              </a:spcBef>
              <a:buFont typeface="Arial" panose="020B0604020202020204" pitchFamily="34" charset="0"/>
              <a:buChar char="•"/>
            </a:pPr>
            <a:r>
              <a:rPr lang="en-US" sz="4800" b="1" dirty="0" smtClean="0">
                <a:latin typeface="+mn-lt"/>
              </a:rPr>
              <a:t>Successful mitigation measures</a:t>
            </a:r>
          </a:p>
          <a:p>
            <a:pPr marL="365760" indent="-182880">
              <a:lnSpc>
                <a:spcPct val="110000"/>
              </a:lnSpc>
              <a:spcBef>
                <a:spcPts val="1000"/>
              </a:spcBef>
              <a:buFont typeface="Arial" panose="020B0604020202020204" pitchFamily="34" charset="0"/>
              <a:buChar char="•"/>
            </a:pPr>
            <a:r>
              <a:rPr lang="en-US" sz="4800" b="1" dirty="0" smtClean="0">
                <a:latin typeface="+mn-lt"/>
              </a:rPr>
              <a:t>Seabird populations recovering: Scripps’s </a:t>
            </a:r>
            <a:r>
              <a:rPr lang="en-US" sz="4800" b="1" dirty="0" err="1" smtClean="0">
                <a:latin typeface="+mn-lt"/>
              </a:rPr>
              <a:t>Murrelet</a:t>
            </a:r>
            <a:r>
              <a:rPr lang="en-US" sz="4800" b="1" dirty="0" smtClean="0">
                <a:latin typeface="+mn-lt"/>
              </a:rPr>
              <a:t>, Ashy Storm-Petrel, Cassin’s Auklet</a:t>
            </a:r>
            <a:endParaRPr lang="en-US" sz="4800" b="1" dirty="0">
              <a:latin typeface="+mn-lt"/>
            </a:endParaRPr>
          </a:p>
          <a:p>
            <a:pPr marL="365760" indent="-182880">
              <a:lnSpc>
                <a:spcPct val="110000"/>
              </a:lnSpc>
              <a:spcBef>
                <a:spcPts val="1000"/>
              </a:spcBef>
              <a:buFont typeface="Arial" panose="020B0604020202020204" pitchFamily="34" charset="0"/>
              <a:buChar char="•"/>
            </a:pPr>
            <a:r>
              <a:rPr lang="en-US" sz="4800" b="1" dirty="0" smtClean="0">
                <a:latin typeface="+mn-lt"/>
              </a:rPr>
              <a:t>Increases in intertidal invertebrates. </a:t>
            </a:r>
            <a:endParaRPr lang="en-US" sz="4800" b="1" dirty="0">
              <a:latin typeface="+mn-lt"/>
            </a:endParaRPr>
          </a:p>
        </p:txBody>
      </p:sp>
      <p:sp>
        <p:nvSpPr>
          <p:cNvPr id="6" name="Text Placeholder 5">
            <a:extLst>
              <a:ext uri="{FF2B5EF4-FFF2-40B4-BE49-F238E27FC236}">
                <a16:creationId xmlns:a16="http://schemas.microsoft.com/office/drawing/2014/main" id="{40BFBF01-A0D5-4AA3-AD34-E4CD0617F71D}"/>
              </a:ext>
            </a:extLst>
          </p:cNvPr>
          <p:cNvSpPr>
            <a:spLocks noGrp="1"/>
          </p:cNvSpPr>
          <p:nvPr>
            <p:ph type="body" sz="quarter" idx="13"/>
          </p:nvPr>
        </p:nvSpPr>
        <p:spPr>
          <a:xfrm>
            <a:off x="303945" y="286530"/>
            <a:ext cx="3371072" cy="1218065"/>
          </a:xfrm>
        </p:spPr>
        <p:txBody>
          <a:bodyPr>
            <a:normAutofit fontScale="92500"/>
          </a:bodyPr>
          <a:lstStyle/>
          <a:p>
            <a:pPr>
              <a:spcBef>
                <a:spcPts val="600"/>
              </a:spcBef>
            </a:pPr>
            <a:r>
              <a:rPr lang="en-US" sz="3500" b="1" cap="all" dirty="0"/>
              <a:t>Success Story</a:t>
            </a:r>
          </a:p>
          <a:p>
            <a:pPr>
              <a:spcBef>
                <a:spcPts val="600"/>
              </a:spcBef>
            </a:pPr>
            <a:r>
              <a:rPr lang="en-US" sz="2800" b="1" dirty="0" err="1" smtClean="0"/>
              <a:t>Anacapa</a:t>
            </a:r>
            <a:r>
              <a:rPr lang="en-US" sz="2800" b="1" dirty="0" smtClean="0"/>
              <a:t> Island</a:t>
            </a:r>
            <a:endParaRPr lang="en-US" sz="2800" b="1" dirty="0"/>
          </a:p>
        </p:txBody>
      </p:sp>
      <p:pic>
        <p:nvPicPr>
          <p:cNvPr id="15" name="Picture Placeholder 14" descr="A close up of a map&#10;&#10;Description automatically generated">
            <a:extLst>
              <a:ext uri="{FF2B5EF4-FFF2-40B4-BE49-F238E27FC236}">
                <a16:creationId xmlns:a16="http://schemas.microsoft.com/office/drawing/2014/main" id="{EECF5949-56D5-42CA-A6FF-D1F90425A6E3}"/>
              </a:ext>
            </a:extLst>
          </p:cNvPr>
          <p:cNvPicPr>
            <a:picLocks noGrp="1" noChangeAspect="1"/>
          </p:cNvPicPr>
          <p:nvPr>
            <p:ph type="pic" sz="quarter" idx="14"/>
          </p:nvPr>
        </p:nvPicPr>
        <p:blipFill rotWithShape="1">
          <a:blip r:embed="rId4" cstate="print">
            <a:extLst>
              <a:ext uri="{28A0092B-C50C-407E-A947-70E740481C1C}">
                <a14:useLocalDpi xmlns:a14="http://schemas.microsoft.com/office/drawing/2010/main" val="0"/>
              </a:ext>
            </a:extLst>
          </a:blip>
          <a:srcRect l="5215" t="8747" r="5881" b="8747"/>
          <a:stretch/>
        </p:blipFill>
        <p:spPr>
          <a:xfrm>
            <a:off x="9483634" y="4162696"/>
            <a:ext cx="2290354" cy="2125409"/>
          </a:xfrm>
          <a:effectLst>
            <a:outerShdw blurRad="50800" dist="38100" dir="2700000" algn="tl" rotWithShape="0">
              <a:prstClr val="black">
                <a:alpha val="40000"/>
              </a:prstClr>
            </a:outerShdw>
          </a:effectLst>
        </p:spPr>
      </p:pic>
      <p:sp>
        <p:nvSpPr>
          <p:cNvPr id="16" name="Rectangle 15">
            <a:extLst>
              <a:ext uri="{FF2B5EF4-FFF2-40B4-BE49-F238E27FC236}">
                <a16:creationId xmlns:a16="http://schemas.microsoft.com/office/drawing/2014/main" id="{D4E827F1-D0F3-4BAA-AC0D-6391FF2B1420}"/>
              </a:ext>
            </a:extLst>
          </p:cNvPr>
          <p:cNvSpPr/>
          <p:nvPr/>
        </p:nvSpPr>
        <p:spPr>
          <a:xfrm>
            <a:off x="3788023"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p:cNvSpPr txBox="1"/>
          <p:nvPr/>
        </p:nvSpPr>
        <p:spPr>
          <a:xfrm>
            <a:off x="511770" y="6288125"/>
            <a:ext cx="1675459" cy="461665"/>
          </a:xfrm>
          <a:prstGeom prst="rect">
            <a:avLst/>
          </a:prstGeom>
          <a:noFill/>
        </p:spPr>
        <p:txBody>
          <a:bodyPr wrap="none" rtlCol="0">
            <a:spAutoFit/>
          </a:bodyPr>
          <a:lstStyle/>
          <a:p>
            <a:r>
              <a:rPr lang="en-US" sz="1200" dirty="0" err="1" smtClean="0">
                <a:solidFill>
                  <a:schemeClr val="bg1"/>
                </a:solidFill>
              </a:rPr>
              <a:t>Howald</a:t>
            </a:r>
            <a:r>
              <a:rPr lang="en-US" sz="1200" dirty="0" smtClean="0">
                <a:solidFill>
                  <a:schemeClr val="bg1"/>
                </a:solidFill>
              </a:rPr>
              <a:t> et al. (2009)</a:t>
            </a:r>
          </a:p>
          <a:p>
            <a:r>
              <a:rPr lang="en-US" sz="1200" dirty="0" smtClean="0">
                <a:solidFill>
                  <a:schemeClr val="bg1"/>
                </a:solidFill>
              </a:rPr>
              <a:t>Newton et al. (2016)</a:t>
            </a:r>
            <a:endParaRPr lang="en-US" sz="1200" dirty="0">
              <a:solidFill>
                <a:schemeClr val="bg1"/>
              </a:solidFill>
            </a:endParaRPr>
          </a:p>
        </p:txBody>
      </p:sp>
    </p:spTree>
    <p:extLst>
      <p:ext uri="{BB962C8B-B14F-4D97-AF65-F5344CB8AC3E}">
        <p14:creationId xmlns:p14="http://schemas.microsoft.com/office/powerpoint/2010/main" val="318896019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t="-8112"/>
          <a:stretch/>
        </p:blipFill>
        <p:spPr>
          <a:xfrm>
            <a:off x="3115340" y="1263535"/>
            <a:ext cx="9076660" cy="5594465"/>
          </a:xfrm>
          <a:prstGeom prst="rect">
            <a:avLst/>
          </a:prstGeom>
          <a:effectLst/>
        </p:spPr>
      </p:pic>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D132D70C-5A58-461C-A434-A121C52634F6}"/>
              </a:ext>
            </a:extLst>
          </p:cNvPr>
          <p:cNvSpPr txBox="1"/>
          <p:nvPr/>
        </p:nvSpPr>
        <p:spPr>
          <a:xfrm>
            <a:off x="3879437" y="1165823"/>
            <a:ext cx="7894374" cy="5078313"/>
          </a:xfrm>
          <a:prstGeom prst="rect">
            <a:avLst/>
          </a:prstGeom>
          <a:noFill/>
        </p:spPr>
        <p:txBody>
          <a:bodyPr wrap="square" rtlCol="0">
            <a:spAutoFit/>
          </a:bodyPr>
          <a:lstStyle/>
          <a:p>
            <a:pPr>
              <a:spcBef>
                <a:spcPts val="1800"/>
              </a:spcBef>
            </a:pPr>
            <a:endParaRPr lang="en-US" sz="2400" b="1" dirty="0">
              <a:solidFill>
                <a:srgbClr val="F1730C"/>
              </a:solidFill>
            </a:endParaRPr>
          </a:p>
          <a:p>
            <a:pPr marL="285750" indent="-285750">
              <a:spcBef>
                <a:spcPts val="1800"/>
              </a:spcBef>
              <a:buClr>
                <a:srgbClr val="F1730C"/>
              </a:buClr>
              <a:buFont typeface="Arial" panose="020B0604020202020204" pitchFamily="34" charset="0"/>
              <a:buChar char="•"/>
            </a:pPr>
            <a:r>
              <a:rPr lang="en-US" sz="2000" b="1" dirty="0" smtClean="0"/>
              <a:t>Coastal Consistency </a:t>
            </a:r>
            <a:r>
              <a:rPr lang="en-US" sz="2000" b="1" dirty="0" smtClean="0"/>
              <a:t>Determination</a:t>
            </a:r>
          </a:p>
          <a:p>
            <a:pPr marL="800100" lvl="1" indent="-342900">
              <a:spcBef>
                <a:spcPts val="1800"/>
              </a:spcBef>
              <a:buClr>
                <a:srgbClr val="F1730C"/>
              </a:buClr>
              <a:buFont typeface="Courier New" panose="02070309020205020404" pitchFamily="49" charset="0"/>
              <a:buChar char="o"/>
            </a:pPr>
            <a:r>
              <a:rPr lang="en-US" sz="2000" b="1" dirty="0" smtClean="0"/>
              <a:t>Submitted April 2021</a:t>
            </a:r>
          </a:p>
          <a:p>
            <a:pPr marL="800100" lvl="1" indent="-342900">
              <a:spcBef>
                <a:spcPts val="1800"/>
              </a:spcBef>
              <a:buClr>
                <a:srgbClr val="F1730C"/>
              </a:buClr>
              <a:buFont typeface="Courier New" panose="02070309020205020404" pitchFamily="49" charset="0"/>
              <a:buChar char="o"/>
            </a:pPr>
            <a:r>
              <a:rPr lang="en-US" sz="2000" b="1" dirty="0" smtClean="0"/>
              <a:t>Hearing </a:t>
            </a:r>
            <a:r>
              <a:rPr lang="en-US" sz="2000" b="1" dirty="0" smtClean="0"/>
              <a:t>targeted for Fall 2021</a:t>
            </a:r>
            <a:r>
              <a:rPr lang="en-US" sz="2000" b="1" dirty="0" smtClean="0"/>
              <a:t>)</a:t>
            </a:r>
          </a:p>
          <a:p>
            <a:pPr marL="285750" indent="-285750">
              <a:spcBef>
                <a:spcPts val="1800"/>
              </a:spcBef>
              <a:buClr>
                <a:srgbClr val="F1730C"/>
              </a:buClr>
              <a:buFont typeface="Arial" panose="020B0604020202020204" pitchFamily="34" charset="0"/>
              <a:buChar char="•"/>
            </a:pPr>
            <a:r>
              <a:rPr lang="en-US" sz="2000" b="1" dirty="0" smtClean="0"/>
              <a:t>Record of Decision (target Fall </a:t>
            </a:r>
            <a:r>
              <a:rPr lang="en-US" sz="2000" b="1" dirty="0" smtClean="0"/>
              <a:t>2021)</a:t>
            </a:r>
            <a:endParaRPr lang="en-US" sz="2000" b="1" dirty="0" smtClean="0"/>
          </a:p>
          <a:p>
            <a:pPr marL="285750" indent="-285750">
              <a:spcBef>
                <a:spcPts val="1800"/>
              </a:spcBef>
              <a:buClr>
                <a:srgbClr val="F1730C"/>
              </a:buClr>
              <a:buFont typeface="Arial" panose="020B0604020202020204" pitchFamily="34" charset="0"/>
              <a:buChar char="•"/>
            </a:pPr>
            <a:r>
              <a:rPr lang="en-US" sz="2000" b="1" dirty="0" smtClean="0"/>
              <a:t>Obtain other environmental permits &amp; </a:t>
            </a:r>
            <a:r>
              <a:rPr lang="en-US" sz="2000" b="1" dirty="0" smtClean="0"/>
              <a:t>consultations</a:t>
            </a:r>
          </a:p>
          <a:p>
            <a:pPr marL="285750" indent="-285750">
              <a:spcBef>
                <a:spcPts val="1800"/>
              </a:spcBef>
              <a:buClr>
                <a:srgbClr val="F1730C"/>
              </a:buClr>
              <a:buFont typeface="Arial" panose="020B0604020202020204" pitchFamily="34" charset="0"/>
              <a:buChar char="•"/>
            </a:pPr>
            <a:r>
              <a:rPr lang="en-US" sz="2000" b="1" dirty="0" smtClean="0"/>
              <a:t>Obtain funding, select implementation contractor/cooperator</a:t>
            </a:r>
            <a:endParaRPr lang="en-US" sz="2000" b="1" dirty="0" smtClean="0"/>
          </a:p>
          <a:p>
            <a:pPr marL="285750" indent="-285750">
              <a:spcBef>
                <a:spcPts val="1800"/>
              </a:spcBef>
              <a:buClr>
                <a:srgbClr val="F1730C"/>
              </a:buClr>
              <a:buFont typeface="Arial" panose="020B0604020202020204" pitchFamily="34" charset="0"/>
              <a:buChar char="•"/>
            </a:pPr>
            <a:r>
              <a:rPr lang="en-US" sz="2000" b="1" dirty="0" smtClean="0"/>
              <a:t>Finalize implementation plans</a:t>
            </a:r>
          </a:p>
          <a:p>
            <a:pPr marL="285750" indent="-285750">
              <a:spcBef>
                <a:spcPts val="1800"/>
              </a:spcBef>
              <a:buClr>
                <a:srgbClr val="F1730C"/>
              </a:buClr>
              <a:buFont typeface="Arial" panose="020B0604020202020204" pitchFamily="34" charset="0"/>
              <a:buChar char="•"/>
            </a:pPr>
            <a:r>
              <a:rPr lang="en-US" sz="2000" b="1" dirty="0" smtClean="0"/>
              <a:t>Implementation (Fall 2023?) </a:t>
            </a:r>
          </a:p>
        </p:txBody>
      </p:sp>
      <p:sp>
        <p:nvSpPr>
          <p:cNvPr id="8" name="Title 3"/>
          <p:cNvSpPr txBox="1">
            <a:spLocks/>
          </p:cNvSpPr>
          <p:nvPr/>
        </p:nvSpPr>
        <p:spPr>
          <a:xfrm>
            <a:off x="3911957" y="614541"/>
            <a:ext cx="7133763" cy="856847"/>
          </a:xfrm>
          <a:prstGeom prst="rect">
            <a:avLst/>
          </a:prstGeom>
        </p:spPr>
        <p:txBody>
          <a:bodyPr>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4000" b="1" dirty="0" smtClean="0">
                <a:solidFill>
                  <a:srgbClr val="007698"/>
                </a:solidFill>
                <a:effectLst>
                  <a:outerShdw blurRad="38100" dist="38100" dir="2700000" algn="tl">
                    <a:srgbClr val="000000">
                      <a:alpha val="43137"/>
                    </a:srgbClr>
                  </a:outerShdw>
                </a:effectLst>
                <a:cs typeface="Calibri" pitchFamily="34" charset="0"/>
              </a:rPr>
              <a:t>Timeline</a:t>
            </a:r>
          </a:p>
          <a:p>
            <a:endParaRPr lang="en-US" sz="4000" b="1" dirty="0">
              <a:solidFill>
                <a:srgbClr val="007698"/>
              </a:solidFill>
              <a:effectLst>
                <a:outerShdw blurRad="38100" dist="38100" dir="2700000" algn="tl">
                  <a:srgbClr val="000000">
                    <a:alpha val="43137"/>
                  </a:srgbClr>
                </a:outerShdw>
              </a:effectLst>
              <a:cs typeface="Calibri" pitchFamily="34" charset="0"/>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6136" y="2002857"/>
            <a:ext cx="2743880" cy="2057910"/>
          </a:xfrm>
          <a:prstGeom prst="rect">
            <a:avLst/>
          </a:prstGeom>
        </p:spPr>
      </p:pic>
    </p:spTree>
    <p:extLst>
      <p:ext uri="{BB962C8B-B14F-4D97-AF65-F5344CB8AC3E}">
        <p14:creationId xmlns:p14="http://schemas.microsoft.com/office/powerpoint/2010/main" val="73104120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C50E989-FE7B-4456-97C8-0415D39A7E05}"/>
              </a:ext>
            </a:extLst>
          </p:cNvPr>
          <p:cNvSpPr txBox="1"/>
          <p:nvPr/>
        </p:nvSpPr>
        <p:spPr>
          <a:xfrm>
            <a:off x="522513" y="223201"/>
            <a:ext cx="11146971" cy="584775"/>
          </a:xfrm>
          <a:prstGeom prst="rect">
            <a:avLst/>
          </a:prstGeom>
          <a:noFill/>
        </p:spPr>
        <p:txBody>
          <a:bodyPr wrap="square" rtlCol="0">
            <a:spAutoFit/>
          </a:bodyPr>
          <a:lstStyle/>
          <a:p>
            <a:pPr algn="ctr"/>
            <a:r>
              <a:rPr lang="en-US" sz="3200" dirty="0" smtClean="0">
                <a:solidFill>
                  <a:srgbClr val="007698"/>
                </a:solidFill>
              </a:rPr>
              <a:t>Partners and Other Supporters </a:t>
            </a:r>
            <a:endParaRPr lang="en-US" sz="3200" dirty="0">
              <a:solidFill>
                <a:srgbClr val="007698"/>
              </a:solidFill>
            </a:endParaRPr>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1633" y="1023301"/>
            <a:ext cx="2794593" cy="990553"/>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38218" y="1023301"/>
            <a:ext cx="2633789" cy="1095281"/>
          </a:xfrm>
          <a:prstGeom prst="rect">
            <a:avLst/>
          </a:prstGeom>
        </p:spPr>
      </p:pic>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526976" y="2471005"/>
            <a:ext cx="1163992" cy="1659308"/>
          </a:xfrm>
          <a:prstGeom prst="rect">
            <a:avLst/>
          </a:prstGeom>
        </p:spPr>
      </p:pic>
      <p:pic>
        <p:nvPicPr>
          <p:cNvPr id="15" name="Picture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54531" y="1026191"/>
            <a:ext cx="1911905" cy="907408"/>
          </a:xfrm>
          <a:prstGeom prst="rect">
            <a:avLst/>
          </a:prstGeom>
        </p:spPr>
      </p:pic>
      <p:pic>
        <p:nvPicPr>
          <p:cNvPr id="17" name="Picture 16"/>
          <p:cNvPicPr>
            <a:picLocks noChangeAspect="1"/>
          </p:cNvPicPr>
          <p:nvPr/>
        </p:nvPicPr>
        <p:blipFill rotWithShape="1">
          <a:blip r:embed="rId8">
            <a:extLst>
              <a:ext uri="{28A0092B-C50C-407E-A947-70E740481C1C}">
                <a14:useLocalDpi xmlns:a14="http://schemas.microsoft.com/office/drawing/2010/main" val="0"/>
              </a:ext>
            </a:extLst>
          </a:blip>
          <a:srcRect t="15340" b="19950"/>
          <a:stretch/>
        </p:blipFill>
        <p:spPr>
          <a:xfrm>
            <a:off x="5652200" y="2439563"/>
            <a:ext cx="1886150" cy="1220507"/>
          </a:xfrm>
          <a:prstGeom prst="rect">
            <a:avLst/>
          </a:prstGeom>
        </p:spPr>
      </p:pic>
      <p:pic>
        <p:nvPicPr>
          <p:cNvPr id="19" name="Picture 1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55814" y="4049405"/>
            <a:ext cx="2413302" cy="793976"/>
          </a:xfrm>
          <a:prstGeom prst="rect">
            <a:avLst/>
          </a:prstGeom>
        </p:spPr>
      </p:pic>
      <p:pic>
        <p:nvPicPr>
          <p:cNvPr id="20" name="Picture 19"/>
          <p:cNvPicPr>
            <a:picLocks noChangeAspect="1"/>
          </p:cNvPicPr>
          <p:nvPr/>
        </p:nvPicPr>
        <p:blipFill rotWithShape="1">
          <a:blip r:embed="rId10" cstate="print">
            <a:extLst>
              <a:ext uri="{28A0092B-C50C-407E-A947-70E740481C1C}">
                <a14:useLocalDpi xmlns:a14="http://schemas.microsoft.com/office/drawing/2010/main" val="0"/>
              </a:ext>
            </a:extLst>
          </a:blip>
          <a:srcRect l="30407" t="4755" r="30467" b="7481"/>
          <a:stretch/>
        </p:blipFill>
        <p:spPr>
          <a:xfrm>
            <a:off x="2673993" y="2434255"/>
            <a:ext cx="1128451" cy="1423839"/>
          </a:xfrm>
          <a:prstGeom prst="rect">
            <a:avLst/>
          </a:prstGeom>
        </p:spPr>
      </p:pic>
      <p:pic>
        <p:nvPicPr>
          <p:cNvPr id="21" name="Picture 2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72534" y="4398374"/>
            <a:ext cx="2765684" cy="403329"/>
          </a:xfrm>
          <a:prstGeom prst="rect">
            <a:avLst/>
          </a:prstGeom>
        </p:spPr>
      </p:pic>
      <p:pic>
        <p:nvPicPr>
          <p:cNvPr id="22" name="Picture 2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218511" y="2522360"/>
            <a:ext cx="1227212" cy="1227212"/>
          </a:xfrm>
          <a:prstGeom prst="rect">
            <a:avLst/>
          </a:prstGeom>
        </p:spPr>
      </p:pic>
      <p:pic>
        <p:nvPicPr>
          <p:cNvPr id="23" name="Picture 2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974562" y="5368457"/>
            <a:ext cx="3191745" cy="923569"/>
          </a:xfrm>
          <a:prstGeom prst="rect">
            <a:avLst/>
          </a:prstGeom>
        </p:spPr>
      </p:pic>
      <p:pic>
        <p:nvPicPr>
          <p:cNvPr id="24" name="Picture 23"/>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0433660" y="906838"/>
            <a:ext cx="1350625" cy="1350625"/>
          </a:xfrm>
          <a:prstGeom prst="rect">
            <a:avLst/>
          </a:prstGeom>
        </p:spPr>
      </p:pic>
      <p:pic>
        <p:nvPicPr>
          <p:cNvPr id="25" name="Picture 24"/>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727633" y="3856646"/>
            <a:ext cx="1715320" cy="1715320"/>
          </a:xfrm>
          <a:prstGeom prst="rect">
            <a:avLst/>
          </a:prstGeom>
        </p:spPr>
      </p:pic>
      <p:pic>
        <p:nvPicPr>
          <p:cNvPr id="26" name="Picture 25"/>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7330231" y="2555949"/>
            <a:ext cx="2944324" cy="1104121"/>
          </a:xfrm>
          <a:prstGeom prst="rect">
            <a:avLst/>
          </a:prstGeom>
        </p:spPr>
      </p:pic>
      <p:pic>
        <p:nvPicPr>
          <p:cNvPr id="27" name="Picture 26"/>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5975220" y="4105559"/>
            <a:ext cx="1240110" cy="1104288"/>
          </a:xfrm>
          <a:prstGeom prst="rect">
            <a:avLst/>
          </a:prstGeom>
        </p:spPr>
      </p:pic>
      <p:pic>
        <p:nvPicPr>
          <p:cNvPr id="28" name="Picture 27"/>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472534" y="4910189"/>
            <a:ext cx="1560541" cy="1560541"/>
          </a:xfrm>
          <a:prstGeom prst="rect">
            <a:avLst/>
          </a:prstGeom>
        </p:spPr>
      </p:pic>
      <p:pic>
        <p:nvPicPr>
          <p:cNvPr id="29" name="Picture 28"/>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5709306" y="1188393"/>
            <a:ext cx="2204567" cy="745206"/>
          </a:xfrm>
          <a:prstGeom prst="rect">
            <a:avLst/>
          </a:prstGeom>
        </p:spPr>
      </p:pic>
      <p:pic>
        <p:nvPicPr>
          <p:cNvPr id="2" name="Picture 1"/>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673468" y="2284027"/>
            <a:ext cx="1301094" cy="1821532"/>
          </a:xfrm>
          <a:prstGeom prst="rect">
            <a:avLst/>
          </a:prstGeom>
        </p:spPr>
      </p:pic>
      <p:grpSp>
        <p:nvGrpSpPr>
          <p:cNvPr id="4" name="Group 3"/>
          <p:cNvGrpSpPr/>
          <p:nvPr/>
        </p:nvGrpSpPr>
        <p:grpSpPr>
          <a:xfrm>
            <a:off x="9438898" y="4644786"/>
            <a:ext cx="2460393" cy="1558876"/>
            <a:chOff x="6758485" y="5122280"/>
            <a:chExt cx="2460393" cy="1558876"/>
          </a:xfrm>
        </p:grpSpPr>
        <p:pic>
          <p:nvPicPr>
            <p:cNvPr id="3" name="Picture 2"/>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7913873" y="5122280"/>
              <a:ext cx="1305005" cy="1136358"/>
            </a:xfrm>
            <a:prstGeom prst="rect">
              <a:avLst/>
            </a:prstGeom>
          </p:spPr>
        </p:pic>
        <p:sp>
          <p:nvSpPr>
            <p:cNvPr id="30" name="Text Placeholder 2">
              <a:extLst>
                <a:ext uri="{FF2B5EF4-FFF2-40B4-BE49-F238E27FC236}">
                  <a16:creationId xmlns:a16="http://schemas.microsoft.com/office/drawing/2014/main" id="{E87BF5F0-545B-4E3E-97C9-F0D60D22ACEA}"/>
                </a:ext>
              </a:extLst>
            </p:cNvPr>
            <p:cNvSpPr txBox="1">
              <a:spLocks/>
            </p:cNvSpPr>
            <p:nvPr/>
          </p:nvSpPr>
          <p:spPr>
            <a:xfrm>
              <a:off x="6758485" y="5776601"/>
              <a:ext cx="2137542" cy="904555"/>
            </a:xfrm>
            <a:prstGeom prst="rect">
              <a:avLst/>
            </a:prstGeom>
          </p:spPr>
          <p:txBody>
            <a:bodyPr>
              <a:noAutofit/>
            </a:bodyPr>
            <a:lst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r>
                <a:rPr lang="en-US" sz="1400" b="1" dirty="0" smtClean="0">
                  <a:latin typeface="Century Gothic" panose="020B0502020202020204" pitchFamily="34" charset="0"/>
                </a:rPr>
                <a:t>Conservation</a:t>
              </a:r>
            </a:p>
            <a:p>
              <a:pPr marL="0" indent="0">
                <a:spcBef>
                  <a:spcPts val="0"/>
                </a:spcBef>
                <a:buNone/>
              </a:pPr>
              <a:r>
                <a:rPr lang="en-US" sz="1400" b="1" dirty="0" smtClean="0">
                  <a:latin typeface="Century Gothic" panose="020B0502020202020204" pitchFamily="34" charset="0"/>
                </a:rPr>
                <a:t>                Action</a:t>
              </a:r>
            </a:p>
            <a:p>
              <a:pPr marL="0" indent="0">
                <a:spcBef>
                  <a:spcPts val="0"/>
                </a:spcBef>
                <a:buNone/>
              </a:pPr>
              <a:r>
                <a:rPr lang="en-US" sz="1400" b="1" dirty="0" smtClean="0">
                  <a:latin typeface="Century Gothic" panose="020B0502020202020204" pitchFamily="34" charset="0"/>
                </a:rPr>
                <a:t>                     League</a:t>
              </a:r>
              <a:endParaRPr lang="en-US" sz="1400" b="1" dirty="0">
                <a:latin typeface="Century Gothic" panose="020B0502020202020204" pitchFamily="34" charset="0"/>
              </a:endParaRPr>
            </a:p>
          </p:txBody>
        </p:sp>
      </p:grpSp>
      <p:graphicFrame>
        <p:nvGraphicFramePr>
          <p:cNvPr id="31" name="Object 11"/>
          <p:cNvGraphicFramePr>
            <a:graphicFrameLocks noChangeAspect="1"/>
          </p:cNvGraphicFramePr>
          <p:nvPr>
            <p:extLst>
              <p:ext uri="{D42A27DB-BD31-4B8C-83A1-F6EECF244321}">
                <p14:modId xmlns:p14="http://schemas.microsoft.com/office/powerpoint/2010/main" val="3617925847"/>
              </p:ext>
            </p:extLst>
          </p:nvPr>
        </p:nvGraphicFramePr>
        <p:xfrm>
          <a:off x="5166307" y="5304543"/>
          <a:ext cx="2059730" cy="1029865"/>
        </p:xfrm>
        <a:graphic>
          <a:graphicData uri="http://schemas.openxmlformats.org/presentationml/2006/ole">
            <mc:AlternateContent xmlns:mc="http://schemas.openxmlformats.org/markup-compatibility/2006">
              <mc:Choice xmlns:v="urn:schemas-microsoft-com:vml" Requires="v">
                <p:oleObj spid="_x0000_s1053" name="Acrobat Document" r:id="rId22" imgW="3606480" imgH="1831680" progId="AcroExch.Document">
                  <p:embed/>
                </p:oleObj>
              </mc:Choice>
              <mc:Fallback>
                <p:oleObj name="Acrobat Document" r:id="rId22" imgW="3606480" imgH="1831680" progId="AcroExch.Document">
                  <p:embed/>
                  <p:pic>
                    <p:nvPicPr>
                      <p:cNvPr id="3083" name="Object 11"/>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5166307" y="5304543"/>
                        <a:ext cx="2059730" cy="1029865"/>
                      </a:xfrm>
                      <a:prstGeom prst="rect">
                        <a:avLst/>
                      </a:prstGeom>
                      <a:noFill/>
                      <a:ln>
                        <a:noFill/>
                      </a:ln>
                      <a:effectLst/>
                      <a:extLst/>
                    </p:spPr>
                  </p:pic>
                </p:oleObj>
              </mc:Fallback>
            </mc:AlternateContent>
          </a:graphicData>
        </a:graphic>
      </p:graphicFrame>
      <p:pic>
        <p:nvPicPr>
          <p:cNvPr id="32" name="Picture 8" descr="NFWF"/>
          <p:cNvPicPr>
            <a:picLocks noChangeAspect="1" noChangeArrowheads="1"/>
          </p:cNvPicPr>
          <p:nvPr/>
        </p:nvPicPr>
        <p:blipFill>
          <a:blip r:embed="rId24" cstate="screen"/>
          <a:srcRect/>
          <a:stretch>
            <a:fillRect/>
          </a:stretch>
        </p:blipFill>
        <p:spPr bwMode="auto">
          <a:xfrm>
            <a:off x="7783905" y="5051213"/>
            <a:ext cx="1332141" cy="1284665"/>
          </a:xfrm>
          <a:prstGeom prst="rect">
            <a:avLst/>
          </a:prstGeom>
          <a:noFill/>
          <a:ln w="9525">
            <a:noFill/>
            <a:miter lim="800000"/>
            <a:headEnd/>
            <a:tailEnd/>
          </a:ln>
        </p:spPr>
      </p:pic>
    </p:spTree>
    <p:extLst>
      <p:ext uri="{BB962C8B-B14F-4D97-AF65-F5344CB8AC3E}">
        <p14:creationId xmlns:p14="http://schemas.microsoft.com/office/powerpoint/2010/main" val="37756019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0A3D36D-685F-4555-95B0-9221DBE80F12}"/>
              </a:ext>
            </a:extLst>
          </p:cNvPr>
          <p:cNvGrpSpPr/>
          <p:nvPr/>
        </p:nvGrpSpPr>
        <p:grpSpPr>
          <a:xfrm>
            <a:off x="1541107" y="1395053"/>
            <a:ext cx="9109787" cy="4985844"/>
            <a:chOff x="3098838" y="1612778"/>
            <a:chExt cx="9109787" cy="4985844"/>
          </a:xfrm>
        </p:grpSpPr>
        <p:pic>
          <p:nvPicPr>
            <p:cNvPr id="5" name="Picture 16" descr="phoca 2"/>
            <p:cNvPicPr>
              <a:picLocks noChangeAspect="1" noChangeArrowheads="1"/>
            </p:cNvPicPr>
            <p:nvPr/>
          </p:nvPicPr>
          <p:blipFill>
            <a:blip r:embed="rId3" cstate="screen"/>
            <a:srcRect/>
            <a:stretch>
              <a:fillRect/>
            </a:stretch>
          </p:blipFill>
          <p:spPr bwMode="auto">
            <a:xfrm>
              <a:off x="6309519" y="2496400"/>
              <a:ext cx="2654214" cy="3225525"/>
            </a:xfrm>
            <a:prstGeom prst="rect">
              <a:avLst/>
            </a:prstGeom>
            <a:ln w="25400">
              <a:solidFill>
                <a:schemeClr val="bg1"/>
              </a:solidFill>
            </a:ln>
            <a:effectLst/>
          </p:spPr>
        </p:pic>
        <p:pic>
          <p:nvPicPr>
            <p:cNvPr id="4" name="Picture 13" descr="300 ANL 954"/>
            <p:cNvPicPr>
              <a:picLocks noChangeAspect="1" noChangeArrowheads="1"/>
            </p:cNvPicPr>
            <p:nvPr/>
          </p:nvPicPr>
          <p:blipFill rotWithShape="1">
            <a:blip r:embed="rId4" cstate="screen"/>
            <a:srcRect r="1890"/>
            <a:stretch/>
          </p:blipFill>
          <p:spPr bwMode="auto">
            <a:xfrm>
              <a:off x="3098838" y="4109162"/>
              <a:ext cx="3191311" cy="2150350"/>
            </a:xfrm>
            <a:prstGeom prst="rect">
              <a:avLst/>
            </a:prstGeom>
            <a:ln w="25400">
              <a:solidFill>
                <a:schemeClr val="bg1"/>
              </a:solidFill>
            </a:ln>
            <a:effectLst/>
          </p:spPr>
        </p:pic>
        <p:pic>
          <p:nvPicPr>
            <p:cNvPr id="7172" name="Picture 4" descr="California Sea Lion SE Farallon Island 07-04-08 1795"/>
            <p:cNvPicPr>
              <a:picLocks noChangeAspect="1" noChangeArrowheads="1"/>
            </p:cNvPicPr>
            <p:nvPr/>
          </p:nvPicPr>
          <p:blipFill>
            <a:blip r:embed="rId5" cstate="screen"/>
            <a:srcRect/>
            <a:stretch>
              <a:fillRect/>
            </a:stretch>
          </p:blipFill>
          <p:spPr bwMode="auto">
            <a:xfrm>
              <a:off x="3098838" y="1958812"/>
              <a:ext cx="3191312" cy="2150903"/>
            </a:xfrm>
            <a:prstGeom prst="rect">
              <a:avLst/>
            </a:prstGeom>
            <a:ln w="25400">
              <a:solidFill>
                <a:schemeClr val="bg1"/>
              </a:solidFill>
            </a:ln>
            <a:effectLst/>
          </p:spPr>
        </p:pic>
        <p:pic>
          <p:nvPicPr>
            <p:cNvPr id="7173" name="Picture 6" descr="Steller's Sea Lion SE Farallon Island 06-27-08 020"/>
            <p:cNvPicPr>
              <a:picLocks noChangeAspect="1" noChangeArrowheads="1"/>
            </p:cNvPicPr>
            <p:nvPr/>
          </p:nvPicPr>
          <p:blipFill>
            <a:blip r:embed="rId6" cstate="screen"/>
            <a:srcRect/>
            <a:stretch>
              <a:fillRect/>
            </a:stretch>
          </p:blipFill>
          <p:spPr bwMode="auto">
            <a:xfrm>
              <a:off x="8983100" y="1958812"/>
              <a:ext cx="3225525" cy="2150350"/>
            </a:xfrm>
            <a:prstGeom prst="rect">
              <a:avLst/>
            </a:prstGeom>
            <a:ln w="25400">
              <a:solidFill>
                <a:schemeClr val="bg1"/>
              </a:solidFill>
            </a:ln>
            <a:effectLst/>
          </p:spPr>
        </p:pic>
        <p:pic>
          <p:nvPicPr>
            <p:cNvPr id="7174" name="Picture 4" descr="Callorhinos Group1"/>
            <p:cNvPicPr>
              <a:picLocks noChangeAspect="1" noChangeArrowheads="1"/>
            </p:cNvPicPr>
            <p:nvPr/>
          </p:nvPicPr>
          <p:blipFill>
            <a:blip r:embed="rId7" cstate="screen"/>
            <a:srcRect/>
            <a:stretch>
              <a:fillRect/>
            </a:stretch>
          </p:blipFill>
          <p:spPr bwMode="auto">
            <a:xfrm>
              <a:off x="8983100" y="4109162"/>
              <a:ext cx="3225525" cy="2150350"/>
            </a:xfrm>
            <a:prstGeom prst="rect">
              <a:avLst/>
            </a:prstGeom>
            <a:ln w="25400">
              <a:solidFill>
                <a:schemeClr val="bg1"/>
              </a:solidFill>
            </a:ln>
            <a:effectLst/>
          </p:spPr>
        </p:pic>
        <p:sp>
          <p:nvSpPr>
            <p:cNvPr id="7176" name="TextBox 9"/>
            <p:cNvSpPr txBox="1">
              <a:spLocks noChangeArrowheads="1"/>
            </p:cNvSpPr>
            <p:nvPr/>
          </p:nvSpPr>
          <p:spPr bwMode="auto">
            <a:xfrm>
              <a:off x="3117205" y="1624446"/>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California Sea Lion</a:t>
              </a:r>
            </a:p>
          </p:txBody>
        </p:sp>
        <p:sp>
          <p:nvSpPr>
            <p:cNvPr id="7177" name="TextBox 10"/>
            <p:cNvSpPr txBox="1">
              <a:spLocks noChangeArrowheads="1"/>
            </p:cNvSpPr>
            <p:nvPr/>
          </p:nvSpPr>
          <p:spPr bwMode="auto">
            <a:xfrm>
              <a:off x="8983099" y="1612778"/>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Steller Sea </a:t>
              </a:r>
              <a:r>
                <a:rPr lang="en-US" sz="1600" dirty="0" smtClean="0">
                  <a:solidFill>
                    <a:schemeClr val="tx1">
                      <a:lumMod val="65000"/>
                      <a:lumOff val="35000"/>
                    </a:schemeClr>
                  </a:solidFill>
                </a:rPr>
                <a:t>Lion</a:t>
              </a:r>
              <a:endParaRPr lang="en-US" sz="1600" dirty="0">
                <a:solidFill>
                  <a:schemeClr val="tx1">
                    <a:lumMod val="65000"/>
                    <a:lumOff val="35000"/>
                  </a:schemeClr>
                </a:solidFill>
              </a:endParaRPr>
            </a:p>
          </p:txBody>
        </p:sp>
        <p:sp>
          <p:nvSpPr>
            <p:cNvPr id="7178" name="TextBox 11"/>
            <p:cNvSpPr txBox="1">
              <a:spLocks noChangeArrowheads="1"/>
            </p:cNvSpPr>
            <p:nvPr/>
          </p:nvSpPr>
          <p:spPr bwMode="auto">
            <a:xfrm>
              <a:off x="3100251" y="6259512"/>
              <a:ext cx="3189899"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Northern Elephant Seal</a:t>
              </a:r>
            </a:p>
          </p:txBody>
        </p:sp>
        <p:sp>
          <p:nvSpPr>
            <p:cNvPr id="7179" name="TextBox 12"/>
            <p:cNvSpPr txBox="1">
              <a:spLocks noChangeArrowheads="1"/>
            </p:cNvSpPr>
            <p:nvPr/>
          </p:nvSpPr>
          <p:spPr bwMode="auto">
            <a:xfrm>
              <a:off x="6309516" y="2157846"/>
              <a:ext cx="2673583"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Harbor Seal</a:t>
              </a:r>
            </a:p>
          </p:txBody>
        </p:sp>
        <p:sp>
          <p:nvSpPr>
            <p:cNvPr id="7180" name="TextBox 13"/>
            <p:cNvSpPr txBox="1">
              <a:spLocks noChangeArrowheads="1"/>
            </p:cNvSpPr>
            <p:nvPr/>
          </p:nvSpPr>
          <p:spPr bwMode="auto">
            <a:xfrm>
              <a:off x="8983099" y="6260068"/>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Northern Fur Seal</a:t>
              </a:r>
            </a:p>
          </p:txBody>
        </p:sp>
      </p:grpSp>
      <p:sp>
        <p:nvSpPr>
          <p:cNvPr id="18" name="TextBox 3">
            <a:extLst>
              <a:ext uri="{FF2B5EF4-FFF2-40B4-BE49-F238E27FC236}">
                <a16:creationId xmlns:a16="http://schemas.microsoft.com/office/drawing/2014/main" id="{72215019-C015-475F-8A21-271BFB6BFB61}"/>
              </a:ext>
            </a:extLst>
          </p:cNvPr>
          <p:cNvSpPr txBox="1">
            <a:spLocks noChangeArrowheads="1"/>
          </p:cNvSpPr>
          <p:nvPr/>
        </p:nvSpPr>
        <p:spPr bwMode="auto">
          <a:xfrm>
            <a:off x="1713929" y="384044"/>
            <a:ext cx="8764143" cy="954107"/>
          </a:xfrm>
          <a:prstGeom prst="rect">
            <a:avLst/>
          </a:prstGeom>
          <a:noFill/>
          <a:ln w="9525">
            <a:noFill/>
            <a:miter lim="800000"/>
            <a:headEnd/>
            <a:tailEnd/>
          </a:ln>
        </p:spPr>
        <p:txBody>
          <a:bodyPr wrap="square">
            <a:spAutoFit/>
          </a:bodyPr>
          <a:lstStyle/>
          <a:p>
            <a:pPr algn="ctr"/>
            <a:r>
              <a:rPr lang="en-US" sz="2800" dirty="0">
                <a:solidFill>
                  <a:schemeClr val="tx2"/>
                </a:solidFill>
                <a:latin typeface="+mj-lt"/>
              </a:rPr>
              <a:t>Five Species of Pinnipeds</a:t>
            </a:r>
          </a:p>
          <a:p>
            <a:pPr algn="ctr"/>
            <a:r>
              <a:rPr lang="en-US" sz="2800" dirty="0">
                <a:solidFill>
                  <a:schemeClr val="accent2"/>
                </a:solidFill>
                <a:latin typeface="+mj-lt"/>
              </a:rPr>
              <a:t>~3,000 – 6,000 Animals</a:t>
            </a:r>
          </a:p>
        </p:txBody>
      </p:sp>
    </p:spTree>
    <p:extLst>
      <p:ext uri="{BB962C8B-B14F-4D97-AF65-F5344CB8AC3E}">
        <p14:creationId xmlns:p14="http://schemas.microsoft.com/office/powerpoint/2010/main" val="164722888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C50E989-FE7B-4456-97C8-0415D39A7E05}"/>
              </a:ext>
            </a:extLst>
          </p:cNvPr>
          <p:cNvSpPr txBox="1"/>
          <p:nvPr/>
        </p:nvSpPr>
        <p:spPr>
          <a:xfrm>
            <a:off x="522513" y="223201"/>
            <a:ext cx="11146971" cy="584775"/>
          </a:xfrm>
          <a:prstGeom prst="rect">
            <a:avLst/>
          </a:prstGeom>
          <a:noFill/>
        </p:spPr>
        <p:txBody>
          <a:bodyPr wrap="square" rtlCol="0">
            <a:spAutoFit/>
          </a:bodyPr>
          <a:lstStyle/>
          <a:p>
            <a:pPr algn="ctr"/>
            <a:r>
              <a:rPr lang="en-US" sz="3200" dirty="0" smtClean="0">
                <a:solidFill>
                  <a:srgbClr val="007698"/>
                </a:solidFill>
              </a:rPr>
              <a:t>Project Opposition</a:t>
            </a:r>
            <a:endParaRPr lang="en-US" sz="3200" dirty="0">
              <a:solidFill>
                <a:srgbClr val="007698"/>
              </a:solidFill>
            </a:endParaRPr>
          </a:p>
        </p:txBody>
      </p:sp>
      <p:sp>
        <p:nvSpPr>
          <p:cNvPr id="5" name="TextBox 4"/>
          <p:cNvSpPr txBox="1"/>
          <p:nvPr/>
        </p:nvSpPr>
        <p:spPr>
          <a:xfrm>
            <a:off x="718456" y="1681843"/>
            <a:ext cx="6368143" cy="1569660"/>
          </a:xfrm>
          <a:prstGeom prst="rect">
            <a:avLst/>
          </a:prstGeom>
          <a:noFill/>
        </p:spPr>
        <p:txBody>
          <a:bodyPr wrap="square" rtlCol="0">
            <a:spAutoFit/>
          </a:bodyPr>
          <a:lstStyle/>
          <a:p>
            <a:pPr marL="285750" indent="-285750">
              <a:buFont typeface="Arial" panose="020B0604020202020204" pitchFamily="34" charset="0"/>
              <a:buChar char="•"/>
            </a:pPr>
            <a:r>
              <a:rPr lang="en-US" sz="2400" b="1" dirty="0" smtClean="0">
                <a:solidFill>
                  <a:schemeClr val="accent5">
                    <a:lumMod val="50000"/>
                  </a:schemeClr>
                </a:solidFill>
              </a:rPr>
              <a:t>Non-rodenticide groups and individuals</a:t>
            </a:r>
          </a:p>
          <a:p>
            <a:pPr marL="285750" indent="-285750">
              <a:buFont typeface="Arial" panose="020B0604020202020204" pitchFamily="34" charset="0"/>
              <a:buChar char="•"/>
            </a:pPr>
            <a:r>
              <a:rPr lang="en-US" sz="2400" b="1" dirty="0" smtClean="0">
                <a:solidFill>
                  <a:schemeClr val="accent5">
                    <a:lumMod val="50000"/>
                  </a:schemeClr>
                </a:solidFill>
              </a:rPr>
              <a:t>Richard Charter (activist)</a:t>
            </a:r>
          </a:p>
          <a:p>
            <a:pPr marL="285750" indent="-285750">
              <a:buFont typeface="Arial" panose="020B0604020202020204" pitchFamily="34" charset="0"/>
              <a:buChar char="•"/>
            </a:pPr>
            <a:r>
              <a:rPr lang="en-US" sz="2400" b="1" dirty="0" smtClean="0">
                <a:solidFill>
                  <a:schemeClr val="accent5">
                    <a:lumMod val="50000"/>
                  </a:schemeClr>
                </a:solidFill>
              </a:rPr>
              <a:t>Poison-free Sanctuary</a:t>
            </a:r>
          </a:p>
          <a:p>
            <a:pPr marL="285750" indent="-285750">
              <a:buFont typeface="Arial" panose="020B0604020202020204" pitchFamily="34" charset="0"/>
              <a:buChar char="•"/>
            </a:pPr>
            <a:r>
              <a:rPr lang="en-US" sz="2400" b="1" dirty="0" smtClean="0">
                <a:solidFill>
                  <a:schemeClr val="accent5">
                    <a:lumMod val="50000"/>
                  </a:schemeClr>
                </a:solidFill>
              </a:rPr>
              <a:t>Marin </a:t>
            </a:r>
            <a:r>
              <a:rPr lang="en-US" sz="2400" b="1" dirty="0" err="1" smtClean="0">
                <a:solidFill>
                  <a:schemeClr val="accent5">
                    <a:lumMod val="50000"/>
                  </a:schemeClr>
                </a:solidFill>
              </a:rPr>
              <a:t>Wildcare</a:t>
            </a:r>
            <a:r>
              <a:rPr lang="en-US" sz="2400" b="1" dirty="0" smtClean="0">
                <a:solidFill>
                  <a:schemeClr val="accent5">
                    <a:lumMod val="50000"/>
                  </a:schemeClr>
                </a:solidFill>
              </a:rPr>
              <a:t> (Wildlife rehab NGO)</a:t>
            </a:r>
            <a:endParaRPr lang="en-US" sz="2400" b="1" dirty="0">
              <a:solidFill>
                <a:schemeClr val="accent5">
                  <a:lumMod val="50000"/>
                </a:schemeClr>
              </a:solidFill>
            </a:endParaRPr>
          </a:p>
        </p:txBody>
      </p:sp>
    </p:spTree>
    <p:extLst>
      <p:ext uri="{BB962C8B-B14F-4D97-AF65-F5344CB8AC3E}">
        <p14:creationId xmlns:p14="http://schemas.microsoft.com/office/powerpoint/2010/main" val="17326407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BB8C5433-4B7A-47E9-9DDC-CF04EC5AFC1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524" y="857"/>
            <a:ext cx="12188951" cy="6856285"/>
          </a:xfrm>
          <a:prstGeom prst="rect">
            <a:avLst/>
          </a:prstGeom>
        </p:spPr>
      </p:pic>
    </p:spTree>
    <p:extLst>
      <p:ext uri="{BB962C8B-B14F-4D97-AF65-F5344CB8AC3E}">
        <p14:creationId xmlns:p14="http://schemas.microsoft.com/office/powerpoint/2010/main" val="32441803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0A3D36D-685F-4555-95B0-9221DBE80F12}"/>
              </a:ext>
            </a:extLst>
          </p:cNvPr>
          <p:cNvGrpSpPr/>
          <p:nvPr/>
        </p:nvGrpSpPr>
        <p:grpSpPr>
          <a:xfrm>
            <a:off x="1149049" y="1208581"/>
            <a:ext cx="10561353" cy="1741617"/>
            <a:chOff x="2706780" y="1426306"/>
            <a:chExt cx="10561353" cy="1741617"/>
          </a:xfrm>
        </p:grpSpPr>
        <p:sp>
          <p:nvSpPr>
            <p:cNvPr id="7176" name="TextBox 9"/>
            <p:cNvSpPr txBox="1">
              <a:spLocks noChangeArrowheads="1"/>
            </p:cNvSpPr>
            <p:nvPr/>
          </p:nvSpPr>
          <p:spPr bwMode="auto">
            <a:xfrm>
              <a:off x="10095188" y="1426306"/>
              <a:ext cx="3172945" cy="338554"/>
            </a:xfrm>
            <a:prstGeom prst="rect">
              <a:avLst/>
            </a:prstGeom>
            <a:noFill/>
            <a:ln w="9525">
              <a:noFill/>
              <a:miter lim="800000"/>
              <a:headEnd/>
              <a:tailEnd/>
            </a:ln>
          </p:spPr>
          <p:txBody>
            <a:bodyPr wrap="square">
              <a:spAutoFit/>
            </a:bodyPr>
            <a:lstStyle/>
            <a:p>
              <a:pPr algn="ctr"/>
              <a:r>
                <a:rPr lang="en-US" sz="1600" dirty="0" err="1" smtClean="0">
                  <a:solidFill>
                    <a:schemeClr val="tx1">
                      <a:lumMod val="65000"/>
                      <a:lumOff val="35000"/>
                    </a:schemeClr>
                  </a:solidFill>
                </a:rPr>
                <a:t>Farallon</a:t>
              </a:r>
              <a:r>
                <a:rPr lang="en-US" sz="1600" dirty="0" smtClean="0">
                  <a:solidFill>
                    <a:schemeClr val="tx1">
                      <a:lumMod val="65000"/>
                      <a:lumOff val="35000"/>
                    </a:schemeClr>
                  </a:solidFill>
                </a:rPr>
                <a:t> Camel Cricket</a:t>
              </a:r>
              <a:endParaRPr lang="en-US" sz="1600" dirty="0">
                <a:solidFill>
                  <a:schemeClr val="tx1">
                    <a:lumMod val="65000"/>
                    <a:lumOff val="35000"/>
                  </a:schemeClr>
                </a:solidFill>
              </a:endParaRPr>
            </a:p>
          </p:txBody>
        </p:sp>
        <p:sp>
          <p:nvSpPr>
            <p:cNvPr id="7177" name="TextBox 10"/>
            <p:cNvSpPr txBox="1">
              <a:spLocks noChangeArrowheads="1"/>
            </p:cNvSpPr>
            <p:nvPr/>
          </p:nvSpPr>
          <p:spPr bwMode="auto">
            <a:xfrm>
              <a:off x="6451807" y="2829369"/>
              <a:ext cx="3172945" cy="338554"/>
            </a:xfrm>
            <a:prstGeom prst="rect">
              <a:avLst/>
            </a:prstGeom>
            <a:noFill/>
            <a:ln w="9525">
              <a:noFill/>
              <a:miter lim="800000"/>
              <a:headEnd/>
              <a:tailEnd/>
            </a:ln>
          </p:spPr>
          <p:txBody>
            <a:bodyPr wrap="square">
              <a:spAutoFit/>
            </a:bodyPr>
            <a:lstStyle/>
            <a:p>
              <a:pPr algn="ctr"/>
              <a:r>
                <a:rPr lang="en-US" sz="1600" dirty="0" smtClean="0">
                  <a:solidFill>
                    <a:schemeClr val="tx1">
                      <a:lumMod val="65000"/>
                      <a:lumOff val="35000"/>
                    </a:schemeClr>
                  </a:solidFill>
                </a:rPr>
                <a:t>Maritime Goldfield</a:t>
              </a:r>
              <a:endParaRPr lang="en-US" sz="1600" dirty="0">
                <a:solidFill>
                  <a:schemeClr val="tx1">
                    <a:lumMod val="65000"/>
                    <a:lumOff val="35000"/>
                  </a:schemeClr>
                </a:solidFill>
              </a:endParaRPr>
            </a:p>
          </p:txBody>
        </p:sp>
        <p:sp>
          <p:nvSpPr>
            <p:cNvPr id="7179" name="TextBox 12"/>
            <p:cNvSpPr txBox="1">
              <a:spLocks noChangeArrowheads="1"/>
            </p:cNvSpPr>
            <p:nvPr/>
          </p:nvSpPr>
          <p:spPr bwMode="auto">
            <a:xfrm>
              <a:off x="2706780" y="1542689"/>
              <a:ext cx="2673583" cy="584775"/>
            </a:xfrm>
            <a:prstGeom prst="rect">
              <a:avLst/>
            </a:prstGeom>
            <a:noFill/>
            <a:ln w="9525">
              <a:noFill/>
              <a:miter lim="800000"/>
              <a:headEnd/>
              <a:tailEnd/>
            </a:ln>
          </p:spPr>
          <p:txBody>
            <a:bodyPr wrap="square">
              <a:spAutoFit/>
            </a:bodyPr>
            <a:lstStyle/>
            <a:p>
              <a:pPr algn="ctr"/>
              <a:r>
                <a:rPr lang="en-US" sz="1600" dirty="0" err="1" smtClean="0">
                  <a:solidFill>
                    <a:schemeClr val="tx1">
                      <a:lumMod val="65000"/>
                      <a:lumOff val="35000"/>
                    </a:schemeClr>
                  </a:solidFill>
                </a:rPr>
                <a:t>Farallon</a:t>
              </a:r>
              <a:r>
                <a:rPr lang="en-US" sz="1600" dirty="0" smtClean="0">
                  <a:solidFill>
                    <a:schemeClr val="tx1">
                      <a:lumMod val="65000"/>
                      <a:lumOff val="35000"/>
                    </a:schemeClr>
                  </a:solidFill>
                </a:rPr>
                <a:t> arboreal salamander</a:t>
              </a:r>
              <a:endParaRPr lang="en-US" sz="1600" dirty="0">
                <a:solidFill>
                  <a:schemeClr val="tx1">
                    <a:lumMod val="65000"/>
                    <a:lumOff val="35000"/>
                  </a:schemeClr>
                </a:solidFill>
              </a:endParaRPr>
            </a:p>
          </p:txBody>
        </p:sp>
      </p:grpSp>
      <p:sp>
        <p:nvSpPr>
          <p:cNvPr id="18" name="TextBox 3">
            <a:extLst>
              <a:ext uri="{FF2B5EF4-FFF2-40B4-BE49-F238E27FC236}">
                <a16:creationId xmlns:a16="http://schemas.microsoft.com/office/drawing/2014/main" id="{72215019-C015-475F-8A21-271BFB6BFB61}"/>
              </a:ext>
            </a:extLst>
          </p:cNvPr>
          <p:cNvSpPr txBox="1">
            <a:spLocks noChangeArrowheads="1"/>
          </p:cNvSpPr>
          <p:nvPr/>
        </p:nvSpPr>
        <p:spPr bwMode="auto">
          <a:xfrm>
            <a:off x="1713929" y="384044"/>
            <a:ext cx="8764143" cy="523220"/>
          </a:xfrm>
          <a:prstGeom prst="rect">
            <a:avLst/>
          </a:prstGeom>
          <a:noFill/>
          <a:ln w="9525">
            <a:noFill/>
            <a:miter lim="800000"/>
            <a:headEnd/>
            <a:tailEnd/>
          </a:ln>
        </p:spPr>
        <p:txBody>
          <a:bodyPr wrap="square">
            <a:spAutoFit/>
          </a:bodyPr>
          <a:lstStyle/>
          <a:p>
            <a:pPr algn="ctr"/>
            <a:r>
              <a:rPr lang="en-US" sz="2800" dirty="0" smtClean="0">
                <a:solidFill>
                  <a:schemeClr val="tx2"/>
                </a:solidFill>
                <a:latin typeface="+mj-lt"/>
              </a:rPr>
              <a:t>Endemic Species</a:t>
            </a:r>
            <a:endParaRPr lang="en-US" sz="2800" dirty="0">
              <a:solidFill>
                <a:schemeClr val="tx2"/>
              </a:solidFill>
              <a:latin typeface="+mj-lt"/>
            </a:endParaRPr>
          </a:p>
        </p:txBody>
      </p:sp>
      <p:pic>
        <p:nvPicPr>
          <p:cNvPr id="14" name="Picture 7" descr="24_cb222_2jan07_5"/>
          <p:cNvPicPr>
            <a:picLocks noChangeAspect="1" noChangeArrowheads="1"/>
          </p:cNvPicPr>
          <p:nvPr/>
        </p:nvPicPr>
        <p:blipFill>
          <a:blip r:embed="rId3" cstate="screen"/>
          <a:srcRect/>
          <a:stretch>
            <a:fillRect/>
          </a:stretch>
        </p:blipFill>
        <p:spPr bwMode="auto">
          <a:xfrm>
            <a:off x="706290" y="2244732"/>
            <a:ext cx="3810000" cy="3038402"/>
          </a:xfrm>
          <a:prstGeom prst="ellipse">
            <a:avLst/>
          </a:prstGeom>
          <a:ln>
            <a:noFill/>
          </a:ln>
          <a:effectLst>
            <a:softEdge rad="112500"/>
          </a:effectLst>
        </p:spPr>
      </p:pic>
      <p:pic>
        <p:nvPicPr>
          <p:cNvPr id="15" name="Picture 2" descr="C:\Users\Nick\Pictures\Farallon Crickets w Scale\Juv. Male.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893285" y="1733607"/>
            <a:ext cx="4419296" cy="2946199"/>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descr="Lasthenia_DSC_0244_2.JPG"/>
          <p:cNvPicPr>
            <a:picLocks noChangeAspect="1"/>
          </p:cNvPicPr>
          <p:nvPr/>
        </p:nvPicPr>
        <p:blipFill>
          <a:blip r:embed="rId5" cstate="print"/>
          <a:stretch>
            <a:fillRect/>
          </a:stretch>
        </p:blipFill>
        <p:spPr>
          <a:xfrm>
            <a:off x="4452282" y="3308206"/>
            <a:ext cx="3842550" cy="2743200"/>
          </a:xfrm>
          <a:prstGeom prst="ellipse">
            <a:avLst/>
          </a:prstGeom>
        </p:spPr>
      </p:pic>
    </p:spTree>
    <p:extLst>
      <p:ext uri="{BB962C8B-B14F-4D97-AF65-F5344CB8AC3E}">
        <p14:creationId xmlns:p14="http://schemas.microsoft.com/office/powerpoint/2010/main" val="31067415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B8834B6-B1B9-457C-8327-6F363C9AF85C}"/>
              </a:ext>
            </a:extLst>
          </p:cNvPr>
          <p:cNvSpPr/>
          <p:nvPr/>
        </p:nvSpPr>
        <p:spPr>
          <a:xfrm>
            <a:off x="3115160" y="0"/>
            <a:ext cx="9134856" cy="6858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28A353CA-520E-4EC2-9A0C-D3FF8780028E}"/>
              </a:ext>
            </a:extLst>
          </p:cNvPr>
          <p:cNvPicPr>
            <a:picLocks noChangeAspect="1"/>
          </p:cNvPicPr>
          <p:nvPr/>
        </p:nvPicPr>
        <p:blipFill rotWithShape="1">
          <a:blip r:embed="rId3" cstate="print">
            <a:alphaModFix amt="85000"/>
            <a:extLst>
              <a:ext uri="{28A0092B-C50C-407E-A947-70E740481C1C}">
                <a14:useLocalDpi xmlns:a14="http://schemas.microsoft.com/office/drawing/2010/main" val="0"/>
              </a:ext>
            </a:extLst>
          </a:blip>
          <a:srcRect l="6611" t="-10185" r="4078" b="10185"/>
          <a:stretch/>
        </p:blipFill>
        <p:spPr>
          <a:xfrm>
            <a:off x="3138352" y="-754"/>
            <a:ext cx="9111664" cy="6858754"/>
          </a:xfrm>
          <a:prstGeom prst="rect">
            <a:avLst/>
          </a:prstGeom>
        </p:spPr>
      </p:pic>
      <p:sp>
        <p:nvSpPr>
          <p:cNvPr id="2" name="TextBox 1"/>
          <p:cNvSpPr txBox="1"/>
          <p:nvPr/>
        </p:nvSpPr>
        <p:spPr>
          <a:xfrm>
            <a:off x="3899376" y="680349"/>
            <a:ext cx="4393247" cy="3447098"/>
          </a:xfrm>
          <a:prstGeom prst="rect">
            <a:avLst/>
          </a:prstGeom>
          <a:noFill/>
        </p:spPr>
        <p:txBody>
          <a:bodyPr wrap="square" lIns="182880" tIns="274320" rIns="182880" bIns="182880" rtlCol="0">
            <a:spAutoFit/>
          </a:bodyPr>
          <a:lstStyle/>
          <a:p>
            <a:pPr marL="182880" indent="-182880">
              <a:spcBef>
                <a:spcPts val="1200"/>
              </a:spcBef>
              <a:buClr>
                <a:srgbClr val="F1730C"/>
              </a:buClr>
              <a:buFont typeface="Arial" panose="020B0604020202020204" pitchFamily="34" charset="0"/>
              <a:buChar char="•"/>
            </a:pPr>
            <a:r>
              <a:rPr lang="en-US" dirty="0"/>
              <a:t>Breeding seabird populations, demographics, ecology</a:t>
            </a:r>
          </a:p>
          <a:p>
            <a:pPr marL="182880" indent="-182880">
              <a:spcBef>
                <a:spcPts val="1200"/>
              </a:spcBef>
              <a:buClr>
                <a:srgbClr val="F1730C"/>
              </a:buClr>
              <a:buFont typeface="Arial" panose="020B0604020202020204" pitchFamily="34" charset="0"/>
              <a:buChar char="•"/>
            </a:pPr>
            <a:r>
              <a:rPr lang="en-US" dirty="0"/>
              <a:t>Pinniped populations and demographics</a:t>
            </a:r>
          </a:p>
          <a:p>
            <a:pPr marL="182880" indent="-182880">
              <a:spcBef>
                <a:spcPts val="1200"/>
              </a:spcBef>
              <a:buClr>
                <a:srgbClr val="F1730C"/>
              </a:buClr>
              <a:buFont typeface="Arial" panose="020B0604020202020204" pitchFamily="34" charset="0"/>
              <a:buChar char="•"/>
            </a:pPr>
            <a:r>
              <a:rPr lang="en-US" dirty="0"/>
              <a:t>Migrant birds</a:t>
            </a:r>
          </a:p>
          <a:p>
            <a:pPr marL="182880" indent="-182880">
              <a:spcBef>
                <a:spcPts val="1200"/>
              </a:spcBef>
              <a:buClr>
                <a:srgbClr val="F1730C"/>
              </a:buClr>
              <a:buFont typeface="Arial" panose="020B0604020202020204" pitchFamily="34" charset="0"/>
              <a:buChar char="•"/>
            </a:pPr>
            <a:r>
              <a:rPr lang="en-US" dirty="0"/>
              <a:t>Seabird predation</a:t>
            </a:r>
          </a:p>
          <a:p>
            <a:pPr marL="182880" indent="-182880">
              <a:spcBef>
                <a:spcPts val="1200"/>
              </a:spcBef>
              <a:buClr>
                <a:srgbClr val="F1730C"/>
              </a:buClr>
              <a:buFont typeface="Arial" panose="020B0604020202020204" pitchFamily="34" charset="0"/>
              <a:buChar char="•"/>
            </a:pPr>
            <a:r>
              <a:rPr lang="en-US" dirty="0"/>
              <a:t>Migrant burrowing owls </a:t>
            </a:r>
          </a:p>
          <a:p>
            <a:pPr marL="182880" indent="-182880">
              <a:spcBef>
                <a:spcPts val="1200"/>
              </a:spcBef>
              <a:buClr>
                <a:srgbClr val="F1730C"/>
              </a:buClr>
              <a:buFont typeface="Arial" panose="020B0604020202020204" pitchFamily="34" charset="0"/>
              <a:buChar char="•"/>
            </a:pPr>
            <a:r>
              <a:rPr lang="en-US" dirty="0"/>
              <a:t>Arboreal salamanders</a:t>
            </a:r>
            <a:endParaRPr lang="en-US" sz="600" dirty="0"/>
          </a:p>
        </p:txBody>
      </p:sp>
      <p:sp>
        <p:nvSpPr>
          <p:cNvPr id="6" name="Content Placeholder 5">
            <a:extLst>
              <a:ext uri="{FF2B5EF4-FFF2-40B4-BE49-F238E27FC236}">
                <a16:creationId xmlns:a16="http://schemas.microsoft.com/office/drawing/2014/main" id="{B8911AD2-5590-4D68-B4EE-1C351B643805}"/>
              </a:ext>
            </a:extLst>
          </p:cNvPr>
          <p:cNvSpPr>
            <a:spLocks noGrp="1"/>
          </p:cNvSpPr>
          <p:nvPr>
            <p:ph idx="1"/>
          </p:nvPr>
        </p:nvSpPr>
        <p:spPr>
          <a:xfrm>
            <a:off x="303945" y="4127447"/>
            <a:ext cx="2613426" cy="2015242"/>
          </a:xfrm>
        </p:spPr>
        <p:txBody>
          <a:bodyPr>
            <a:normAutofit/>
          </a:bodyPr>
          <a:lstStyle/>
          <a:p>
            <a:r>
              <a:rPr lang="en-US" sz="2000" dirty="0"/>
              <a:t>Today, our long-term data sets form </a:t>
            </a:r>
            <a:r>
              <a:rPr lang="en-US" sz="2000" b="1" u="sng" dirty="0"/>
              <a:t>baseline knowledge</a:t>
            </a:r>
            <a:r>
              <a:rPr lang="en-US" sz="2000" dirty="0"/>
              <a:t>.</a:t>
            </a:r>
          </a:p>
        </p:txBody>
      </p:sp>
      <p:sp>
        <p:nvSpPr>
          <p:cNvPr id="7" name="Text Placeholder 6">
            <a:extLst>
              <a:ext uri="{FF2B5EF4-FFF2-40B4-BE49-F238E27FC236}">
                <a16:creationId xmlns:a16="http://schemas.microsoft.com/office/drawing/2014/main" id="{699835B1-F3A0-4A2F-AD39-E73613186322}"/>
              </a:ext>
            </a:extLst>
          </p:cNvPr>
          <p:cNvSpPr>
            <a:spLocks noGrp="1"/>
          </p:cNvSpPr>
          <p:nvPr>
            <p:ph type="body" sz="quarter" idx="13"/>
          </p:nvPr>
        </p:nvSpPr>
        <p:spPr>
          <a:xfrm>
            <a:off x="303945" y="558485"/>
            <a:ext cx="2457005" cy="3568962"/>
          </a:xfrm>
        </p:spPr>
        <p:txBody>
          <a:bodyPr>
            <a:noAutofit/>
          </a:bodyPr>
          <a:lstStyle/>
          <a:p>
            <a:pPr>
              <a:lnSpc>
                <a:spcPct val="110000"/>
              </a:lnSpc>
            </a:pPr>
            <a:r>
              <a:rPr lang="en-US" dirty="0"/>
              <a:t>Research and Monitoring on the </a:t>
            </a:r>
            <a:r>
              <a:rPr lang="en-US" dirty="0" smtClean="0"/>
              <a:t>Islands </a:t>
            </a:r>
            <a:r>
              <a:rPr lang="en-US" dirty="0"/>
              <a:t>for 50+ Years</a:t>
            </a:r>
          </a:p>
        </p:txBody>
      </p:sp>
      <p:sp>
        <p:nvSpPr>
          <p:cNvPr id="3" name="TextBox 2">
            <a:extLst>
              <a:ext uri="{FF2B5EF4-FFF2-40B4-BE49-F238E27FC236}">
                <a16:creationId xmlns:a16="http://schemas.microsoft.com/office/drawing/2014/main" id="{00AD1C91-33BA-4BB8-B072-EB64EF650796}"/>
              </a:ext>
            </a:extLst>
          </p:cNvPr>
          <p:cNvSpPr txBox="1"/>
          <p:nvPr/>
        </p:nvSpPr>
        <p:spPr>
          <a:xfrm>
            <a:off x="8292623" y="916068"/>
            <a:ext cx="3224792" cy="2092881"/>
          </a:xfrm>
          <a:prstGeom prst="rect">
            <a:avLst/>
          </a:prstGeom>
          <a:noFill/>
        </p:spPr>
        <p:txBody>
          <a:bodyPr wrap="square" rtlCol="0">
            <a:spAutoFit/>
          </a:bodyPr>
          <a:lstStyle/>
          <a:p>
            <a:pPr marL="182880" indent="-182880">
              <a:spcBef>
                <a:spcPts val="1200"/>
              </a:spcBef>
              <a:buClr>
                <a:srgbClr val="F1730C"/>
              </a:buClr>
              <a:buFont typeface="Arial" panose="020B0604020202020204" pitchFamily="34" charset="0"/>
              <a:buChar char="•"/>
            </a:pPr>
            <a:r>
              <a:rPr lang="en-US" dirty="0"/>
              <a:t>Farallon camel crickets</a:t>
            </a:r>
          </a:p>
          <a:p>
            <a:pPr marL="182880" indent="-182880">
              <a:spcBef>
                <a:spcPts val="1200"/>
              </a:spcBef>
              <a:buClr>
                <a:srgbClr val="F1730C"/>
              </a:buClr>
              <a:buFont typeface="Arial" panose="020B0604020202020204" pitchFamily="34" charset="0"/>
              <a:buChar char="•"/>
            </a:pPr>
            <a:r>
              <a:rPr lang="en-US" dirty="0"/>
              <a:t>Vegetation</a:t>
            </a:r>
          </a:p>
          <a:p>
            <a:pPr marL="182880" indent="-182880">
              <a:spcBef>
                <a:spcPts val="1200"/>
              </a:spcBef>
              <a:buClr>
                <a:srgbClr val="F1730C"/>
              </a:buClr>
              <a:buFont typeface="Arial" panose="020B0604020202020204" pitchFamily="34" charset="0"/>
              <a:buChar char="•"/>
            </a:pPr>
            <a:r>
              <a:rPr lang="en-US" dirty="0"/>
              <a:t>Cetaceans </a:t>
            </a:r>
          </a:p>
          <a:p>
            <a:pPr marL="182880" indent="-182880">
              <a:spcBef>
                <a:spcPts val="1200"/>
              </a:spcBef>
              <a:buClr>
                <a:srgbClr val="F1730C"/>
              </a:buClr>
              <a:buFont typeface="Arial" panose="020B0604020202020204" pitchFamily="34" charset="0"/>
              <a:buChar char="•"/>
            </a:pPr>
            <a:r>
              <a:rPr lang="en-US" dirty="0"/>
              <a:t>White sharks</a:t>
            </a:r>
          </a:p>
          <a:p>
            <a:pPr marL="182880" indent="-182880">
              <a:spcBef>
                <a:spcPts val="1200"/>
              </a:spcBef>
              <a:buClr>
                <a:srgbClr val="F1730C"/>
              </a:buClr>
              <a:buFont typeface="Arial" panose="020B0604020202020204" pitchFamily="34" charset="0"/>
              <a:buChar char="•"/>
            </a:pPr>
            <a:r>
              <a:rPr lang="en-US" dirty="0"/>
              <a:t>Intertidal communities</a:t>
            </a:r>
          </a:p>
        </p:txBody>
      </p:sp>
      <p:sp>
        <p:nvSpPr>
          <p:cNvPr id="10" name="Rectangle 9">
            <a:extLst>
              <a:ext uri="{FF2B5EF4-FFF2-40B4-BE49-F238E27FC236}">
                <a16:creationId xmlns:a16="http://schemas.microsoft.com/office/drawing/2014/main" id="{C3537333-29AC-4D55-A4FE-B3216335FC53}"/>
              </a:ext>
            </a:extLst>
          </p:cNvPr>
          <p:cNvSpPr/>
          <p:nvPr/>
        </p:nvSpPr>
        <p:spPr>
          <a:xfrm>
            <a:off x="3048689" y="0"/>
            <a:ext cx="91440" cy="685800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2308" y="6142689"/>
            <a:ext cx="1228350" cy="435393"/>
          </a:xfrm>
          <a:prstGeom prst="rect">
            <a:avLst/>
          </a:prstGeom>
        </p:spPr>
      </p:pic>
    </p:spTree>
    <p:extLst>
      <p:ext uri="{BB962C8B-B14F-4D97-AF65-F5344CB8AC3E}">
        <p14:creationId xmlns:p14="http://schemas.microsoft.com/office/powerpoint/2010/main" val="39158082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515600" cy="2852737"/>
          </a:xfrm>
        </p:spPr>
        <p:txBody>
          <a:bodyPr/>
          <a:lstStyle/>
          <a:p>
            <a:r>
              <a:rPr lang="en-US" dirty="0"/>
              <a:t>The Problem</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The effect of invasive house mice on </a:t>
            </a:r>
            <a:r>
              <a:rPr lang="en-US" dirty="0" smtClean="0"/>
              <a:t>the </a:t>
            </a:r>
            <a:r>
              <a:rPr lang="en-US" dirty="0" err="1" smtClean="0"/>
              <a:t>Farallon</a:t>
            </a:r>
            <a:r>
              <a:rPr lang="en-US" dirty="0" smtClean="0"/>
              <a:t> ecosystem</a:t>
            </a:r>
            <a:endParaRPr lang="en-US" dirty="0"/>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32886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DF02C046-AB2A-406A-A0EB-7FB85DACCA20}"/>
              </a:ext>
            </a:extLst>
          </p:cNvPr>
          <p:cNvSpPr txBox="1"/>
          <p:nvPr/>
        </p:nvSpPr>
        <p:spPr>
          <a:xfrm>
            <a:off x="209003" y="6159013"/>
            <a:ext cx="1854995" cy="246221"/>
          </a:xfrm>
          <a:prstGeom prst="rect">
            <a:avLst/>
          </a:prstGeom>
          <a:noFill/>
        </p:spPr>
        <p:txBody>
          <a:bodyPr wrap="none" rtlCol="0">
            <a:spAutoFit/>
          </a:bodyPr>
          <a:lstStyle/>
          <a:p>
            <a:r>
              <a:rPr lang="en-US" sz="1000" dirty="0">
                <a:solidFill>
                  <a:schemeClr val="bg1">
                    <a:lumMod val="65000"/>
                  </a:schemeClr>
                </a:solidFill>
              </a:rPr>
              <a:t>© Island Conservation 2017</a:t>
            </a:r>
          </a:p>
        </p:txBody>
      </p:sp>
      <p:pic>
        <p:nvPicPr>
          <p:cNvPr id="5" name="Picture Placeholder 4">
            <a:extLst>
              <a:ext uri="{FF2B5EF4-FFF2-40B4-BE49-F238E27FC236}">
                <a16:creationId xmlns:a16="http://schemas.microsoft.com/office/drawing/2014/main" id="{2AC7F874-1ECB-4B48-8E2B-D7F442FAF726}"/>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a:stretch/>
        </p:blipFill>
        <p:spPr>
          <a:xfrm>
            <a:off x="764540" y="2084788"/>
            <a:ext cx="10994534" cy="3061978"/>
          </a:xfrm>
        </p:spPr>
      </p:pic>
      <p:sp>
        <p:nvSpPr>
          <p:cNvPr id="6" name="TextBox 5">
            <a:extLst>
              <a:ext uri="{FF2B5EF4-FFF2-40B4-BE49-F238E27FC236}">
                <a16:creationId xmlns:a16="http://schemas.microsoft.com/office/drawing/2014/main" id="{F4A9F005-4461-4FDD-AC90-9B5943A8F34B}"/>
              </a:ext>
            </a:extLst>
          </p:cNvPr>
          <p:cNvSpPr txBox="1"/>
          <p:nvPr/>
        </p:nvSpPr>
        <p:spPr>
          <a:xfrm>
            <a:off x="3149364" y="750911"/>
            <a:ext cx="5862503" cy="769441"/>
          </a:xfrm>
          <a:prstGeom prst="rect">
            <a:avLst/>
          </a:prstGeom>
          <a:noFill/>
        </p:spPr>
        <p:txBody>
          <a:bodyPr wrap="none" rtlCol="0">
            <a:spAutoFit/>
          </a:bodyPr>
          <a:lstStyle/>
          <a:p>
            <a:pPr algn="ctr"/>
            <a:r>
              <a:rPr lang="en-US" sz="4400" b="1" spc="200" dirty="0">
                <a:solidFill>
                  <a:srgbClr val="F1730C"/>
                </a:solidFill>
              </a:rPr>
              <a:t>ISLANDS</a:t>
            </a:r>
            <a:r>
              <a:rPr lang="en-US" sz="4400" spc="200" dirty="0">
                <a:solidFill>
                  <a:srgbClr val="007698"/>
                </a:solidFill>
              </a:rPr>
              <a:t> REPRESENT</a:t>
            </a:r>
          </a:p>
        </p:txBody>
      </p:sp>
      <p:sp>
        <p:nvSpPr>
          <p:cNvPr id="7" name="TextBox 6">
            <a:extLst>
              <a:ext uri="{FF2B5EF4-FFF2-40B4-BE49-F238E27FC236}">
                <a16:creationId xmlns:a16="http://schemas.microsoft.com/office/drawing/2014/main" id="{262954A7-73E6-4DCF-9A42-804396D8795C}"/>
              </a:ext>
            </a:extLst>
          </p:cNvPr>
          <p:cNvSpPr txBox="1"/>
          <p:nvPr/>
        </p:nvSpPr>
        <p:spPr>
          <a:xfrm>
            <a:off x="313506" y="3697697"/>
            <a:ext cx="2103120" cy="830997"/>
          </a:xfrm>
          <a:prstGeom prst="rect">
            <a:avLst/>
          </a:prstGeom>
          <a:noFill/>
        </p:spPr>
        <p:txBody>
          <a:bodyPr wrap="square" rtlCol="0">
            <a:spAutoFit/>
          </a:bodyPr>
          <a:lstStyle/>
          <a:p>
            <a:pPr algn="ctr"/>
            <a:r>
              <a:rPr lang="en-US" sz="3600" b="1" dirty="0">
                <a:solidFill>
                  <a:srgbClr val="007698"/>
                </a:solidFill>
              </a:rPr>
              <a:t>5.3% </a:t>
            </a:r>
          </a:p>
          <a:p>
            <a:pPr algn="ctr"/>
            <a:r>
              <a:rPr lang="en-US" sz="1200" dirty="0"/>
              <a:t>Of the Earth’s landmass</a:t>
            </a:r>
          </a:p>
        </p:txBody>
      </p:sp>
      <p:sp>
        <p:nvSpPr>
          <p:cNvPr id="10" name="TextBox 9">
            <a:extLst>
              <a:ext uri="{FF2B5EF4-FFF2-40B4-BE49-F238E27FC236}">
                <a16:creationId xmlns:a16="http://schemas.microsoft.com/office/drawing/2014/main" id="{C4D8C852-1952-4977-9C5A-C6DFAC3D4D2F}"/>
              </a:ext>
            </a:extLst>
          </p:cNvPr>
          <p:cNvSpPr txBox="1"/>
          <p:nvPr/>
        </p:nvSpPr>
        <p:spPr>
          <a:xfrm>
            <a:off x="2448558" y="3697696"/>
            <a:ext cx="2468880" cy="1015663"/>
          </a:xfrm>
          <a:prstGeom prst="rect">
            <a:avLst/>
          </a:prstGeom>
          <a:noFill/>
        </p:spPr>
        <p:txBody>
          <a:bodyPr wrap="square" rtlCol="0">
            <a:spAutoFit/>
          </a:bodyPr>
          <a:lstStyle/>
          <a:p>
            <a:pPr algn="ctr"/>
            <a:r>
              <a:rPr lang="en-US" sz="3600" b="1" dirty="0">
                <a:solidFill>
                  <a:srgbClr val="007698"/>
                </a:solidFill>
              </a:rPr>
              <a:t>75% </a:t>
            </a:r>
          </a:p>
          <a:p>
            <a:pPr algn="ctr"/>
            <a:r>
              <a:rPr lang="en-US" sz="1200" dirty="0"/>
              <a:t>Of bird, amphibian, mammal, and reptile extinctions</a:t>
            </a:r>
          </a:p>
        </p:txBody>
      </p:sp>
      <p:sp>
        <p:nvSpPr>
          <p:cNvPr id="11" name="TextBox 10">
            <a:extLst>
              <a:ext uri="{FF2B5EF4-FFF2-40B4-BE49-F238E27FC236}">
                <a16:creationId xmlns:a16="http://schemas.microsoft.com/office/drawing/2014/main" id="{715B3697-9C85-4517-823D-8BBD2F515076}"/>
              </a:ext>
            </a:extLst>
          </p:cNvPr>
          <p:cNvSpPr txBox="1"/>
          <p:nvPr/>
        </p:nvSpPr>
        <p:spPr>
          <a:xfrm>
            <a:off x="4904378" y="3697695"/>
            <a:ext cx="2103120" cy="1015663"/>
          </a:xfrm>
          <a:prstGeom prst="rect">
            <a:avLst/>
          </a:prstGeom>
          <a:noFill/>
        </p:spPr>
        <p:txBody>
          <a:bodyPr wrap="square" rtlCol="0">
            <a:spAutoFit/>
          </a:bodyPr>
          <a:lstStyle/>
          <a:p>
            <a:pPr algn="ctr"/>
            <a:r>
              <a:rPr lang="en-US" sz="3600" b="1" dirty="0">
                <a:solidFill>
                  <a:srgbClr val="007698"/>
                </a:solidFill>
              </a:rPr>
              <a:t>41% </a:t>
            </a:r>
          </a:p>
          <a:p>
            <a:pPr algn="ctr"/>
            <a:r>
              <a:rPr lang="en-US" sz="1200" dirty="0"/>
              <a:t>Of all CR and </a:t>
            </a:r>
            <a:r>
              <a:rPr lang="en-US" sz="1200" dirty="0" err="1"/>
              <a:t>EN</a:t>
            </a:r>
            <a:r>
              <a:rPr lang="en-US" sz="1200" dirty="0"/>
              <a:t> terrestrial vertebrates</a:t>
            </a:r>
          </a:p>
        </p:txBody>
      </p:sp>
      <p:sp>
        <p:nvSpPr>
          <p:cNvPr id="12" name="TextBox 11">
            <a:extLst>
              <a:ext uri="{FF2B5EF4-FFF2-40B4-BE49-F238E27FC236}">
                <a16:creationId xmlns:a16="http://schemas.microsoft.com/office/drawing/2014/main" id="{08CEDDAA-7F58-494D-B45A-B00E1CD8B47A}"/>
              </a:ext>
            </a:extLst>
          </p:cNvPr>
          <p:cNvSpPr txBox="1"/>
          <p:nvPr/>
        </p:nvSpPr>
        <p:spPr>
          <a:xfrm>
            <a:off x="6901543" y="3697695"/>
            <a:ext cx="2103120" cy="830997"/>
          </a:xfrm>
          <a:prstGeom prst="rect">
            <a:avLst/>
          </a:prstGeom>
          <a:noFill/>
        </p:spPr>
        <p:txBody>
          <a:bodyPr wrap="square" rtlCol="0">
            <a:spAutoFit/>
          </a:bodyPr>
          <a:lstStyle/>
          <a:p>
            <a:pPr algn="ctr"/>
            <a:r>
              <a:rPr lang="en-US" sz="3600" b="1" dirty="0">
                <a:solidFill>
                  <a:srgbClr val="007698"/>
                </a:solidFill>
              </a:rPr>
              <a:t>19% </a:t>
            </a:r>
          </a:p>
          <a:p>
            <a:pPr algn="ctr"/>
            <a:r>
              <a:rPr lang="en-US" sz="1200" dirty="0"/>
              <a:t>Of avian biodiversity</a:t>
            </a:r>
          </a:p>
        </p:txBody>
      </p:sp>
      <p:sp>
        <p:nvSpPr>
          <p:cNvPr id="8" name="TextBox 7">
            <a:extLst>
              <a:ext uri="{FF2B5EF4-FFF2-40B4-BE49-F238E27FC236}">
                <a16:creationId xmlns:a16="http://schemas.microsoft.com/office/drawing/2014/main" id="{E2EA7509-5465-4FF6-9720-F74F4A20D54C}"/>
              </a:ext>
            </a:extLst>
          </p:cNvPr>
          <p:cNvSpPr txBox="1"/>
          <p:nvPr/>
        </p:nvSpPr>
        <p:spPr>
          <a:xfrm>
            <a:off x="760574" y="4711714"/>
            <a:ext cx="1208985" cy="230832"/>
          </a:xfrm>
          <a:prstGeom prst="rect">
            <a:avLst/>
          </a:prstGeom>
          <a:noFill/>
        </p:spPr>
        <p:txBody>
          <a:bodyPr wrap="none" rtlCol="0">
            <a:spAutoFit/>
          </a:bodyPr>
          <a:lstStyle/>
          <a:p>
            <a:r>
              <a:rPr lang="en-US" sz="900" dirty="0">
                <a:solidFill>
                  <a:schemeClr val="bg1">
                    <a:lumMod val="50000"/>
                  </a:schemeClr>
                </a:solidFill>
              </a:rPr>
              <a:t>UNEP-</a:t>
            </a:r>
            <a:r>
              <a:rPr lang="en-US" sz="900" dirty="0" err="1">
                <a:solidFill>
                  <a:schemeClr val="bg1">
                    <a:lumMod val="50000"/>
                  </a:schemeClr>
                </a:solidFill>
              </a:rPr>
              <a:t>WCMC</a:t>
            </a:r>
            <a:r>
              <a:rPr lang="en-US" sz="900" dirty="0">
                <a:solidFill>
                  <a:schemeClr val="bg1">
                    <a:lumMod val="50000"/>
                  </a:schemeClr>
                </a:solidFill>
              </a:rPr>
              <a:t> 2015</a:t>
            </a:r>
          </a:p>
        </p:txBody>
      </p:sp>
      <p:sp>
        <p:nvSpPr>
          <p:cNvPr id="16" name="TextBox 15">
            <a:extLst>
              <a:ext uri="{FF2B5EF4-FFF2-40B4-BE49-F238E27FC236}">
                <a16:creationId xmlns:a16="http://schemas.microsoft.com/office/drawing/2014/main" id="{47E09F8C-35F6-4096-B218-4CE51E21F236}"/>
              </a:ext>
            </a:extLst>
          </p:cNvPr>
          <p:cNvSpPr txBox="1"/>
          <p:nvPr/>
        </p:nvSpPr>
        <p:spPr>
          <a:xfrm>
            <a:off x="3149364" y="4711714"/>
            <a:ext cx="1122423" cy="230832"/>
          </a:xfrm>
          <a:prstGeom prst="rect">
            <a:avLst/>
          </a:prstGeom>
          <a:noFill/>
        </p:spPr>
        <p:txBody>
          <a:bodyPr wrap="none" rtlCol="0">
            <a:spAutoFit/>
          </a:bodyPr>
          <a:lstStyle/>
          <a:p>
            <a:r>
              <a:rPr lang="en-US" sz="900" dirty="0" err="1">
                <a:solidFill>
                  <a:schemeClr val="bg1">
                    <a:lumMod val="50000"/>
                  </a:schemeClr>
                </a:solidFill>
              </a:rPr>
              <a:t>Tershy</a:t>
            </a:r>
            <a:r>
              <a:rPr lang="en-US" sz="900" dirty="0">
                <a:solidFill>
                  <a:schemeClr val="bg1">
                    <a:lumMod val="50000"/>
                  </a:schemeClr>
                </a:solidFill>
              </a:rPr>
              <a:t> et al. 2015</a:t>
            </a:r>
          </a:p>
        </p:txBody>
      </p:sp>
      <p:sp>
        <p:nvSpPr>
          <p:cNvPr id="17" name="TextBox 16">
            <a:extLst>
              <a:ext uri="{FF2B5EF4-FFF2-40B4-BE49-F238E27FC236}">
                <a16:creationId xmlns:a16="http://schemas.microsoft.com/office/drawing/2014/main" id="{492114B3-7992-401E-9798-3C4857A0933B}"/>
              </a:ext>
            </a:extLst>
          </p:cNvPr>
          <p:cNvSpPr txBox="1"/>
          <p:nvPr/>
        </p:nvSpPr>
        <p:spPr>
          <a:xfrm>
            <a:off x="5412360" y="4711714"/>
            <a:ext cx="1087157" cy="230832"/>
          </a:xfrm>
          <a:prstGeom prst="rect">
            <a:avLst/>
          </a:prstGeom>
          <a:noFill/>
        </p:spPr>
        <p:txBody>
          <a:bodyPr wrap="none" rtlCol="0">
            <a:spAutoFit/>
          </a:bodyPr>
          <a:lstStyle/>
          <a:p>
            <a:r>
              <a:rPr lang="en-US" sz="900" dirty="0" err="1">
                <a:solidFill>
                  <a:schemeClr val="bg1">
                    <a:lumMod val="50000"/>
                  </a:schemeClr>
                </a:solidFill>
              </a:rPr>
              <a:t>Spatz</a:t>
            </a:r>
            <a:r>
              <a:rPr lang="en-US" sz="900" dirty="0">
                <a:solidFill>
                  <a:schemeClr val="bg1">
                    <a:lumMod val="50000"/>
                  </a:schemeClr>
                </a:solidFill>
              </a:rPr>
              <a:t> et al. 2017</a:t>
            </a:r>
          </a:p>
        </p:txBody>
      </p:sp>
      <p:sp>
        <p:nvSpPr>
          <p:cNvPr id="18" name="TextBox 17">
            <a:extLst>
              <a:ext uri="{FF2B5EF4-FFF2-40B4-BE49-F238E27FC236}">
                <a16:creationId xmlns:a16="http://schemas.microsoft.com/office/drawing/2014/main" id="{74186E49-51FD-4BEB-8006-5540B8BA5CE5}"/>
              </a:ext>
            </a:extLst>
          </p:cNvPr>
          <p:cNvSpPr txBox="1"/>
          <p:nvPr/>
        </p:nvSpPr>
        <p:spPr>
          <a:xfrm>
            <a:off x="7391892" y="4711714"/>
            <a:ext cx="1122423" cy="230832"/>
          </a:xfrm>
          <a:prstGeom prst="rect">
            <a:avLst/>
          </a:prstGeom>
          <a:noFill/>
        </p:spPr>
        <p:txBody>
          <a:bodyPr wrap="none" rtlCol="0">
            <a:spAutoFit/>
          </a:bodyPr>
          <a:lstStyle/>
          <a:p>
            <a:r>
              <a:rPr lang="en-US" sz="900" dirty="0" err="1">
                <a:solidFill>
                  <a:schemeClr val="bg1">
                    <a:lumMod val="50000"/>
                  </a:schemeClr>
                </a:solidFill>
              </a:rPr>
              <a:t>Tershy</a:t>
            </a:r>
            <a:r>
              <a:rPr lang="en-US" sz="900" dirty="0">
                <a:solidFill>
                  <a:schemeClr val="bg1">
                    <a:lumMod val="50000"/>
                  </a:schemeClr>
                </a:solidFill>
              </a:rPr>
              <a:t> et al. 2015</a:t>
            </a:r>
          </a:p>
        </p:txBody>
      </p:sp>
      <p:sp>
        <p:nvSpPr>
          <p:cNvPr id="19" name="TextBox 18">
            <a:extLst>
              <a:ext uri="{FF2B5EF4-FFF2-40B4-BE49-F238E27FC236}">
                <a16:creationId xmlns:a16="http://schemas.microsoft.com/office/drawing/2014/main" id="{7CF31275-EDC6-47C4-9942-0B69D42BD459}"/>
              </a:ext>
            </a:extLst>
          </p:cNvPr>
          <p:cNvSpPr txBox="1"/>
          <p:nvPr/>
        </p:nvSpPr>
        <p:spPr>
          <a:xfrm>
            <a:off x="9043663" y="2047045"/>
            <a:ext cx="2661305" cy="292388"/>
          </a:xfrm>
          <a:prstGeom prst="rect">
            <a:avLst/>
          </a:prstGeom>
          <a:noFill/>
        </p:spPr>
        <p:txBody>
          <a:bodyPr wrap="none" rtlCol="0">
            <a:spAutoFit/>
          </a:bodyPr>
          <a:lstStyle/>
          <a:p>
            <a:pPr algn="ctr"/>
            <a:r>
              <a:rPr lang="en-US" sz="1300" b="1" spc="200" dirty="0">
                <a:solidFill>
                  <a:srgbClr val="F1730C"/>
                </a:solidFill>
              </a:rPr>
              <a:t>INVASIVE</a:t>
            </a:r>
            <a:r>
              <a:rPr lang="en-US" sz="1300" spc="200" dirty="0">
                <a:solidFill>
                  <a:srgbClr val="007698"/>
                </a:solidFill>
              </a:rPr>
              <a:t> ALIEN SPECIES</a:t>
            </a:r>
          </a:p>
        </p:txBody>
      </p:sp>
      <p:sp>
        <p:nvSpPr>
          <p:cNvPr id="20" name="TextBox 19">
            <a:extLst>
              <a:ext uri="{FF2B5EF4-FFF2-40B4-BE49-F238E27FC236}">
                <a16:creationId xmlns:a16="http://schemas.microsoft.com/office/drawing/2014/main" id="{6758F6AC-C3EE-49CE-88CA-10981E333EB2}"/>
              </a:ext>
            </a:extLst>
          </p:cNvPr>
          <p:cNvSpPr txBox="1"/>
          <p:nvPr/>
        </p:nvSpPr>
        <p:spPr>
          <a:xfrm>
            <a:off x="9082426" y="3697695"/>
            <a:ext cx="2583777" cy="1015663"/>
          </a:xfrm>
          <a:prstGeom prst="rect">
            <a:avLst/>
          </a:prstGeom>
          <a:noFill/>
        </p:spPr>
        <p:txBody>
          <a:bodyPr wrap="square" rtlCol="0">
            <a:spAutoFit/>
          </a:bodyPr>
          <a:lstStyle/>
          <a:p>
            <a:pPr algn="ctr"/>
            <a:r>
              <a:rPr lang="en-US" sz="3600" b="1" dirty="0">
                <a:solidFill>
                  <a:schemeClr val="bg1"/>
                </a:solidFill>
              </a:rPr>
              <a:t>86% </a:t>
            </a:r>
          </a:p>
          <a:p>
            <a:pPr algn="ctr"/>
            <a:r>
              <a:rPr lang="en-US" sz="1200" dirty="0">
                <a:solidFill>
                  <a:schemeClr val="bg1"/>
                </a:solidFill>
              </a:rPr>
              <a:t>Of recorded extinctions linked to </a:t>
            </a:r>
            <a:r>
              <a:rPr lang="en-US" sz="1200" dirty="0" err="1">
                <a:solidFill>
                  <a:schemeClr val="bg1"/>
                </a:solidFill>
              </a:rPr>
              <a:t>invasives</a:t>
            </a:r>
            <a:r>
              <a:rPr lang="en-US" sz="1200" dirty="0">
                <a:solidFill>
                  <a:schemeClr val="bg1"/>
                </a:solidFill>
              </a:rPr>
              <a:t> occurred on islands</a:t>
            </a:r>
          </a:p>
        </p:txBody>
      </p:sp>
      <p:sp>
        <p:nvSpPr>
          <p:cNvPr id="21" name="TextBox 20">
            <a:extLst>
              <a:ext uri="{FF2B5EF4-FFF2-40B4-BE49-F238E27FC236}">
                <a16:creationId xmlns:a16="http://schemas.microsoft.com/office/drawing/2014/main" id="{6FA6467A-078D-4CB6-8FB9-9A86358F15DD}"/>
              </a:ext>
            </a:extLst>
          </p:cNvPr>
          <p:cNvSpPr txBox="1"/>
          <p:nvPr/>
        </p:nvSpPr>
        <p:spPr>
          <a:xfrm>
            <a:off x="9793065" y="4711714"/>
            <a:ext cx="1162498" cy="230832"/>
          </a:xfrm>
          <a:prstGeom prst="rect">
            <a:avLst/>
          </a:prstGeom>
          <a:noFill/>
        </p:spPr>
        <p:txBody>
          <a:bodyPr wrap="none" rtlCol="0">
            <a:spAutoFit/>
          </a:bodyPr>
          <a:lstStyle/>
          <a:p>
            <a:r>
              <a:rPr lang="en-US" sz="900" dirty="0" err="1">
                <a:solidFill>
                  <a:schemeClr val="bg1"/>
                </a:solidFill>
              </a:rPr>
              <a:t>Bellard</a:t>
            </a:r>
            <a:r>
              <a:rPr lang="en-US" sz="900" dirty="0">
                <a:solidFill>
                  <a:schemeClr val="bg1"/>
                </a:solidFill>
              </a:rPr>
              <a:t> et al. 2015</a:t>
            </a:r>
          </a:p>
        </p:txBody>
      </p:sp>
    </p:spTree>
    <p:extLst>
      <p:ext uri="{BB962C8B-B14F-4D97-AF65-F5344CB8AC3E}">
        <p14:creationId xmlns:p14="http://schemas.microsoft.com/office/powerpoint/2010/main" val="1239180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C7F4C144-0711-48DC-9723-9D6713A43333}"/>
              </a:ext>
            </a:extLst>
          </p:cNvPr>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8733" r="8733" b="3614"/>
          <a:stretch/>
        </p:blipFill>
        <p:spPr>
          <a:xfrm>
            <a:off x="3879464" y="1"/>
            <a:ext cx="8312535" cy="6858000"/>
          </a:xfrm>
        </p:spPr>
      </p:pic>
      <p:sp>
        <p:nvSpPr>
          <p:cNvPr id="6" name="Content Placeholder 5">
            <a:extLst>
              <a:ext uri="{FF2B5EF4-FFF2-40B4-BE49-F238E27FC236}">
                <a16:creationId xmlns:a16="http://schemas.microsoft.com/office/drawing/2014/main" id="{029071E5-0E50-462A-BE5E-D700D81D7437}"/>
              </a:ext>
            </a:extLst>
          </p:cNvPr>
          <p:cNvSpPr>
            <a:spLocks noGrp="1"/>
          </p:cNvSpPr>
          <p:nvPr>
            <p:ph idx="1"/>
          </p:nvPr>
        </p:nvSpPr>
        <p:spPr>
          <a:xfrm>
            <a:off x="303945" y="3226231"/>
            <a:ext cx="3154150" cy="2165465"/>
          </a:xfrm>
        </p:spPr>
        <p:txBody>
          <a:bodyPr/>
          <a:lstStyle/>
          <a:p>
            <a:pPr lvl="1"/>
            <a:r>
              <a:rPr lang="en-US" sz="2000" dirty="0"/>
              <a:t>Density estimate of approximately </a:t>
            </a:r>
            <a:r>
              <a:rPr lang="en-US" sz="2000" b="1" dirty="0">
                <a:solidFill>
                  <a:srgbClr val="FFC000"/>
                </a:solidFill>
              </a:rPr>
              <a:t>500</a:t>
            </a:r>
            <a:r>
              <a:rPr lang="en-US" sz="2000" dirty="0"/>
              <a:t> mice per acre </a:t>
            </a:r>
          </a:p>
          <a:p>
            <a:pPr lvl="1"/>
            <a:r>
              <a:rPr lang="en-US" sz="2000" dirty="0"/>
              <a:t>House mouse densities commonly range from </a:t>
            </a:r>
            <a:br>
              <a:rPr lang="en-US" sz="2000" dirty="0"/>
            </a:br>
            <a:r>
              <a:rPr lang="en-US" sz="2000" b="1" dirty="0">
                <a:solidFill>
                  <a:srgbClr val="FFC000"/>
                </a:solidFill>
              </a:rPr>
              <a:t>4 to 20 </a:t>
            </a:r>
            <a:r>
              <a:rPr lang="en-US" sz="2000" dirty="0"/>
              <a:t>per acre</a:t>
            </a:r>
          </a:p>
          <a:p>
            <a:endParaRPr lang="en-US" dirty="0"/>
          </a:p>
        </p:txBody>
      </p:sp>
      <p:sp>
        <p:nvSpPr>
          <p:cNvPr id="8" name="Text Placeholder 7">
            <a:extLst>
              <a:ext uri="{FF2B5EF4-FFF2-40B4-BE49-F238E27FC236}">
                <a16:creationId xmlns:a16="http://schemas.microsoft.com/office/drawing/2014/main" id="{0BAD64E6-7C13-41D5-B5CE-497CC0F537CA}"/>
              </a:ext>
            </a:extLst>
          </p:cNvPr>
          <p:cNvSpPr>
            <a:spLocks noGrp="1"/>
          </p:cNvSpPr>
          <p:nvPr>
            <p:ph type="body" sz="quarter" idx="13"/>
          </p:nvPr>
        </p:nvSpPr>
        <p:spPr>
          <a:xfrm>
            <a:off x="303945" y="558484"/>
            <a:ext cx="3154150" cy="2667747"/>
          </a:xfrm>
        </p:spPr>
        <p:txBody>
          <a:bodyPr>
            <a:normAutofit/>
          </a:bodyPr>
          <a:lstStyle/>
          <a:p>
            <a:r>
              <a:rPr lang="en-US" dirty="0"/>
              <a:t>Density of Invasive House Mice </a:t>
            </a:r>
            <a:br>
              <a:rPr lang="en-US" dirty="0"/>
            </a:br>
            <a:r>
              <a:rPr lang="en-US" sz="2400" dirty="0"/>
              <a:t>on Southeast Farallon Island</a:t>
            </a:r>
            <a:endParaRPr lang="en-US" dirty="0"/>
          </a:p>
        </p:txBody>
      </p:sp>
      <p:sp>
        <p:nvSpPr>
          <p:cNvPr id="16" name="TextBox 15">
            <a:extLst>
              <a:ext uri="{FF2B5EF4-FFF2-40B4-BE49-F238E27FC236}">
                <a16:creationId xmlns:a16="http://schemas.microsoft.com/office/drawing/2014/main" id="{E04E6A0C-7D3C-430A-8ED0-9D14FFD60384}"/>
              </a:ext>
            </a:extLst>
          </p:cNvPr>
          <p:cNvSpPr txBox="1"/>
          <p:nvPr/>
        </p:nvSpPr>
        <p:spPr>
          <a:xfrm>
            <a:off x="4797748" y="2766247"/>
            <a:ext cx="1952625" cy="523220"/>
          </a:xfrm>
          <a:prstGeom prst="rect">
            <a:avLst/>
          </a:prstGeom>
          <a:noFill/>
        </p:spPr>
        <p:txBody>
          <a:bodyPr wrap="square" rtlCol="0">
            <a:spAutoFit/>
          </a:bodyPr>
          <a:lstStyle/>
          <a:p>
            <a:pPr algn="ctr"/>
            <a:r>
              <a:rPr lang="en-US" sz="1400" b="1" dirty="0"/>
              <a:t>Typical House Mouse Density</a:t>
            </a:r>
          </a:p>
        </p:txBody>
      </p:sp>
      <p:sp>
        <p:nvSpPr>
          <p:cNvPr id="26" name="TextBox 25">
            <a:extLst>
              <a:ext uri="{FF2B5EF4-FFF2-40B4-BE49-F238E27FC236}">
                <a16:creationId xmlns:a16="http://schemas.microsoft.com/office/drawing/2014/main" id="{5E2FD1FD-86E8-4376-9384-31A42A369D99}"/>
              </a:ext>
            </a:extLst>
          </p:cNvPr>
          <p:cNvSpPr txBox="1"/>
          <p:nvPr/>
        </p:nvSpPr>
        <p:spPr>
          <a:xfrm>
            <a:off x="8886010" y="2766247"/>
            <a:ext cx="1952625" cy="738664"/>
          </a:xfrm>
          <a:prstGeom prst="rect">
            <a:avLst/>
          </a:prstGeom>
          <a:noFill/>
        </p:spPr>
        <p:txBody>
          <a:bodyPr wrap="square" rtlCol="0">
            <a:spAutoFit/>
          </a:bodyPr>
          <a:lstStyle/>
          <a:p>
            <a:pPr algn="ctr"/>
            <a:r>
              <a:rPr lang="en-US" sz="1400" b="1" dirty="0"/>
              <a:t>Farallon Island House Mouse Density</a:t>
            </a:r>
          </a:p>
        </p:txBody>
      </p:sp>
      <p:sp>
        <p:nvSpPr>
          <p:cNvPr id="2" name="TextBox 1">
            <a:extLst>
              <a:ext uri="{FF2B5EF4-FFF2-40B4-BE49-F238E27FC236}">
                <a16:creationId xmlns:a16="http://schemas.microsoft.com/office/drawing/2014/main" id="{E90462A3-3094-4825-8D0A-20B6E536B617}"/>
              </a:ext>
            </a:extLst>
          </p:cNvPr>
          <p:cNvSpPr txBox="1"/>
          <p:nvPr/>
        </p:nvSpPr>
        <p:spPr>
          <a:xfrm>
            <a:off x="3924013" y="348778"/>
            <a:ext cx="8223436" cy="830997"/>
          </a:xfrm>
          <a:prstGeom prst="rect">
            <a:avLst/>
          </a:prstGeom>
          <a:noFill/>
        </p:spPr>
        <p:txBody>
          <a:bodyPr wrap="square" rtlCol="0">
            <a:spAutoFit/>
          </a:bodyPr>
          <a:lstStyle/>
          <a:p>
            <a:pPr algn="ctr"/>
            <a:r>
              <a:rPr lang="en-US" sz="2400" dirty="0">
                <a:solidFill>
                  <a:srgbClr val="007698"/>
                </a:solidFill>
              </a:rPr>
              <a:t>Highest Reported Density of Invasive House Mice </a:t>
            </a:r>
            <a:br>
              <a:rPr lang="en-US" sz="2400" dirty="0">
                <a:solidFill>
                  <a:srgbClr val="007698"/>
                </a:solidFill>
              </a:rPr>
            </a:br>
            <a:r>
              <a:rPr lang="en-US" sz="2400" dirty="0">
                <a:solidFill>
                  <a:srgbClr val="007698"/>
                </a:solidFill>
              </a:rPr>
              <a:t>for Any Island in the World</a:t>
            </a:r>
          </a:p>
        </p:txBody>
      </p:sp>
      <p:sp>
        <p:nvSpPr>
          <p:cNvPr id="9" name="Rectangle 8">
            <a:extLst>
              <a:ext uri="{FF2B5EF4-FFF2-40B4-BE49-F238E27FC236}">
                <a16:creationId xmlns:a16="http://schemas.microsoft.com/office/drawing/2014/main" id="{E9351CBA-9115-4F4F-B2A1-794F4ED4AE53}"/>
              </a:ext>
            </a:extLst>
          </p:cNvPr>
          <p:cNvSpPr/>
          <p:nvPr/>
        </p:nvSpPr>
        <p:spPr>
          <a:xfrm>
            <a:off x="3769601"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6481089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Mouse Project">
      <a:dk1>
        <a:srgbClr val="000000"/>
      </a:dk1>
      <a:lt1>
        <a:sysClr val="window" lastClr="FFFFFF"/>
      </a:lt1>
      <a:dk2>
        <a:srgbClr val="007698"/>
      </a:dk2>
      <a:lt2>
        <a:srgbClr val="D3D3D3"/>
      </a:lt2>
      <a:accent1>
        <a:srgbClr val="FCB735"/>
      </a:accent1>
      <a:accent2>
        <a:srgbClr val="F1730C"/>
      </a:accent2>
      <a:accent3>
        <a:srgbClr val="37A76F"/>
      </a:accent3>
      <a:accent4>
        <a:srgbClr val="44C1A3"/>
      </a:accent4>
      <a:accent5>
        <a:srgbClr val="60B5BA"/>
      </a:accent5>
      <a:accent6>
        <a:srgbClr val="51C3F9"/>
      </a:accent6>
      <a:hlink>
        <a:srgbClr val="6B9F25"/>
      </a:hlink>
      <a:folHlink>
        <a:srgbClr val="B26B0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E725DA223521E4F8FF3AAF8EF66E35D" ma:contentTypeVersion="11" ma:contentTypeDescription="Create a new document." ma:contentTypeScope="" ma:versionID="e976681ef8c202b58aed97db1ab00a1b">
  <xsd:schema xmlns:xsd="http://www.w3.org/2001/XMLSchema" xmlns:xs="http://www.w3.org/2001/XMLSchema" xmlns:p="http://schemas.microsoft.com/office/2006/metadata/properties" xmlns:ns2="b8c791ff-8839-41d3-a5c3-dadefa89be97" xmlns:ns3="2b8eca42-bbaa-4602-a2b4-1626cec75391" targetNamespace="http://schemas.microsoft.com/office/2006/metadata/properties" ma:root="true" ma:fieldsID="ba7658f9077d3ff87f888170b92b2961" ns2:_="" ns3:_="">
    <xsd:import namespace="b8c791ff-8839-41d3-a5c3-dadefa89be97"/>
    <xsd:import namespace="2b8eca42-bbaa-4602-a2b4-1626cec75391"/>
    <xsd:element name="properties">
      <xsd:complexType>
        <xsd:sequence>
          <xsd:element name="documentManagement">
            <xsd:complexType>
              <xsd:all>
                <xsd:element ref="ns2:Reviewed_x003f_" minOccurs="0"/>
                <xsd:element ref="ns2:Reviewed_x0020_By_x003f_" minOccurs="0"/>
                <xsd:element ref="ns2:MediaServiceMetadata" minOccurs="0"/>
                <xsd:element ref="ns2:MediaServiceFastMetadata" minOccurs="0"/>
                <xsd:element ref="ns2:MediaServiceDateTaken" minOccurs="0"/>
                <xsd:element ref="ns2:MediaLengthInSeconds" minOccurs="0"/>
                <xsd:element ref="ns2:PotentialExemption_x003f_" minOccurs="0"/>
                <xsd:element ref="ns2:SenttoFOIACoordinator_x003f_" minOccurs="0"/>
                <xsd:element ref="ns2:Not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c791ff-8839-41d3-a5c3-dadefa89be97" elementFormDefault="qualified">
    <xsd:import namespace="http://schemas.microsoft.com/office/2006/documentManagement/types"/>
    <xsd:import namespace="http://schemas.microsoft.com/office/infopath/2007/PartnerControls"/>
    <xsd:element name="Reviewed_x003f_" ma:index="8" nillable="true" ma:displayName="Reviewed?" ma:default="No" ma:format="Dropdown" ma:internalName="Reviewed_x003f_">
      <xsd:simpleType>
        <xsd:restriction base="dms:Choice">
          <xsd:enumeration value="Yes"/>
          <xsd:enumeration value="In Progress"/>
          <xsd:enumeration value="No"/>
        </xsd:restriction>
      </xsd:simpleType>
    </xsd:element>
    <xsd:element name="Reviewed_x0020_By_x003f_" ma:index="9" nillable="true" ma:displayName="Reviewed By?" ma:list="UserInfo" ma:SharePointGroup="0" ma:internalName="Reviewed_x0020_By_x003f_"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PotentialExemption_x003f_" ma:index="14" nillable="true" ma:displayName="Potential Exemption?" ma:format="Dropdown" ma:internalName="PotentialExemption_x003f_">
      <xsd:simpleType>
        <xsd:restriction base="dms:Choice">
          <xsd:enumeration value="Yes"/>
          <xsd:enumeration value="No"/>
        </xsd:restriction>
      </xsd:simpleType>
    </xsd:element>
    <xsd:element name="SenttoFOIACoordinator_x003f_" ma:index="15" nillable="true" ma:displayName="Sent to FOIA Coordinator?" ma:default="0" ma:format="Dropdown" ma:internalName="SenttoFOIACoordinator_x003f_">
      <xsd:simpleType>
        <xsd:restriction base="dms:Boolean"/>
      </xsd:simpleType>
    </xsd:element>
    <xsd:element name="Notes" ma:index="16" nillable="true" ma:displayName="Notes" ma:format="Dropdown" ma:internalName="Note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b8eca42-bbaa-4602-a2b4-1626cec75391"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eviewed_x0020_By_x003f_ xmlns="b8c791ff-8839-41d3-a5c3-dadefa89be97">
      <UserInfo>
        <DisplayName>Pelz, Mark</DisplayName>
        <AccountId>7</AccountId>
        <AccountType/>
      </UserInfo>
    </Reviewed_x0020_By_x003f_>
    <Reviewed_x003f_ xmlns="b8c791ff-8839-41d3-a5c3-dadefa89be97">Yes</Reviewed_x003f_>
    <Notes xmlns="b8c791ff-8839-41d3-a5c3-dadefa89be97" xsi:nil="true"/>
    <SenttoFOIACoordinator_x003f_ xmlns="b8c791ff-8839-41d3-a5c3-dadefa89be97">false</SenttoFOIACoordinator_x003f_>
    <PotentialExemption_x003f_ xmlns="b8c791ff-8839-41d3-a5c3-dadefa89be97">No</PotentialExemption_x003f_>
  </documentManagement>
</p:properties>
</file>

<file path=customXml/itemProps1.xml><?xml version="1.0" encoding="utf-8"?>
<ds:datastoreItem xmlns:ds="http://schemas.openxmlformats.org/officeDocument/2006/customXml" ds:itemID="{62FDDE69-49C8-4349-A033-2013D7285E8E}"/>
</file>

<file path=customXml/itemProps2.xml><?xml version="1.0" encoding="utf-8"?>
<ds:datastoreItem xmlns:ds="http://schemas.openxmlformats.org/officeDocument/2006/customXml" ds:itemID="{8D4FD36D-00DD-45A3-BC56-7C34ED275E2A}"/>
</file>

<file path=customXml/itemProps3.xml><?xml version="1.0" encoding="utf-8"?>
<ds:datastoreItem xmlns:ds="http://schemas.openxmlformats.org/officeDocument/2006/customXml" ds:itemID="{B81D4B63-22C0-484D-8861-8C8615C895DD}"/>
</file>

<file path=docProps/app.xml><?xml version="1.0" encoding="utf-8"?>
<Properties xmlns="http://schemas.openxmlformats.org/officeDocument/2006/extended-properties" xmlns:vt="http://schemas.openxmlformats.org/officeDocument/2006/docPropsVTypes">
  <Template/>
  <TotalTime>14465</TotalTime>
  <Words>3938</Words>
  <Application>Microsoft Office PowerPoint</Application>
  <PresentationFormat>Widescreen</PresentationFormat>
  <Paragraphs>397</Paragraphs>
  <Slides>41</Slides>
  <Notes>41</Notes>
  <HiddenSlides>0</HiddenSlides>
  <MMClips>1</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41</vt:i4>
      </vt:variant>
    </vt:vector>
  </HeadingPairs>
  <TitlesOfParts>
    <vt:vector size="49" baseType="lpstr">
      <vt:lpstr>Arial</vt:lpstr>
      <vt:lpstr>Calibri</vt:lpstr>
      <vt:lpstr>Century Expanded LT Std</vt:lpstr>
      <vt:lpstr>Century Gothic</vt:lpstr>
      <vt:lpstr>Courier New</vt:lpstr>
      <vt:lpstr>Times New Roman</vt:lpstr>
      <vt:lpstr>Office Theme</vt:lpstr>
      <vt:lpstr>Acrobat Document</vt:lpstr>
      <vt:lpstr>Farallon Islands   National Wildlife Refuge</vt:lpstr>
      <vt:lpstr>PowerPoint Presentation</vt:lpstr>
      <vt:lpstr>PowerPoint Presentation</vt:lpstr>
      <vt:lpstr>PowerPoint Presentation</vt:lpstr>
      <vt:lpstr>PowerPoint Presentation</vt:lpstr>
      <vt:lpstr>PowerPoint Presentation</vt:lpstr>
      <vt:lpstr>The Problem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Finding a Solution</vt:lpstr>
      <vt:lpstr>PowerPoint Presentation</vt:lpstr>
      <vt:lpstr>PowerPoint Presentation</vt:lpstr>
      <vt:lpstr>PowerPoint Presentation</vt:lpstr>
      <vt:lpstr>PowerPoint Presentation</vt:lpstr>
      <vt:lpstr>Brodifacoum-25D Conservation</vt:lpstr>
      <vt:lpstr>PowerPoint Presentation</vt:lpstr>
      <vt:lpstr>PowerPoint Presentation</vt:lpstr>
      <vt:lpstr>PowerPoint Presentation</vt:lpstr>
      <vt:lpstr>PowerPoint Presentation</vt:lpstr>
      <vt:lpstr>PowerPoint Presentation</vt:lpstr>
      <vt:lpstr>Protective Measures</vt:lpstr>
      <vt:lpstr>PowerPoint Presentation</vt:lpstr>
      <vt:lpstr>PowerPoint Presentation</vt:lpstr>
      <vt:lpstr>PowerPoint Presentation</vt:lpstr>
      <vt:lpstr>PowerPoint Presentation</vt:lpstr>
      <vt:lpstr>Success Stories</vt:lpstr>
      <vt:lpstr>PowerPoint Presentation</vt:lpstr>
      <vt:lpstr>PowerPoint Presentation</vt:lpstr>
      <vt:lpstr>PowerPoint Presentation</vt:lpstr>
      <vt:lpstr>PowerPoint Presentation</vt:lpstr>
      <vt:lpstr>PowerPoint Presentation</vt:lpstr>
      <vt:lpstr>PowerPoint Presentation</vt:lpstr>
    </vt:vector>
  </TitlesOfParts>
  <Company>Department of Interior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Morkill, Anne</dc:creator>
  <cp:lastModifiedBy>McChesney, Gerry</cp:lastModifiedBy>
  <cp:revision>648</cp:revision>
  <cp:lastPrinted>2020-02-18T20:35:33Z</cp:lastPrinted>
  <dcterms:created xsi:type="dcterms:W3CDTF">2019-08-01T23:51:04Z</dcterms:created>
  <dcterms:modified xsi:type="dcterms:W3CDTF">2021-07-28T00:38:18Z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583100.000000000</vt:lpwstr>
  </property>
  <property fmtid="{D5CDD505-2E9C-101B-9397-08002B2CF9AE}" pid="3" name="ContentTypeId">
    <vt:lpwstr>0x010100AE725DA223521E4F8FF3AAF8EF66E35D</vt:lpwstr>
  </property>
  <property fmtid="{D5CDD505-2E9C-101B-9397-08002B2CF9AE}" pid="4" name="_SourceUrl">
    <vt:lpwstr/>
  </property>
  <property fmtid="{D5CDD505-2E9C-101B-9397-08002B2CF9AE}" pid="5" name="_SharedFileIndex">
    <vt:lpwstr/>
  </property>
  <property fmtid="{D5CDD505-2E9C-101B-9397-08002B2CF9AE}" pid="6" name="ComplianceAssetId">
    <vt:lpwstr/>
  </property>
  <property fmtid="{D5CDD505-2E9C-101B-9397-08002B2CF9AE}" pid="7" name="_ExtendedDescription">
    <vt:lpwstr/>
  </property>
  <property fmtid="{D5CDD505-2E9C-101B-9397-08002B2CF9AE}" pid="8" name="TriggerFlowInfo">
    <vt:lpwstr/>
  </property>
  <property fmtid="{D5CDD505-2E9C-101B-9397-08002B2CF9AE}" pid="9" name="xd_Signature">
    <vt:lpwstr/>
  </property>
  <property fmtid="{D5CDD505-2E9C-101B-9397-08002B2CF9AE}" pid="10" name="xd_ProgID">
    <vt:lpwstr/>
  </property>
  <property fmtid="{D5CDD505-2E9C-101B-9397-08002B2CF9AE}" pid="11" name="TemplateUrl">
    <vt:lpwstr/>
  </property>
</Properties>
</file>