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6.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4.xml" ContentType="application/vnd.openxmlformats-officedocument.presentationml.slide+xml"/>
  <Override PartName="/ppt/slides/slide7.xml" ContentType="application/vnd.openxmlformats-officedocument.presentationml.slide+xml"/>
  <Override PartName="/ppt/slides/slide32.xml" ContentType="application/vnd.openxmlformats-officedocument.presentationml.slide+xml"/>
  <Override PartName="/ppt/slides/slide29.xml" ContentType="application/vnd.openxmlformats-officedocument.presentationml.slide+xml"/>
  <Override PartName="/ppt/slides/slide33.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notesSlides/notesSlide34.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slideMasters/slideMaster1.xml" ContentType="application/vnd.openxmlformats-officedocument.presentationml.slideMaster+xml"/>
  <Override PartName="/ppt/notesSlides/notesSlide22.xml" ContentType="application/vnd.openxmlformats-officedocument.presentationml.notesSlide+xml"/>
  <Override PartName="/ppt/notesSlides/notesSlide3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8.xml" ContentType="application/vnd.openxmlformats-officedocument.presentationml.notesSlide+xml"/>
  <Override PartName="/ppt/notesSlides/notesSlide14.xml" ContentType="application/vnd.openxmlformats-officedocument.presentationml.notesSlide+xml"/>
  <Override PartName="/ppt/notesSlides/notesSlide19.xml" ContentType="application/vnd.openxmlformats-officedocument.presentationml.notesSlide+xml"/>
  <Override PartName="/ppt/notesSlides/notesSlide11.xml" ContentType="application/vnd.openxmlformats-officedocument.presentationml.notesSlide+xml"/>
  <Override PartName="/ppt/notesSlides/notesSlide4.xml" ContentType="application/vnd.openxmlformats-officedocument.presentationml.notesSlide+xml"/>
  <Override PartName="/ppt/notesSlides/notesSlide17.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15.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charts/chart2.xml" ContentType="application/vnd.openxmlformats-officedocument.drawingml.chart+xml"/>
  <Override PartName="/ppt/charts/chart1.xml" ContentType="application/vnd.openxmlformats-officedocument.drawingml.chart+xml"/>
  <Override PartName="/ppt/charts/chart3.xml" ContentType="application/vnd.openxmlformats-officedocument.drawingml.chart+xml"/>
  <Override PartName="/ppt/notesMasters/notesMaster1.xml" ContentType="application/vnd.openxmlformats-officedocument.presentationml.notesMaster+xml"/>
  <Override PartName="/ppt/commentAuthors.xml" ContentType="application/vnd.openxmlformats-officedocument.presentationml.commentAuthors+xml"/>
  <Override PartName="/ppt/charts/chart5.xml" ContentType="application/vnd.openxmlformats-officedocument.drawingml.chart+xml"/>
  <Override PartName="/ppt/charts/chart4.xml" ContentType="application/vnd.openxmlformats-officedocument.drawingml.chart+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40"/>
  </p:notesMasterIdLst>
  <p:sldIdLst>
    <p:sldId id="256" r:id="rId2"/>
    <p:sldId id="446" r:id="rId3"/>
    <p:sldId id="447" r:id="rId4"/>
    <p:sldId id="451" r:id="rId5"/>
    <p:sldId id="452" r:id="rId6"/>
    <p:sldId id="428" r:id="rId7"/>
    <p:sldId id="456" r:id="rId8"/>
    <p:sldId id="360" r:id="rId9"/>
    <p:sldId id="334" r:id="rId10"/>
    <p:sldId id="342" r:id="rId11"/>
    <p:sldId id="432" r:id="rId12"/>
    <p:sldId id="335" r:id="rId13"/>
    <p:sldId id="336" r:id="rId14"/>
    <p:sldId id="436" r:id="rId15"/>
    <p:sldId id="437" r:id="rId16"/>
    <p:sldId id="429" r:id="rId17"/>
    <p:sldId id="453" r:id="rId18"/>
    <p:sldId id="468" r:id="rId19"/>
    <p:sldId id="454" r:id="rId20"/>
    <p:sldId id="438" r:id="rId21"/>
    <p:sldId id="439" r:id="rId22"/>
    <p:sldId id="469" r:id="rId23"/>
    <p:sldId id="466" r:id="rId24"/>
    <p:sldId id="344" r:id="rId25"/>
    <p:sldId id="441" r:id="rId26"/>
    <p:sldId id="348" r:id="rId27"/>
    <p:sldId id="349" r:id="rId28"/>
    <p:sldId id="350" r:id="rId29"/>
    <p:sldId id="471" r:id="rId30"/>
    <p:sldId id="470" r:id="rId31"/>
    <p:sldId id="442" r:id="rId32"/>
    <p:sldId id="458" r:id="rId33"/>
    <p:sldId id="459" r:id="rId34"/>
    <p:sldId id="418" r:id="rId35"/>
    <p:sldId id="422" r:id="rId36"/>
    <p:sldId id="464" r:id="rId37"/>
    <p:sldId id="465" r:id="rId38"/>
    <p:sldId id="457" r:id="rId39"/>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carter" initials="al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F6FC6"/>
    <a:srgbClr val="CC0000"/>
    <a:srgbClr val="FF3300"/>
    <a:srgbClr val="FFFF00"/>
    <a:srgbClr val="336600"/>
    <a:srgbClr val="B17FAD"/>
    <a:srgbClr val="FDA1F0"/>
    <a:srgbClr val="FF505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2" autoAdjust="0"/>
    <p:restoredTop sz="84480" autoAdjust="0"/>
  </p:normalViewPr>
  <p:slideViewPr>
    <p:cSldViewPr>
      <p:cViewPr varScale="1">
        <p:scale>
          <a:sx n="77" d="100"/>
          <a:sy n="77" d="100"/>
        </p:scale>
        <p:origin x="-11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4" d="100"/>
        <a:sy n="64" d="100"/>
      </p:scale>
      <p:origin x="0" y="0"/>
    </p:cViewPr>
  </p:sorterViewPr>
  <p:notesViewPr>
    <p:cSldViewPr>
      <p:cViewPr varScale="1">
        <p:scale>
          <a:sx n="57" d="100"/>
          <a:sy n="57" d="100"/>
        </p:scale>
        <p:origin x="-210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200607902735562"/>
          <c:y val="9.4650205761319772E-2"/>
          <c:w val="0.59878419452888498"/>
          <c:h val="0.81069958847736601"/>
        </c:manualLayout>
      </c:layout>
      <c:pieChart>
        <c:varyColors val="1"/>
        <c:ser>
          <c:idx val="0"/>
          <c:order val="0"/>
          <c:spPr>
            <a:solidFill>
              <a:schemeClr val="accent1">
                <a:lumMod val="50000"/>
              </a:schemeClr>
            </a:solidFill>
            <a:ln>
              <a:solidFill>
                <a:schemeClr val="tx1"/>
              </a:solidFill>
            </a:ln>
          </c:spPr>
          <c:dPt>
            <c:idx val="0"/>
            <c:bubble3D val="0"/>
            <c:explosion val="7"/>
          </c:dPt>
          <c:dPt>
            <c:idx val="1"/>
            <c:bubble3D val="0"/>
            <c:explosion val="1"/>
            <c:spPr>
              <a:solidFill>
                <a:srgbClr val="FF0000"/>
              </a:solidFill>
              <a:ln>
                <a:solidFill>
                  <a:schemeClr val="tx1"/>
                </a:solidFill>
              </a:ln>
            </c:spPr>
          </c:dPt>
          <c:val>
            <c:numRef>
              <c:f>Sheet1!$D$3:$D$4</c:f>
              <c:numCache>
                <c:formatCode>0%</c:formatCode>
                <c:ptCount val="2"/>
                <c:pt idx="0">
                  <c:v>0.43200000000000038</c:v>
                </c:pt>
                <c:pt idx="1">
                  <c:v>0.56800000000000161</c:v>
                </c:pt>
              </c:numCache>
            </c:numRef>
          </c:val>
        </c:ser>
        <c:dLbls>
          <c:showLegendKey val="0"/>
          <c:showVal val="0"/>
          <c:showCatName val="0"/>
          <c:showSerName val="0"/>
          <c:showPercent val="0"/>
          <c:showBubbleSize val="0"/>
          <c:showLeaderLines val="1"/>
        </c:dLbls>
        <c:firstSliceAng val="10"/>
      </c:pieChart>
      <c:spPr>
        <a:noFill/>
        <a:ln w="25398">
          <a:noFill/>
        </a:ln>
      </c:spPr>
    </c:plotArea>
    <c:plotVisOnly val="1"/>
    <c:dispBlanksAs val="zero"/>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Sales</c:v>
                </c:pt>
              </c:strCache>
            </c:strRef>
          </c:tx>
          <c:spPr>
            <a:solidFill>
              <a:schemeClr val="accent1">
                <a:lumMod val="50000"/>
              </a:schemeClr>
            </a:solidFill>
            <a:ln>
              <a:solidFill>
                <a:schemeClr val="tx1"/>
              </a:solidFill>
            </a:ln>
          </c:spPr>
          <c:dPt>
            <c:idx val="0"/>
            <c:bubble3D val="0"/>
            <c:spPr>
              <a:solidFill>
                <a:srgbClr val="FF0000"/>
              </a:solidFill>
              <a:ln>
                <a:solidFill>
                  <a:schemeClr val="tx1"/>
                </a:solidFill>
              </a:ln>
            </c:spPr>
          </c:dPt>
          <c:cat>
            <c:strRef>
              <c:f>Sheet1!$A$2:$A$3</c:f>
              <c:strCache>
                <c:ptCount val="2"/>
                <c:pt idx="0">
                  <c:v>1st Qtr</c:v>
                </c:pt>
                <c:pt idx="1">
                  <c:v>2nd Qtr</c:v>
                </c:pt>
              </c:strCache>
            </c:str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pieChart>
      <c:spPr>
        <a:noFill/>
        <a:ln w="25367">
          <a:noFill/>
        </a:ln>
      </c:spPr>
    </c:plotArea>
    <c:plotVisOnly val="1"/>
    <c:dispBlanksAs val="zero"/>
    <c:showDLblsOverMax val="0"/>
  </c:chart>
  <c:txPr>
    <a:bodyPr/>
    <a:lstStyle/>
    <a:p>
      <a:pPr>
        <a:defRPr sz="1788"/>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200607902735562"/>
          <c:y val="9.4650205761319772E-2"/>
          <c:w val="0.59878419452888498"/>
          <c:h val="0.81069958847736601"/>
        </c:manualLayout>
      </c:layout>
      <c:pieChart>
        <c:varyColors val="1"/>
        <c:ser>
          <c:idx val="0"/>
          <c:order val="0"/>
          <c:spPr>
            <a:solidFill>
              <a:schemeClr val="accent1">
                <a:lumMod val="50000"/>
              </a:schemeClr>
            </a:solidFill>
            <a:ln>
              <a:solidFill>
                <a:schemeClr val="tx1"/>
              </a:solidFill>
            </a:ln>
          </c:spPr>
          <c:dPt>
            <c:idx val="0"/>
            <c:bubble3D val="0"/>
            <c:explosion val="7"/>
          </c:dPt>
          <c:dPt>
            <c:idx val="1"/>
            <c:bubble3D val="0"/>
            <c:explosion val="1"/>
            <c:spPr>
              <a:solidFill>
                <a:srgbClr val="FF0000"/>
              </a:solidFill>
              <a:ln>
                <a:solidFill>
                  <a:schemeClr val="tx1"/>
                </a:solidFill>
              </a:ln>
            </c:spPr>
          </c:dPt>
          <c:val>
            <c:numRef>
              <c:f>Sheet1!$D$3:$D$4</c:f>
              <c:numCache>
                <c:formatCode>0%</c:formatCode>
                <c:ptCount val="2"/>
                <c:pt idx="0">
                  <c:v>0.43200000000000038</c:v>
                </c:pt>
                <c:pt idx="1">
                  <c:v>0.56800000000000161</c:v>
                </c:pt>
              </c:numCache>
            </c:numRef>
          </c:val>
        </c:ser>
        <c:dLbls>
          <c:showLegendKey val="0"/>
          <c:showVal val="0"/>
          <c:showCatName val="0"/>
          <c:showSerName val="0"/>
          <c:showPercent val="0"/>
          <c:showBubbleSize val="0"/>
          <c:showLeaderLines val="1"/>
        </c:dLbls>
        <c:firstSliceAng val="10"/>
      </c:pieChart>
      <c:spPr>
        <a:noFill/>
        <a:ln w="25398">
          <a:noFill/>
        </a:ln>
      </c:spPr>
    </c:plotArea>
    <c:plotVisOnly val="1"/>
    <c:dispBlanksAs val="zero"/>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0.200607902735562"/>
          <c:y val="9.4650205761320619E-2"/>
          <c:w val="0.59878419452888665"/>
          <c:h val="0.81069958847736601"/>
        </c:manualLayout>
      </c:layout>
      <c:pieChart>
        <c:varyColors val="1"/>
        <c:ser>
          <c:idx val="0"/>
          <c:order val="0"/>
          <c:spPr>
            <a:solidFill>
              <a:schemeClr val="accent1"/>
            </a:solidFill>
            <a:ln>
              <a:solidFill>
                <a:schemeClr val="tx1"/>
              </a:solidFill>
            </a:ln>
          </c:spPr>
          <c:explosion val="6"/>
          <c:dPt>
            <c:idx val="0"/>
            <c:bubble3D val="0"/>
            <c:spPr>
              <a:solidFill>
                <a:schemeClr val="accent1">
                  <a:lumMod val="50000"/>
                </a:schemeClr>
              </a:solidFill>
              <a:ln>
                <a:solidFill>
                  <a:schemeClr val="tx1"/>
                </a:solidFill>
              </a:ln>
            </c:spPr>
          </c:dPt>
          <c:dPt>
            <c:idx val="1"/>
            <c:bubble3D val="0"/>
            <c:explosion val="0"/>
            <c:spPr>
              <a:solidFill>
                <a:srgbClr val="FF0000"/>
              </a:solidFill>
              <a:ln>
                <a:solidFill>
                  <a:schemeClr val="tx1"/>
                </a:solidFill>
              </a:ln>
            </c:spPr>
          </c:dPt>
          <c:val>
            <c:numRef>
              <c:f>Sheet1!$C$3:$C$4</c:f>
              <c:numCache>
                <c:formatCode>0%</c:formatCode>
                <c:ptCount val="2"/>
                <c:pt idx="0">
                  <c:v>0.64000000000001156</c:v>
                </c:pt>
                <c:pt idx="1">
                  <c:v>0.36000000000000032</c:v>
                </c:pt>
              </c:numCache>
            </c:numRef>
          </c:val>
        </c:ser>
        <c:dLbls>
          <c:showLegendKey val="0"/>
          <c:showVal val="0"/>
          <c:showCatName val="0"/>
          <c:showSerName val="0"/>
          <c:showPercent val="0"/>
          <c:showBubbleSize val="0"/>
          <c:showLeaderLines val="1"/>
        </c:dLbls>
        <c:firstSliceAng val="355"/>
      </c:pieChart>
      <c:spPr>
        <a:noFill/>
        <a:ln w="25376">
          <a:noFill/>
        </a:ln>
      </c:spPr>
    </c:plotArea>
    <c:plotVisOnly val="1"/>
    <c:dispBlanksAs val="zero"/>
    <c:showDLblsOverMax val="0"/>
  </c:chart>
  <c:txPr>
    <a:bodyPr/>
    <a:lstStyle/>
    <a:p>
      <a:pPr>
        <a:defRPr sz="1788"/>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Sales</c:v>
                </c:pt>
              </c:strCache>
            </c:strRef>
          </c:tx>
          <c:spPr>
            <a:solidFill>
              <a:schemeClr val="accent1">
                <a:lumMod val="50000"/>
              </a:schemeClr>
            </a:solidFill>
            <a:ln>
              <a:solidFill>
                <a:schemeClr val="tx1"/>
              </a:solidFill>
            </a:ln>
          </c:spPr>
          <c:dPt>
            <c:idx val="0"/>
            <c:bubble3D val="0"/>
            <c:spPr>
              <a:solidFill>
                <a:srgbClr val="FF0000"/>
              </a:solidFill>
              <a:ln>
                <a:solidFill>
                  <a:schemeClr val="tx1"/>
                </a:solidFill>
              </a:ln>
            </c:spPr>
          </c:dPt>
          <c:cat>
            <c:strRef>
              <c:f>Sheet1!$A$2:$A$3</c:f>
              <c:strCache>
                <c:ptCount val="2"/>
                <c:pt idx="0">
                  <c:v>1st Qtr</c:v>
                </c:pt>
                <c:pt idx="1">
                  <c:v>2nd Qtr</c:v>
                </c:pt>
              </c:strCache>
            </c:str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pieChart>
      <c:spPr>
        <a:noFill/>
        <a:ln w="25367">
          <a:noFill/>
        </a:ln>
      </c:spPr>
    </c:plotArea>
    <c:plotVisOnly val="1"/>
    <c:dispBlanksAs val="zero"/>
    <c:showDLblsOverMax val="0"/>
  </c:chart>
  <c:txPr>
    <a:bodyPr/>
    <a:lstStyle/>
    <a:p>
      <a:pPr>
        <a:defRPr sz="1788"/>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552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439EE92A-FCF6-4008-B61B-3ED7435F2321}" type="slidenum">
              <a:rPr lang="en-US"/>
              <a:pPr>
                <a:defRPr/>
              </a:pPr>
              <a:t>‹#›</a:t>
            </a:fld>
            <a:endParaRPr lang="en-US" dirty="0"/>
          </a:p>
        </p:txBody>
      </p:sp>
    </p:spTree>
    <p:extLst>
      <p:ext uri="{BB962C8B-B14F-4D97-AF65-F5344CB8AC3E}">
        <p14:creationId xmlns:p14="http://schemas.microsoft.com/office/powerpoint/2010/main" val="36767463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pPr eaLnBrk="1" hangingPunct="1"/>
            <a:r>
              <a:rPr lang="en-US" dirty="0" smtClean="0"/>
              <a:t>- Refuge supports the largest seabird colony in the contiguous U.S., with nearly 300,000 breeding birds of 13 species (200,000 on South </a:t>
            </a:r>
            <a:r>
              <a:rPr lang="en-US" dirty="0" err="1" smtClean="0"/>
              <a:t>Farallones</a:t>
            </a:r>
            <a:r>
              <a:rPr lang="en-US" dirty="0" smtClean="0"/>
              <a:t>);</a:t>
            </a:r>
          </a:p>
          <a:p>
            <a:pPr eaLnBrk="1" hangingPunct="1">
              <a:buFontTx/>
              <a:buChar char="-"/>
            </a:pPr>
            <a:r>
              <a:rPr lang="en-US" dirty="0" smtClean="0"/>
              <a:t>World’s largest colonies of Ashy</a:t>
            </a:r>
            <a:r>
              <a:rPr lang="en-US" baseline="0" dirty="0" smtClean="0"/>
              <a:t> Storm-Petrel, Brandt’s Cormorant, and Western Gull.</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dirty="0" smtClean="0"/>
              <a:t>Yet the numbers</a:t>
            </a:r>
            <a:r>
              <a:rPr lang="en-US" baseline="0" dirty="0" smtClean="0"/>
              <a:t> </a:t>
            </a:r>
            <a:r>
              <a:rPr lang="en-US" dirty="0" smtClean="0"/>
              <a:t>of breeding seabirds are only ~1/3 or so of what they were before human impacts,</a:t>
            </a:r>
            <a:r>
              <a:rPr lang="en-US" baseline="0" dirty="0" smtClean="0"/>
              <a:t> </a:t>
            </a:r>
            <a:r>
              <a:rPr lang="en-US" b="1" baseline="0" dirty="0" smtClean="0"/>
              <a:t>The breeding seabirds formerly numbered over 1 million! </a:t>
            </a:r>
            <a:endParaRPr lang="en-US" baseline="0" dirty="0" smtClean="0"/>
          </a:p>
          <a:p>
            <a:pPr eaLnBrk="1" hangingPunct="1"/>
            <a:r>
              <a:rPr lang="en-US" baseline="0" dirty="0" smtClean="0"/>
              <a:t>- Extensive data collection on the islands’ seabird community since the early 1970s has made the </a:t>
            </a:r>
            <a:r>
              <a:rPr lang="en-US" baseline="0" dirty="0" err="1" smtClean="0"/>
              <a:t>Farallones</a:t>
            </a:r>
            <a:r>
              <a:rPr lang="en-US" baseline="0" dirty="0" smtClean="0"/>
              <a:t> one of the foremost natural laboratories for monitoring changes in the North Pacific Ocean ecosystem.</a:t>
            </a:r>
            <a:endParaRPr lang="en-US" dirty="0" smtClean="0"/>
          </a:p>
        </p:txBody>
      </p:sp>
      <p:sp>
        <p:nvSpPr>
          <p:cNvPr id="37892" name="Slide Number Placeholder 3"/>
          <p:cNvSpPr>
            <a:spLocks noGrp="1"/>
          </p:cNvSpPr>
          <p:nvPr>
            <p:ph type="sldNum" sz="quarter" idx="5"/>
          </p:nvPr>
        </p:nvSpPr>
        <p:spPr>
          <a:noFill/>
          <a:ln>
            <a:miter lim="800000"/>
            <a:headEnd/>
            <a:tailEnd/>
          </a:ln>
        </p:spPr>
        <p:txBody>
          <a:bodyPr/>
          <a:lstStyle/>
          <a:p>
            <a:fld id="{4D8DC805-9E36-4CDF-93FF-8C87E3070D78}" type="slidenum">
              <a:rPr lang="en-US" smtClean="0"/>
              <a:pPr/>
              <a:t>12</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Islands</a:t>
            </a:r>
            <a:r>
              <a:rPr lang="en-US" baseline="0" dirty="0" smtClean="0"/>
              <a:t> provide important breeding and resting habitat.</a:t>
            </a:r>
          </a:p>
          <a:p>
            <a:r>
              <a:rPr lang="en-US" dirty="0" smtClean="0"/>
              <a:t>-  </a:t>
            </a:r>
            <a:r>
              <a:rPr lang="en-US" dirty="0" err="1" smtClean="0"/>
              <a:t>Pinnipeds</a:t>
            </a:r>
            <a:r>
              <a:rPr lang="en-US" dirty="0" smtClean="0"/>
              <a:t> were formerly decimated by seal hunters.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Though recovery has occurred for some species such as the now abundant California</a:t>
            </a:r>
            <a:r>
              <a:rPr lang="en-US" baseline="0" dirty="0" smtClean="0"/>
              <a:t> sea lion</a:t>
            </a:r>
            <a:r>
              <a:rPr lang="en-US" dirty="0" smtClean="0"/>
              <a:t>,</a:t>
            </a:r>
            <a:r>
              <a:rPr lang="en-US" baseline="0" dirty="0" smtClean="0"/>
              <a:t> threatened Stellar sea lions are declining and Northern Fur Seals are just a fraction of historic numbers.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Salamander</a:t>
            </a:r>
            <a:r>
              <a:rPr lang="en-US" baseline="0" dirty="0" smtClean="0"/>
              <a:t> is endemic subspecies. Lives in a very different habitat than on mainland.</a:t>
            </a:r>
          </a:p>
          <a:p>
            <a:r>
              <a:rPr lang="en-US" baseline="0" dirty="0" smtClean="0"/>
              <a:t>Cricket is very unique species.  Mainly occurs in a few caves on the islands.</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42EA0D-E398-4AC2-83E0-46D5066C385E}" type="slidenum">
              <a:rPr lang="en-US"/>
              <a:pPr/>
              <a:t>15</a:t>
            </a:fld>
            <a:endParaRPr lang="en-US"/>
          </a:p>
        </p:txBody>
      </p:sp>
      <p:sp>
        <p:nvSpPr>
          <p:cNvPr id="852994" name="Rectangle 2"/>
          <p:cNvSpPr>
            <a:spLocks noGrp="1" noRot="1" noChangeAspect="1" noChangeArrowheads="1" noTextEdit="1"/>
          </p:cNvSpPr>
          <p:nvPr>
            <p:ph type="sldImg"/>
          </p:nvPr>
        </p:nvSpPr>
        <p:spPr>
          <a:ln/>
        </p:spPr>
      </p:sp>
      <p:sp>
        <p:nvSpPr>
          <p:cNvPr id="852995" name="Rectangle 3"/>
          <p:cNvSpPr>
            <a:spLocks noGrp="1" noChangeArrowheads="1"/>
          </p:cNvSpPr>
          <p:nvPr>
            <p:ph type="body" idx="1"/>
          </p:nvPr>
        </p:nvSpPr>
        <p:spPr/>
        <p:txBody>
          <a:bodyPr/>
          <a:lstStyle/>
          <a:p>
            <a:r>
              <a:rPr lang="en-US" dirty="0"/>
              <a:t>The arrival of Russian and American fur traders in the 1800s brought an un-paralleled capitalization and decimation to the island’s wildlife.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None/>
            </a:pPr>
            <a:r>
              <a:rPr lang="en-US" dirty="0" smtClean="0"/>
              <a:t>- Islands make up </a:t>
            </a:r>
            <a:r>
              <a:rPr lang="en-US" baseline="0" dirty="0" smtClean="0"/>
              <a:t>less then 5% of earth’s land mass but 20% of all species are found there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Many of these plants and animals are only found on islands, and often on only 1 island in the entire world. </a:t>
            </a:r>
            <a:r>
              <a:rPr lang="en-US" b="1" dirty="0" smtClean="0"/>
              <a:t>That’s called endemism or an endemic species</a:t>
            </a:r>
            <a:r>
              <a:rPr lang="en-US" dirty="0" smtClean="0"/>
              <a:t>. So</a:t>
            </a:r>
            <a:r>
              <a:rPr lang="en-US" baseline="0" dirty="0" smtClean="0"/>
              <a:t> if an endemic species is lost from the only island it exists on, it is lost forever.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a:buFontTx/>
              <a:buNone/>
            </a:pPr>
            <a:r>
              <a:rPr lang="en-US" baseline="0" dirty="0" smtClean="0"/>
              <a:t>Extinction</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dirty="0" smtClean="0"/>
              <a:t>Most extinctions occur on islands! </a:t>
            </a:r>
            <a:r>
              <a:rPr lang="en-US" baseline="0" dirty="0" smtClean="0"/>
              <a:t>64% of all extinctions</a:t>
            </a:r>
          </a:p>
          <a:p>
            <a:pPr marL="0" marR="0" indent="0" algn="l" defTabSz="914400" rtl="0" eaLnBrk="0" fontAlgn="base" latinLnBrk="0" hangingPunct="0">
              <a:lnSpc>
                <a:spcPct val="100000"/>
              </a:lnSpc>
              <a:spcBef>
                <a:spcPct val="30000"/>
              </a:spcBef>
              <a:spcAft>
                <a:spcPct val="0"/>
              </a:spcAft>
              <a:buClrTx/>
              <a:buSzTx/>
              <a:buFontTx/>
              <a:buChar char="-"/>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Critically Endangered</a:t>
            </a:r>
          </a:p>
          <a:p>
            <a:pPr>
              <a:buFontTx/>
              <a:buChar char="-"/>
            </a:pPr>
            <a:r>
              <a:rPr lang="en-US" baseline="0" dirty="0" smtClean="0"/>
              <a:t> 45% of all critically endangered species on islands</a:t>
            </a:r>
          </a:p>
          <a:p>
            <a:pPr>
              <a:buFont typeface="Arial" pitchFamily="34" charset="0"/>
              <a:buNone/>
              <a:defRPr/>
            </a:pPr>
            <a:endParaRPr lang="en-US" dirty="0" smtClean="0"/>
          </a:p>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dirty="0" smtClean="0"/>
              <a:t>So, if we really want to protect the incredible diversity of plants and animals that have evolved over 100’s of millions of years from extinction, then we must </a:t>
            </a:r>
            <a:r>
              <a:rPr lang="en-US" b="1" dirty="0" smtClean="0"/>
              <a:t>focus on the place where the most</a:t>
            </a:r>
            <a:r>
              <a:rPr lang="en-US" b="1" baseline="0" dirty="0" smtClean="0"/>
              <a:t> biodiversity is, most extinctions are, and most critically endangered species – on </a:t>
            </a:r>
            <a:r>
              <a:rPr lang="en-US" b="1" dirty="0" smtClean="0"/>
              <a:t>islands</a:t>
            </a:r>
            <a:r>
              <a:rPr lang="en-US" dirty="0" smtClean="0"/>
              <a:t>.</a:t>
            </a:r>
          </a:p>
          <a:p>
            <a:pPr>
              <a:buFontTx/>
              <a:buNone/>
            </a:pPr>
            <a:endParaRPr lang="en-US" baseline="0" dirty="0" smtClean="0"/>
          </a:p>
          <a:p>
            <a:pPr>
              <a:buFontTx/>
              <a:buNone/>
            </a:pPr>
            <a:r>
              <a:rPr lang="en-US" baseline="0" dirty="0" smtClean="0"/>
              <a:t>SO – why are all these critically endangered species on islands, why are all these species going extinct?</a:t>
            </a:r>
            <a:endParaRPr lang="en-US" dirty="0" smtClean="0"/>
          </a:p>
        </p:txBody>
      </p:sp>
      <p:sp>
        <p:nvSpPr>
          <p:cNvPr id="4" name="Slide Number Placeholder 3"/>
          <p:cNvSpPr>
            <a:spLocks noGrp="1"/>
          </p:cNvSpPr>
          <p:nvPr>
            <p:ph type="sldNum" sz="quarter" idx="10"/>
          </p:nvPr>
        </p:nvSpPr>
        <p:spPr/>
        <p:txBody>
          <a:bodyPr/>
          <a:lstStyle/>
          <a:p>
            <a:pPr>
              <a:defRPr/>
            </a:pPr>
            <a:fld id="{96A40EE8-D138-48B7-BA16-6D2A12701143}" type="slidenum">
              <a:rPr lang="en-US" smtClean="0"/>
              <a:pPr>
                <a:defRPr/>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75D8BF-16D8-43A1-A79F-4D121CC3E7EF}" type="slidenum">
              <a:rPr lang="en-US"/>
              <a:pPr/>
              <a:t>17</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xfrm>
            <a:off x="914400" y="4343400"/>
            <a:ext cx="5029200" cy="4114800"/>
          </a:xfrm>
        </p:spPr>
        <p:txBody>
          <a:bodyPr/>
          <a:lstStyle/>
          <a:p>
            <a:r>
              <a:rPr lang="en-US"/>
              <a:t>We’re currently in the middle of an extinction crisis – very few times in the history of the earth have we lost species at as high a rate as today</a:t>
            </a:r>
          </a:p>
          <a:p>
            <a:endParaRPr lang="en-US"/>
          </a:p>
          <a:p>
            <a:r>
              <a:rPr lang="en-US"/>
              <a:t>Many of these extinctions have taken place on islands:</a:t>
            </a:r>
          </a:p>
          <a:p>
            <a:r>
              <a:rPr lang="en-US"/>
              <a:t>-94% of recorded bird extinctions have been island endemics</a:t>
            </a:r>
          </a:p>
          <a:p>
            <a:r>
              <a:rPr lang="en-US"/>
              <a:t>-90% of reptiles</a:t>
            </a:r>
          </a:p>
          <a:p>
            <a:r>
              <a:rPr lang="en-US"/>
              <a:t>-65% of mammals</a:t>
            </a:r>
          </a:p>
          <a:p>
            <a:r>
              <a:rPr lang="en-US"/>
              <a:t>-68% of plants, although recent data suggest that this percentage may be much higher</a:t>
            </a:r>
          </a:p>
          <a:p>
            <a:endParaRPr lang="en-US"/>
          </a:p>
          <a:p>
            <a:r>
              <a:rPr lang="en-US"/>
              <a:t>Source: IUCN’s Redlist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buFontTx/>
              <a:buNone/>
            </a:pPr>
            <a:r>
              <a:rPr lang="en-US" dirty="0" smtClean="0"/>
              <a:t>- Islands make up </a:t>
            </a:r>
            <a:r>
              <a:rPr lang="en-US" baseline="0" dirty="0" smtClean="0"/>
              <a:t>less then 5% of earth’s land mass but 20% of all species are found there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Many of these plants and animals are only found on islands, and often on only 1 island in the entire world. </a:t>
            </a:r>
            <a:r>
              <a:rPr lang="en-US" b="1" dirty="0" smtClean="0"/>
              <a:t>That’s called endemism or an endemic species</a:t>
            </a:r>
            <a:r>
              <a:rPr lang="en-US" dirty="0" smtClean="0"/>
              <a:t>. So</a:t>
            </a:r>
            <a:r>
              <a:rPr lang="en-US" baseline="0" dirty="0" smtClean="0"/>
              <a:t> if an endemic species is lost from the only island it exists on, it is lost forever.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a:buFontTx/>
              <a:buNone/>
            </a:pPr>
            <a:r>
              <a:rPr lang="en-US" baseline="0" dirty="0" smtClean="0"/>
              <a:t>Extinction</a:t>
            </a:r>
          </a:p>
          <a:p>
            <a:pPr marL="0" marR="0" indent="0" algn="l" defTabSz="914400" rtl="0" eaLnBrk="0" fontAlgn="base" latinLnBrk="0" hangingPunct="0">
              <a:lnSpc>
                <a:spcPct val="100000"/>
              </a:lnSpc>
              <a:spcBef>
                <a:spcPct val="30000"/>
              </a:spcBef>
              <a:spcAft>
                <a:spcPct val="0"/>
              </a:spcAft>
              <a:buClrTx/>
              <a:buSzTx/>
              <a:buFontTx/>
              <a:buChar char="-"/>
              <a:tabLst/>
              <a:defRPr/>
            </a:pPr>
            <a:r>
              <a:rPr lang="en-US" dirty="0" smtClean="0"/>
              <a:t>Most extinctions occur on islands! </a:t>
            </a:r>
            <a:r>
              <a:rPr lang="en-US" baseline="0" dirty="0" smtClean="0"/>
              <a:t>64% of all extinctions</a:t>
            </a:r>
          </a:p>
          <a:p>
            <a:pPr marL="0" marR="0" indent="0" algn="l" defTabSz="914400" rtl="0" eaLnBrk="0" fontAlgn="base" latinLnBrk="0" hangingPunct="0">
              <a:lnSpc>
                <a:spcPct val="100000"/>
              </a:lnSpc>
              <a:spcBef>
                <a:spcPct val="30000"/>
              </a:spcBef>
              <a:spcAft>
                <a:spcPct val="0"/>
              </a:spcAft>
              <a:buClrTx/>
              <a:buSzTx/>
              <a:buFontTx/>
              <a:buChar char="-"/>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Critically Endangered</a:t>
            </a:r>
          </a:p>
          <a:p>
            <a:pPr>
              <a:buFontTx/>
              <a:buChar char="-"/>
            </a:pPr>
            <a:r>
              <a:rPr lang="en-US" baseline="0" dirty="0" smtClean="0"/>
              <a:t> 45% of all critically endangered species on islands</a:t>
            </a:r>
          </a:p>
          <a:p>
            <a:pPr>
              <a:buFont typeface="Arial" pitchFamily="34" charset="0"/>
              <a:buNone/>
              <a:defRPr/>
            </a:pPr>
            <a:endParaRPr lang="en-US" dirty="0" smtClean="0"/>
          </a:p>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dirty="0" smtClean="0"/>
              <a:t>So, if we really want to protect the incredible diversity of plants and animals that have evolved over 100’s of millions of years from extinction, then we must </a:t>
            </a:r>
            <a:r>
              <a:rPr lang="en-US" b="1" dirty="0" smtClean="0"/>
              <a:t>focus on the place where the most</a:t>
            </a:r>
            <a:r>
              <a:rPr lang="en-US" b="1" baseline="0" dirty="0" smtClean="0"/>
              <a:t> biodiversity is, most extinctions are, and most critically endangered species – on </a:t>
            </a:r>
            <a:r>
              <a:rPr lang="en-US" b="1" dirty="0" smtClean="0"/>
              <a:t>islands</a:t>
            </a:r>
            <a:r>
              <a:rPr lang="en-US" dirty="0" smtClean="0"/>
              <a:t>.</a:t>
            </a:r>
          </a:p>
          <a:p>
            <a:pPr>
              <a:buFontTx/>
              <a:buNone/>
            </a:pPr>
            <a:endParaRPr lang="en-US" baseline="0" dirty="0" smtClean="0"/>
          </a:p>
          <a:p>
            <a:pPr>
              <a:buFontTx/>
              <a:buNone/>
            </a:pPr>
            <a:r>
              <a:rPr lang="en-US" baseline="0" dirty="0" smtClean="0"/>
              <a:t>SO – why are all these critically endangered species on islands, why are all these species going extinct?</a:t>
            </a:r>
            <a:endParaRPr lang="en-US" dirty="0" smtClean="0"/>
          </a:p>
        </p:txBody>
      </p:sp>
      <p:sp>
        <p:nvSpPr>
          <p:cNvPr id="4" name="Slide Number Placeholder 3"/>
          <p:cNvSpPr>
            <a:spLocks noGrp="1"/>
          </p:cNvSpPr>
          <p:nvPr>
            <p:ph type="sldNum" sz="quarter" idx="10"/>
          </p:nvPr>
        </p:nvSpPr>
        <p:spPr/>
        <p:txBody>
          <a:bodyPr/>
          <a:lstStyle/>
          <a:p>
            <a:pPr>
              <a:defRPr/>
            </a:pPr>
            <a:fld id="{96A40EE8-D138-48B7-BA16-6D2A12701143}" type="slidenum">
              <a:rPr lang="en-US" smtClean="0"/>
              <a:pPr>
                <a:defRPr/>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6D9C4E-941D-4085-B9CE-1C687F98D03D}" type="slidenum">
              <a:rPr lang="en-US"/>
              <a:pPr/>
              <a:t>19</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t>Invasive species were listed as a cause of 55-67% of island animal extinctions for which a cause is known (World Conservation Monitoring Centre data)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Arial" charset="0"/>
                <a:ea typeface="+mn-ea"/>
                <a:cs typeface="+mn-cs"/>
              </a:rPr>
              <a:t>Closing the Refuge to public access to protect wildlife and habitats.</a:t>
            </a:r>
          </a:p>
          <a:p>
            <a:pPr lvl="0"/>
            <a:r>
              <a:rPr lang="en-US" sz="1200" kern="1200" dirty="0" smtClean="0">
                <a:solidFill>
                  <a:schemeClr val="tx1"/>
                </a:solidFill>
                <a:latin typeface="Arial" charset="0"/>
                <a:ea typeface="+mn-ea"/>
                <a:cs typeface="+mn-cs"/>
              </a:rPr>
              <a:t>Closing off sensitive areas to human access (including biologists).</a:t>
            </a:r>
          </a:p>
          <a:p>
            <a:pPr lvl="0"/>
            <a:r>
              <a:rPr lang="en-US" sz="1200" kern="1200" dirty="0" smtClean="0">
                <a:solidFill>
                  <a:schemeClr val="tx1"/>
                </a:solidFill>
                <a:latin typeface="Arial" charset="0"/>
                <a:ea typeface="+mn-ea"/>
                <a:cs typeface="+mn-cs"/>
              </a:rPr>
              <a:t>Removal of feral rabbits and cats from the islands in the 1970s, with the last of these invasive animals removed in 1974.</a:t>
            </a:r>
          </a:p>
          <a:p>
            <a:pPr lvl="0"/>
            <a:r>
              <a:rPr lang="en-US" sz="1200" kern="1200" dirty="0" smtClean="0">
                <a:solidFill>
                  <a:schemeClr val="tx1"/>
                </a:solidFill>
                <a:latin typeface="Arial" charset="0"/>
                <a:ea typeface="+mn-ea"/>
                <a:cs typeface="+mn-cs"/>
              </a:rPr>
              <a:t>Controlling introduced (non-native) flora.</a:t>
            </a:r>
          </a:p>
          <a:p>
            <a:pPr lvl="0"/>
            <a:r>
              <a:rPr lang="en-US" sz="1200" kern="1200" dirty="0" smtClean="0">
                <a:solidFill>
                  <a:schemeClr val="tx1"/>
                </a:solidFill>
                <a:latin typeface="Arial" charset="0"/>
                <a:ea typeface="+mn-ea"/>
                <a:cs typeface="+mn-cs"/>
              </a:rPr>
              <a:t>Installation of boardwalks to prevent trampling of sensitive habitat and limiting most human activities to only a few established trails.</a:t>
            </a:r>
          </a:p>
          <a:p>
            <a:pPr lvl="0"/>
            <a:r>
              <a:rPr lang="en-US" sz="1200" kern="1200" dirty="0" smtClean="0">
                <a:solidFill>
                  <a:schemeClr val="tx1"/>
                </a:solidFill>
                <a:latin typeface="Arial" charset="0"/>
                <a:ea typeface="+mn-ea"/>
                <a:cs typeface="+mn-cs"/>
              </a:rPr>
              <a:t>Night lighting is minimized and screened from view so that nocturnal species are not disturbed.</a:t>
            </a:r>
          </a:p>
          <a:p>
            <a:pPr lvl="0"/>
            <a:r>
              <a:rPr lang="en-US" sz="1200" kern="1200" dirty="0" smtClean="0">
                <a:solidFill>
                  <a:schemeClr val="tx1"/>
                </a:solidFill>
                <a:latin typeface="Arial" charset="0"/>
                <a:ea typeface="+mn-ea"/>
                <a:cs typeface="+mn-cs"/>
              </a:rPr>
              <a:t>Removing all unneeded structures to maximize natural habitat available to wildlife.</a:t>
            </a:r>
          </a:p>
          <a:p>
            <a:pPr lvl="0"/>
            <a:r>
              <a:rPr lang="en-US" sz="1200" kern="1200" dirty="0" smtClean="0">
                <a:solidFill>
                  <a:schemeClr val="tx1"/>
                </a:solidFill>
                <a:latin typeface="Arial" charset="0"/>
                <a:ea typeface="+mn-ea"/>
                <a:cs typeface="+mn-cs"/>
              </a:rPr>
              <a:t>Limiting the number of people allowed on the island at one time.</a:t>
            </a:r>
          </a:p>
          <a:p>
            <a:r>
              <a:rPr lang="en-US" sz="1200" kern="1200" dirty="0" smtClean="0">
                <a:solidFill>
                  <a:schemeClr val="tx1"/>
                </a:solidFill>
                <a:latin typeface="Arial" charset="0"/>
                <a:ea typeface="+mn-ea"/>
                <a:cs typeface="+mn-cs"/>
              </a:rPr>
              <a:t>Construction of the "</a:t>
            </a:r>
            <a:r>
              <a:rPr lang="en-US" sz="1200" kern="1200" dirty="0" err="1" smtClean="0">
                <a:solidFill>
                  <a:schemeClr val="tx1"/>
                </a:solidFill>
                <a:latin typeface="Arial" charset="0"/>
                <a:ea typeface="+mn-ea"/>
                <a:cs typeface="+mn-cs"/>
              </a:rPr>
              <a:t>Murre</a:t>
            </a:r>
            <a:r>
              <a:rPr lang="en-US" sz="1200" kern="1200" dirty="0" smtClean="0">
                <a:solidFill>
                  <a:schemeClr val="tx1"/>
                </a:solidFill>
                <a:latin typeface="Arial" charset="0"/>
                <a:ea typeface="+mn-ea"/>
                <a:cs typeface="+mn-cs"/>
              </a:rPr>
              <a:t> Ledge" to shield an expanding Common </a:t>
            </a:r>
            <a:r>
              <a:rPr lang="en-US" sz="1200" kern="1200" dirty="0" err="1" smtClean="0">
                <a:solidFill>
                  <a:schemeClr val="tx1"/>
                </a:solidFill>
                <a:latin typeface="Arial" charset="0"/>
                <a:ea typeface="+mn-ea"/>
                <a:cs typeface="+mn-cs"/>
              </a:rPr>
              <a:t>Murre</a:t>
            </a:r>
            <a:r>
              <a:rPr lang="en-US" sz="1200" kern="1200" dirty="0" smtClean="0">
                <a:solidFill>
                  <a:schemeClr val="tx1"/>
                </a:solidFill>
                <a:latin typeface="Arial" charset="0"/>
                <a:ea typeface="+mn-ea"/>
                <a:cs typeface="+mn-cs"/>
              </a:rPr>
              <a:t> colony from human disturbance, using materials from removed building foundations</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In 2009, the Service completed a Comprehensive Conservation Plan (CCP) and Environmental Assessment</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to guide the management of the </a:t>
            </a:r>
            <a:r>
              <a:rPr lang="en-US" sz="1200" kern="1200" dirty="0" err="1" smtClean="0">
                <a:solidFill>
                  <a:schemeClr val="tx1"/>
                </a:solidFill>
                <a:latin typeface="Arial" charset="0"/>
                <a:ea typeface="+mn-ea"/>
                <a:cs typeface="+mn-cs"/>
              </a:rPr>
              <a:t>Farallon</a:t>
            </a:r>
            <a:r>
              <a:rPr lang="en-US" sz="1200" kern="1200" dirty="0" smtClean="0">
                <a:solidFill>
                  <a:schemeClr val="tx1"/>
                </a:solidFill>
                <a:latin typeface="Arial" charset="0"/>
                <a:ea typeface="+mn-ea"/>
                <a:cs typeface="+mn-cs"/>
              </a:rPr>
              <a:t> National Wildlife Refuge over a 15-year period. The wildlife management goal identified in the CCP is to protect, inventory, monitor, and restore to historic levels breeding populations of 12 seabird species, 5 marine mammal species, and other native wildlife. One of the strategies identified to meet this goal is the eradication of the house mouse and the prevention of future human introduction of mice.</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a:t>
            </a:fld>
            <a:endParaRPr lang="en-US" dirty="0"/>
          </a:p>
        </p:txBody>
      </p:sp>
    </p:spTree>
    <p:extLst>
      <p:ext uri="{BB962C8B-B14F-4D97-AF65-F5344CB8AC3E}">
        <p14:creationId xmlns:p14="http://schemas.microsoft.com/office/powerpoint/2010/main" val="3023098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miter lim="800000"/>
            <a:headEnd/>
            <a:tailEnd/>
          </a:ln>
        </p:spPr>
        <p:txBody>
          <a:bodyPr/>
          <a:lstStyle/>
          <a:p>
            <a:fld id="{93D566F1-DA57-49DE-AA93-557F8E50A229}" type="slidenum">
              <a:rPr lang="en-US" smtClean="0"/>
              <a:pPr/>
              <a:t>22</a:t>
            </a:fld>
            <a:endParaRPr lang="en-US" dirty="0"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b="1" dirty="0" smtClean="0"/>
              <a:t>IMPACTS</a:t>
            </a:r>
            <a:r>
              <a:rPr lang="en-US" b="1" baseline="0" dirty="0" smtClean="0"/>
              <a:t> OF INVASIVE HOUSE MICE</a:t>
            </a:r>
          </a:p>
          <a:p>
            <a:pPr eaLnBrk="1" hangingPunct="1"/>
            <a:endParaRPr lang="en-US" dirty="0" smtClean="0"/>
          </a:p>
          <a:p>
            <a:pPr eaLnBrk="1" hangingPunct="1"/>
            <a:r>
              <a:rPr lang="en-US" dirty="0" err="1" smtClean="0"/>
              <a:t>Farallone</a:t>
            </a:r>
            <a:r>
              <a:rPr lang="en-US" dirty="0" smtClean="0"/>
              <a:t> plant impacts:</a:t>
            </a:r>
            <a:r>
              <a:rPr lang="en-US" baseline="0" dirty="0" smtClean="0"/>
              <a:t> </a:t>
            </a:r>
            <a:r>
              <a:rPr lang="en-US" dirty="0" err="1" smtClean="0"/>
              <a:t>Herbivory</a:t>
            </a:r>
            <a:r>
              <a:rPr lang="en-US" dirty="0" smtClean="0"/>
              <a:t> on </a:t>
            </a:r>
            <a:r>
              <a:rPr lang="en-US" b="1" dirty="0" smtClean="0"/>
              <a:t>endemic Farallon Goldfields:</a:t>
            </a:r>
            <a:r>
              <a:rPr lang="en-US" b="1" baseline="0" dirty="0" smtClean="0"/>
              <a:t> </a:t>
            </a:r>
            <a:r>
              <a:rPr lang="en-US" b="0" baseline="0" dirty="0" smtClean="0"/>
              <a:t>mice</a:t>
            </a:r>
            <a:r>
              <a:rPr lang="en-US" dirty="0" smtClean="0"/>
              <a:t> eat flowering buds of this 	dominant native plant</a:t>
            </a:r>
            <a:r>
              <a:rPr lang="en-US" baseline="0" dirty="0" smtClean="0"/>
              <a:t> and </a:t>
            </a:r>
            <a:r>
              <a:rPr lang="en-US" b="1" baseline="0" dirty="0" smtClean="0"/>
              <a:t>each mice can eat hundreds of seeds each day!</a:t>
            </a:r>
            <a:endParaRPr lang="en-US" b="1" dirty="0" smtClean="0"/>
          </a:p>
          <a:p>
            <a:pPr eaLnBrk="1" hangingPunct="1"/>
            <a:endParaRPr lang="en-US" dirty="0" smtClean="0"/>
          </a:p>
          <a:p>
            <a:pPr eaLnBrk="1" hangingPunct="1"/>
            <a:r>
              <a:rPr lang="en-US" dirty="0" smtClean="0"/>
              <a:t>Mice may play a role in non-native seed dispersal as well</a:t>
            </a:r>
            <a:r>
              <a:rPr lang="en-US" baseline="0" dirty="0" smtClean="0"/>
              <a:t> (especially grasses) </a:t>
            </a:r>
            <a:endParaRPr lang="en-US" dirty="0" smtClean="0"/>
          </a:p>
          <a:p>
            <a:pPr eaLnBrk="1" hangingPunct="1"/>
            <a:endParaRPr lang="en-US" dirty="0" smtClean="0"/>
          </a:p>
          <a:p>
            <a:pPr eaLnBrk="1" hangingPunct="1"/>
            <a:r>
              <a:rPr lang="en-US" dirty="0" smtClean="0"/>
              <a:t>Mice may increase non-native plant cover </a:t>
            </a:r>
            <a:r>
              <a:rPr lang="en-US" dirty="0" smtClean="0">
                <a:cs typeface="Arial" charset="0"/>
              </a:rPr>
              <a:t>→ which </a:t>
            </a:r>
            <a:r>
              <a:rPr lang="en-US" dirty="0" smtClean="0"/>
              <a:t>Decreases nest site quality for burrowing seabirds (auklets, storm-petrels)   Burrowing mice may disrupt burrow-nesting</a:t>
            </a:r>
            <a:r>
              <a:rPr lang="en-US" baseline="0" dirty="0" smtClean="0"/>
              <a:t> seabirds…</a:t>
            </a:r>
            <a:endParaRPr lang="en-US" dirty="0" smtClean="0"/>
          </a:p>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Burrowing Owls used to visit the </a:t>
            </a:r>
            <a:r>
              <a:rPr lang="en-US" dirty="0" err="1" smtClean="0"/>
              <a:t>Farallones</a:t>
            </a:r>
            <a:r>
              <a:rPr lang="en-US" baseline="0" dirty="0" smtClean="0"/>
              <a:t> primarily in fall and few wintered.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They are now arriving in September, staying all winter, and depart by April.</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Do not breed.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As are result, Burrowing owls are now a major predator to Ashy Storm Petrels. </a:t>
            </a:r>
            <a:r>
              <a:rPr lang="en-US" b="1" dirty="0" smtClean="0"/>
              <a:t>Transient wintering</a:t>
            </a:r>
            <a:r>
              <a:rPr lang="en-US" b="1" baseline="0" dirty="0" smtClean="0"/>
              <a:t> </a:t>
            </a:r>
            <a:r>
              <a:rPr lang="en-US" b="0" baseline="0" dirty="0" smtClean="0"/>
              <a:t>burrowing</a:t>
            </a:r>
            <a:r>
              <a:rPr lang="en-US" b="1" baseline="0" dirty="0" smtClean="0"/>
              <a:t> </a:t>
            </a:r>
            <a:r>
              <a:rPr lang="en-US" baseline="0" dirty="0" smtClean="0"/>
              <a:t>owls land on SEFI in the fall, then instead of moving onward towards other wintering grounds after a few days as most other land-birds do (due to the lack of any prey-food items), they stay through the winter due to the abundant introduced mouse population.  When the mice numbers naturally decline in the late winter, the owls then prey on the returning ASSPs coming back to begin breeding.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ASSP</a:t>
            </a:r>
            <a:r>
              <a:rPr lang="en-US" baseline="0" dirty="0" smtClean="0"/>
              <a:t> on the Farallones need protection –  estimated </a:t>
            </a:r>
            <a:r>
              <a:rPr lang="en-US" dirty="0" smtClean="0"/>
              <a:t>40% of the predation of ASSP is from owls.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ASSP remains showed up in 70% of the BUOW pellets analyzed Apr.-Jul (?). </a:t>
            </a:r>
          </a:p>
          <a:p>
            <a:endParaRPr lang="en-US" dirty="0" smtClean="0"/>
          </a:p>
          <a:p>
            <a:r>
              <a:rPr lang="en-US" dirty="0" smtClean="0"/>
              <a:t>Why are the owls on the </a:t>
            </a:r>
            <a:r>
              <a:rPr lang="en-US" dirty="0" err="1" smtClean="0"/>
              <a:t>Farallones</a:t>
            </a:r>
            <a:r>
              <a:rPr lang="en-US" baseline="0" dirty="0" smtClean="0"/>
              <a:t> through winter?  They are sustained there by the invasive house mouse.</a:t>
            </a:r>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Note</a:t>
            </a:r>
            <a:r>
              <a:rPr lang="en-US" baseline="0" dirty="0" smtClean="0"/>
              <a:t> from Russ: </a:t>
            </a:r>
            <a:r>
              <a:rPr lang="en-US" sz="1200" kern="1200" dirty="0" smtClean="0">
                <a:solidFill>
                  <a:schemeClr val="tx1"/>
                </a:solidFill>
                <a:latin typeface="Arial" charset="0"/>
                <a:ea typeface="+mn-ea"/>
                <a:cs typeface="+mn-cs"/>
              </a:rPr>
              <a:t>Since WEGU outnumber BUOW by at least 1,000 to 1, if you do a simple calculation the relative predation effect of the average BUOW is 775x that of the average WEGU, on the individual level.</a:t>
            </a:r>
          </a:p>
          <a:p>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25</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miter lim="800000"/>
            <a:headEnd/>
            <a:tailEnd/>
          </a:ln>
        </p:spPr>
        <p:txBody>
          <a:bodyPr/>
          <a:lstStyle/>
          <a:p>
            <a:fld id="{71169063-AD1C-4A88-83EF-60C1338D5463}" type="slidenum">
              <a:rPr lang="en-US" smtClean="0"/>
              <a:pPr/>
              <a:t>26</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914400" y="4343400"/>
            <a:ext cx="5029200" cy="4114800"/>
          </a:xfrm>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miter lim="800000"/>
            <a:headEnd/>
            <a:tailEnd/>
          </a:ln>
        </p:spPr>
        <p:txBody>
          <a:bodyPr/>
          <a:lstStyle/>
          <a:p>
            <a:fld id="{83626897-CD64-4439-86A8-6E870EE517EC}" type="slidenum">
              <a:rPr lang="en-US" smtClean="0"/>
              <a:pPr/>
              <a:t>27</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14400" y="4343400"/>
            <a:ext cx="5029200" cy="4114800"/>
          </a:xfrm>
          <a:noFill/>
        </p:spPr>
        <p:txBody>
          <a:bodyPr/>
          <a:lstStyle/>
          <a:p>
            <a:pPr eaLnBrk="1" hangingPunct="1"/>
            <a:r>
              <a:rPr lang="en-US" dirty="0" smtClean="0"/>
              <a:t>Owls arrive when mouse population is at annual peak in fall. </a:t>
            </a:r>
          </a:p>
          <a:p>
            <a:pPr eaLnBrk="1" hangingPunct="1"/>
            <a:r>
              <a:rPr lang="en-US" dirty="0" smtClean="0"/>
              <a:t>Owls remain for winter.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fld id="{C10B96D0-649B-4ACD-B416-3C672534939A}" type="slidenum">
              <a:rPr lang="en-US" smtClean="0"/>
              <a:pPr/>
              <a:t>28</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14400" y="4343400"/>
            <a:ext cx="5029200" cy="4114800"/>
          </a:xfrm>
          <a:noFill/>
        </p:spPr>
        <p:txBody>
          <a:bodyPr/>
          <a:lstStyle/>
          <a:p>
            <a:pPr eaLnBrk="1" hangingPunct="1"/>
            <a:r>
              <a:rPr lang="en-US" dirty="0" smtClean="0"/>
              <a:t>Mouse population crashes in mid-winter and remains low through early summer.</a:t>
            </a:r>
          </a:p>
          <a:p>
            <a:pPr eaLnBrk="1" hangingPunct="1"/>
            <a:r>
              <a:rPr lang="en-US" dirty="0" smtClean="0"/>
              <a:t>Ashy</a:t>
            </a:r>
            <a:r>
              <a:rPr lang="en-US" baseline="0" dirty="0" smtClean="0"/>
              <a:t> Storm-Petrels begin arriving back at the colony in January and February to begin courtship and prospecting for nest sites.</a:t>
            </a:r>
          </a:p>
          <a:p>
            <a:pPr eaLnBrk="1" hangingPunct="1"/>
            <a:r>
              <a:rPr lang="en-US" baseline="0" dirty="0" smtClean="0"/>
              <a:t>Burrowing Owls switch to feeding heavily on the rare Ashy as well as the closely related Leach’s storm-petrels.</a:t>
            </a: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miter lim="800000"/>
            <a:headEnd/>
            <a:tailEnd/>
          </a:ln>
        </p:spPr>
        <p:txBody>
          <a:bodyPr/>
          <a:lstStyle/>
          <a:p>
            <a:fld id="{4E2088E9-AAF9-46BB-941A-343F0F9BB17F}" type="slidenum">
              <a:rPr lang="en-US" smtClean="0"/>
              <a:pPr/>
              <a:t>29</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smtClean="0"/>
              <a:t>HYPERPREDATION</a:t>
            </a:r>
          </a:p>
          <a:p>
            <a:pPr eaLnBrk="1" hangingPunct="1"/>
            <a:endParaRPr lang="en-US" dirty="0" smtClean="0"/>
          </a:p>
          <a:p>
            <a:pPr eaLnBrk="1" hangingPunct="1"/>
            <a:r>
              <a:rPr lang="en-US" dirty="0" smtClean="0"/>
              <a:t>“</a:t>
            </a:r>
            <a:r>
              <a:rPr lang="en-US" dirty="0" err="1" smtClean="0"/>
              <a:t>Hyperpredation</a:t>
            </a:r>
            <a:r>
              <a:rPr lang="en-US" dirty="0" smtClean="0"/>
              <a:t> refers to the ecological phenomenon in which a population of introduced animals provides a population of predators with a new food source that allows the predator population to increase dramatically. This increase in predator numbers in turn leads to dramatically higher predation rates on secondary prey populations, specifically indigenous animals”</a:t>
            </a:r>
          </a:p>
          <a:p>
            <a:pPr eaLnBrk="1" hangingPunct="1"/>
            <a:endParaRPr lang="en-US" dirty="0" smtClean="0"/>
          </a:p>
          <a:p>
            <a:pPr eaLnBrk="1" hangingPunct="1"/>
            <a:r>
              <a:rPr lang="en-US" dirty="0" smtClean="0"/>
              <a:t>ASSP remains showed up in 70% of the BUOW pellets analyzed Apr.-Jul. (mouse nadir is late Apr.)</a:t>
            </a:r>
          </a:p>
          <a:p>
            <a:pPr eaLnBrk="1" hangingPunct="1"/>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miter lim="800000"/>
            <a:headEnd/>
            <a:tailEnd/>
          </a:ln>
        </p:spPr>
        <p:txBody>
          <a:bodyPr/>
          <a:lstStyle/>
          <a:p>
            <a:fld id="{4E2088E9-AAF9-46BB-941A-343F0F9BB17F}" type="slidenum">
              <a:rPr lang="en-US" smtClean="0"/>
              <a:pPr/>
              <a:t>30</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p:spPr>
        <p:txBody>
          <a:bodyPr/>
          <a:lstStyle/>
          <a:p>
            <a:pPr eaLnBrk="1" hangingPunct="1"/>
            <a:r>
              <a:rPr lang="en-US" dirty="0" smtClean="0"/>
              <a:t>HYPERPREDATION</a:t>
            </a:r>
          </a:p>
          <a:p>
            <a:pPr eaLnBrk="1" hangingPunct="1"/>
            <a:endParaRPr lang="en-US" dirty="0" smtClean="0"/>
          </a:p>
          <a:p>
            <a:pPr eaLnBrk="1" hangingPunct="1"/>
            <a:r>
              <a:rPr lang="en-US" dirty="0" smtClean="0"/>
              <a:t>“</a:t>
            </a:r>
            <a:r>
              <a:rPr lang="en-US" dirty="0" err="1" smtClean="0"/>
              <a:t>Hyperpredation</a:t>
            </a:r>
            <a:r>
              <a:rPr lang="en-US" dirty="0" smtClean="0"/>
              <a:t> refers to the ecological phenomenon in which a population of introduced animals provides a population of predators with a new food source that allows the predator population to increase dramatically. This increase in predator numbers in turn leads to dramatically higher predation rates on secondary prey populations, specifically indigenous animals”</a:t>
            </a:r>
          </a:p>
          <a:p>
            <a:pPr eaLnBrk="1" hangingPunct="1"/>
            <a:endParaRPr lang="en-US" dirty="0" smtClean="0"/>
          </a:p>
          <a:p>
            <a:pPr eaLnBrk="1" hangingPunct="1"/>
            <a:r>
              <a:rPr lang="en-US" dirty="0" smtClean="0"/>
              <a:t>ASSP remains showed up in 70% of the BUOW pellets analyzed Apr.-Jul. (mouse nadir is late Apr.)</a:t>
            </a:r>
          </a:p>
          <a:p>
            <a:pPr eaLnBrk="1" hangingPunct="1"/>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Mice are present on the South Farallones in huge numbers: at peak, as many as 500 per acre.</a:t>
            </a:r>
          </a:p>
          <a:p>
            <a:r>
              <a:rPr lang="en-US" dirty="0" smtClean="0"/>
              <a:t>For this reason,</a:t>
            </a:r>
            <a:r>
              <a:rPr lang="en-US" baseline="0" dirty="0" smtClean="0"/>
              <a:t> control not a feasible option. Would be constant, ineffective.</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a:t>
            </a:fld>
            <a:endParaRPr lang="en-US" dirty="0"/>
          </a:p>
        </p:txBody>
      </p:sp>
    </p:spTree>
    <p:extLst>
      <p:ext uri="{BB962C8B-B14F-4D97-AF65-F5344CB8AC3E}">
        <p14:creationId xmlns:p14="http://schemas.microsoft.com/office/powerpoint/2010/main" val="37793454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AF2C16-36E0-496A-A5FF-DA09732B24EB}" type="slidenum">
              <a:rPr lang="en-US"/>
              <a:pPr/>
              <a:t>32</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smtClean="0"/>
              <a:t>To be successful, 100% of the mice must be removed. Otherwise, they will quickly repopulate and effort will be a failure.</a:t>
            </a:r>
          </a:p>
          <a:p>
            <a:r>
              <a:rPr lang="en-US" dirty="0" smtClean="0"/>
              <a:t>The only effective and successful</a:t>
            </a:r>
            <a:r>
              <a:rPr lang="en-US" baseline="0" dirty="0" smtClean="0"/>
              <a:t> means for conducting eradication of rodents on islands this size and type has been the one-time use of </a:t>
            </a:r>
            <a:r>
              <a:rPr lang="en-US" baseline="0" dirty="0" err="1" smtClean="0"/>
              <a:t>rodenticides</a:t>
            </a:r>
            <a:r>
              <a:rPr lang="en-US" baseline="0" dirty="0" smtClean="0"/>
              <a:t>.  The non-target impacts will be minimized and short-term while ecosystem benefits will be long-term. </a:t>
            </a:r>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FD604F-9245-432F-9917-C23CB6782996}" type="slidenum">
              <a:rPr lang="en-US"/>
              <a:pPr/>
              <a:t>33</a:t>
            </a:fld>
            <a:endParaRPr lang="en-US"/>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pPr marL="228600" indent="-228600"/>
            <a:r>
              <a:rPr lang="en-US" sz="1000"/>
              <a:t>There are basically two ways to make rodenticide baits available to mice on an island:</a:t>
            </a:r>
          </a:p>
          <a:p>
            <a:pPr marL="228600" indent="-228600"/>
            <a:endParaRPr lang="en-US" sz="1000"/>
          </a:p>
          <a:p>
            <a:pPr marL="228600" indent="-228600"/>
            <a:r>
              <a:rPr lang="en-US" sz="1000"/>
              <a:t>-Bait stations – Bait stations are containers with openings that will allow entry to mice but nothing larger – this reduces the possibility that animals other than mice will have access to the rodenticide. To eradicate mice from the South Farallons, workers need to install and maintain a tight grid of bait stations every few meters across the entirety of the islands, replacing the bait in these stations repeatedly for a period of weeks or months.</a:t>
            </a:r>
          </a:p>
          <a:p>
            <a:pPr marL="228600" indent="-228600"/>
            <a:endParaRPr lang="en-US" sz="1000"/>
          </a:p>
          <a:p>
            <a:pPr marL="228600" indent="-228600"/>
            <a:r>
              <a:rPr lang="en-US" sz="1000"/>
              <a:t>-Aerial broadcast – Bait can alternatively be broadcast in pellet form over the entirety of SFI. A properly executed aerial broadcast will distribute bait into the habitat of every mouse on the island in a few hours, and bait can be applied fewer times than with bait stations. An aerial broadcast allows mice and other species easier access to the rodenticide, which can present a risk when there are numerous non-target species present.</a:t>
            </a:r>
          </a:p>
          <a:p>
            <a:pPr marL="228600" indent="-228600"/>
            <a:endParaRPr lang="en-US" sz="1000"/>
          </a:p>
          <a:p>
            <a:pPr marL="228600" indent="-228600"/>
            <a:r>
              <a:rPr lang="en-US" sz="1000"/>
              <a:t>On the Farallons, we will be making our choice for bait application method based on these criteria:</a:t>
            </a:r>
          </a:p>
          <a:p>
            <a:pPr marL="228600" indent="-228600">
              <a:buFontTx/>
              <a:buAutoNum type="arabicPeriod"/>
            </a:pPr>
            <a:r>
              <a:rPr lang="en-US" sz="1000"/>
              <a:t>We need to ensure that bait is made available in every potential mouse habitat on the island, including the cliffsides.</a:t>
            </a:r>
          </a:p>
          <a:p>
            <a:pPr marL="228600" indent="-228600">
              <a:buFontTx/>
              <a:buAutoNum type="arabicPeriod"/>
            </a:pPr>
            <a:r>
              <a:rPr lang="en-US" sz="1000"/>
              <a:t>The Farallons are a sensitive ecosystem. We need to minimize the amount of disturbance, both short-term and long-term, that the native species of the Farallons experience.</a:t>
            </a:r>
          </a:p>
          <a:p>
            <a:pPr marL="228600" indent="-228600">
              <a:buFontTx/>
              <a:buAutoNum type="arabicPeriod"/>
            </a:pPr>
            <a:r>
              <a:rPr lang="en-US" sz="1000"/>
              <a:t>We need to ensure that the ecosystem benefits of removing mice outweigh any potential risks that our chosen delivery method pose to the environment.</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C7D4BD-4B6B-421F-BA03-CF0E4E042366}" type="slidenum">
              <a:rPr lang="en-US"/>
              <a:pPr fontAlgn="base">
                <a:spcBef>
                  <a:spcPct val="0"/>
                </a:spcBef>
                <a:spcAft>
                  <a:spcPct val="0"/>
                </a:spcAft>
                <a:defRPr/>
              </a:pPr>
              <a:t>34</a:t>
            </a:fld>
            <a:endParaRPr lang="en-US"/>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en-US" dirty="0" smtClean="0"/>
              <a:t>The one-time use of specially formulated </a:t>
            </a:r>
            <a:r>
              <a:rPr lang="en-US" dirty="0" err="1" smtClean="0"/>
              <a:t>rodenticides</a:t>
            </a:r>
            <a:r>
              <a:rPr lang="en-US" baseline="0" dirty="0" smtClean="0"/>
              <a:t> for conservation purposes have been used successfully on hundreds of islands to help conserve and restore wildlife and </a:t>
            </a:r>
            <a:r>
              <a:rPr lang="en-US" baseline="0" dirty="0" err="1" smtClean="0"/>
              <a:t>ecoystems</a:t>
            </a:r>
            <a:r>
              <a:rPr lang="en-US" baseline="0" dirty="0" smtClean="0"/>
              <a:t>.</a:t>
            </a:r>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20EB8CB-3769-472F-BA75-2D51885581FC}" type="slidenum">
              <a:rPr lang="en-US"/>
              <a:pPr fontAlgn="base">
                <a:spcBef>
                  <a:spcPct val="0"/>
                </a:spcBef>
                <a:spcAft>
                  <a:spcPct val="0"/>
                </a:spcAft>
                <a:defRPr/>
              </a:pPr>
              <a:t>35</a:t>
            </a:fld>
            <a:endParaRPr lang="en-US"/>
          </a:p>
        </p:txBody>
      </p:sp>
      <p:sp>
        <p:nvSpPr>
          <p:cNvPr id="696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963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spcBef>
                <a:spcPct val="0"/>
              </a:spcBef>
            </a:pPr>
            <a:r>
              <a:rPr lang="en-US" dirty="0" smtClean="0"/>
              <a:t>In just one year following the eradication, XAMU demonstrated SIGNIFICANT recovery. </a:t>
            </a:r>
          </a:p>
          <a:p>
            <a:pPr eaLnBrk="1" hangingPunct="1">
              <a:spcBef>
                <a:spcPct val="0"/>
              </a:spcBef>
            </a:pPr>
            <a:r>
              <a:rPr lang="en-US" dirty="0" smtClean="0"/>
              <a:t>Within 4 months, 2 Cassin’s auklets nests found with 2 downy chicks after only one previous nest record.   </a:t>
            </a:r>
          </a:p>
          <a:p>
            <a:pPr eaLnBrk="1" hangingPunct="1">
              <a:spcBef>
                <a:spcPct val="0"/>
              </a:spcBef>
            </a:pPr>
            <a:endParaRPr lang="en-US" dirty="0" smtClean="0"/>
          </a:p>
          <a:p>
            <a:pPr eaLnBrk="1" hangingPunct="1">
              <a:spcBef>
                <a:spcPct val="0"/>
              </a:spcBef>
            </a:pPr>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4</a:t>
            </a:fld>
            <a:endParaRPr lang="en-US" dirty="0"/>
          </a:p>
        </p:txBody>
      </p:sp>
    </p:spTree>
    <p:extLst>
      <p:ext uri="{BB962C8B-B14F-4D97-AF65-F5344CB8AC3E}">
        <p14:creationId xmlns:p14="http://schemas.microsoft.com/office/powerpoint/2010/main" val="3006006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San Francisco Bay NWR Complex consists of about 45,000 acres spread over 120 miles in 11 counties around San Francisco and Monterey Bays. </a:t>
            </a:r>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E7E5D0E7-B36D-46D9-A971-D60BA02DD81B}" type="slidenum">
              <a:rPr lang="en-US" smtClean="0">
                <a:latin typeface="Calibri" pitchFamily="34" charset="0"/>
              </a:rPr>
              <a:pPr eaLnBrk="1" hangingPunct="1"/>
              <a:t>5</a:t>
            </a:fld>
            <a:endParaRPr lang="en-US" smtClean="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Farallon</a:t>
            </a:r>
            <a:r>
              <a:rPr lang="en-US" baseline="0" dirty="0" smtClean="0"/>
              <a:t> NWR established in 1909 by President Theodore Roosevelt as a sanctuary for birds.</a:t>
            </a:r>
          </a:p>
          <a:p>
            <a:r>
              <a:rPr lang="en-US" baseline="0" dirty="0" smtClean="0"/>
              <a:t>Only include North </a:t>
            </a:r>
            <a:r>
              <a:rPr lang="en-US" baseline="0" dirty="0" err="1" smtClean="0"/>
              <a:t>Farallones</a:t>
            </a:r>
            <a:r>
              <a:rPr lang="en-US" baseline="0" dirty="0" smtClean="0"/>
              <a:t>, Middle </a:t>
            </a:r>
            <a:r>
              <a:rPr lang="en-US" baseline="0" dirty="0" err="1" smtClean="0"/>
              <a:t>Farallon</a:t>
            </a:r>
            <a:r>
              <a:rPr lang="en-US" baseline="0" dirty="0" smtClean="0"/>
              <a:t>, and Noonday Rock.</a:t>
            </a:r>
          </a:p>
          <a:p>
            <a:r>
              <a:rPr lang="en-US" baseline="0" dirty="0" smtClean="0"/>
              <a:t>South </a:t>
            </a:r>
            <a:r>
              <a:rPr lang="en-US" baseline="0" dirty="0" err="1" smtClean="0"/>
              <a:t>Farallon</a:t>
            </a:r>
            <a:r>
              <a:rPr lang="en-US" baseline="0" dirty="0" smtClean="0"/>
              <a:t> Islands added in 1969.</a:t>
            </a:r>
          </a:p>
          <a:p>
            <a:r>
              <a:rPr lang="en-US" baseline="0" dirty="0" smtClean="0"/>
              <a:t>Group of relatively small islands; totaling only 120 acres in size with a high point of 370 feet.</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Farallon</a:t>
            </a:r>
            <a:r>
              <a:rPr lang="en-US" dirty="0" smtClean="0"/>
              <a:t> Islands provide</a:t>
            </a:r>
            <a:r>
              <a:rPr lang="en-US" baseline="0" dirty="0" smtClean="0"/>
              <a:t> breeding and resting habitat for several species of seabirds and marine mammals within one of the most productive areas of the rich California Current Upwelling zone.</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dirty="0"/>
          </a:p>
        </p:txBody>
      </p:sp>
      <p:sp>
        <p:nvSpPr>
          <p:cNvPr id="19" name="Footer Placeholder 18"/>
          <p:cNvSpPr>
            <a:spLocks noGrp="1"/>
          </p:cNvSpPr>
          <p:nvPr>
            <p:ph type="ftr" sz="quarter" idx="11"/>
          </p:nvPr>
        </p:nvSpPr>
        <p:spPr/>
        <p:txBody>
          <a:bodyPr/>
          <a:lstStyle/>
          <a:p>
            <a:pPr>
              <a:defRPr/>
            </a:pPr>
            <a:endParaRPr lang="en-US" dirty="0"/>
          </a:p>
        </p:txBody>
      </p:sp>
      <p:sp>
        <p:nvSpPr>
          <p:cNvPr id="27" name="Slide Number Placeholder 26"/>
          <p:cNvSpPr>
            <a:spLocks noGrp="1"/>
          </p:cNvSpPr>
          <p:nvPr>
            <p:ph type="sldNum" sz="quarter" idx="12"/>
          </p:nvPr>
        </p:nvSpPr>
        <p:spPr/>
        <p:txBody>
          <a:bodyPr/>
          <a:lstStyle/>
          <a:p>
            <a:pPr>
              <a:defRPr/>
            </a:pPr>
            <a:fld id="{A1786A09-A32E-4FC4-A787-4C51D99D16EF}"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DD88286-3A0E-4C11-BC9B-27FFC964F489}"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33912F2-3108-49BA-888D-8E1094D1EF2B}"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41964F6-039C-4864-B1F9-B5A6879510EF}"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2CA29CC-C402-47F3-933A-5F5422D150B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E57718E-EE56-40A8-9D2A-D8996CC5B70D}"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D203389E-C5B8-4A0D-BFEB-90F3AC9C0BE3}"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B76C63F5-2700-4062-8952-218CA7912B38}"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ED9743EA-D651-4A8B-8FB7-D34CE71E698B}"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629190EB-7D21-4015-BB4B-7C2680F3056F}"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D7F87202-B963-4AD2-917D-A95582D19475}" type="slidenum">
              <a:rPr lang="en-US" smtClean="0"/>
              <a:pPr>
                <a:defRPr/>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4F31B09-6FEA-49A3-BB46-CF167B27A998}" type="slidenum">
              <a:rPr lang="en-US" smtClean="0"/>
              <a:pPr>
                <a:defRPr/>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notesSlide" Target="../notesSlides/notesSlide14.xml"/><Relationship Id="rId7"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chart" Target="../charts/chart2.xml"/><Relationship Id="rId4" Type="http://schemas.openxmlformats.org/officeDocument/2006/relationships/chart" Target="../charts/chart1.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hyperlink" Target="http://www.rom.on.ca/biodiversity/auk/auklith1.html" TargetMode="Externa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8" Type="http://schemas.openxmlformats.org/officeDocument/2006/relationships/oleObject" Target="../embeddings/Microsoft_Excel_97-2003_Worksheet2.xls"/><Relationship Id="rId3" Type="http://schemas.openxmlformats.org/officeDocument/2006/relationships/notesSlide" Target="../notesSlides/notesSlide16.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7.jpeg"/><Relationship Id="rId7"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39.jpeg"/><Relationship Id="rId4" Type="http://schemas.openxmlformats.org/officeDocument/2006/relationships/image" Target="../media/image38.jpeg"/><Relationship Id="rId9" Type="http://schemas.openxmlformats.org/officeDocument/2006/relationships/image" Target="../media/image42.jpeg"/></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eg"/></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image" Target="../media/image50.jpeg"/><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3.jpeg"/><Relationship Id="rId4" Type="http://schemas.openxmlformats.org/officeDocument/2006/relationships/image" Target="../media/image52.jpeg"/></Relationships>
</file>

<file path=ppt/slides/_rels/slide3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jpeg"/><Relationship Id="rId7" Type="http://schemas.openxmlformats.org/officeDocument/2006/relationships/image" Target="../media/image61.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jpeg"/></Relationships>
</file>

<file path=ppt/slides/_rels/slide35.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8.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7.jpeg"/><Relationship Id="rId5" Type="http://schemas.openxmlformats.org/officeDocument/2006/relationships/image" Target="../media/image66.jpeg"/><Relationship Id="rId4" Type="http://schemas.openxmlformats.org/officeDocument/2006/relationships/image" Target="../media/image65.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notesSlide" Target="../notesSlides/notesSlide6.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DSCN2026"/>
          <p:cNvPicPr>
            <a:picLocks noChangeAspect="1" noChangeArrowheads="1"/>
          </p:cNvPicPr>
          <p:nvPr/>
        </p:nvPicPr>
        <p:blipFill>
          <a:blip r:embed="rId3" cstate="screen">
            <a:lum contrast="2000"/>
          </a:blip>
          <a:srcRect/>
          <a:stretch>
            <a:fillRect/>
          </a:stretch>
        </p:blipFill>
        <p:spPr bwMode="auto">
          <a:xfrm>
            <a:off x="1085003" y="1237771"/>
            <a:ext cx="6992197" cy="5198119"/>
          </a:xfrm>
          <a:prstGeom prst="rect">
            <a:avLst/>
          </a:prstGeom>
          <a:ln>
            <a:noFill/>
          </a:ln>
          <a:effectLst>
            <a:outerShdw blurRad="292100" dist="139700" dir="2700000" algn="tl" rotWithShape="0">
              <a:srgbClr val="333333">
                <a:alpha val="65000"/>
              </a:srgbClr>
            </a:outerShdw>
          </a:effectLst>
        </p:spPr>
      </p:pic>
      <p:sp>
        <p:nvSpPr>
          <p:cNvPr id="7" name="Title 6"/>
          <p:cNvSpPr>
            <a:spLocks noGrp="1"/>
          </p:cNvSpPr>
          <p:nvPr>
            <p:ph type="ctrTitle"/>
          </p:nvPr>
        </p:nvSpPr>
        <p:spPr>
          <a:xfrm>
            <a:off x="685800" y="533400"/>
            <a:ext cx="7851648" cy="1295400"/>
          </a:xfrm>
        </p:spPr>
        <p:txBody>
          <a:bodyPr>
            <a:normAutofit fontScale="90000"/>
          </a:bodyPr>
          <a:lstStyle/>
          <a:p>
            <a:pPr algn="ctr"/>
            <a:r>
              <a:rPr lang="en-US" sz="4000" dirty="0" smtClean="0">
                <a:solidFill>
                  <a:schemeClr val="tx1"/>
                </a:solidFill>
                <a:effectLst/>
              </a:rPr>
              <a:t>Restoring the South </a:t>
            </a:r>
            <a:r>
              <a:rPr lang="en-US" sz="4000" dirty="0" err="1" smtClean="0">
                <a:solidFill>
                  <a:schemeClr val="tx1"/>
                </a:solidFill>
                <a:effectLst/>
              </a:rPr>
              <a:t>Farallon</a:t>
            </a:r>
            <a:r>
              <a:rPr lang="en-US" sz="4000" dirty="0" smtClean="0">
                <a:solidFill>
                  <a:schemeClr val="tx1"/>
                </a:solidFill>
                <a:effectLst/>
              </a:rPr>
              <a:t> Islands</a:t>
            </a:r>
            <a:br>
              <a:rPr lang="en-US" sz="4000" dirty="0" smtClean="0">
                <a:solidFill>
                  <a:schemeClr val="tx1"/>
                </a:solidFill>
                <a:effectLst/>
              </a:rPr>
            </a:br>
            <a:r>
              <a:rPr lang="en-US" sz="3600" dirty="0" smtClean="0">
                <a:solidFill>
                  <a:schemeClr val="tx1"/>
                </a:solidFill>
                <a:effectLst/>
              </a:rPr>
              <a:t>Non-native mouse eradication </a:t>
            </a:r>
            <a:r>
              <a:rPr lang="en-US" sz="4000" dirty="0" smtClean="0">
                <a:solidFill>
                  <a:schemeClr val="tx1"/>
                </a:solidFill>
                <a:effectLst/>
              </a:rPr>
              <a:t/>
            </a:r>
            <a:br>
              <a:rPr lang="en-US" sz="4000" dirty="0" smtClean="0">
                <a:solidFill>
                  <a:schemeClr val="tx1"/>
                </a:solidFill>
                <a:effectLst/>
              </a:rPr>
            </a:br>
            <a:endParaRPr lang="en-US" sz="4000" dirty="0">
              <a:solidFill>
                <a:schemeClr val="tx1"/>
              </a:solidFill>
              <a:effectLst/>
            </a:endParaRPr>
          </a:p>
        </p:txBody>
      </p:sp>
      <p:pic>
        <p:nvPicPr>
          <p:cNvPr id="11"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6400800" y="5448560"/>
            <a:ext cx="1600200" cy="926112"/>
          </a:xfrm>
          <a:prstGeom prst="rect">
            <a:avLst/>
          </a:prstGeom>
          <a:noFill/>
          <a:ln w="9525">
            <a:noFill/>
            <a:miter lim="800000"/>
            <a:headEnd/>
            <a:tailEnd/>
          </a:ln>
        </p:spPr>
      </p:pic>
      <p:sp>
        <p:nvSpPr>
          <p:cNvPr id="5" name="TextBox 4"/>
          <p:cNvSpPr txBox="1"/>
          <p:nvPr/>
        </p:nvSpPr>
        <p:spPr>
          <a:xfrm>
            <a:off x="2133600" y="1752600"/>
            <a:ext cx="4800600" cy="461665"/>
          </a:xfrm>
          <a:prstGeom prst="rect">
            <a:avLst/>
          </a:prstGeom>
          <a:noFill/>
        </p:spPr>
        <p:txBody>
          <a:bodyPr wrap="square" rtlCol="0">
            <a:spAutoFit/>
          </a:bodyPr>
          <a:lstStyle/>
          <a:p>
            <a:r>
              <a:rPr lang="en-US" sz="2400" dirty="0" smtClean="0">
                <a:solidFill>
                  <a:schemeClr val="bg1"/>
                </a:solidFill>
              </a:rPr>
              <a:t>Farallon National Wildlife Refuge</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92525" y="914400"/>
            <a:ext cx="5070475" cy="5638800"/>
            <a:chOff x="1617663" y="0"/>
            <a:chExt cx="5908675" cy="6858000"/>
          </a:xfrm>
        </p:grpSpPr>
        <p:pic>
          <p:nvPicPr>
            <p:cNvPr id="4098" name="Picture 1"/>
            <p:cNvPicPr>
              <a:picLocks noChangeAspect="1"/>
            </p:cNvPicPr>
            <p:nvPr/>
          </p:nvPicPr>
          <p:blipFill>
            <a:blip r:embed="rId3" cstate="screen"/>
            <a:srcRect/>
            <a:stretch>
              <a:fillRect/>
            </a:stretch>
          </p:blipFill>
          <p:spPr bwMode="auto">
            <a:xfrm>
              <a:off x="1617663" y="0"/>
              <a:ext cx="5908675" cy="6858000"/>
            </a:xfrm>
            <a:prstGeom prst="rect">
              <a:avLst/>
            </a:prstGeom>
            <a:noFill/>
            <a:ln w="9525">
              <a:noFill/>
              <a:miter lim="800000"/>
              <a:headEnd/>
              <a:tailEnd/>
            </a:ln>
          </p:spPr>
        </p:pic>
        <p:sp>
          <p:nvSpPr>
            <p:cNvPr id="3" name="Oval 2"/>
            <p:cNvSpPr/>
            <p:nvPr/>
          </p:nvSpPr>
          <p:spPr>
            <a:xfrm>
              <a:off x="3352800" y="25146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5" name="TextBox 4"/>
          <p:cNvSpPr txBox="1"/>
          <p:nvPr/>
        </p:nvSpPr>
        <p:spPr>
          <a:xfrm>
            <a:off x="381000" y="2058412"/>
            <a:ext cx="3200400" cy="3539430"/>
          </a:xfrm>
          <a:prstGeom prst="rect">
            <a:avLst/>
          </a:prstGeom>
          <a:noFill/>
        </p:spPr>
        <p:txBody>
          <a:bodyPr wrap="square" rtlCol="0">
            <a:spAutoFit/>
          </a:bodyPr>
          <a:lstStyle/>
          <a:p>
            <a:r>
              <a:rPr lang="en-US" dirty="0" smtClean="0">
                <a:latin typeface="+mj-lt"/>
              </a:rPr>
              <a:t>Location of the South </a:t>
            </a:r>
            <a:r>
              <a:rPr lang="en-US" dirty="0" err="1" smtClean="0">
                <a:latin typeface="+mj-lt"/>
              </a:rPr>
              <a:t>Farallon</a:t>
            </a:r>
            <a:r>
              <a:rPr lang="en-US" dirty="0" smtClean="0">
                <a:latin typeface="+mj-lt"/>
              </a:rPr>
              <a:t> Islands, California</a:t>
            </a:r>
          </a:p>
          <a:p>
            <a:endParaRPr lang="en-US" dirty="0" smtClean="0">
              <a:latin typeface="+mj-lt"/>
            </a:endParaRPr>
          </a:p>
          <a:p>
            <a:r>
              <a:rPr lang="en-US" dirty="0" smtClean="0">
                <a:latin typeface="+mj-lt"/>
              </a:rPr>
              <a:t>Approx. 27 miles off the coast of San Francisco</a:t>
            </a:r>
            <a:endParaRPr lang="en-US" dirty="0">
              <a:latin typeface="+mj-lt"/>
            </a:endParaRPr>
          </a:p>
        </p:txBody>
      </p:sp>
      <p:cxnSp>
        <p:nvCxnSpPr>
          <p:cNvPr id="7" name="Straight Arrow Connector 6"/>
          <p:cNvCxnSpPr/>
          <p:nvPr/>
        </p:nvCxnSpPr>
        <p:spPr>
          <a:xfrm rot="10800000">
            <a:off x="5486400" y="3048000"/>
            <a:ext cx="3810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0" y="0"/>
            <a:ext cx="184329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slandshot_[1].JPG"/>
          <p:cNvPicPr>
            <a:picLocks noChangeAspect="1"/>
          </p:cNvPicPr>
          <p:nvPr/>
        </p:nvPicPr>
        <p:blipFill>
          <a:blip r:embed="rId3" cstate="print"/>
          <a:stretch>
            <a:fillRect/>
          </a:stretch>
        </p:blipFill>
        <p:spPr>
          <a:xfrm>
            <a:off x="0" y="967823"/>
            <a:ext cx="9144000" cy="5890177"/>
          </a:xfrm>
          <a:prstGeom prst="rect">
            <a:avLst/>
          </a:prstGeom>
        </p:spPr>
      </p:pic>
      <p:sp>
        <p:nvSpPr>
          <p:cNvPr id="7" name="Title 1"/>
          <p:cNvSpPr>
            <a:spLocks noGrp="1"/>
          </p:cNvSpPr>
          <p:nvPr>
            <p:ph type="title"/>
          </p:nvPr>
        </p:nvSpPr>
        <p:spPr>
          <a:xfrm>
            <a:off x="381000" y="0"/>
            <a:ext cx="8229600" cy="896112"/>
          </a:xfrm>
        </p:spPr>
        <p:txBody>
          <a:bodyPr>
            <a:normAutofit fontScale="90000"/>
          </a:bodyPr>
          <a:lstStyle/>
          <a:p>
            <a:r>
              <a:rPr lang="en-US" b="1" dirty="0" smtClean="0">
                <a:solidFill>
                  <a:schemeClr val="tx1"/>
                </a:solidFill>
              </a:rPr>
              <a:t>Significance of the Farallon Islands</a:t>
            </a:r>
            <a:endParaRPr lang="en-US"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0" name="Picture 8" descr="wegu copy"/>
          <p:cNvPicPr>
            <a:picLocks noChangeAspect="1" noChangeArrowheads="1"/>
          </p:cNvPicPr>
          <p:nvPr/>
        </p:nvPicPr>
        <p:blipFill>
          <a:blip r:embed="rId3" cstate="screen"/>
          <a:srcRect/>
          <a:stretch>
            <a:fillRect/>
          </a:stretch>
        </p:blipFill>
        <p:spPr bwMode="auto">
          <a:xfrm>
            <a:off x="4876800" y="2209800"/>
            <a:ext cx="1784351" cy="1828800"/>
          </a:xfrm>
          <a:prstGeom prst="rect">
            <a:avLst/>
          </a:prstGeom>
          <a:ln>
            <a:noFill/>
          </a:ln>
          <a:effectLst>
            <a:outerShdw blurRad="292100" dist="139700" dir="2700000" algn="tl" rotWithShape="0">
              <a:srgbClr val="333333">
                <a:alpha val="65000"/>
              </a:srgbClr>
            </a:outerShdw>
          </a:effectLst>
        </p:spPr>
      </p:pic>
      <p:pic>
        <p:nvPicPr>
          <p:cNvPr id="44037" name="Picture 5" descr="PIGU "/>
          <p:cNvPicPr>
            <a:picLocks noChangeAspect="1" noChangeArrowheads="1"/>
          </p:cNvPicPr>
          <p:nvPr/>
        </p:nvPicPr>
        <p:blipFill>
          <a:blip r:embed="rId4" cstate="screen"/>
          <a:srcRect/>
          <a:stretch>
            <a:fillRect/>
          </a:stretch>
        </p:blipFill>
        <p:spPr bwMode="auto">
          <a:xfrm>
            <a:off x="2665412" y="4191000"/>
            <a:ext cx="1677988" cy="2057400"/>
          </a:xfrm>
          <a:prstGeom prst="rect">
            <a:avLst/>
          </a:prstGeom>
          <a:ln>
            <a:noFill/>
          </a:ln>
          <a:effectLst>
            <a:outerShdw blurRad="292100" dist="139700" dir="2700000" algn="tl" rotWithShape="0">
              <a:srgbClr val="333333">
                <a:alpha val="65000"/>
              </a:srgbClr>
            </a:outerShdw>
          </a:effectLst>
        </p:spPr>
      </p:pic>
      <p:sp>
        <p:nvSpPr>
          <p:cNvPr id="6148" name="TextBox 3"/>
          <p:cNvSpPr txBox="1">
            <a:spLocks noChangeArrowheads="1"/>
          </p:cNvSpPr>
          <p:nvPr/>
        </p:nvSpPr>
        <p:spPr bwMode="auto">
          <a:xfrm>
            <a:off x="2491365" y="609600"/>
            <a:ext cx="4693914" cy="1077218"/>
          </a:xfrm>
          <a:prstGeom prst="rect">
            <a:avLst/>
          </a:prstGeom>
          <a:noFill/>
          <a:ln w="9525">
            <a:noFill/>
            <a:miter lim="800000"/>
            <a:headEnd/>
            <a:tailEnd/>
          </a:ln>
        </p:spPr>
        <p:txBody>
          <a:bodyPr wrap="none">
            <a:spAutoFit/>
          </a:bodyPr>
          <a:lstStyle/>
          <a:p>
            <a:pPr algn="ctr"/>
            <a:r>
              <a:rPr lang="en-US" b="1" dirty="0" smtClean="0">
                <a:latin typeface="+mj-lt"/>
              </a:rPr>
              <a:t>300,000 </a:t>
            </a:r>
            <a:r>
              <a:rPr lang="en-US" b="1" dirty="0">
                <a:latin typeface="+mj-lt"/>
              </a:rPr>
              <a:t>Breeding Seabirds</a:t>
            </a:r>
          </a:p>
          <a:p>
            <a:pPr algn="ctr"/>
            <a:r>
              <a:rPr lang="en-US" b="1" dirty="0">
                <a:latin typeface="+mj-lt"/>
              </a:rPr>
              <a:t>13 Species</a:t>
            </a:r>
          </a:p>
        </p:txBody>
      </p:sp>
      <p:pic>
        <p:nvPicPr>
          <p:cNvPr id="6149" name="Picture 5" descr="Rhinoceros Auklet SE Farallon Island 06-30-08 780"/>
          <p:cNvPicPr>
            <a:picLocks noChangeAspect="1" noChangeArrowheads="1"/>
          </p:cNvPicPr>
          <p:nvPr/>
        </p:nvPicPr>
        <p:blipFill>
          <a:blip r:embed="rId5" cstate="screen"/>
          <a:srcRect/>
          <a:stretch>
            <a:fillRect/>
          </a:stretch>
        </p:blipFill>
        <p:spPr bwMode="auto">
          <a:xfrm>
            <a:off x="4724400" y="4495800"/>
            <a:ext cx="1971675" cy="1752600"/>
          </a:xfrm>
          <a:prstGeom prst="rect">
            <a:avLst/>
          </a:prstGeom>
          <a:ln>
            <a:noFill/>
          </a:ln>
          <a:effectLst>
            <a:outerShdw blurRad="292100" dist="139700" dir="2700000" algn="tl" rotWithShape="0">
              <a:srgbClr val="333333">
                <a:alpha val="65000"/>
              </a:srgbClr>
            </a:outerShdw>
          </a:effectLst>
        </p:spPr>
      </p:pic>
      <p:pic>
        <p:nvPicPr>
          <p:cNvPr id="6150" name="Picture 4" descr="Cassin's Auklet SE Farallon Island 06-30-08 765"/>
          <p:cNvPicPr>
            <a:picLocks noChangeAspect="1" noChangeArrowheads="1"/>
          </p:cNvPicPr>
          <p:nvPr/>
        </p:nvPicPr>
        <p:blipFill>
          <a:blip r:embed="rId6" cstate="screen"/>
          <a:srcRect/>
          <a:stretch>
            <a:fillRect/>
          </a:stretch>
        </p:blipFill>
        <p:spPr bwMode="auto">
          <a:xfrm>
            <a:off x="6934200" y="4495800"/>
            <a:ext cx="1967956" cy="1752600"/>
          </a:xfrm>
          <a:prstGeom prst="rect">
            <a:avLst/>
          </a:prstGeom>
          <a:ln>
            <a:noFill/>
          </a:ln>
          <a:effectLst>
            <a:outerShdw blurRad="292100" dist="139700" dir="2700000" algn="tl" rotWithShape="0">
              <a:srgbClr val="333333">
                <a:alpha val="65000"/>
              </a:srgbClr>
            </a:outerShdw>
          </a:effectLst>
        </p:spPr>
      </p:pic>
      <p:pic>
        <p:nvPicPr>
          <p:cNvPr id="6151" name="Picture 5" descr="DSCN2538"/>
          <p:cNvPicPr>
            <a:picLocks noGrp="1" noChangeAspect="1" noChangeArrowheads="1"/>
          </p:cNvPicPr>
          <p:nvPr>
            <p:ph idx="1"/>
          </p:nvPr>
        </p:nvPicPr>
        <p:blipFill>
          <a:blip r:embed="rId7" cstate="screen"/>
          <a:srcRect/>
          <a:stretch>
            <a:fillRect/>
          </a:stretch>
        </p:blipFill>
        <p:spPr>
          <a:xfrm>
            <a:off x="228600" y="4191000"/>
            <a:ext cx="1905000" cy="2057400"/>
          </a:xfrm>
          <a:prstGeom prst="rect">
            <a:avLst/>
          </a:prstGeom>
          <a:ln>
            <a:noFill/>
          </a:ln>
          <a:effectLst>
            <a:outerShdw blurRad="292100" dist="139700" dir="2700000" algn="tl" rotWithShape="0">
              <a:srgbClr val="333333">
                <a:alpha val="65000"/>
              </a:srgbClr>
            </a:outerShdw>
          </a:effectLst>
        </p:spPr>
      </p:pic>
      <p:pic>
        <p:nvPicPr>
          <p:cNvPr id="6152" name="Picture 4" descr="Brandt's Cormorant SE Farallon Island 06-22-08 159"/>
          <p:cNvPicPr>
            <a:picLocks noChangeAspect="1" noChangeArrowheads="1"/>
          </p:cNvPicPr>
          <p:nvPr/>
        </p:nvPicPr>
        <p:blipFill>
          <a:blip r:embed="rId8" cstate="screen"/>
          <a:srcRect/>
          <a:stretch>
            <a:fillRect/>
          </a:stretch>
        </p:blipFill>
        <p:spPr bwMode="auto">
          <a:xfrm>
            <a:off x="304800" y="2209800"/>
            <a:ext cx="2067983" cy="1550987"/>
          </a:xfrm>
          <a:prstGeom prst="rect">
            <a:avLst/>
          </a:prstGeom>
          <a:ln>
            <a:noFill/>
          </a:ln>
          <a:effectLst>
            <a:outerShdw blurRad="292100" dist="139700" dir="2700000" algn="tl" rotWithShape="0">
              <a:srgbClr val="333333">
                <a:alpha val="65000"/>
              </a:srgbClr>
            </a:outerShdw>
          </a:effectLst>
        </p:spPr>
      </p:pic>
      <p:pic>
        <p:nvPicPr>
          <p:cNvPr id="6153" name="Picture 4" descr="IMG_3267"/>
          <p:cNvPicPr>
            <a:picLocks noChangeAspect="1" noChangeArrowheads="1"/>
          </p:cNvPicPr>
          <p:nvPr/>
        </p:nvPicPr>
        <p:blipFill>
          <a:blip r:embed="rId9" cstate="screen"/>
          <a:srcRect/>
          <a:stretch>
            <a:fillRect/>
          </a:stretch>
        </p:blipFill>
        <p:spPr bwMode="auto">
          <a:xfrm>
            <a:off x="6934200" y="2209800"/>
            <a:ext cx="1992804" cy="1752600"/>
          </a:xfrm>
          <a:prstGeom prst="rect">
            <a:avLst/>
          </a:prstGeom>
          <a:ln>
            <a:noFill/>
          </a:ln>
          <a:effectLst>
            <a:outerShdw blurRad="292100" dist="139700" dir="2700000" algn="tl" rotWithShape="0">
              <a:srgbClr val="333333">
                <a:alpha val="65000"/>
              </a:srgbClr>
            </a:outerShdw>
          </a:effectLst>
        </p:spPr>
      </p:pic>
      <p:pic>
        <p:nvPicPr>
          <p:cNvPr id="6154" name="Picture 5" descr="IMG_7809"/>
          <p:cNvPicPr>
            <a:picLocks noChangeAspect="1" noChangeArrowheads="1"/>
          </p:cNvPicPr>
          <p:nvPr/>
        </p:nvPicPr>
        <p:blipFill>
          <a:blip r:embed="rId10" cstate="screen"/>
          <a:srcRect/>
          <a:stretch>
            <a:fillRect/>
          </a:stretch>
        </p:blipFill>
        <p:spPr bwMode="auto">
          <a:xfrm>
            <a:off x="2667000" y="2209800"/>
            <a:ext cx="1828800" cy="1756833"/>
          </a:xfrm>
          <a:prstGeom prst="rect">
            <a:avLst/>
          </a:prstGeom>
          <a:ln>
            <a:noFill/>
          </a:ln>
          <a:effectLst>
            <a:outerShdw blurRad="292100" dist="139700" dir="2700000" algn="tl" rotWithShape="0">
              <a:srgbClr val="333333">
                <a:alpha val="65000"/>
              </a:srgbClr>
            </a:outerShdw>
          </a:effectLst>
        </p:spPr>
      </p:pic>
      <p:sp>
        <p:nvSpPr>
          <p:cNvPr id="6155" name="TextBox 4"/>
          <p:cNvSpPr txBox="1">
            <a:spLocks noChangeArrowheads="1"/>
          </p:cNvSpPr>
          <p:nvPr/>
        </p:nvSpPr>
        <p:spPr bwMode="auto">
          <a:xfrm>
            <a:off x="261150" y="1752600"/>
            <a:ext cx="2024850" cy="369332"/>
          </a:xfrm>
          <a:prstGeom prst="rect">
            <a:avLst/>
          </a:prstGeom>
          <a:noFill/>
          <a:ln w="9525">
            <a:noFill/>
            <a:miter lim="800000"/>
            <a:headEnd/>
            <a:tailEnd/>
          </a:ln>
        </p:spPr>
        <p:txBody>
          <a:bodyPr wrap="none">
            <a:spAutoFit/>
          </a:bodyPr>
          <a:lstStyle/>
          <a:p>
            <a:r>
              <a:rPr lang="en-US" sz="1800" dirty="0">
                <a:latin typeface="+mn-lt"/>
              </a:rPr>
              <a:t>Brandt’s Cormorant</a:t>
            </a:r>
          </a:p>
        </p:txBody>
      </p:sp>
      <p:sp>
        <p:nvSpPr>
          <p:cNvPr id="6156" name="TextBox 22"/>
          <p:cNvSpPr txBox="1">
            <a:spLocks noChangeArrowheads="1"/>
          </p:cNvSpPr>
          <p:nvPr/>
        </p:nvSpPr>
        <p:spPr bwMode="auto">
          <a:xfrm>
            <a:off x="2625736" y="1752600"/>
            <a:ext cx="1870064" cy="369332"/>
          </a:xfrm>
          <a:prstGeom prst="rect">
            <a:avLst/>
          </a:prstGeom>
          <a:noFill/>
          <a:ln w="9525">
            <a:noFill/>
            <a:miter lim="800000"/>
            <a:headEnd/>
            <a:tailEnd/>
          </a:ln>
        </p:spPr>
        <p:txBody>
          <a:bodyPr wrap="none">
            <a:spAutoFit/>
          </a:bodyPr>
          <a:lstStyle/>
          <a:p>
            <a:r>
              <a:rPr lang="en-US" sz="1800" dirty="0">
                <a:latin typeface="+mn-lt"/>
              </a:rPr>
              <a:t>Ashy Storm-Petrel</a:t>
            </a:r>
          </a:p>
        </p:txBody>
      </p:sp>
      <p:sp>
        <p:nvSpPr>
          <p:cNvPr id="6157" name="TextBox 23"/>
          <p:cNvSpPr txBox="1">
            <a:spLocks noChangeArrowheads="1"/>
          </p:cNvSpPr>
          <p:nvPr/>
        </p:nvSpPr>
        <p:spPr bwMode="auto">
          <a:xfrm>
            <a:off x="5074757" y="1752600"/>
            <a:ext cx="1402243" cy="369332"/>
          </a:xfrm>
          <a:prstGeom prst="rect">
            <a:avLst/>
          </a:prstGeom>
          <a:noFill/>
          <a:ln w="9525">
            <a:noFill/>
            <a:miter lim="800000"/>
            <a:headEnd/>
            <a:tailEnd/>
          </a:ln>
        </p:spPr>
        <p:txBody>
          <a:bodyPr wrap="none">
            <a:spAutoFit/>
          </a:bodyPr>
          <a:lstStyle/>
          <a:p>
            <a:r>
              <a:rPr lang="en-US" sz="1800" dirty="0">
                <a:latin typeface="+mn-lt"/>
              </a:rPr>
              <a:t>Western Gull</a:t>
            </a:r>
          </a:p>
        </p:txBody>
      </p:sp>
      <p:sp>
        <p:nvSpPr>
          <p:cNvPr id="6158" name="TextBox 24"/>
          <p:cNvSpPr txBox="1">
            <a:spLocks noChangeArrowheads="1"/>
          </p:cNvSpPr>
          <p:nvPr/>
        </p:nvSpPr>
        <p:spPr bwMode="auto">
          <a:xfrm>
            <a:off x="304800" y="6336268"/>
            <a:ext cx="1686872" cy="369332"/>
          </a:xfrm>
          <a:prstGeom prst="rect">
            <a:avLst/>
          </a:prstGeom>
          <a:noFill/>
          <a:ln w="9525">
            <a:noFill/>
            <a:miter lim="800000"/>
            <a:headEnd/>
            <a:tailEnd/>
          </a:ln>
        </p:spPr>
        <p:txBody>
          <a:bodyPr wrap="none">
            <a:spAutoFit/>
          </a:bodyPr>
          <a:lstStyle/>
          <a:p>
            <a:r>
              <a:rPr lang="en-US" sz="1800" dirty="0">
                <a:latin typeface="+mn-lt"/>
              </a:rPr>
              <a:t>Common Murre</a:t>
            </a:r>
          </a:p>
        </p:txBody>
      </p:sp>
      <p:sp>
        <p:nvSpPr>
          <p:cNvPr id="6159" name="TextBox 25"/>
          <p:cNvSpPr txBox="1">
            <a:spLocks noChangeArrowheads="1"/>
          </p:cNvSpPr>
          <p:nvPr/>
        </p:nvSpPr>
        <p:spPr bwMode="auto">
          <a:xfrm>
            <a:off x="2619427" y="6324600"/>
            <a:ext cx="1800173" cy="369332"/>
          </a:xfrm>
          <a:prstGeom prst="rect">
            <a:avLst/>
          </a:prstGeom>
          <a:noFill/>
          <a:ln w="9525">
            <a:noFill/>
            <a:miter lim="800000"/>
            <a:headEnd/>
            <a:tailEnd/>
          </a:ln>
        </p:spPr>
        <p:txBody>
          <a:bodyPr wrap="none">
            <a:spAutoFit/>
          </a:bodyPr>
          <a:lstStyle/>
          <a:p>
            <a:r>
              <a:rPr lang="en-US" sz="1800" dirty="0">
                <a:latin typeface="+mn-lt"/>
              </a:rPr>
              <a:t>Pigeon Guillemot</a:t>
            </a:r>
          </a:p>
        </p:txBody>
      </p:sp>
      <p:sp>
        <p:nvSpPr>
          <p:cNvPr id="6160" name="TextBox 26"/>
          <p:cNvSpPr txBox="1">
            <a:spLocks noChangeArrowheads="1"/>
          </p:cNvSpPr>
          <p:nvPr/>
        </p:nvSpPr>
        <p:spPr bwMode="auto">
          <a:xfrm>
            <a:off x="7239000" y="1752600"/>
            <a:ext cx="1752600" cy="369332"/>
          </a:xfrm>
          <a:prstGeom prst="rect">
            <a:avLst/>
          </a:prstGeom>
          <a:noFill/>
          <a:ln w="9525">
            <a:noFill/>
            <a:miter lim="800000"/>
            <a:headEnd/>
            <a:tailEnd/>
          </a:ln>
        </p:spPr>
        <p:txBody>
          <a:bodyPr wrap="square">
            <a:spAutoFit/>
          </a:bodyPr>
          <a:lstStyle/>
          <a:p>
            <a:r>
              <a:rPr lang="en-US" sz="1800" dirty="0" smtClean="0">
                <a:latin typeface="+mn-lt"/>
              </a:rPr>
              <a:t>Tufted Puffin</a:t>
            </a:r>
            <a:endParaRPr lang="en-US" sz="1800" dirty="0">
              <a:latin typeface="+mn-lt"/>
            </a:endParaRPr>
          </a:p>
        </p:txBody>
      </p:sp>
      <p:sp>
        <p:nvSpPr>
          <p:cNvPr id="6161" name="TextBox 27"/>
          <p:cNvSpPr txBox="1">
            <a:spLocks noChangeArrowheads="1"/>
          </p:cNvSpPr>
          <p:nvPr/>
        </p:nvSpPr>
        <p:spPr bwMode="auto">
          <a:xfrm>
            <a:off x="7124449" y="6324600"/>
            <a:ext cx="1562351" cy="369332"/>
          </a:xfrm>
          <a:prstGeom prst="rect">
            <a:avLst/>
          </a:prstGeom>
          <a:noFill/>
          <a:ln w="9525">
            <a:noFill/>
            <a:miter lim="800000"/>
            <a:headEnd/>
            <a:tailEnd/>
          </a:ln>
        </p:spPr>
        <p:txBody>
          <a:bodyPr wrap="none">
            <a:spAutoFit/>
          </a:bodyPr>
          <a:lstStyle/>
          <a:p>
            <a:r>
              <a:rPr lang="en-US" sz="1800" dirty="0">
                <a:latin typeface="+mn-lt"/>
              </a:rPr>
              <a:t>Cassin’s Auklet</a:t>
            </a:r>
          </a:p>
        </p:txBody>
      </p:sp>
      <p:sp>
        <p:nvSpPr>
          <p:cNvPr id="6162" name="TextBox 28"/>
          <p:cNvSpPr txBox="1">
            <a:spLocks noChangeArrowheads="1"/>
          </p:cNvSpPr>
          <p:nvPr/>
        </p:nvSpPr>
        <p:spPr bwMode="auto">
          <a:xfrm>
            <a:off x="4800600" y="6324600"/>
            <a:ext cx="2057400" cy="369332"/>
          </a:xfrm>
          <a:prstGeom prst="rect">
            <a:avLst/>
          </a:prstGeom>
          <a:noFill/>
          <a:ln w="9525">
            <a:noFill/>
            <a:miter lim="800000"/>
            <a:headEnd/>
            <a:tailEnd/>
          </a:ln>
        </p:spPr>
        <p:txBody>
          <a:bodyPr wrap="square">
            <a:spAutoFit/>
          </a:bodyPr>
          <a:lstStyle/>
          <a:p>
            <a:r>
              <a:rPr lang="en-US" sz="1800" dirty="0" smtClean="0">
                <a:latin typeface="+mn-lt"/>
              </a:rPr>
              <a:t>Rhinoceros Auklet</a:t>
            </a:r>
            <a:endParaRPr lang="en-US" sz="18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300 ANL 954"/>
          <p:cNvPicPr>
            <a:picLocks noChangeAspect="1" noChangeArrowheads="1"/>
          </p:cNvPicPr>
          <p:nvPr/>
        </p:nvPicPr>
        <p:blipFill>
          <a:blip r:embed="rId3" cstate="screen"/>
          <a:srcRect/>
          <a:stretch>
            <a:fillRect/>
          </a:stretch>
        </p:blipFill>
        <p:spPr bwMode="auto">
          <a:xfrm>
            <a:off x="304800" y="4343400"/>
            <a:ext cx="2808287" cy="1836816"/>
          </a:xfrm>
          <a:prstGeom prst="rect">
            <a:avLst/>
          </a:prstGeom>
          <a:ln>
            <a:noFill/>
          </a:ln>
          <a:effectLst>
            <a:outerShdw blurRad="292100" dist="139700" dir="2700000" algn="tl" rotWithShape="0">
              <a:srgbClr val="333333">
                <a:alpha val="65000"/>
              </a:srgbClr>
            </a:outerShdw>
          </a:effectLst>
        </p:spPr>
      </p:pic>
      <p:pic>
        <p:nvPicPr>
          <p:cNvPr id="5" name="Picture 16" descr="phoca 2"/>
          <p:cNvPicPr>
            <a:picLocks noChangeAspect="1" noChangeArrowheads="1"/>
          </p:cNvPicPr>
          <p:nvPr/>
        </p:nvPicPr>
        <p:blipFill>
          <a:blip r:embed="rId4" cstate="screen"/>
          <a:srcRect/>
          <a:stretch>
            <a:fillRect/>
          </a:stretch>
        </p:blipFill>
        <p:spPr bwMode="auto">
          <a:xfrm>
            <a:off x="3352800" y="2743200"/>
            <a:ext cx="2293938" cy="2743200"/>
          </a:xfrm>
          <a:prstGeom prst="rect">
            <a:avLst/>
          </a:prstGeom>
          <a:ln>
            <a:noFill/>
          </a:ln>
          <a:effectLst>
            <a:outerShdw blurRad="292100" dist="139700" dir="2700000" algn="tl" rotWithShape="0">
              <a:srgbClr val="333333">
                <a:alpha val="65000"/>
              </a:srgbClr>
            </a:outerShdw>
          </a:effectLst>
        </p:spPr>
      </p:pic>
      <p:pic>
        <p:nvPicPr>
          <p:cNvPr id="7172" name="Picture 4" descr="California Sea Lion SE Farallon Island 07-04-08 1795"/>
          <p:cNvPicPr>
            <a:picLocks noChangeAspect="1" noChangeArrowheads="1"/>
          </p:cNvPicPr>
          <p:nvPr/>
        </p:nvPicPr>
        <p:blipFill>
          <a:blip r:embed="rId5" cstate="screen"/>
          <a:srcRect/>
          <a:stretch>
            <a:fillRect/>
          </a:stretch>
        </p:blipFill>
        <p:spPr bwMode="auto">
          <a:xfrm>
            <a:off x="381000" y="2286000"/>
            <a:ext cx="2635250" cy="1757285"/>
          </a:xfrm>
          <a:prstGeom prst="rect">
            <a:avLst/>
          </a:prstGeom>
          <a:ln>
            <a:noFill/>
          </a:ln>
          <a:effectLst>
            <a:outerShdw blurRad="292100" dist="139700" dir="2700000" algn="tl" rotWithShape="0">
              <a:srgbClr val="333333">
                <a:alpha val="65000"/>
              </a:srgbClr>
            </a:outerShdw>
          </a:effectLst>
        </p:spPr>
      </p:pic>
      <p:pic>
        <p:nvPicPr>
          <p:cNvPr id="7173" name="Picture 6" descr="Steller's Sea Lion SE Farallon Island 06-27-08 020"/>
          <p:cNvPicPr>
            <a:picLocks noChangeAspect="1" noChangeArrowheads="1"/>
          </p:cNvPicPr>
          <p:nvPr/>
        </p:nvPicPr>
        <p:blipFill>
          <a:blip r:embed="rId6" cstate="screen"/>
          <a:srcRect/>
          <a:stretch>
            <a:fillRect/>
          </a:stretch>
        </p:blipFill>
        <p:spPr bwMode="auto">
          <a:xfrm>
            <a:off x="6019800" y="2286000"/>
            <a:ext cx="2743200" cy="1828800"/>
          </a:xfrm>
          <a:prstGeom prst="rect">
            <a:avLst/>
          </a:prstGeom>
          <a:ln>
            <a:noFill/>
          </a:ln>
          <a:effectLst>
            <a:outerShdw blurRad="292100" dist="139700" dir="2700000" algn="tl" rotWithShape="0">
              <a:srgbClr val="333333">
                <a:alpha val="65000"/>
              </a:srgbClr>
            </a:outerShdw>
          </a:effectLst>
        </p:spPr>
      </p:pic>
      <p:pic>
        <p:nvPicPr>
          <p:cNvPr id="7174" name="Picture 4" descr="Callorhinos Group1"/>
          <p:cNvPicPr>
            <a:picLocks noChangeAspect="1" noChangeArrowheads="1"/>
          </p:cNvPicPr>
          <p:nvPr/>
        </p:nvPicPr>
        <p:blipFill>
          <a:blip r:embed="rId7" cstate="screen"/>
          <a:srcRect/>
          <a:stretch>
            <a:fillRect/>
          </a:stretch>
        </p:blipFill>
        <p:spPr bwMode="auto">
          <a:xfrm>
            <a:off x="6019800" y="4343400"/>
            <a:ext cx="2743200" cy="1828800"/>
          </a:xfrm>
          <a:prstGeom prst="rect">
            <a:avLst/>
          </a:prstGeom>
          <a:ln>
            <a:noFill/>
          </a:ln>
          <a:effectLst>
            <a:outerShdw blurRad="292100" dist="139700" dir="2700000" algn="tl" rotWithShape="0">
              <a:srgbClr val="333333">
                <a:alpha val="65000"/>
              </a:srgbClr>
            </a:outerShdw>
          </a:effectLst>
        </p:spPr>
      </p:pic>
      <p:sp>
        <p:nvSpPr>
          <p:cNvPr id="7175" name="TextBox 8"/>
          <p:cNvSpPr txBox="1">
            <a:spLocks noChangeArrowheads="1"/>
          </p:cNvSpPr>
          <p:nvPr/>
        </p:nvSpPr>
        <p:spPr bwMode="auto">
          <a:xfrm>
            <a:off x="2514600" y="838200"/>
            <a:ext cx="4433650" cy="1077218"/>
          </a:xfrm>
          <a:prstGeom prst="rect">
            <a:avLst/>
          </a:prstGeom>
          <a:noFill/>
          <a:ln w="9525">
            <a:noFill/>
            <a:miter lim="800000"/>
            <a:headEnd/>
            <a:tailEnd/>
          </a:ln>
        </p:spPr>
        <p:txBody>
          <a:bodyPr wrap="none">
            <a:spAutoFit/>
          </a:bodyPr>
          <a:lstStyle/>
          <a:p>
            <a:pPr algn="ctr"/>
            <a:r>
              <a:rPr lang="en-US" b="1" dirty="0" smtClean="0">
                <a:latin typeface="+mj-lt"/>
              </a:rPr>
              <a:t>Five Species </a:t>
            </a:r>
            <a:r>
              <a:rPr lang="en-US" b="1" dirty="0">
                <a:latin typeface="+mj-lt"/>
              </a:rPr>
              <a:t>of </a:t>
            </a:r>
            <a:r>
              <a:rPr lang="en-US" b="1" dirty="0" smtClean="0">
                <a:latin typeface="+mj-lt"/>
              </a:rPr>
              <a:t>Pinnipeds</a:t>
            </a:r>
            <a:endParaRPr lang="en-US" b="1" dirty="0">
              <a:latin typeface="+mj-lt"/>
            </a:endParaRPr>
          </a:p>
          <a:p>
            <a:pPr algn="ctr"/>
            <a:r>
              <a:rPr lang="en-US" b="1" dirty="0">
                <a:latin typeface="+mj-lt"/>
              </a:rPr>
              <a:t>~3,000 – 6,000 </a:t>
            </a:r>
            <a:r>
              <a:rPr lang="en-US" b="1" dirty="0" smtClean="0">
                <a:latin typeface="+mj-lt"/>
              </a:rPr>
              <a:t>Animals</a:t>
            </a:r>
            <a:endParaRPr lang="en-US" b="1" dirty="0">
              <a:latin typeface="+mj-lt"/>
            </a:endParaRPr>
          </a:p>
        </p:txBody>
      </p:sp>
      <p:sp>
        <p:nvSpPr>
          <p:cNvPr id="7176" name="TextBox 9"/>
          <p:cNvSpPr txBox="1">
            <a:spLocks noChangeArrowheads="1"/>
          </p:cNvSpPr>
          <p:nvPr/>
        </p:nvSpPr>
        <p:spPr bwMode="auto">
          <a:xfrm>
            <a:off x="681367" y="1840468"/>
            <a:ext cx="1909433" cy="369332"/>
          </a:xfrm>
          <a:prstGeom prst="rect">
            <a:avLst/>
          </a:prstGeom>
          <a:noFill/>
          <a:ln w="9525">
            <a:noFill/>
            <a:miter lim="800000"/>
            <a:headEnd/>
            <a:tailEnd/>
          </a:ln>
        </p:spPr>
        <p:txBody>
          <a:bodyPr wrap="none">
            <a:spAutoFit/>
          </a:bodyPr>
          <a:lstStyle/>
          <a:p>
            <a:r>
              <a:rPr lang="en-US" sz="1800" dirty="0">
                <a:latin typeface="+mn-lt"/>
              </a:rPr>
              <a:t>California Sea Lion</a:t>
            </a:r>
          </a:p>
        </p:txBody>
      </p:sp>
      <p:sp>
        <p:nvSpPr>
          <p:cNvPr id="7177" name="TextBox 10"/>
          <p:cNvSpPr txBox="1">
            <a:spLocks noChangeArrowheads="1"/>
          </p:cNvSpPr>
          <p:nvPr/>
        </p:nvSpPr>
        <p:spPr bwMode="auto">
          <a:xfrm>
            <a:off x="5982841" y="1828800"/>
            <a:ext cx="2856359" cy="369332"/>
          </a:xfrm>
          <a:prstGeom prst="rect">
            <a:avLst/>
          </a:prstGeom>
          <a:noFill/>
          <a:ln w="9525">
            <a:noFill/>
            <a:miter lim="800000"/>
            <a:headEnd/>
            <a:tailEnd/>
          </a:ln>
        </p:spPr>
        <p:txBody>
          <a:bodyPr wrap="none">
            <a:spAutoFit/>
          </a:bodyPr>
          <a:lstStyle/>
          <a:p>
            <a:r>
              <a:rPr lang="en-US" sz="1800" dirty="0">
                <a:latin typeface="+mn-lt"/>
              </a:rPr>
              <a:t>Steller Sea Lion (threatened)</a:t>
            </a:r>
          </a:p>
        </p:txBody>
      </p:sp>
      <p:sp>
        <p:nvSpPr>
          <p:cNvPr id="7178" name="TextBox 11"/>
          <p:cNvSpPr txBox="1">
            <a:spLocks noChangeArrowheads="1"/>
          </p:cNvSpPr>
          <p:nvPr/>
        </p:nvSpPr>
        <p:spPr bwMode="auto">
          <a:xfrm>
            <a:off x="381000" y="6259512"/>
            <a:ext cx="2373855" cy="369332"/>
          </a:xfrm>
          <a:prstGeom prst="rect">
            <a:avLst/>
          </a:prstGeom>
          <a:noFill/>
          <a:ln w="9525">
            <a:noFill/>
            <a:miter lim="800000"/>
            <a:headEnd/>
            <a:tailEnd/>
          </a:ln>
        </p:spPr>
        <p:txBody>
          <a:bodyPr wrap="none">
            <a:spAutoFit/>
          </a:bodyPr>
          <a:lstStyle/>
          <a:p>
            <a:r>
              <a:rPr lang="en-US" sz="1800" dirty="0">
                <a:latin typeface="+mn-lt"/>
              </a:rPr>
              <a:t>Northern Elephant Seal</a:t>
            </a:r>
          </a:p>
        </p:txBody>
      </p:sp>
      <p:sp>
        <p:nvSpPr>
          <p:cNvPr id="7179" name="TextBox 12"/>
          <p:cNvSpPr txBox="1">
            <a:spLocks noChangeArrowheads="1"/>
          </p:cNvSpPr>
          <p:nvPr/>
        </p:nvSpPr>
        <p:spPr bwMode="auto">
          <a:xfrm>
            <a:off x="3900480" y="2373868"/>
            <a:ext cx="1281120" cy="369332"/>
          </a:xfrm>
          <a:prstGeom prst="rect">
            <a:avLst/>
          </a:prstGeom>
          <a:noFill/>
          <a:ln w="9525">
            <a:noFill/>
            <a:miter lim="800000"/>
            <a:headEnd/>
            <a:tailEnd/>
          </a:ln>
        </p:spPr>
        <p:txBody>
          <a:bodyPr wrap="none">
            <a:spAutoFit/>
          </a:bodyPr>
          <a:lstStyle/>
          <a:p>
            <a:r>
              <a:rPr lang="en-US" sz="1800" dirty="0">
                <a:latin typeface="+mn-lt"/>
              </a:rPr>
              <a:t>Harbor Seal</a:t>
            </a:r>
          </a:p>
        </p:txBody>
      </p:sp>
      <p:sp>
        <p:nvSpPr>
          <p:cNvPr id="7180" name="TextBox 13"/>
          <p:cNvSpPr txBox="1">
            <a:spLocks noChangeArrowheads="1"/>
          </p:cNvSpPr>
          <p:nvPr/>
        </p:nvSpPr>
        <p:spPr bwMode="auto">
          <a:xfrm>
            <a:off x="6477000" y="6260068"/>
            <a:ext cx="1850186" cy="369332"/>
          </a:xfrm>
          <a:prstGeom prst="rect">
            <a:avLst/>
          </a:prstGeom>
          <a:noFill/>
          <a:ln w="9525">
            <a:noFill/>
            <a:miter lim="800000"/>
            <a:headEnd/>
            <a:tailEnd/>
          </a:ln>
        </p:spPr>
        <p:txBody>
          <a:bodyPr wrap="none">
            <a:spAutoFit/>
          </a:bodyPr>
          <a:lstStyle/>
          <a:p>
            <a:r>
              <a:rPr lang="en-US" sz="1800" dirty="0">
                <a:latin typeface="+mn-lt"/>
              </a:rPr>
              <a:t>Northern Fur Seal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315200" cy="1066800"/>
          </a:xfrm>
        </p:spPr>
        <p:txBody>
          <a:bodyPr>
            <a:normAutofit/>
          </a:bodyPr>
          <a:lstStyle/>
          <a:p>
            <a:pPr algn="ctr"/>
            <a:r>
              <a:rPr lang="en-US" b="1" dirty="0" smtClean="0">
                <a:solidFill>
                  <a:schemeClr val="tx1"/>
                </a:solidFill>
              </a:rPr>
              <a:t>Endemic Species</a:t>
            </a:r>
            <a:endParaRPr lang="en-US" b="1" dirty="0">
              <a:solidFill>
                <a:schemeClr val="tx1"/>
              </a:solidFill>
            </a:endParaRPr>
          </a:p>
        </p:txBody>
      </p:sp>
      <p:pic>
        <p:nvPicPr>
          <p:cNvPr id="4" name="Content Placeholder 3" descr="20101121_178_.jpg"/>
          <p:cNvPicPr>
            <a:picLocks noGrp="1" noChangeAspect="1"/>
          </p:cNvPicPr>
          <p:nvPr>
            <p:ph idx="1"/>
          </p:nvPr>
        </p:nvPicPr>
        <p:blipFill>
          <a:blip r:embed="rId3" cstate="screen"/>
          <a:stretch>
            <a:fillRect/>
          </a:stretch>
        </p:blipFill>
        <p:spPr>
          <a:xfrm>
            <a:off x="4419600" y="3124200"/>
            <a:ext cx="4434840" cy="2956560"/>
          </a:xfrm>
          <a:prstGeom prst="rect">
            <a:avLst/>
          </a:prstGeom>
          <a:ln>
            <a:noFill/>
          </a:ln>
          <a:effectLst>
            <a:outerShdw blurRad="292100" dist="139700" dir="2700000" algn="tl" rotWithShape="0">
              <a:srgbClr val="333333">
                <a:alpha val="65000"/>
              </a:srgbClr>
            </a:outerShdw>
          </a:effectLst>
        </p:spPr>
      </p:pic>
      <p:pic>
        <p:nvPicPr>
          <p:cNvPr id="5" name="Picture 7" descr="24_cb222_2jan07_5"/>
          <p:cNvPicPr>
            <a:picLocks noChangeAspect="1" noChangeArrowheads="1"/>
          </p:cNvPicPr>
          <p:nvPr/>
        </p:nvPicPr>
        <p:blipFill>
          <a:blip r:embed="rId4" cstate="screen"/>
          <a:srcRect/>
          <a:stretch>
            <a:fillRect/>
          </a:stretch>
        </p:blipFill>
        <p:spPr bwMode="auto">
          <a:xfrm>
            <a:off x="304800" y="3124200"/>
            <a:ext cx="3726485" cy="2971800"/>
          </a:xfrm>
          <a:prstGeom prst="rect">
            <a:avLst/>
          </a:prstGeom>
          <a:noFill/>
          <a:ln w="9525">
            <a:noFill/>
            <a:miter lim="800000"/>
            <a:headEnd/>
            <a:tailEnd/>
          </a:ln>
        </p:spPr>
      </p:pic>
      <p:sp>
        <p:nvSpPr>
          <p:cNvPr id="6" name="TextBox 9"/>
          <p:cNvSpPr txBox="1">
            <a:spLocks noChangeArrowheads="1"/>
          </p:cNvSpPr>
          <p:nvPr/>
        </p:nvSpPr>
        <p:spPr bwMode="auto">
          <a:xfrm>
            <a:off x="381000" y="2590800"/>
            <a:ext cx="3349507" cy="400110"/>
          </a:xfrm>
          <a:prstGeom prst="rect">
            <a:avLst/>
          </a:prstGeom>
          <a:noFill/>
          <a:ln w="9525">
            <a:noFill/>
            <a:miter lim="800000"/>
            <a:headEnd/>
            <a:tailEnd/>
          </a:ln>
        </p:spPr>
        <p:txBody>
          <a:bodyPr wrap="none">
            <a:spAutoFit/>
          </a:bodyPr>
          <a:lstStyle/>
          <a:p>
            <a:r>
              <a:rPr lang="en-US" sz="2000" b="1" dirty="0" err="1" smtClean="0">
                <a:latin typeface="+mn-lt"/>
              </a:rPr>
              <a:t>Farallon</a:t>
            </a:r>
            <a:r>
              <a:rPr lang="en-US" sz="2000" b="1" dirty="0" smtClean="0">
                <a:latin typeface="+mn-lt"/>
              </a:rPr>
              <a:t> Arboreal Salamander</a:t>
            </a:r>
            <a:endParaRPr lang="en-US" sz="2000" b="1" dirty="0">
              <a:latin typeface="+mn-lt"/>
            </a:endParaRPr>
          </a:p>
        </p:txBody>
      </p:sp>
      <p:sp>
        <p:nvSpPr>
          <p:cNvPr id="7" name="TextBox 9"/>
          <p:cNvSpPr txBox="1">
            <a:spLocks noChangeArrowheads="1"/>
          </p:cNvSpPr>
          <p:nvPr/>
        </p:nvSpPr>
        <p:spPr bwMode="auto">
          <a:xfrm>
            <a:off x="4419600" y="2602468"/>
            <a:ext cx="2543773" cy="400110"/>
          </a:xfrm>
          <a:prstGeom prst="rect">
            <a:avLst/>
          </a:prstGeom>
          <a:noFill/>
          <a:ln w="9525">
            <a:noFill/>
            <a:miter lim="800000"/>
            <a:headEnd/>
            <a:tailEnd/>
          </a:ln>
        </p:spPr>
        <p:txBody>
          <a:bodyPr wrap="none">
            <a:spAutoFit/>
          </a:bodyPr>
          <a:lstStyle/>
          <a:p>
            <a:r>
              <a:rPr lang="en-US" sz="2000" b="1" dirty="0" err="1" smtClean="0">
                <a:latin typeface="+mn-lt"/>
              </a:rPr>
              <a:t>Farallon</a:t>
            </a:r>
            <a:r>
              <a:rPr lang="en-US" sz="2000" b="1" dirty="0" smtClean="0">
                <a:latin typeface="+mn-lt"/>
              </a:rPr>
              <a:t> Camel Cricket</a:t>
            </a:r>
            <a:endParaRPr lang="en-US" sz="2000" b="1" dirty="0">
              <a:latin typeface="+mn-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1" name="Rectangle 3"/>
          <p:cNvSpPr>
            <a:spLocks noGrp="1" noChangeArrowheads="1"/>
          </p:cNvSpPr>
          <p:nvPr>
            <p:ph type="body" idx="1"/>
          </p:nvPr>
        </p:nvSpPr>
        <p:spPr>
          <a:xfrm>
            <a:off x="4876800" y="1143000"/>
            <a:ext cx="4114800" cy="5181600"/>
          </a:xfrm>
        </p:spPr>
        <p:txBody>
          <a:bodyPr>
            <a:normAutofit/>
          </a:bodyPr>
          <a:lstStyle/>
          <a:p>
            <a:pPr lvl="1"/>
            <a:r>
              <a:rPr lang="en-US" dirty="0" smtClean="0"/>
              <a:t>Early 1800s: Seals</a:t>
            </a:r>
            <a:r>
              <a:rPr lang="en-US" dirty="0"/>
              <a:t>, </a:t>
            </a:r>
            <a:r>
              <a:rPr lang="en-US" dirty="0" smtClean="0"/>
              <a:t>sea </a:t>
            </a:r>
            <a:r>
              <a:rPr lang="en-US" dirty="0"/>
              <a:t>lions </a:t>
            </a:r>
            <a:r>
              <a:rPr lang="en-US" dirty="0" smtClean="0"/>
              <a:t>decimated for fur and blubber.</a:t>
            </a:r>
            <a:endParaRPr lang="en-US" sz="2800" dirty="0"/>
          </a:p>
          <a:p>
            <a:pPr lvl="1"/>
            <a:r>
              <a:rPr lang="en-US" dirty="0" smtClean="0"/>
              <a:t>1848-1900: Common </a:t>
            </a:r>
            <a:r>
              <a:rPr lang="en-US" dirty="0" err="1"/>
              <a:t>Murre</a:t>
            </a:r>
            <a:r>
              <a:rPr lang="en-US" dirty="0"/>
              <a:t> </a:t>
            </a:r>
            <a:r>
              <a:rPr lang="en-US" dirty="0" smtClean="0"/>
              <a:t>eggs </a:t>
            </a:r>
            <a:r>
              <a:rPr lang="en-US" dirty="0"/>
              <a:t>collected for sale in San </a:t>
            </a:r>
            <a:r>
              <a:rPr lang="en-US" dirty="0" smtClean="0"/>
              <a:t>Francisco</a:t>
            </a:r>
          </a:p>
          <a:p>
            <a:pPr lvl="1"/>
            <a:r>
              <a:rPr lang="en-US" dirty="0" smtClean="0"/>
              <a:t>WWII: U.S. Navy</a:t>
            </a:r>
          </a:p>
          <a:p>
            <a:pPr lvl="1"/>
            <a:r>
              <a:rPr lang="en-US" dirty="0" smtClean="0">
                <a:cs typeface="Arial" pitchFamily="34" charset="0"/>
              </a:rPr>
              <a:t>1855 – 1969: Lighthouse keepers</a:t>
            </a:r>
            <a:r>
              <a:rPr lang="en-US" dirty="0" smtClean="0"/>
              <a:t>  present, impacts heavy</a:t>
            </a:r>
          </a:p>
          <a:p>
            <a:pPr lvl="1"/>
            <a:r>
              <a:rPr lang="en-US" dirty="0" smtClean="0"/>
              <a:t>Invasive mice, rabbits, cats, plants introduced</a:t>
            </a:r>
            <a:endParaRPr lang="en-US" dirty="0"/>
          </a:p>
        </p:txBody>
      </p:sp>
      <p:pic>
        <p:nvPicPr>
          <p:cNvPr id="851973" name="Picture 5" descr="Eggers on Farallon Islands"/>
          <p:cNvPicPr>
            <a:picLocks noChangeAspect="1" noChangeArrowheads="1"/>
          </p:cNvPicPr>
          <p:nvPr/>
        </p:nvPicPr>
        <p:blipFill>
          <a:blip r:embed="rId3" cstate="print"/>
          <a:srcRect t="11393"/>
          <a:stretch>
            <a:fillRect/>
          </a:stretch>
        </p:blipFill>
        <p:spPr bwMode="auto">
          <a:xfrm>
            <a:off x="0" y="1828800"/>
            <a:ext cx="4900613" cy="4800600"/>
          </a:xfrm>
          <a:prstGeom prst="rect">
            <a:avLst/>
          </a:prstGeom>
          <a:noFill/>
        </p:spPr>
      </p:pic>
      <p:sp>
        <p:nvSpPr>
          <p:cNvPr id="4" name="Title 1"/>
          <p:cNvSpPr>
            <a:spLocks noGrp="1"/>
          </p:cNvSpPr>
          <p:nvPr>
            <p:ph type="title"/>
          </p:nvPr>
        </p:nvSpPr>
        <p:spPr>
          <a:xfrm>
            <a:off x="457200" y="228600"/>
            <a:ext cx="8229600" cy="896112"/>
          </a:xfrm>
        </p:spPr>
        <p:txBody>
          <a:bodyPr>
            <a:normAutofit/>
          </a:bodyPr>
          <a:lstStyle/>
          <a:p>
            <a:pPr algn="ctr"/>
            <a:r>
              <a:rPr lang="en-US" sz="5400" b="1" dirty="0" smtClean="0">
                <a:solidFill>
                  <a:schemeClr val="tx1"/>
                </a:solidFill>
                <a:cs typeface="Arial" pitchFamily="34" charset="0"/>
              </a:rPr>
              <a:t>Human Impacts</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533650" y="3505200"/>
            <a:ext cx="3409951" cy="3124200"/>
            <a:chOff x="2438400" y="3505200"/>
            <a:chExt cx="3409950" cy="3124200"/>
          </a:xfrm>
        </p:grpSpPr>
        <p:graphicFrame>
          <p:nvGraphicFramePr>
            <p:cNvPr id="5" name="Object 7"/>
            <p:cNvGraphicFramePr>
              <a:graphicFrameLocks noChangeAspect="1"/>
            </p:cNvGraphicFramePr>
            <p:nvPr/>
          </p:nvGraphicFramePr>
          <p:xfrm>
            <a:off x="2438400" y="3505200"/>
            <a:ext cx="340995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 Box 5"/>
            <p:cNvSpPr txBox="1">
              <a:spLocks noChangeArrowheads="1"/>
            </p:cNvSpPr>
            <p:nvPr/>
          </p:nvSpPr>
          <p:spPr bwMode="auto">
            <a:xfrm>
              <a:off x="3505200" y="6106180"/>
              <a:ext cx="1780679" cy="523220"/>
            </a:xfrm>
            <a:prstGeom prst="rect">
              <a:avLst/>
            </a:prstGeom>
            <a:noFill/>
            <a:ln w="9525">
              <a:noFill/>
              <a:miter lim="800000"/>
              <a:headEnd/>
              <a:tailEnd/>
            </a:ln>
          </p:spPr>
          <p:txBody>
            <a:bodyPr wrap="none">
              <a:spAutoFit/>
            </a:bodyPr>
            <a:lstStyle/>
            <a:p>
              <a:pPr eaLnBrk="0" hangingPunct="0">
                <a:defRPr/>
              </a:pPr>
              <a:r>
                <a:rPr lang="en-US" sz="2800" b="0" dirty="0" smtClean="0">
                  <a:latin typeface="+mj-lt"/>
                  <a:cs typeface="Arial" pitchFamily="34" charset="0"/>
                </a:rPr>
                <a:t>Extinctions</a:t>
              </a:r>
              <a:endParaRPr lang="en-US" sz="2800" b="0" dirty="0">
                <a:latin typeface="+mj-lt"/>
                <a:cs typeface="Arial" pitchFamily="34" charset="0"/>
              </a:endParaRPr>
            </a:p>
          </p:txBody>
        </p:sp>
        <p:sp>
          <p:nvSpPr>
            <p:cNvPr id="7" name="Text Box 6"/>
            <p:cNvSpPr txBox="1">
              <a:spLocks noChangeArrowheads="1"/>
            </p:cNvSpPr>
            <p:nvPr/>
          </p:nvSpPr>
          <p:spPr bwMode="auto">
            <a:xfrm>
              <a:off x="3181351" y="4495800"/>
              <a:ext cx="1071127" cy="707886"/>
            </a:xfrm>
            <a:prstGeom prst="rect">
              <a:avLst/>
            </a:prstGeom>
            <a:noFill/>
            <a:ln w="9525">
              <a:noFill/>
              <a:miter lim="800000"/>
              <a:headEnd/>
              <a:tailEnd/>
            </a:ln>
          </p:spPr>
          <p:txBody>
            <a:bodyPr wrap="none">
              <a:spAutoFit/>
            </a:bodyPr>
            <a:lstStyle/>
            <a:p>
              <a:pPr eaLnBrk="0" hangingPunct="0">
                <a:defRPr/>
              </a:pPr>
              <a:r>
                <a:rPr lang="en-US" sz="4000" b="0" dirty="0">
                  <a:latin typeface="+mn-lt"/>
                  <a:cs typeface="+mn-cs"/>
                </a:rPr>
                <a:t>64%</a:t>
              </a:r>
            </a:p>
          </p:txBody>
        </p:sp>
      </p:grpSp>
      <p:grpSp>
        <p:nvGrpSpPr>
          <p:cNvPr id="11" name="Group 14"/>
          <p:cNvGrpSpPr/>
          <p:nvPr/>
        </p:nvGrpSpPr>
        <p:grpSpPr>
          <a:xfrm>
            <a:off x="0" y="3505200"/>
            <a:ext cx="2976126" cy="3124200"/>
            <a:chOff x="0" y="3648075"/>
            <a:chExt cx="2976127" cy="3124200"/>
          </a:xfrm>
        </p:grpSpPr>
        <p:sp>
          <p:nvSpPr>
            <p:cNvPr id="16" name="Text Box 14"/>
            <p:cNvSpPr txBox="1">
              <a:spLocks noChangeArrowheads="1"/>
            </p:cNvSpPr>
            <p:nvPr/>
          </p:nvSpPr>
          <p:spPr bwMode="auto">
            <a:xfrm>
              <a:off x="690518" y="6249055"/>
              <a:ext cx="1269899" cy="523220"/>
            </a:xfrm>
            <a:prstGeom prst="rect">
              <a:avLst/>
            </a:prstGeom>
            <a:noFill/>
            <a:ln w="9525">
              <a:noFill/>
              <a:miter lim="800000"/>
              <a:headEnd/>
              <a:tailEnd/>
            </a:ln>
          </p:spPr>
          <p:txBody>
            <a:bodyPr wrap="none">
              <a:spAutoFit/>
            </a:bodyPr>
            <a:lstStyle/>
            <a:p>
              <a:pPr algn="ctr" eaLnBrk="0" hangingPunct="0">
                <a:defRPr/>
              </a:pPr>
              <a:r>
                <a:rPr lang="en-US" sz="2800" b="0" dirty="0">
                  <a:latin typeface="+mj-lt"/>
                  <a:cs typeface="Arial" pitchFamily="34" charset="0"/>
                </a:rPr>
                <a:t>Species</a:t>
              </a:r>
            </a:p>
          </p:txBody>
        </p:sp>
        <p:grpSp>
          <p:nvGrpSpPr>
            <p:cNvPr id="15" name="Group 16"/>
            <p:cNvGrpSpPr/>
            <p:nvPr/>
          </p:nvGrpSpPr>
          <p:grpSpPr>
            <a:xfrm>
              <a:off x="0" y="3648075"/>
              <a:ext cx="2976127" cy="2535848"/>
              <a:chOff x="0" y="3648075"/>
              <a:chExt cx="2976127" cy="2535848"/>
            </a:xfrm>
          </p:grpSpPr>
          <p:graphicFrame>
            <p:nvGraphicFramePr>
              <p:cNvPr id="18" name="Chart 17"/>
              <p:cNvGraphicFramePr>
                <a:graphicFrameLocks/>
              </p:cNvGraphicFramePr>
              <p:nvPr/>
            </p:nvGraphicFramePr>
            <p:xfrm>
              <a:off x="0" y="3886200"/>
              <a:ext cx="2527495" cy="2297723"/>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 Box 16"/>
              <p:cNvSpPr txBox="1">
                <a:spLocks noChangeArrowheads="1"/>
              </p:cNvSpPr>
              <p:nvPr/>
            </p:nvSpPr>
            <p:spPr bwMode="auto">
              <a:xfrm>
                <a:off x="1905000" y="3648075"/>
                <a:ext cx="1071127" cy="707886"/>
              </a:xfrm>
              <a:prstGeom prst="rect">
                <a:avLst/>
              </a:prstGeom>
              <a:noFill/>
              <a:ln w="9525">
                <a:noFill/>
                <a:miter lim="800000"/>
                <a:headEnd/>
                <a:tailEnd/>
              </a:ln>
            </p:spPr>
            <p:txBody>
              <a:bodyPr wrap="none">
                <a:spAutoFit/>
              </a:bodyPr>
              <a:lstStyle/>
              <a:p>
                <a:pPr eaLnBrk="0" hangingPunct="0">
                  <a:defRPr/>
                </a:pPr>
                <a:r>
                  <a:rPr lang="en-US" sz="4000" b="0" dirty="0">
                    <a:latin typeface="+mn-lt"/>
                    <a:cs typeface="+mn-cs"/>
                  </a:rPr>
                  <a:t>20%</a:t>
                </a:r>
              </a:p>
            </p:txBody>
          </p:sp>
        </p:grpSp>
      </p:grpSp>
      <p:grpSp>
        <p:nvGrpSpPr>
          <p:cNvPr id="23" name="Group 22"/>
          <p:cNvGrpSpPr/>
          <p:nvPr/>
        </p:nvGrpSpPr>
        <p:grpSpPr>
          <a:xfrm>
            <a:off x="2057400" y="914400"/>
            <a:ext cx="5148072" cy="2971800"/>
            <a:chOff x="2057400" y="457200"/>
            <a:chExt cx="5148072" cy="3124200"/>
          </a:xfrm>
        </p:grpSpPr>
        <p:grpSp>
          <p:nvGrpSpPr>
            <p:cNvPr id="2" name="Group 7"/>
            <p:cNvGrpSpPr/>
            <p:nvPr/>
          </p:nvGrpSpPr>
          <p:grpSpPr>
            <a:xfrm>
              <a:off x="2057400" y="457200"/>
              <a:ext cx="4876800" cy="3124200"/>
              <a:chOff x="1955004" y="0"/>
              <a:chExt cx="5437188" cy="3733800"/>
            </a:xfrm>
          </p:grpSpPr>
          <p:graphicFrame>
            <p:nvGraphicFramePr>
              <p:cNvPr id="9" name="Object 2"/>
              <p:cNvGraphicFramePr>
                <a:graphicFrameLocks noChangeAspect="1"/>
              </p:cNvGraphicFramePr>
              <p:nvPr/>
            </p:nvGraphicFramePr>
            <p:xfrm>
              <a:off x="1955004" y="0"/>
              <a:ext cx="5437188" cy="3733800"/>
            </p:xfrm>
            <a:graphic>
              <a:graphicData uri="http://schemas.openxmlformats.org/presentationml/2006/ole">
                <mc:AlternateContent xmlns:mc="http://schemas.openxmlformats.org/markup-compatibility/2006">
                  <mc:Choice xmlns:v="urn:schemas-microsoft-com:vml" Requires="v">
                    <p:oleObj spid="_x0000_s65550" name="Worksheet" r:id="rId7" imgW="5407621" imgH="3712786" progId="Excel.Sheet.8">
                      <p:embed/>
                    </p:oleObj>
                  </mc:Choice>
                  <mc:Fallback>
                    <p:oleObj name="Worksheet" r:id="rId7" imgW="5407621" imgH="3712786" progId="Excel.Sheet.8">
                      <p:embed/>
                      <p:pic>
                        <p:nvPicPr>
                          <p:cNvPr id="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5004" y="0"/>
                            <a:ext cx="5437188" cy="373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 Box 13"/>
              <p:cNvSpPr txBox="1">
                <a:spLocks noChangeArrowheads="1"/>
              </p:cNvSpPr>
              <p:nvPr/>
            </p:nvSpPr>
            <p:spPr bwMode="auto">
              <a:xfrm>
                <a:off x="5785729" y="762000"/>
                <a:ext cx="1521507" cy="846010"/>
              </a:xfrm>
              <a:prstGeom prst="rect">
                <a:avLst/>
              </a:prstGeom>
              <a:noFill/>
              <a:ln w="9525">
                <a:noFill/>
                <a:miter lim="800000"/>
                <a:headEnd/>
                <a:tailEnd/>
              </a:ln>
            </p:spPr>
            <p:txBody>
              <a:bodyPr wrap="square">
                <a:spAutoFit/>
              </a:bodyPr>
              <a:lstStyle/>
              <a:p>
                <a:pPr eaLnBrk="0" hangingPunct="0">
                  <a:defRPr/>
                </a:pPr>
                <a:r>
                  <a:rPr lang="en-US" sz="4000" b="0" dirty="0">
                    <a:latin typeface="+mj-lt"/>
                    <a:cs typeface="+mn-cs"/>
                  </a:rPr>
                  <a:t>&lt;</a:t>
                </a:r>
                <a:r>
                  <a:rPr lang="en-US" sz="4000" b="0" dirty="0" smtClean="0">
                    <a:latin typeface="+mj-lt"/>
                    <a:cs typeface="+mn-cs"/>
                  </a:rPr>
                  <a:t>5 %</a:t>
                </a:r>
                <a:endParaRPr lang="en-US" sz="4000" b="0" dirty="0">
                  <a:latin typeface="+mj-lt"/>
                  <a:cs typeface="+mn-cs"/>
                </a:endParaRPr>
              </a:p>
            </p:txBody>
          </p:sp>
        </p:grpSp>
        <p:sp>
          <p:nvSpPr>
            <p:cNvPr id="21" name="TextBox 20"/>
            <p:cNvSpPr txBox="1"/>
            <p:nvPr/>
          </p:nvSpPr>
          <p:spPr>
            <a:xfrm>
              <a:off x="5702808" y="2398776"/>
              <a:ext cx="990600" cy="400110"/>
            </a:xfrm>
            <a:prstGeom prst="rect">
              <a:avLst/>
            </a:prstGeom>
            <a:noFill/>
          </p:spPr>
          <p:txBody>
            <a:bodyPr wrap="square" rtlCol="0">
              <a:spAutoFit/>
            </a:bodyPr>
            <a:lstStyle/>
            <a:p>
              <a:r>
                <a:rPr lang="en-US" sz="2000" dirty="0" smtClean="0">
                  <a:latin typeface="+mn-lt"/>
                </a:rPr>
                <a:t>Islands</a:t>
              </a:r>
              <a:endParaRPr lang="en-US" sz="2000" dirty="0">
                <a:latin typeface="+mn-lt"/>
              </a:endParaRPr>
            </a:p>
          </p:txBody>
        </p:sp>
        <p:sp>
          <p:nvSpPr>
            <p:cNvPr id="22" name="TextBox 21"/>
            <p:cNvSpPr txBox="1"/>
            <p:nvPr/>
          </p:nvSpPr>
          <p:spPr>
            <a:xfrm>
              <a:off x="5681472" y="2971800"/>
              <a:ext cx="1524000" cy="400110"/>
            </a:xfrm>
            <a:prstGeom prst="rect">
              <a:avLst/>
            </a:prstGeom>
            <a:noFill/>
          </p:spPr>
          <p:txBody>
            <a:bodyPr wrap="square" rtlCol="0">
              <a:spAutoFit/>
            </a:bodyPr>
            <a:lstStyle/>
            <a:p>
              <a:r>
                <a:rPr lang="en-US" sz="2000" dirty="0" smtClean="0">
                  <a:latin typeface="+mn-lt"/>
                </a:rPr>
                <a:t>Mainland</a:t>
              </a:r>
              <a:endParaRPr lang="en-US" sz="2000" dirty="0">
                <a:latin typeface="+mn-lt"/>
              </a:endParaRPr>
            </a:p>
          </p:txBody>
        </p:sp>
      </p:grpSp>
      <p:sp>
        <p:nvSpPr>
          <p:cNvPr id="24" name="Title 1"/>
          <p:cNvSpPr>
            <a:spLocks noGrp="1"/>
          </p:cNvSpPr>
          <p:nvPr>
            <p:ph type="title"/>
          </p:nvPr>
        </p:nvSpPr>
        <p:spPr>
          <a:xfrm>
            <a:off x="457200" y="228600"/>
            <a:ext cx="8229600" cy="896112"/>
          </a:xfrm>
        </p:spPr>
        <p:txBody>
          <a:bodyPr>
            <a:normAutofit/>
          </a:bodyPr>
          <a:lstStyle/>
          <a:p>
            <a:pPr algn="ctr"/>
            <a:r>
              <a:rPr lang="en-US" sz="5400" b="1" dirty="0" smtClean="0">
                <a:solidFill>
                  <a:schemeClr val="tx1"/>
                </a:solidFill>
                <a:cs typeface="Arial" pitchFamily="34" charset="0"/>
              </a:rPr>
              <a:t>Significance of Islands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caribou"/>
          <p:cNvPicPr>
            <a:picLocks noChangeAspect="1" noChangeArrowheads="1"/>
          </p:cNvPicPr>
          <p:nvPr/>
        </p:nvPicPr>
        <p:blipFill>
          <a:blip r:embed="rId3"/>
          <a:srcRect/>
          <a:stretch>
            <a:fillRect/>
          </a:stretch>
        </p:blipFill>
        <p:spPr bwMode="auto">
          <a:xfrm>
            <a:off x="663575" y="3778250"/>
            <a:ext cx="1546225" cy="1674813"/>
          </a:xfrm>
          <a:prstGeom prst="rect">
            <a:avLst/>
          </a:prstGeom>
          <a:noFill/>
          <a:ln w="9525">
            <a:solidFill>
              <a:schemeClr val="tx1"/>
            </a:solidFill>
            <a:miter lim="800000"/>
            <a:headEnd/>
            <a:tailEnd/>
          </a:ln>
        </p:spPr>
      </p:pic>
      <p:pic>
        <p:nvPicPr>
          <p:cNvPr id="54275" name="Picture 3" descr="Leiocephalus herminieri Martinique"/>
          <p:cNvPicPr>
            <a:picLocks noChangeAspect="1" noChangeArrowheads="1"/>
          </p:cNvPicPr>
          <p:nvPr/>
        </p:nvPicPr>
        <p:blipFill>
          <a:blip r:embed="rId4"/>
          <a:srcRect/>
          <a:stretch>
            <a:fillRect/>
          </a:stretch>
        </p:blipFill>
        <p:spPr bwMode="auto">
          <a:xfrm>
            <a:off x="-12700" y="2482850"/>
            <a:ext cx="2222500" cy="1323975"/>
          </a:xfrm>
          <a:prstGeom prst="rect">
            <a:avLst/>
          </a:prstGeom>
          <a:noFill/>
          <a:ln w="9525">
            <a:solidFill>
              <a:schemeClr val="tx1"/>
            </a:solidFill>
            <a:miter lim="800000"/>
            <a:headEnd/>
            <a:tailEnd/>
          </a:ln>
        </p:spPr>
      </p:pic>
      <p:sp>
        <p:nvSpPr>
          <p:cNvPr id="54276" name="Rectangle 4"/>
          <p:cNvSpPr>
            <a:spLocks noChangeArrowheads="1"/>
          </p:cNvSpPr>
          <p:nvPr/>
        </p:nvSpPr>
        <p:spPr bwMode="auto">
          <a:xfrm>
            <a:off x="244475" y="1920875"/>
            <a:ext cx="9144000" cy="0"/>
          </a:xfrm>
          <a:prstGeom prst="rect">
            <a:avLst/>
          </a:prstGeom>
          <a:noFill/>
          <a:ln w="9525">
            <a:noFill/>
            <a:miter lim="800000"/>
            <a:headEnd/>
            <a:tailEnd/>
          </a:ln>
          <a:effectLst/>
        </p:spPr>
        <p:txBody>
          <a:bodyPr>
            <a:spAutoFit/>
          </a:bodyPr>
          <a:lstStyle/>
          <a:p>
            <a:endParaRPr lang="en-US"/>
          </a:p>
        </p:txBody>
      </p:sp>
      <p:pic>
        <p:nvPicPr>
          <p:cNvPr id="54277" name="Picture 5" descr="[Lithograph of the Great Auk]">
            <a:hlinkClick r:id="rId5"/>
          </p:cNvPr>
          <p:cNvPicPr>
            <a:picLocks noChangeAspect="1" noChangeArrowheads="1"/>
          </p:cNvPicPr>
          <p:nvPr/>
        </p:nvPicPr>
        <p:blipFill>
          <a:blip r:embed="rId6"/>
          <a:srcRect/>
          <a:stretch>
            <a:fillRect/>
          </a:stretch>
        </p:blipFill>
        <p:spPr bwMode="auto">
          <a:xfrm>
            <a:off x="152400" y="1077913"/>
            <a:ext cx="2057400" cy="1404937"/>
          </a:xfrm>
          <a:prstGeom prst="rect">
            <a:avLst/>
          </a:prstGeom>
          <a:noFill/>
          <a:ln w="9525">
            <a:solidFill>
              <a:schemeClr val="tx1"/>
            </a:solidFill>
            <a:miter lim="800000"/>
            <a:headEnd/>
            <a:tailEnd/>
          </a:ln>
        </p:spPr>
      </p:pic>
      <p:pic>
        <p:nvPicPr>
          <p:cNvPr id="54278" name="Picture 6" descr="Olive"/>
          <p:cNvPicPr>
            <a:picLocks noChangeAspect="1" noChangeArrowheads="1"/>
          </p:cNvPicPr>
          <p:nvPr/>
        </p:nvPicPr>
        <p:blipFill>
          <a:blip r:embed="rId7"/>
          <a:srcRect/>
          <a:stretch>
            <a:fillRect/>
          </a:stretch>
        </p:blipFill>
        <p:spPr bwMode="auto">
          <a:xfrm>
            <a:off x="457200" y="5378450"/>
            <a:ext cx="1752600" cy="1479550"/>
          </a:xfrm>
          <a:prstGeom prst="rect">
            <a:avLst/>
          </a:prstGeom>
          <a:noFill/>
          <a:ln w="9525">
            <a:solidFill>
              <a:schemeClr val="tx1"/>
            </a:solidFill>
            <a:miter lim="800000"/>
            <a:headEnd/>
            <a:tailEnd/>
          </a:ln>
        </p:spPr>
      </p:pic>
      <p:sp>
        <p:nvSpPr>
          <p:cNvPr id="54279" name="Rectangle 7"/>
          <p:cNvSpPr>
            <a:spLocks noGrp="1" noChangeArrowheads="1"/>
          </p:cNvSpPr>
          <p:nvPr>
            <p:ph type="title"/>
          </p:nvPr>
        </p:nvSpPr>
        <p:spPr>
          <a:xfrm>
            <a:off x="457200" y="152400"/>
            <a:ext cx="8229600" cy="685800"/>
          </a:xfrm>
        </p:spPr>
        <p:txBody>
          <a:bodyPr/>
          <a:lstStyle/>
          <a:p>
            <a:pPr algn="ctr"/>
            <a:r>
              <a:rPr lang="en-US" sz="4000" b="1" dirty="0">
                <a:solidFill>
                  <a:schemeClr val="tx1"/>
                </a:solidFill>
              </a:rPr>
              <a:t>Most extinctions are on islands</a:t>
            </a:r>
          </a:p>
        </p:txBody>
      </p:sp>
      <p:sp>
        <p:nvSpPr>
          <p:cNvPr id="54280" name="Rectangle 8"/>
          <p:cNvSpPr>
            <a:spLocks noGrp="1" noChangeArrowheads="1"/>
          </p:cNvSpPr>
          <p:nvPr>
            <p:ph type="body" sz="half" idx="2"/>
          </p:nvPr>
        </p:nvSpPr>
        <p:spPr>
          <a:xfrm>
            <a:off x="2438400" y="1600200"/>
            <a:ext cx="6248400" cy="5105400"/>
          </a:xfrm>
        </p:spPr>
        <p:txBody>
          <a:bodyPr/>
          <a:lstStyle/>
          <a:p>
            <a:pPr algn="ctr">
              <a:buFontTx/>
              <a:buNone/>
            </a:pPr>
            <a:r>
              <a:rPr lang="en-US" b="1" u="sng" dirty="0"/>
              <a:t>Extinctions since </a:t>
            </a:r>
            <a:r>
              <a:rPr lang="en-US" b="1" u="sng" dirty="0" smtClean="0"/>
              <a:t>1600</a:t>
            </a:r>
          </a:p>
          <a:p>
            <a:pPr algn="ctr">
              <a:buFontTx/>
              <a:buNone/>
            </a:pPr>
            <a:endParaRPr lang="en-US" b="1" u="sng" dirty="0">
              <a:solidFill>
                <a:srgbClr val="FF0000"/>
              </a:solidFill>
            </a:endParaRPr>
          </a:p>
          <a:p>
            <a:r>
              <a:rPr lang="en-US" b="1" dirty="0">
                <a:solidFill>
                  <a:srgbClr val="FF0000"/>
                </a:solidFill>
              </a:rPr>
              <a:t>94%</a:t>
            </a:r>
            <a:r>
              <a:rPr lang="en-US" dirty="0"/>
              <a:t> of </a:t>
            </a:r>
            <a:r>
              <a:rPr lang="en-US" dirty="0" smtClean="0"/>
              <a:t>bird extinctions</a:t>
            </a:r>
            <a:endParaRPr lang="en-US" dirty="0"/>
          </a:p>
          <a:p>
            <a:endParaRPr lang="en-US" dirty="0"/>
          </a:p>
          <a:p>
            <a:r>
              <a:rPr lang="en-US" b="1" dirty="0">
                <a:solidFill>
                  <a:srgbClr val="FF0000"/>
                </a:solidFill>
              </a:rPr>
              <a:t>90%</a:t>
            </a:r>
            <a:r>
              <a:rPr lang="en-US" dirty="0"/>
              <a:t> of </a:t>
            </a:r>
            <a:r>
              <a:rPr lang="en-US" dirty="0" smtClean="0"/>
              <a:t>reptile extinctions</a:t>
            </a:r>
            <a:endParaRPr lang="en-US" dirty="0"/>
          </a:p>
          <a:p>
            <a:endParaRPr lang="en-US" dirty="0"/>
          </a:p>
          <a:p>
            <a:r>
              <a:rPr lang="en-US" b="1" dirty="0">
                <a:solidFill>
                  <a:srgbClr val="FF0000"/>
                </a:solidFill>
              </a:rPr>
              <a:t>65%</a:t>
            </a:r>
            <a:r>
              <a:rPr lang="en-US" dirty="0"/>
              <a:t> of </a:t>
            </a:r>
            <a:r>
              <a:rPr lang="en-US" dirty="0" smtClean="0"/>
              <a:t>mammal extinctions</a:t>
            </a:r>
            <a:endParaRPr lang="en-US" dirty="0"/>
          </a:p>
          <a:p>
            <a:endParaRPr lang="en-US" dirty="0"/>
          </a:p>
          <a:p>
            <a:r>
              <a:rPr lang="en-US" b="1" dirty="0">
                <a:solidFill>
                  <a:srgbClr val="FF0000"/>
                </a:solidFill>
              </a:rPr>
              <a:t>68%</a:t>
            </a:r>
            <a:r>
              <a:rPr lang="en-US" dirty="0"/>
              <a:t> of </a:t>
            </a:r>
            <a:r>
              <a:rPr lang="en-US" dirty="0" smtClean="0"/>
              <a:t>plant extinctions</a:t>
            </a:r>
            <a:endParaRPr lang="en-US" dirty="0">
              <a:solidFill>
                <a:schemeClr val="bg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9"/>
          <p:cNvGrpSpPr/>
          <p:nvPr/>
        </p:nvGrpSpPr>
        <p:grpSpPr>
          <a:xfrm>
            <a:off x="0" y="3505200"/>
            <a:ext cx="9200197" cy="3124200"/>
            <a:chOff x="228600" y="3505200"/>
            <a:chExt cx="9200197" cy="3124200"/>
          </a:xfrm>
        </p:grpSpPr>
        <p:grpSp>
          <p:nvGrpSpPr>
            <p:cNvPr id="4" name="Group 3"/>
            <p:cNvGrpSpPr/>
            <p:nvPr/>
          </p:nvGrpSpPr>
          <p:grpSpPr>
            <a:xfrm>
              <a:off x="2762250" y="3505200"/>
              <a:ext cx="3409951" cy="3124200"/>
              <a:chOff x="2438400" y="3505200"/>
              <a:chExt cx="3409950" cy="3124200"/>
            </a:xfrm>
          </p:grpSpPr>
          <p:graphicFrame>
            <p:nvGraphicFramePr>
              <p:cNvPr id="5" name="Object 7"/>
              <p:cNvGraphicFramePr>
                <a:graphicFrameLocks noChangeAspect="1"/>
              </p:cNvGraphicFramePr>
              <p:nvPr/>
            </p:nvGraphicFramePr>
            <p:xfrm>
              <a:off x="2438400" y="3505200"/>
              <a:ext cx="340995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 Box 5"/>
              <p:cNvSpPr txBox="1">
                <a:spLocks noChangeArrowheads="1"/>
              </p:cNvSpPr>
              <p:nvPr/>
            </p:nvSpPr>
            <p:spPr bwMode="auto">
              <a:xfrm>
                <a:off x="3505200" y="6106180"/>
                <a:ext cx="1780679" cy="523220"/>
              </a:xfrm>
              <a:prstGeom prst="rect">
                <a:avLst/>
              </a:prstGeom>
              <a:noFill/>
              <a:ln w="9525">
                <a:noFill/>
                <a:miter lim="800000"/>
                <a:headEnd/>
                <a:tailEnd/>
              </a:ln>
            </p:spPr>
            <p:txBody>
              <a:bodyPr wrap="none">
                <a:spAutoFit/>
              </a:bodyPr>
              <a:lstStyle/>
              <a:p>
                <a:pPr eaLnBrk="0" hangingPunct="0">
                  <a:defRPr/>
                </a:pPr>
                <a:r>
                  <a:rPr lang="en-US" sz="2800" b="0" dirty="0" smtClean="0">
                    <a:latin typeface="+mj-lt"/>
                    <a:cs typeface="Arial" pitchFamily="34" charset="0"/>
                  </a:rPr>
                  <a:t>Extinctions</a:t>
                </a:r>
                <a:endParaRPr lang="en-US" sz="2800" b="0" dirty="0">
                  <a:latin typeface="+mj-lt"/>
                  <a:cs typeface="Arial" pitchFamily="34" charset="0"/>
                </a:endParaRPr>
              </a:p>
            </p:txBody>
          </p:sp>
          <p:sp>
            <p:nvSpPr>
              <p:cNvPr id="7" name="Text Box 6"/>
              <p:cNvSpPr txBox="1">
                <a:spLocks noChangeArrowheads="1"/>
              </p:cNvSpPr>
              <p:nvPr/>
            </p:nvSpPr>
            <p:spPr bwMode="auto">
              <a:xfrm>
                <a:off x="3181351" y="4495800"/>
                <a:ext cx="1071127" cy="707886"/>
              </a:xfrm>
              <a:prstGeom prst="rect">
                <a:avLst/>
              </a:prstGeom>
              <a:noFill/>
              <a:ln w="9525">
                <a:noFill/>
                <a:miter lim="800000"/>
                <a:headEnd/>
                <a:tailEnd/>
              </a:ln>
            </p:spPr>
            <p:txBody>
              <a:bodyPr wrap="none">
                <a:spAutoFit/>
              </a:bodyPr>
              <a:lstStyle/>
              <a:p>
                <a:pPr eaLnBrk="0" hangingPunct="0">
                  <a:defRPr/>
                </a:pPr>
                <a:r>
                  <a:rPr lang="en-US" sz="4000" b="0" dirty="0">
                    <a:latin typeface="+mn-lt"/>
                    <a:cs typeface="+mn-cs"/>
                  </a:rPr>
                  <a:t>64%</a:t>
                </a:r>
              </a:p>
            </p:txBody>
          </p:sp>
        </p:grpSp>
        <p:grpSp>
          <p:nvGrpSpPr>
            <p:cNvPr id="8" name="Group 10"/>
            <p:cNvGrpSpPr/>
            <p:nvPr/>
          </p:nvGrpSpPr>
          <p:grpSpPr>
            <a:xfrm>
              <a:off x="5759450" y="3505201"/>
              <a:ext cx="3669347" cy="3124199"/>
              <a:chOff x="5683250" y="3581400"/>
              <a:chExt cx="3669347" cy="3124199"/>
            </a:xfrm>
          </p:grpSpPr>
          <p:graphicFrame>
            <p:nvGraphicFramePr>
              <p:cNvPr id="12" name="Object 4"/>
              <p:cNvGraphicFramePr>
                <a:graphicFrameLocks noChangeAspect="1"/>
              </p:cNvGraphicFramePr>
              <p:nvPr/>
            </p:nvGraphicFramePr>
            <p:xfrm>
              <a:off x="5683250" y="3581400"/>
              <a:ext cx="3613150" cy="2686050"/>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 Box 8"/>
              <p:cNvSpPr txBox="1">
                <a:spLocks noChangeArrowheads="1"/>
              </p:cNvSpPr>
              <p:nvPr/>
            </p:nvSpPr>
            <p:spPr bwMode="auto">
              <a:xfrm>
                <a:off x="6096000" y="6182379"/>
                <a:ext cx="3256597" cy="523220"/>
              </a:xfrm>
              <a:prstGeom prst="rect">
                <a:avLst/>
              </a:prstGeom>
              <a:noFill/>
              <a:ln w="9525">
                <a:noFill/>
                <a:miter lim="800000"/>
                <a:headEnd/>
                <a:tailEnd/>
              </a:ln>
            </p:spPr>
            <p:txBody>
              <a:bodyPr wrap="none">
                <a:spAutoFit/>
              </a:bodyPr>
              <a:lstStyle/>
              <a:p>
                <a:pPr eaLnBrk="0" hangingPunct="0">
                  <a:defRPr/>
                </a:pPr>
                <a:r>
                  <a:rPr lang="en-US" sz="2800" b="0" dirty="0">
                    <a:latin typeface="+mj-lt"/>
                    <a:cs typeface="Arial" pitchFamily="34" charset="0"/>
                  </a:rPr>
                  <a:t>Critically Endangered</a:t>
                </a:r>
              </a:p>
            </p:txBody>
          </p:sp>
          <p:sp>
            <p:nvSpPr>
              <p:cNvPr id="14" name="TextBox 13"/>
              <p:cNvSpPr txBox="1"/>
              <p:nvPr/>
            </p:nvSpPr>
            <p:spPr>
              <a:xfrm>
                <a:off x="6477000" y="4267200"/>
                <a:ext cx="1295400" cy="707886"/>
              </a:xfrm>
              <a:prstGeom prst="rect">
                <a:avLst/>
              </a:prstGeom>
              <a:noFill/>
            </p:spPr>
            <p:txBody>
              <a:bodyPr>
                <a:spAutoFit/>
              </a:bodyPr>
              <a:lstStyle/>
              <a:p>
                <a:pPr eaLnBrk="0" hangingPunct="0">
                  <a:defRPr/>
                </a:pPr>
                <a:r>
                  <a:rPr lang="en-US" sz="4000" b="0" dirty="0">
                    <a:latin typeface="+mn-lt"/>
                    <a:cs typeface="+mn-cs"/>
                  </a:rPr>
                  <a:t>45%</a:t>
                </a:r>
              </a:p>
            </p:txBody>
          </p:sp>
        </p:grpSp>
        <p:grpSp>
          <p:nvGrpSpPr>
            <p:cNvPr id="11" name="Group 14"/>
            <p:cNvGrpSpPr/>
            <p:nvPr/>
          </p:nvGrpSpPr>
          <p:grpSpPr>
            <a:xfrm>
              <a:off x="228600" y="3505200"/>
              <a:ext cx="2976126" cy="3124200"/>
              <a:chOff x="0" y="3648075"/>
              <a:chExt cx="2976127" cy="3124200"/>
            </a:xfrm>
          </p:grpSpPr>
          <p:sp>
            <p:nvSpPr>
              <p:cNvPr id="16" name="Text Box 14"/>
              <p:cNvSpPr txBox="1">
                <a:spLocks noChangeArrowheads="1"/>
              </p:cNvSpPr>
              <p:nvPr/>
            </p:nvSpPr>
            <p:spPr bwMode="auto">
              <a:xfrm>
                <a:off x="690518" y="6249055"/>
                <a:ext cx="1269899" cy="523220"/>
              </a:xfrm>
              <a:prstGeom prst="rect">
                <a:avLst/>
              </a:prstGeom>
              <a:noFill/>
              <a:ln w="9525">
                <a:noFill/>
                <a:miter lim="800000"/>
                <a:headEnd/>
                <a:tailEnd/>
              </a:ln>
            </p:spPr>
            <p:txBody>
              <a:bodyPr wrap="none">
                <a:spAutoFit/>
              </a:bodyPr>
              <a:lstStyle/>
              <a:p>
                <a:pPr algn="ctr" eaLnBrk="0" hangingPunct="0">
                  <a:defRPr/>
                </a:pPr>
                <a:r>
                  <a:rPr lang="en-US" sz="2800" b="0" dirty="0">
                    <a:latin typeface="+mj-lt"/>
                    <a:cs typeface="Arial" pitchFamily="34" charset="0"/>
                  </a:rPr>
                  <a:t>Species</a:t>
                </a:r>
              </a:p>
            </p:txBody>
          </p:sp>
          <p:grpSp>
            <p:nvGrpSpPr>
              <p:cNvPr id="15" name="Group 16"/>
              <p:cNvGrpSpPr/>
              <p:nvPr/>
            </p:nvGrpSpPr>
            <p:grpSpPr>
              <a:xfrm>
                <a:off x="0" y="3648075"/>
                <a:ext cx="2976127" cy="2535848"/>
                <a:chOff x="0" y="3648075"/>
                <a:chExt cx="2976127" cy="2535848"/>
              </a:xfrm>
            </p:grpSpPr>
            <p:graphicFrame>
              <p:nvGraphicFramePr>
                <p:cNvPr id="18" name="Chart 17"/>
                <p:cNvGraphicFramePr>
                  <a:graphicFrameLocks/>
                </p:cNvGraphicFramePr>
                <p:nvPr/>
              </p:nvGraphicFramePr>
              <p:xfrm>
                <a:off x="0" y="3886200"/>
                <a:ext cx="2527495" cy="2297723"/>
              </p:xfrm>
              <a:graphic>
                <a:graphicData uri="http://schemas.openxmlformats.org/drawingml/2006/chart">
                  <c:chart xmlns:c="http://schemas.openxmlformats.org/drawingml/2006/chart" xmlns:r="http://schemas.openxmlformats.org/officeDocument/2006/relationships" r:id="rId6"/>
                </a:graphicData>
              </a:graphic>
            </p:graphicFrame>
            <p:sp>
              <p:nvSpPr>
                <p:cNvPr id="19" name="Text Box 16"/>
                <p:cNvSpPr txBox="1">
                  <a:spLocks noChangeArrowheads="1"/>
                </p:cNvSpPr>
                <p:nvPr/>
              </p:nvSpPr>
              <p:spPr bwMode="auto">
                <a:xfrm>
                  <a:off x="1905000" y="3648075"/>
                  <a:ext cx="1071127" cy="707886"/>
                </a:xfrm>
                <a:prstGeom prst="rect">
                  <a:avLst/>
                </a:prstGeom>
                <a:noFill/>
                <a:ln w="9525">
                  <a:noFill/>
                  <a:miter lim="800000"/>
                  <a:headEnd/>
                  <a:tailEnd/>
                </a:ln>
              </p:spPr>
              <p:txBody>
                <a:bodyPr wrap="none">
                  <a:spAutoFit/>
                </a:bodyPr>
                <a:lstStyle/>
                <a:p>
                  <a:pPr eaLnBrk="0" hangingPunct="0">
                    <a:defRPr/>
                  </a:pPr>
                  <a:r>
                    <a:rPr lang="en-US" sz="4000" b="0" dirty="0">
                      <a:latin typeface="+mn-lt"/>
                      <a:cs typeface="+mn-cs"/>
                    </a:rPr>
                    <a:t>20%</a:t>
                  </a:r>
                </a:p>
              </p:txBody>
            </p:sp>
          </p:grpSp>
        </p:grpSp>
      </p:grpSp>
      <p:grpSp>
        <p:nvGrpSpPr>
          <p:cNvPr id="23" name="Group 22"/>
          <p:cNvGrpSpPr/>
          <p:nvPr/>
        </p:nvGrpSpPr>
        <p:grpSpPr>
          <a:xfrm>
            <a:off x="2057400" y="914400"/>
            <a:ext cx="5148072" cy="2971800"/>
            <a:chOff x="2057400" y="457200"/>
            <a:chExt cx="5148072" cy="3124200"/>
          </a:xfrm>
        </p:grpSpPr>
        <p:grpSp>
          <p:nvGrpSpPr>
            <p:cNvPr id="2" name="Group 7"/>
            <p:cNvGrpSpPr/>
            <p:nvPr/>
          </p:nvGrpSpPr>
          <p:grpSpPr>
            <a:xfrm>
              <a:off x="2057400" y="457200"/>
              <a:ext cx="4876800" cy="3124200"/>
              <a:chOff x="1955004" y="0"/>
              <a:chExt cx="5437188" cy="3733800"/>
            </a:xfrm>
          </p:grpSpPr>
          <p:graphicFrame>
            <p:nvGraphicFramePr>
              <p:cNvPr id="9" name="Object 2"/>
              <p:cNvGraphicFramePr>
                <a:graphicFrameLocks noChangeAspect="1"/>
              </p:cNvGraphicFramePr>
              <p:nvPr/>
            </p:nvGraphicFramePr>
            <p:xfrm>
              <a:off x="1955004" y="0"/>
              <a:ext cx="5437188" cy="3733800"/>
            </p:xfrm>
            <a:graphic>
              <a:graphicData uri="http://schemas.openxmlformats.org/presentationml/2006/ole">
                <mc:AlternateContent xmlns:mc="http://schemas.openxmlformats.org/markup-compatibility/2006">
                  <mc:Choice xmlns:v="urn:schemas-microsoft-com:vml" Requires="v">
                    <p:oleObj spid="_x0000_s93193" name="Worksheet" r:id="rId8" imgW="5407621" imgH="3712786" progId="Excel.Sheet.8">
                      <p:embed/>
                    </p:oleObj>
                  </mc:Choice>
                  <mc:Fallback>
                    <p:oleObj name="Worksheet" r:id="rId8" imgW="5407621" imgH="3712786" progId="Excel.Shee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55004" y="0"/>
                            <a:ext cx="5437188" cy="3733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 Box 13"/>
              <p:cNvSpPr txBox="1">
                <a:spLocks noChangeArrowheads="1"/>
              </p:cNvSpPr>
              <p:nvPr/>
            </p:nvSpPr>
            <p:spPr bwMode="auto">
              <a:xfrm>
                <a:off x="5785729" y="762000"/>
                <a:ext cx="1521507" cy="846010"/>
              </a:xfrm>
              <a:prstGeom prst="rect">
                <a:avLst/>
              </a:prstGeom>
              <a:noFill/>
              <a:ln w="9525">
                <a:noFill/>
                <a:miter lim="800000"/>
                <a:headEnd/>
                <a:tailEnd/>
              </a:ln>
            </p:spPr>
            <p:txBody>
              <a:bodyPr wrap="square">
                <a:spAutoFit/>
              </a:bodyPr>
              <a:lstStyle/>
              <a:p>
                <a:pPr eaLnBrk="0" hangingPunct="0">
                  <a:defRPr/>
                </a:pPr>
                <a:r>
                  <a:rPr lang="en-US" sz="4000" b="0" dirty="0">
                    <a:latin typeface="+mj-lt"/>
                    <a:cs typeface="+mn-cs"/>
                  </a:rPr>
                  <a:t>&lt;</a:t>
                </a:r>
                <a:r>
                  <a:rPr lang="en-US" sz="4000" b="0" dirty="0" smtClean="0">
                    <a:latin typeface="+mj-lt"/>
                    <a:cs typeface="+mn-cs"/>
                  </a:rPr>
                  <a:t>5 %</a:t>
                </a:r>
                <a:endParaRPr lang="en-US" sz="4000" b="0" dirty="0">
                  <a:latin typeface="+mj-lt"/>
                  <a:cs typeface="+mn-cs"/>
                </a:endParaRPr>
              </a:p>
            </p:txBody>
          </p:sp>
        </p:grpSp>
        <p:sp>
          <p:nvSpPr>
            <p:cNvPr id="21" name="TextBox 20"/>
            <p:cNvSpPr txBox="1"/>
            <p:nvPr/>
          </p:nvSpPr>
          <p:spPr>
            <a:xfrm>
              <a:off x="5702808" y="2398776"/>
              <a:ext cx="990600" cy="400110"/>
            </a:xfrm>
            <a:prstGeom prst="rect">
              <a:avLst/>
            </a:prstGeom>
            <a:noFill/>
          </p:spPr>
          <p:txBody>
            <a:bodyPr wrap="square" rtlCol="0">
              <a:spAutoFit/>
            </a:bodyPr>
            <a:lstStyle/>
            <a:p>
              <a:r>
                <a:rPr lang="en-US" sz="2000" dirty="0" smtClean="0">
                  <a:latin typeface="+mn-lt"/>
                </a:rPr>
                <a:t>Islands</a:t>
              </a:r>
              <a:endParaRPr lang="en-US" sz="2000" dirty="0">
                <a:latin typeface="+mn-lt"/>
              </a:endParaRPr>
            </a:p>
          </p:txBody>
        </p:sp>
        <p:sp>
          <p:nvSpPr>
            <p:cNvPr id="22" name="TextBox 21"/>
            <p:cNvSpPr txBox="1"/>
            <p:nvPr/>
          </p:nvSpPr>
          <p:spPr>
            <a:xfrm>
              <a:off x="5681472" y="2971800"/>
              <a:ext cx="1524000" cy="400110"/>
            </a:xfrm>
            <a:prstGeom prst="rect">
              <a:avLst/>
            </a:prstGeom>
            <a:noFill/>
          </p:spPr>
          <p:txBody>
            <a:bodyPr wrap="square" rtlCol="0">
              <a:spAutoFit/>
            </a:bodyPr>
            <a:lstStyle/>
            <a:p>
              <a:r>
                <a:rPr lang="en-US" sz="2000" dirty="0" smtClean="0">
                  <a:latin typeface="+mn-lt"/>
                </a:rPr>
                <a:t>Mainland</a:t>
              </a:r>
              <a:endParaRPr lang="en-US" sz="2000" dirty="0">
                <a:latin typeface="+mn-lt"/>
              </a:endParaRPr>
            </a:p>
          </p:txBody>
        </p:sp>
      </p:grpSp>
      <p:sp>
        <p:nvSpPr>
          <p:cNvPr id="24" name="Title 1"/>
          <p:cNvSpPr>
            <a:spLocks noGrp="1"/>
          </p:cNvSpPr>
          <p:nvPr>
            <p:ph type="title"/>
          </p:nvPr>
        </p:nvSpPr>
        <p:spPr>
          <a:xfrm>
            <a:off x="457200" y="228600"/>
            <a:ext cx="8229600" cy="896112"/>
          </a:xfrm>
        </p:spPr>
        <p:txBody>
          <a:bodyPr>
            <a:normAutofit/>
          </a:bodyPr>
          <a:lstStyle/>
          <a:p>
            <a:pPr algn="ctr"/>
            <a:r>
              <a:rPr lang="en-US" sz="5400" b="1" dirty="0" smtClean="0">
                <a:solidFill>
                  <a:schemeClr val="tx1"/>
                </a:solidFill>
                <a:cs typeface="Arial" pitchFamily="34" charset="0"/>
              </a:rPr>
              <a:t>Significance of Islands</a:t>
            </a:r>
          </a:p>
        </p:txBody>
      </p:sp>
    </p:spTree>
    <p:extLst>
      <p:ext uri="{BB962C8B-B14F-4D97-AF65-F5344CB8AC3E}">
        <p14:creationId xmlns:p14="http://schemas.microsoft.com/office/powerpoint/2010/main" val="1427417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457201" y="3200400"/>
            <a:ext cx="8077200" cy="2554545"/>
          </a:xfrm>
          <a:prstGeom prst="rect">
            <a:avLst/>
          </a:prstGeom>
          <a:noFill/>
          <a:ln w="9525">
            <a:noFill/>
            <a:miter lim="800000"/>
            <a:headEnd/>
            <a:tailEnd/>
          </a:ln>
          <a:effectLst/>
        </p:spPr>
        <p:txBody>
          <a:bodyPr wrap="square">
            <a:spAutoFit/>
          </a:bodyPr>
          <a:lstStyle/>
          <a:p>
            <a:pPr marL="571500" indent="-571500" eaLnBrk="0" hangingPunct="0">
              <a:buFont typeface="Arial" pitchFamily="34" charset="0"/>
              <a:buChar char="•"/>
            </a:pPr>
            <a:r>
              <a:rPr lang="en-US" sz="4000" b="1" dirty="0">
                <a:solidFill>
                  <a:srgbClr val="FF0000"/>
                </a:solidFill>
              </a:rPr>
              <a:t>Invasive </a:t>
            </a:r>
            <a:r>
              <a:rPr lang="en-US" sz="4000" b="1" dirty="0" smtClean="0">
                <a:solidFill>
                  <a:srgbClr val="FF0000"/>
                </a:solidFill>
              </a:rPr>
              <a:t>species: 55-67%</a:t>
            </a:r>
          </a:p>
          <a:p>
            <a:pPr marL="571500" indent="-571500" eaLnBrk="0" hangingPunct="0">
              <a:buFont typeface="Arial" pitchFamily="34" charset="0"/>
              <a:buChar char="•"/>
            </a:pPr>
            <a:endParaRPr lang="en-US" sz="4000" b="1" dirty="0" smtClean="0">
              <a:solidFill>
                <a:srgbClr val="FF0000"/>
              </a:solidFill>
            </a:endParaRPr>
          </a:p>
          <a:p>
            <a:pPr marL="571500" indent="-571500" eaLnBrk="0" hangingPunct="0">
              <a:buFont typeface="Arial" pitchFamily="34" charset="0"/>
              <a:buChar char="•"/>
            </a:pPr>
            <a:r>
              <a:rPr lang="en-US" sz="4000" b="1" dirty="0" smtClean="0">
                <a:solidFill>
                  <a:srgbClr val="FF0000"/>
                </a:solidFill>
              </a:rPr>
              <a:t>Invasive rodents: ~2/3 of all bird and reptile</a:t>
            </a:r>
            <a:endParaRPr lang="en-US" sz="4000" b="1" dirty="0">
              <a:solidFill>
                <a:srgbClr val="FF0000"/>
              </a:solidFill>
            </a:endParaRPr>
          </a:p>
        </p:txBody>
      </p:sp>
      <p:sp>
        <p:nvSpPr>
          <p:cNvPr id="56323" name="Text Box 3"/>
          <p:cNvSpPr txBox="1">
            <a:spLocks noChangeArrowheads="1"/>
          </p:cNvSpPr>
          <p:nvPr/>
        </p:nvSpPr>
        <p:spPr bwMode="auto">
          <a:xfrm>
            <a:off x="319088" y="958850"/>
            <a:ext cx="8680450" cy="701675"/>
          </a:xfrm>
          <a:prstGeom prst="rect">
            <a:avLst/>
          </a:prstGeom>
          <a:noFill/>
          <a:ln w="9525">
            <a:noFill/>
            <a:miter lim="800000"/>
            <a:headEnd/>
            <a:tailEnd/>
          </a:ln>
          <a:effectLst/>
        </p:spPr>
        <p:txBody>
          <a:bodyPr wrap="none">
            <a:spAutoFit/>
          </a:bodyPr>
          <a:lstStyle/>
          <a:p>
            <a:pPr algn="ctr" eaLnBrk="0" hangingPunct="0"/>
            <a:r>
              <a:rPr lang="en-US" sz="4000" b="1" dirty="0"/>
              <a:t>Cause of island animal extinctions: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Agenda: </a:t>
            </a:r>
            <a:endParaRPr lang="en-US" dirty="0">
              <a:solidFill>
                <a:schemeClr val="tx1"/>
              </a:solidFill>
            </a:endParaRPr>
          </a:p>
        </p:txBody>
      </p:sp>
      <p:sp>
        <p:nvSpPr>
          <p:cNvPr id="3" name="Content Placeholder 2"/>
          <p:cNvSpPr>
            <a:spLocks noGrp="1"/>
          </p:cNvSpPr>
          <p:nvPr>
            <p:ph idx="1"/>
          </p:nvPr>
        </p:nvSpPr>
        <p:spPr/>
        <p:txBody>
          <a:bodyPr/>
          <a:lstStyle/>
          <a:p>
            <a:r>
              <a:rPr lang="en-US" dirty="0" smtClean="0"/>
              <a:t>Welcome and Introductions</a:t>
            </a:r>
          </a:p>
          <a:p>
            <a:r>
              <a:rPr lang="en-US" dirty="0" smtClean="0"/>
              <a:t>Purpose of the Meeting</a:t>
            </a:r>
          </a:p>
          <a:p>
            <a:r>
              <a:rPr lang="en-US" dirty="0" smtClean="0"/>
              <a:t>Description of the Problem (Presentation by Gerry </a:t>
            </a:r>
            <a:r>
              <a:rPr lang="en-US" dirty="0" err="1" smtClean="0"/>
              <a:t>McChesney</a:t>
            </a:r>
            <a:r>
              <a:rPr lang="en-US" dirty="0" smtClean="0"/>
              <a:t>, Manager, </a:t>
            </a:r>
            <a:r>
              <a:rPr lang="en-US" dirty="0" err="1" smtClean="0"/>
              <a:t>Farallon</a:t>
            </a:r>
            <a:r>
              <a:rPr lang="en-US" dirty="0" smtClean="0"/>
              <a:t> NWR): 30 minutes</a:t>
            </a:r>
          </a:p>
          <a:p>
            <a:r>
              <a:rPr lang="en-US" dirty="0" smtClean="0"/>
              <a:t>Breakout by Subject to Receive Questions and Comments: 1 Hour</a:t>
            </a:r>
          </a:p>
          <a:p>
            <a:r>
              <a:rPr lang="en-US" dirty="0" smtClean="0"/>
              <a:t>End 8:00 PM</a:t>
            </a:r>
          </a:p>
          <a:p>
            <a:endParaRPr lang="en-US" dirty="0"/>
          </a:p>
        </p:txBody>
      </p:sp>
    </p:spTree>
    <p:extLst>
      <p:ext uri="{BB962C8B-B14F-4D97-AF65-F5344CB8AC3E}">
        <p14:creationId xmlns:p14="http://schemas.microsoft.com/office/powerpoint/2010/main" val="15710782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143000"/>
          </a:xfrm>
        </p:spPr>
        <p:txBody>
          <a:bodyPr/>
          <a:lstStyle/>
          <a:p>
            <a:pPr algn="ctr"/>
            <a:r>
              <a:rPr lang="en-US" b="1" dirty="0" smtClean="0"/>
              <a:t>Refuge Management</a:t>
            </a:r>
            <a:endParaRPr lang="en-US" b="1" dirty="0"/>
          </a:p>
        </p:txBody>
      </p:sp>
      <p:sp>
        <p:nvSpPr>
          <p:cNvPr id="3" name="TextBox 2"/>
          <p:cNvSpPr txBox="1"/>
          <p:nvPr/>
        </p:nvSpPr>
        <p:spPr>
          <a:xfrm>
            <a:off x="381000" y="1828800"/>
            <a:ext cx="8458200" cy="2646878"/>
          </a:xfrm>
          <a:prstGeom prst="rect">
            <a:avLst/>
          </a:prstGeom>
          <a:noFill/>
        </p:spPr>
        <p:txBody>
          <a:bodyPr wrap="square" rtlCol="0">
            <a:spAutoFit/>
          </a:bodyPr>
          <a:lstStyle/>
          <a:p>
            <a:pPr lvl="0">
              <a:spcBef>
                <a:spcPts val="600"/>
              </a:spcBef>
              <a:spcAft>
                <a:spcPts val="600"/>
              </a:spcAft>
              <a:buFont typeface="Arial" pitchFamily="34" charset="0"/>
              <a:buChar char="•"/>
            </a:pPr>
            <a:r>
              <a:rPr lang="en-US" sz="2100" b="1" dirty="0" smtClean="0"/>
              <a:t>  Refuge closed to public access to protect wildlife and habitats.</a:t>
            </a:r>
          </a:p>
          <a:p>
            <a:pPr lvl="0">
              <a:spcBef>
                <a:spcPts val="600"/>
              </a:spcBef>
              <a:spcAft>
                <a:spcPts val="600"/>
              </a:spcAft>
              <a:buFont typeface="Arial" pitchFamily="34" charset="0"/>
              <a:buChar char="•"/>
            </a:pPr>
            <a:r>
              <a:rPr lang="en-US" sz="2100" b="1" dirty="0" smtClean="0"/>
              <a:t>  Removal of feral rabbits and cats in the early 1970s.</a:t>
            </a:r>
          </a:p>
          <a:p>
            <a:pPr lvl="0">
              <a:spcBef>
                <a:spcPts val="600"/>
              </a:spcBef>
              <a:spcAft>
                <a:spcPts val="600"/>
              </a:spcAft>
              <a:buFont typeface="Arial" pitchFamily="34" charset="0"/>
              <a:buChar char="•"/>
            </a:pPr>
            <a:r>
              <a:rPr lang="en-US" sz="2100" b="1" dirty="0" smtClean="0"/>
              <a:t>  Control of invasive plants.</a:t>
            </a:r>
          </a:p>
          <a:p>
            <a:pPr lvl="0">
              <a:spcBef>
                <a:spcPts val="600"/>
              </a:spcBef>
              <a:spcAft>
                <a:spcPts val="600"/>
              </a:spcAft>
              <a:buFont typeface="Arial" pitchFamily="34" charset="0"/>
              <a:buChar char="•"/>
            </a:pPr>
            <a:r>
              <a:rPr lang="en-US" sz="2100" b="1" dirty="0" smtClean="0"/>
              <a:t>  Installation of boardwalks to prevent trampling of sensitive     habitat.</a:t>
            </a:r>
          </a:p>
          <a:p>
            <a:pPr lvl="0">
              <a:spcBef>
                <a:spcPts val="600"/>
              </a:spcBef>
              <a:spcAft>
                <a:spcPts val="600"/>
              </a:spcAft>
              <a:buFont typeface="Arial" pitchFamily="34" charset="0"/>
              <a:buChar char="•"/>
            </a:pPr>
            <a:r>
              <a:rPr lang="en-US" sz="2100" b="1" dirty="0" smtClean="0"/>
              <a:t>  Removal of unneeded structures to maximize natural habitat.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final_cover_cropped.jpg"/>
          <p:cNvPicPr>
            <a:picLocks noChangeAspect="1"/>
          </p:cNvPicPr>
          <p:nvPr/>
        </p:nvPicPr>
        <p:blipFill>
          <a:blip r:embed="rId3" cstate="print"/>
          <a:stretch>
            <a:fillRect/>
          </a:stretch>
        </p:blipFill>
        <p:spPr>
          <a:xfrm>
            <a:off x="1922318" y="0"/>
            <a:ext cx="5299364"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42" name="AutoShape 74"/>
          <p:cNvCxnSpPr>
            <a:cxnSpLocks noChangeShapeType="1"/>
            <a:stCxn id="10253" idx="4"/>
          </p:cNvCxnSpPr>
          <p:nvPr/>
        </p:nvCxnSpPr>
        <p:spPr bwMode="auto">
          <a:xfrm rot="16200000" flipH="1">
            <a:off x="4528741" y="4147740"/>
            <a:ext cx="1455737" cy="1526381"/>
          </a:xfrm>
          <a:prstGeom prst="straightConnector1">
            <a:avLst/>
          </a:prstGeom>
          <a:noFill/>
          <a:ln w="127000">
            <a:solidFill>
              <a:schemeClr val="tx1"/>
            </a:solidFill>
            <a:round/>
            <a:headEnd/>
            <a:tailEnd type="none" w="med" len="med"/>
          </a:ln>
          <a:effectLst/>
        </p:spPr>
      </p:cxnSp>
      <p:cxnSp>
        <p:nvCxnSpPr>
          <p:cNvPr id="10244" name="AutoShape 76"/>
          <p:cNvCxnSpPr>
            <a:cxnSpLocks noChangeShapeType="1"/>
            <a:stCxn id="10253" idx="3"/>
          </p:cNvCxnSpPr>
          <p:nvPr/>
        </p:nvCxnSpPr>
        <p:spPr bwMode="auto">
          <a:xfrm rot="5400000" flipH="1" flipV="1">
            <a:off x="5363776" y="2669079"/>
            <a:ext cx="576157" cy="2412289"/>
          </a:xfrm>
          <a:prstGeom prst="straightConnector1">
            <a:avLst/>
          </a:prstGeom>
          <a:noFill/>
          <a:ln w="127000">
            <a:solidFill>
              <a:schemeClr val="tx1"/>
            </a:solidFill>
            <a:round/>
            <a:headEnd/>
            <a:tailEnd type="none" w="med" len="med"/>
          </a:ln>
          <a:effectLst/>
        </p:spPr>
      </p:cxnSp>
      <p:cxnSp>
        <p:nvCxnSpPr>
          <p:cNvPr id="10245" name="AutoShape 77"/>
          <p:cNvCxnSpPr>
            <a:cxnSpLocks noChangeShapeType="1"/>
          </p:cNvCxnSpPr>
          <p:nvPr/>
        </p:nvCxnSpPr>
        <p:spPr bwMode="auto">
          <a:xfrm rot="5400000" flipH="1" flipV="1">
            <a:off x="3965575" y="2593975"/>
            <a:ext cx="2133600" cy="1212850"/>
          </a:xfrm>
          <a:prstGeom prst="straightConnector1">
            <a:avLst/>
          </a:prstGeom>
          <a:noFill/>
          <a:ln w="127000">
            <a:solidFill>
              <a:schemeClr val="tx1"/>
            </a:solidFill>
            <a:round/>
            <a:headEnd/>
            <a:tailEnd type="none" w="med" len="med"/>
          </a:ln>
          <a:effectLst/>
        </p:spPr>
      </p:cxnSp>
      <p:sp>
        <p:nvSpPr>
          <p:cNvPr id="10253" name="Oval 72"/>
          <p:cNvSpPr>
            <a:spLocks noChangeArrowheads="1"/>
          </p:cNvSpPr>
          <p:nvPr/>
        </p:nvSpPr>
        <p:spPr bwMode="auto">
          <a:xfrm>
            <a:off x="4425950" y="4048125"/>
            <a:ext cx="134937" cy="134938"/>
          </a:xfrm>
          <a:prstGeom prst="ellipse">
            <a:avLst/>
          </a:prstGeom>
          <a:noFill/>
          <a:ln w="9525">
            <a:noFill/>
            <a:round/>
            <a:headEnd/>
            <a:tailEnd/>
          </a:ln>
          <a:effectLst/>
        </p:spPr>
        <p:txBody>
          <a:bodyPr wrap="none" anchor="ctr"/>
          <a:lstStyle/>
          <a:p>
            <a:endParaRPr lang="en-US" dirty="0"/>
          </a:p>
        </p:txBody>
      </p:sp>
      <p:sp>
        <p:nvSpPr>
          <p:cNvPr id="20" name="TextBox 19"/>
          <p:cNvSpPr txBox="1"/>
          <p:nvPr/>
        </p:nvSpPr>
        <p:spPr>
          <a:xfrm>
            <a:off x="7086600" y="1676400"/>
            <a:ext cx="2057400" cy="461665"/>
          </a:xfrm>
          <a:prstGeom prst="rect">
            <a:avLst/>
          </a:prstGeom>
          <a:noFill/>
        </p:spPr>
        <p:txBody>
          <a:bodyPr wrap="square" rtlCol="0">
            <a:spAutoFit/>
          </a:bodyPr>
          <a:lstStyle/>
          <a:p>
            <a:r>
              <a:rPr lang="en-US" sz="2400" dirty="0" smtClean="0"/>
              <a:t>Native Plants</a:t>
            </a:r>
            <a:endParaRPr lang="en-US" sz="2400" dirty="0"/>
          </a:p>
        </p:txBody>
      </p:sp>
      <p:sp>
        <p:nvSpPr>
          <p:cNvPr id="22" name="TextBox 21"/>
          <p:cNvSpPr txBox="1"/>
          <p:nvPr/>
        </p:nvSpPr>
        <p:spPr>
          <a:xfrm>
            <a:off x="6705600" y="2357735"/>
            <a:ext cx="2438400" cy="461665"/>
          </a:xfrm>
          <a:prstGeom prst="rect">
            <a:avLst/>
          </a:prstGeom>
          <a:noFill/>
        </p:spPr>
        <p:txBody>
          <a:bodyPr wrap="square" rtlCol="0">
            <a:spAutoFit/>
          </a:bodyPr>
          <a:lstStyle/>
          <a:p>
            <a:r>
              <a:rPr lang="en-US" sz="2400" dirty="0" smtClean="0"/>
              <a:t>Weed Dispersal</a:t>
            </a:r>
            <a:endParaRPr lang="en-US" sz="2400" dirty="0"/>
          </a:p>
        </p:txBody>
      </p:sp>
      <p:sp>
        <p:nvSpPr>
          <p:cNvPr id="24" name="TextBox 23"/>
          <p:cNvSpPr txBox="1"/>
          <p:nvPr/>
        </p:nvSpPr>
        <p:spPr>
          <a:xfrm>
            <a:off x="304800" y="1676400"/>
            <a:ext cx="1752600" cy="830997"/>
          </a:xfrm>
          <a:prstGeom prst="rect">
            <a:avLst/>
          </a:prstGeom>
          <a:noFill/>
        </p:spPr>
        <p:txBody>
          <a:bodyPr wrap="square" rtlCol="0">
            <a:spAutoFit/>
          </a:bodyPr>
          <a:lstStyle/>
          <a:p>
            <a:r>
              <a:rPr lang="en-US" sz="2400" dirty="0" smtClean="0"/>
              <a:t>Burrowing Owls</a:t>
            </a:r>
            <a:endParaRPr lang="en-US" sz="2400" dirty="0"/>
          </a:p>
        </p:txBody>
      </p:sp>
      <p:pic>
        <p:nvPicPr>
          <p:cNvPr id="44037" name="Picture 5" descr="C:\Users\sesposito\Downloads\5224447656_a75ba0e508_b.jpg"/>
          <p:cNvPicPr>
            <a:picLocks noChangeAspect="1" noChangeArrowheads="1"/>
          </p:cNvPicPr>
          <p:nvPr/>
        </p:nvPicPr>
        <p:blipFill>
          <a:blip r:embed="rId3" cstate="email"/>
          <a:srcRect/>
          <a:stretch>
            <a:fillRect/>
          </a:stretch>
        </p:blipFill>
        <p:spPr bwMode="auto">
          <a:xfrm>
            <a:off x="6019800" y="5105400"/>
            <a:ext cx="2133600" cy="1573530"/>
          </a:xfrm>
          <a:prstGeom prst="ellipse">
            <a:avLst/>
          </a:prstGeom>
          <a:noFill/>
        </p:spPr>
      </p:pic>
      <p:sp>
        <p:nvSpPr>
          <p:cNvPr id="29" name="TextBox 28"/>
          <p:cNvSpPr txBox="1"/>
          <p:nvPr/>
        </p:nvSpPr>
        <p:spPr>
          <a:xfrm>
            <a:off x="6781800" y="4572000"/>
            <a:ext cx="2057400" cy="461665"/>
          </a:xfrm>
          <a:prstGeom prst="rect">
            <a:avLst/>
          </a:prstGeom>
          <a:noFill/>
        </p:spPr>
        <p:txBody>
          <a:bodyPr wrap="square" rtlCol="0">
            <a:spAutoFit/>
          </a:bodyPr>
          <a:lstStyle/>
          <a:p>
            <a:r>
              <a:rPr lang="en-US" sz="2400" dirty="0" smtClean="0"/>
              <a:t>Invertebrates</a:t>
            </a:r>
            <a:endParaRPr lang="en-US" sz="2400" dirty="0"/>
          </a:p>
        </p:txBody>
      </p:sp>
      <p:pic>
        <p:nvPicPr>
          <p:cNvPr id="21" name="Picture 4" descr="SEFI BUOW"/>
          <p:cNvPicPr>
            <a:picLocks noChangeAspect="1" noChangeArrowheads="1"/>
          </p:cNvPicPr>
          <p:nvPr/>
        </p:nvPicPr>
        <p:blipFill>
          <a:blip r:embed="rId4" cstate="email"/>
          <a:srcRect l="15686" t="32864" r="21569" b="10799"/>
          <a:stretch>
            <a:fillRect/>
          </a:stretch>
        </p:blipFill>
        <p:spPr bwMode="auto">
          <a:xfrm>
            <a:off x="304800" y="2514600"/>
            <a:ext cx="2438400" cy="1828800"/>
          </a:xfrm>
          <a:prstGeom prst="ellipse">
            <a:avLst/>
          </a:prstGeom>
          <a:ln>
            <a:noFill/>
          </a:ln>
          <a:effectLst>
            <a:outerShdw blurRad="292100" dist="139700" dir="2700000" algn="tl" rotWithShape="0">
              <a:srgbClr val="333333">
                <a:alpha val="65000"/>
              </a:srgbClr>
            </a:outerShdw>
          </a:effectLst>
        </p:spPr>
      </p:pic>
      <p:cxnSp>
        <p:nvCxnSpPr>
          <p:cNvPr id="25" name="AutoShape 78"/>
          <p:cNvCxnSpPr>
            <a:cxnSpLocks noChangeShapeType="1"/>
          </p:cNvCxnSpPr>
          <p:nvPr/>
        </p:nvCxnSpPr>
        <p:spPr bwMode="auto">
          <a:xfrm rot="10800000">
            <a:off x="2667000" y="3581400"/>
            <a:ext cx="685800" cy="304800"/>
          </a:xfrm>
          <a:prstGeom prst="straightConnector1">
            <a:avLst/>
          </a:prstGeom>
          <a:noFill/>
          <a:ln w="127000">
            <a:solidFill>
              <a:schemeClr val="tx1"/>
            </a:solidFill>
            <a:round/>
            <a:headEnd type="none"/>
            <a:tailEnd type="none" w="med" len="med"/>
          </a:ln>
          <a:effectLst/>
        </p:spPr>
      </p:cxnSp>
      <p:pic>
        <p:nvPicPr>
          <p:cNvPr id="19" name="Picture 79" descr="Picture4"/>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a:off x="2971800" y="2438400"/>
            <a:ext cx="3429000" cy="2590800"/>
          </a:xfrm>
          <a:prstGeom prst="rect">
            <a:avLst/>
          </a:prstGeom>
          <a:noFill/>
          <a:ln w="9525">
            <a:noFill/>
            <a:miter lim="800000"/>
            <a:headEnd/>
            <a:tailEnd/>
          </a:ln>
        </p:spPr>
      </p:pic>
      <p:sp>
        <p:nvSpPr>
          <p:cNvPr id="23" name="TextBox 22"/>
          <p:cNvSpPr txBox="1"/>
          <p:nvPr/>
        </p:nvSpPr>
        <p:spPr>
          <a:xfrm>
            <a:off x="3352800" y="4724400"/>
            <a:ext cx="1447800" cy="923330"/>
          </a:xfrm>
          <a:prstGeom prst="rect">
            <a:avLst/>
          </a:prstGeom>
          <a:noFill/>
        </p:spPr>
        <p:txBody>
          <a:bodyPr wrap="square" rtlCol="0">
            <a:spAutoFit/>
          </a:bodyPr>
          <a:lstStyle/>
          <a:p>
            <a:pPr algn="ctr"/>
            <a:r>
              <a:rPr lang="en-US" sz="1800" b="1" dirty="0" smtClean="0"/>
              <a:t>Introduced </a:t>
            </a:r>
          </a:p>
          <a:p>
            <a:pPr algn="ctr"/>
            <a:r>
              <a:rPr lang="en-US" sz="1800" b="1" dirty="0" smtClean="0"/>
              <a:t>House Mice</a:t>
            </a:r>
            <a:endParaRPr lang="en-US" sz="1800" b="1" dirty="0"/>
          </a:p>
        </p:txBody>
      </p:sp>
      <p:cxnSp>
        <p:nvCxnSpPr>
          <p:cNvPr id="27" name="AutoShape 74"/>
          <p:cNvCxnSpPr>
            <a:cxnSpLocks noChangeShapeType="1"/>
          </p:cNvCxnSpPr>
          <p:nvPr/>
        </p:nvCxnSpPr>
        <p:spPr bwMode="auto">
          <a:xfrm rot="10800000" flipV="1">
            <a:off x="2514600" y="4572000"/>
            <a:ext cx="914400" cy="838200"/>
          </a:xfrm>
          <a:prstGeom prst="straightConnector1">
            <a:avLst/>
          </a:prstGeom>
          <a:noFill/>
          <a:ln w="127000">
            <a:solidFill>
              <a:schemeClr val="tx1"/>
            </a:solidFill>
            <a:round/>
            <a:headEnd/>
            <a:tailEnd type="none" w="med" len="med"/>
          </a:ln>
          <a:effectLst/>
        </p:spPr>
      </p:cxnSp>
      <p:pic>
        <p:nvPicPr>
          <p:cNvPr id="30" name="Picture 7" descr="24_cb222_2jan07_5"/>
          <p:cNvPicPr>
            <a:picLocks noChangeAspect="1" noChangeArrowheads="1"/>
          </p:cNvPicPr>
          <p:nvPr/>
        </p:nvPicPr>
        <p:blipFill>
          <a:blip r:embed="rId6" cstate="screen"/>
          <a:srcRect/>
          <a:stretch>
            <a:fillRect/>
          </a:stretch>
        </p:blipFill>
        <p:spPr bwMode="auto">
          <a:xfrm>
            <a:off x="304800" y="4800600"/>
            <a:ext cx="2265445" cy="1806649"/>
          </a:xfrm>
          <a:prstGeom prst="ellipse">
            <a:avLst/>
          </a:prstGeom>
          <a:noFill/>
          <a:ln w="9525">
            <a:noFill/>
            <a:miter lim="800000"/>
            <a:headEnd/>
            <a:tailEnd/>
          </a:ln>
        </p:spPr>
      </p:pic>
      <p:sp>
        <p:nvSpPr>
          <p:cNvPr id="33" name="TextBox 32"/>
          <p:cNvSpPr txBox="1"/>
          <p:nvPr/>
        </p:nvSpPr>
        <p:spPr>
          <a:xfrm>
            <a:off x="2514600" y="5943600"/>
            <a:ext cx="2133600" cy="461665"/>
          </a:xfrm>
          <a:prstGeom prst="rect">
            <a:avLst/>
          </a:prstGeom>
          <a:noFill/>
        </p:spPr>
        <p:txBody>
          <a:bodyPr wrap="square" rtlCol="0">
            <a:spAutoFit/>
          </a:bodyPr>
          <a:lstStyle/>
          <a:p>
            <a:r>
              <a:rPr lang="en-US" sz="2400" dirty="0" smtClean="0"/>
              <a:t>Salamanders</a:t>
            </a:r>
            <a:endParaRPr lang="en-US" sz="2400" dirty="0"/>
          </a:p>
        </p:txBody>
      </p:sp>
      <p:pic>
        <p:nvPicPr>
          <p:cNvPr id="28" name="Picture 27" descr="Lasthenia_DSC_0244_2.JPG"/>
          <p:cNvPicPr>
            <a:picLocks noChangeAspect="1"/>
          </p:cNvPicPr>
          <p:nvPr/>
        </p:nvPicPr>
        <p:blipFill>
          <a:blip r:embed="rId7" cstate="print"/>
          <a:stretch>
            <a:fillRect/>
          </a:stretch>
        </p:blipFill>
        <p:spPr>
          <a:xfrm>
            <a:off x="4800600" y="508636"/>
            <a:ext cx="2438400" cy="1615440"/>
          </a:xfrm>
          <a:prstGeom prst="ellipse">
            <a:avLst/>
          </a:prstGeom>
        </p:spPr>
      </p:pic>
      <p:pic>
        <p:nvPicPr>
          <p:cNvPr id="31" name="Picture 30" descr="weeds_DSC_0067.JPG"/>
          <p:cNvPicPr>
            <a:picLocks noChangeAspect="1"/>
          </p:cNvPicPr>
          <p:nvPr/>
        </p:nvPicPr>
        <p:blipFill>
          <a:blip r:embed="rId8" cstate="print"/>
          <a:stretch>
            <a:fillRect/>
          </a:stretch>
        </p:blipFill>
        <p:spPr>
          <a:xfrm>
            <a:off x="6858000" y="2819400"/>
            <a:ext cx="2185358" cy="1447800"/>
          </a:xfrm>
          <a:prstGeom prst="ellipse">
            <a:avLst/>
          </a:prstGeom>
        </p:spPr>
      </p:pic>
      <p:pic>
        <p:nvPicPr>
          <p:cNvPr id="36" name="Picture 10" descr="http://farm4.static.flickr.com/3598/3502208970_bb6ffd03f9_b.jpg"/>
          <p:cNvPicPr>
            <a:picLocks noChangeAspect="1" noChangeArrowheads="1"/>
          </p:cNvPicPr>
          <p:nvPr/>
        </p:nvPicPr>
        <p:blipFill>
          <a:blip r:embed="rId9" cstate="email"/>
          <a:srcRect/>
          <a:stretch>
            <a:fillRect/>
          </a:stretch>
        </p:blipFill>
        <p:spPr bwMode="auto">
          <a:xfrm>
            <a:off x="1981200" y="533400"/>
            <a:ext cx="2582103" cy="1749653"/>
          </a:xfrm>
          <a:prstGeom prst="ellipse">
            <a:avLst/>
          </a:prstGeom>
          <a:ln>
            <a:no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cxnSp>
        <p:nvCxnSpPr>
          <p:cNvPr id="37" name="AutoShape 78"/>
          <p:cNvCxnSpPr>
            <a:cxnSpLocks noChangeShapeType="1"/>
          </p:cNvCxnSpPr>
          <p:nvPr/>
        </p:nvCxnSpPr>
        <p:spPr bwMode="auto">
          <a:xfrm rot="16200000" flipV="1">
            <a:off x="3276600" y="2514600"/>
            <a:ext cx="914400" cy="457200"/>
          </a:xfrm>
          <a:prstGeom prst="straightConnector1">
            <a:avLst/>
          </a:prstGeom>
          <a:noFill/>
          <a:ln w="127000">
            <a:solidFill>
              <a:schemeClr val="tx1"/>
            </a:solidFill>
            <a:round/>
            <a:headEnd type="none"/>
            <a:tailEnd type="none" w="med" len="med"/>
          </a:ln>
          <a:effectLst/>
        </p:spPr>
      </p:cxnSp>
      <p:sp>
        <p:nvSpPr>
          <p:cNvPr id="40" name="TextBox 39"/>
          <p:cNvSpPr txBox="1"/>
          <p:nvPr/>
        </p:nvSpPr>
        <p:spPr>
          <a:xfrm>
            <a:off x="762000" y="609600"/>
            <a:ext cx="1219200" cy="830997"/>
          </a:xfrm>
          <a:prstGeom prst="rect">
            <a:avLst/>
          </a:prstGeom>
          <a:noFill/>
        </p:spPr>
        <p:txBody>
          <a:bodyPr wrap="square" rtlCol="0">
            <a:spAutoFit/>
          </a:bodyPr>
          <a:lstStyle/>
          <a:p>
            <a:r>
              <a:rPr lang="en-US" sz="2400" dirty="0" smtClean="0"/>
              <a:t>Eggs, </a:t>
            </a:r>
          </a:p>
          <a:p>
            <a:r>
              <a:rPr lang="en-US" sz="2400" dirty="0" smtClean="0"/>
              <a:t>chicks?</a:t>
            </a:r>
            <a:endParaRPr lang="en-US" sz="2400" dirty="0"/>
          </a:p>
        </p:txBody>
      </p:sp>
    </p:spTree>
    <p:extLst>
      <p:ext uri="{BB962C8B-B14F-4D97-AF65-F5344CB8AC3E}">
        <p14:creationId xmlns:p14="http://schemas.microsoft.com/office/powerpoint/2010/main" val="13421983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Box 4"/>
          <p:cNvSpPr txBox="1">
            <a:spLocks noChangeArrowheads="1"/>
          </p:cNvSpPr>
          <p:nvPr/>
        </p:nvSpPr>
        <p:spPr bwMode="auto">
          <a:xfrm>
            <a:off x="4816243" y="786825"/>
            <a:ext cx="3260957" cy="584775"/>
          </a:xfrm>
          <a:prstGeom prst="rect">
            <a:avLst/>
          </a:prstGeom>
          <a:noFill/>
          <a:ln w="9525">
            <a:noFill/>
            <a:miter lim="800000"/>
            <a:headEnd/>
            <a:tailEnd/>
          </a:ln>
        </p:spPr>
        <p:txBody>
          <a:bodyPr wrap="none">
            <a:spAutoFit/>
          </a:bodyPr>
          <a:lstStyle/>
          <a:p>
            <a:r>
              <a:rPr lang="en-US" b="1" dirty="0">
                <a:latin typeface="+mj-lt"/>
              </a:rPr>
              <a:t>Ashy Storm-Petrel</a:t>
            </a:r>
          </a:p>
        </p:txBody>
      </p:sp>
      <p:sp>
        <p:nvSpPr>
          <p:cNvPr id="11269" name="TextBox 5"/>
          <p:cNvSpPr txBox="1">
            <a:spLocks noChangeArrowheads="1"/>
          </p:cNvSpPr>
          <p:nvPr/>
        </p:nvSpPr>
        <p:spPr bwMode="auto">
          <a:xfrm>
            <a:off x="3810000" y="1524000"/>
            <a:ext cx="4800600" cy="2246769"/>
          </a:xfrm>
          <a:prstGeom prst="rect">
            <a:avLst/>
          </a:prstGeom>
          <a:noFill/>
          <a:ln w="9525">
            <a:noFill/>
            <a:miter lim="800000"/>
            <a:headEnd/>
            <a:tailEnd/>
          </a:ln>
        </p:spPr>
        <p:txBody>
          <a:bodyPr wrap="square">
            <a:spAutoFit/>
          </a:bodyPr>
          <a:lstStyle/>
          <a:p>
            <a:pPr marL="457200" indent="-457200">
              <a:spcBef>
                <a:spcPts val="600"/>
              </a:spcBef>
              <a:spcAft>
                <a:spcPts val="600"/>
              </a:spcAft>
              <a:buFont typeface="Arial" charset="0"/>
              <a:buChar char="•"/>
            </a:pPr>
            <a:r>
              <a:rPr lang="en-US" sz="2400" b="1" dirty="0" smtClean="0">
                <a:latin typeface="+mn-lt"/>
              </a:rPr>
              <a:t>Endemic to coastal California and northern Baja California</a:t>
            </a:r>
          </a:p>
          <a:p>
            <a:pPr marL="457200" indent="-457200">
              <a:spcBef>
                <a:spcPts val="600"/>
              </a:spcBef>
              <a:spcAft>
                <a:spcPts val="600"/>
              </a:spcAft>
              <a:buFont typeface="Arial" charset="0"/>
              <a:buChar char="•"/>
            </a:pPr>
            <a:r>
              <a:rPr lang="en-US" sz="2400" b="1" dirty="0" smtClean="0">
                <a:latin typeface="+mn-lt"/>
              </a:rPr>
              <a:t>World population: 5,000-7,000 breeders</a:t>
            </a:r>
            <a:endParaRPr lang="en-US" sz="2400" b="1" dirty="0">
              <a:latin typeface="+mn-lt"/>
            </a:endParaRPr>
          </a:p>
          <a:p>
            <a:pPr marL="457200" indent="-457200">
              <a:spcBef>
                <a:spcPts val="600"/>
              </a:spcBef>
              <a:spcAft>
                <a:spcPts val="600"/>
              </a:spcAft>
              <a:buFont typeface="Arial" charset="0"/>
              <a:buChar char="•"/>
            </a:pPr>
            <a:r>
              <a:rPr lang="en-US" sz="2400" b="1" dirty="0">
                <a:latin typeface="+mn-lt"/>
              </a:rPr>
              <a:t>~ 50% on Farallon </a:t>
            </a:r>
            <a:r>
              <a:rPr lang="en-US" sz="2400" b="1" dirty="0" smtClean="0">
                <a:latin typeface="+mn-lt"/>
              </a:rPr>
              <a:t>Islands</a:t>
            </a:r>
            <a:endParaRPr lang="en-US" sz="2400" b="1" dirty="0">
              <a:latin typeface="+mn-lt"/>
            </a:endParaRPr>
          </a:p>
        </p:txBody>
      </p:sp>
      <p:pic>
        <p:nvPicPr>
          <p:cNvPr id="39937" name="Picture 1"/>
          <p:cNvPicPr>
            <a:picLocks noChangeAspect="1" noChangeArrowheads="1"/>
          </p:cNvPicPr>
          <p:nvPr/>
        </p:nvPicPr>
        <p:blipFill>
          <a:blip r:embed="rId3" cstate="print"/>
          <a:srcRect/>
          <a:stretch>
            <a:fillRect/>
          </a:stretch>
        </p:blipFill>
        <p:spPr bwMode="auto">
          <a:xfrm>
            <a:off x="152400" y="990600"/>
            <a:ext cx="3352800" cy="2231167"/>
          </a:xfrm>
          <a:prstGeom prst="rect">
            <a:avLst/>
          </a:prstGeom>
          <a:noFill/>
          <a:ln w="9525">
            <a:noFill/>
            <a:miter lim="800000"/>
            <a:headEnd/>
            <a:tailEnd/>
          </a:ln>
          <a:effectLst/>
        </p:spPr>
      </p:pic>
      <p:pic>
        <p:nvPicPr>
          <p:cNvPr id="6" name="Picture 5" descr="IMG_7809"/>
          <p:cNvPicPr>
            <a:picLocks noChangeAspect="1" noChangeArrowheads="1"/>
          </p:cNvPicPr>
          <p:nvPr/>
        </p:nvPicPr>
        <p:blipFill>
          <a:blip r:embed="rId4" cstate="screen"/>
          <a:srcRect/>
          <a:stretch>
            <a:fillRect/>
          </a:stretch>
        </p:blipFill>
        <p:spPr bwMode="auto">
          <a:xfrm>
            <a:off x="304800" y="3505199"/>
            <a:ext cx="3276600" cy="314765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assp"/>
          <p:cNvPicPr>
            <a:picLocks noChangeAspect="1" noChangeArrowheads="1"/>
          </p:cNvPicPr>
          <p:nvPr/>
        </p:nvPicPr>
        <p:blipFill>
          <a:blip r:embed="rId3" cstate="screen"/>
          <a:srcRect/>
          <a:stretch>
            <a:fillRect/>
          </a:stretch>
        </p:blipFill>
        <p:spPr bwMode="auto">
          <a:xfrm>
            <a:off x="152400" y="2209800"/>
            <a:ext cx="3886200" cy="3046834"/>
          </a:xfrm>
          <a:prstGeom prst="rect">
            <a:avLst/>
          </a:prstGeom>
          <a:ln>
            <a:noFill/>
          </a:ln>
          <a:effectLst>
            <a:outerShdw blurRad="292100" dist="139700" dir="2700000" algn="tl" rotWithShape="0">
              <a:srgbClr val="333333">
                <a:alpha val="65000"/>
              </a:srgbClr>
            </a:outerShdw>
          </a:effectLst>
        </p:spPr>
      </p:pic>
      <p:sp>
        <p:nvSpPr>
          <p:cNvPr id="11268" name="TextBox 4"/>
          <p:cNvSpPr txBox="1">
            <a:spLocks noChangeArrowheads="1"/>
          </p:cNvSpPr>
          <p:nvPr/>
        </p:nvSpPr>
        <p:spPr bwMode="auto">
          <a:xfrm>
            <a:off x="4816243" y="786825"/>
            <a:ext cx="3260957" cy="584775"/>
          </a:xfrm>
          <a:prstGeom prst="rect">
            <a:avLst/>
          </a:prstGeom>
          <a:noFill/>
          <a:ln w="9525">
            <a:noFill/>
            <a:miter lim="800000"/>
            <a:headEnd/>
            <a:tailEnd/>
          </a:ln>
        </p:spPr>
        <p:txBody>
          <a:bodyPr wrap="none">
            <a:spAutoFit/>
          </a:bodyPr>
          <a:lstStyle/>
          <a:p>
            <a:r>
              <a:rPr lang="en-US" b="1" dirty="0">
                <a:latin typeface="+mj-lt"/>
              </a:rPr>
              <a:t>Ashy Storm-Petrel</a:t>
            </a:r>
          </a:p>
        </p:txBody>
      </p:sp>
      <p:sp>
        <p:nvSpPr>
          <p:cNvPr id="11269" name="TextBox 5"/>
          <p:cNvSpPr txBox="1">
            <a:spLocks noChangeArrowheads="1"/>
          </p:cNvSpPr>
          <p:nvPr/>
        </p:nvSpPr>
        <p:spPr bwMode="auto">
          <a:xfrm>
            <a:off x="4114800" y="1447800"/>
            <a:ext cx="4800600" cy="5078313"/>
          </a:xfrm>
          <a:prstGeom prst="rect">
            <a:avLst/>
          </a:prstGeom>
          <a:noFill/>
          <a:ln w="9525">
            <a:noFill/>
            <a:miter lim="800000"/>
            <a:headEnd/>
            <a:tailEnd/>
          </a:ln>
        </p:spPr>
        <p:txBody>
          <a:bodyPr wrap="square">
            <a:spAutoFit/>
          </a:bodyPr>
          <a:lstStyle/>
          <a:p>
            <a:pPr marL="457200" indent="-457200">
              <a:spcBef>
                <a:spcPts val="600"/>
              </a:spcBef>
              <a:spcAft>
                <a:spcPts val="600"/>
              </a:spcAft>
              <a:buFont typeface="Arial" charset="0"/>
              <a:buChar char="•"/>
            </a:pPr>
            <a:r>
              <a:rPr lang="en-US" sz="2400" b="1" dirty="0" smtClean="0">
                <a:latin typeface="+mn-lt"/>
              </a:rPr>
              <a:t>Limited range, small world population size</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Long life span (about 20 yrs)</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Low annual production of young</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  highly susceptible to predation, other threats</a:t>
            </a:r>
          </a:p>
          <a:p>
            <a:pPr marL="457200" indent="-457200">
              <a:spcBef>
                <a:spcPts val="600"/>
              </a:spcBef>
              <a:spcAft>
                <a:spcPts val="600"/>
              </a:spcAft>
              <a:buFont typeface="Arial" charset="0"/>
              <a:buChar char="•"/>
            </a:pPr>
            <a:r>
              <a:rPr lang="en-US" sz="2400" b="1" dirty="0" smtClean="0">
                <a:latin typeface="+mn-lt"/>
              </a:rPr>
              <a:t>USFWS Species of Conservation Concern</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California </a:t>
            </a:r>
            <a:r>
              <a:rPr lang="en-US" sz="2400" b="1" dirty="0">
                <a:latin typeface="+mn-lt"/>
              </a:rPr>
              <a:t>Species of Special </a:t>
            </a:r>
            <a:r>
              <a:rPr lang="en-US" sz="2400" b="1" dirty="0" smtClean="0">
                <a:latin typeface="+mn-lt"/>
              </a:rPr>
              <a:t>Concern</a:t>
            </a:r>
          </a:p>
          <a:p>
            <a:pPr marL="457200" indent="-457200">
              <a:spcBef>
                <a:spcPts val="600"/>
              </a:spcBef>
              <a:spcAft>
                <a:spcPts val="600"/>
              </a:spcAft>
              <a:buFont typeface="Arial" charset="0"/>
              <a:buChar char="•"/>
            </a:pPr>
            <a:r>
              <a:rPr lang="en-US" sz="2400" b="1" dirty="0" smtClean="0"/>
              <a:t>IUCN globally endangered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SEFI BUOW"/>
          <p:cNvPicPr>
            <a:picLocks noChangeAspect="1" noChangeArrowheads="1"/>
          </p:cNvPicPr>
          <p:nvPr/>
        </p:nvPicPr>
        <p:blipFill>
          <a:blip r:embed="rId3" cstate="email"/>
          <a:srcRect/>
          <a:stretch>
            <a:fillRect/>
          </a:stretch>
        </p:blipFill>
        <p:spPr bwMode="auto">
          <a:xfrm>
            <a:off x="381000" y="1905000"/>
            <a:ext cx="3886200" cy="3246139"/>
          </a:xfrm>
          <a:prstGeom prst="rect">
            <a:avLst/>
          </a:prstGeom>
          <a:ln>
            <a:noFill/>
          </a:ln>
          <a:effectLst>
            <a:outerShdw blurRad="292100" dist="139700" dir="2700000" algn="tl" rotWithShape="0">
              <a:srgbClr val="333333">
                <a:alpha val="65000"/>
              </a:srgbClr>
            </a:outerShdw>
          </a:effectLst>
        </p:spPr>
      </p:pic>
      <p:pic>
        <p:nvPicPr>
          <p:cNvPr id="12291" name="Picture 4" descr="PetelWings"/>
          <p:cNvPicPr>
            <a:picLocks noChangeAspect="1" noChangeArrowheads="1"/>
          </p:cNvPicPr>
          <p:nvPr/>
        </p:nvPicPr>
        <p:blipFill>
          <a:blip r:embed="rId4" cstate="email"/>
          <a:srcRect/>
          <a:stretch>
            <a:fillRect/>
          </a:stretch>
        </p:blipFill>
        <p:spPr bwMode="auto">
          <a:xfrm>
            <a:off x="4572000" y="1905000"/>
            <a:ext cx="4111558" cy="3275309"/>
          </a:xfrm>
          <a:prstGeom prst="rect">
            <a:avLst/>
          </a:prstGeom>
          <a:ln>
            <a:noFill/>
          </a:ln>
          <a:effectLst>
            <a:outerShdw blurRad="292100" dist="139700" dir="2700000" algn="tl" rotWithShape="0">
              <a:srgbClr val="333333">
                <a:alpha val="65000"/>
              </a:srgbClr>
            </a:outerShdw>
          </a:effectLst>
        </p:spPr>
      </p:pic>
      <p:sp>
        <p:nvSpPr>
          <p:cNvPr id="12292" name="TextBox 3"/>
          <p:cNvSpPr txBox="1">
            <a:spLocks noChangeArrowheads="1"/>
          </p:cNvSpPr>
          <p:nvPr/>
        </p:nvSpPr>
        <p:spPr bwMode="auto">
          <a:xfrm>
            <a:off x="914400" y="762000"/>
            <a:ext cx="2669129" cy="892552"/>
          </a:xfrm>
          <a:prstGeom prst="rect">
            <a:avLst/>
          </a:prstGeom>
          <a:noFill/>
          <a:ln w="9525">
            <a:noFill/>
            <a:miter lim="800000"/>
            <a:headEnd/>
            <a:tailEnd/>
          </a:ln>
        </p:spPr>
        <p:txBody>
          <a:bodyPr wrap="none">
            <a:spAutoFit/>
          </a:bodyPr>
          <a:lstStyle/>
          <a:p>
            <a:r>
              <a:rPr lang="en-US" dirty="0">
                <a:latin typeface="+mj-lt"/>
              </a:rPr>
              <a:t>Burrowing </a:t>
            </a:r>
            <a:r>
              <a:rPr lang="en-US" dirty="0" smtClean="0">
                <a:latin typeface="+mj-lt"/>
              </a:rPr>
              <a:t>Owl</a:t>
            </a:r>
          </a:p>
          <a:p>
            <a:pPr algn="ctr"/>
            <a:r>
              <a:rPr lang="en-US" sz="2000" dirty="0" smtClean="0">
                <a:latin typeface="+mj-lt"/>
              </a:rPr>
              <a:t>(fall-winter)</a:t>
            </a:r>
            <a:endParaRPr lang="en-US" sz="2000" dirty="0">
              <a:latin typeface="+mj-lt"/>
            </a:endParaRPr>
          </a:p>
        </p:txBody>
      </p:sp>
      <p:sp>
        <p:nvSpPr>
          <p:cNvPr id="12293" name="TextBox 4"/>
          <p:cNvSpPr txBox="1">
            <a:spLocks noChangeArrowheads="1"/>
          </p:cNvSpPr>
          <p:nvPr/>
        </p:nvSpPr>
        <p:spPr bwMode="auto">
          <a:xfrm>
            <a:off x="5257800" y="762000"/>
            <a:ext cx="2404441" cy="1077218"/>
          </a:xfrm>
          <a:prstGeom prst="rect">
            <a:avLst/>
          </a:prstGeom>
          <a:noFill/>
          <a:ln w="9525">
            <a:noFill/>
            <a:miter lim="800000"/>
            <a:headEnd/>
            <a:tailEnd/>
          </a:ln>
        </p:spPr>
        <p:txBody>
          <a:bodyPr wrap="none">
            <a:spAutoFit/>
          </a:bodyPr>
          <a:lstStyle/>
          <a:p>
            <a:pPr algn="ctr"/>
            <a:r>
              <a:rPr lang="en-US" dirty="0">
                <a:latin typeface="+mj-lt"/>
              </a:rPr>
              <a:t>Storm-petrel </a:t>
            </a:r>
            <a:endParaRPr lang="en-US" dirty="0" smtClean="0">
              <a:latin typeface="+mj-lt"/>
            </a:endParaRPr>
          </a:p>
          <a:p>
            <a:pPr algn="ctr"/>
            <a:r>
              <a:rPr lang="en-US" dirty="0" smtClean="0">
                <a:latin typeface="+mj-lt"/>
              </a:rPr>
              <a:t>feather </a:t>
            </a:r>
            <a:r>
              <a:rPr lang="en-US" dirty="0">
                <a:latin typeface="+mj-lt"/>
              </a:rPr>
              <a:t>pile</a:t>
            </a:r>
          </a:p>
        </p:txBody>
      </p:sp>
      <p:sp>
        <p:nvSpPr>
          <p:cNvPr id="6" name="TextBox 3"/>
          <p:cNvSpPr txBox="1">
            <a:spLocks noChangeArrowheads="1"/>
          </p:cNvSpPr>
          <p:nvPr/>
        </p:nvSpPr>
        <p:spPr bwMode="auto">
          <a:xfrm>
            <a:off x="304800" y="5562600"/>
            <a:ext cx="8839200" cy="523220"/>
          </a:xfrm>
          <a:prstGeom prst="rect">
            <a:avLst/>
          </a:prstGeom>
          <a:noFill/>
          <a:ln w="9525">
            <a:noFill/>
            <a:miter lim="800000"/>
            <a:headEnd/>
            <a:tailEnd/>
          </a:ln>
        </p:spPr>
        <p:txBody>
          <a:bodyPr wrap="square">
            <a:spAutoFit/>
          </a:bodyPr>
          <a:lstStyle/>
          <a:p>
            <a:pPr>
              <a:buFont typeface="Arial" pitchFamily="34" charset="0"/>
              <a:buChar char="•"/>
            </a:pPr>
            <a:r>
              <a:rPr lang="en-US" sz="2800" b="1" dirty="0" smtClean="0">
                <a:latin typeface="+mj-lt"/>
              </a:rPr>
              <a:t>  40% of all predation to petrels is from Burrowing Owls.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5" descr="Picture2"/>
          <p:cNvPicPr>
            <a:picLocks noChangeAspect="1" noChangeArrowheads="1"/>
          </p:cNvPicPr>
          <p:nvPr/>
        </p:nvPicPr>
        <p:blipFill>
          <a:blip r:embed="rId3" cstate="screen"/>
          <a:srcRect/>
          <a:stretch>
            <a:fillRect/>
          </a:stretch>
        </p:blipFill>
        <p:spPr bwMode="auto">
          <a:xfrm>
            <a:off x="1447800" y="1600200"/>
            <a:ext cx="5995916" cy="4513780"/>
          </a:xfrm>
          <a:prstGeom prst="rect">
            <a:avLst/>
          </a:prstGeom>
          <a:noFill/>
          <a:ln w="9525">
            <a:noFill/>
            <a:miter lim="800000"/>
            <a:headEnd/>
            <a:tailEnd/>
          </a:ln>
        </p:spPr>
      </p:pic>
      <p:sp>
        <p:nvSpPr>
          <p:cNvPr id="13315" name="Text Box 7"/>
          <p:cNvSpPr txBox="1">
            <a:spLocks noChangeArrowheads="1"/>
          </p:cNvSpPr>
          <p:nvPr/>
        </p:nvSpPr>
        <p:spPr bwMode="auto">
          <a:xfrm>
            <a:off x="0" y="990600"/>
            <a:ext cx="9144000" cy="523220"/>
          </a:xfrm>
          <a:prstGeom prst="rect">
            <a:avLst/>
          </a:prstGeom>
          <a:noFill/>
          <a:ln w="9525">
            <a:noFill/>
            <a:miter lim="800000"/>
            <a:headEnd/>
            <a:tailEnd/>
          </a:ln>
          <a:effectLst/>
        </p:spPr>
        <p:txBody>
          <a:bodyPr>
            <a:spAutoFit/>
          </a:bodyPr>
          <a:lstStyle/>
          <a:p>
            <a:pPr algn="ctr">
              <a:spcBef>
                <a:spcPct val="50000"/>
              </a:spcBef>
            </a:pPr>
            <a:r>
              <a:rPr lang="en-US" sz="2800" b="1" dirty="0" err="1">
                <a:latin typeface="+mj-lt"/>
              </a:rPr>
              <a:t>Farallon</a:t>
            </a:r>
            <a:r>
              <a:rPr lang="en-US" sz="2800" b="1" dirty="0">
                <a:latin typeface="+mj-lt"/>
              </a:rPr>
              <a:t> </a:t>
            </a:r>
            <a:r>
              <a:rPr lang="en-US" sz="2800" b="1" dirty="0" smtClean="0">
                <a:latin typeface="+mj-lt"/>
              </a:rPr>
              <a:t>House Mouse Population Cycle</a:t>
            </a:r>
            <a:endParaRPr lang="en-US" sz="2800" b="1" dirty="0">
              <a:latin typeface="+mj-lt"/>
            </a:endParaRPr>
          </a:p>
        </p:txBody>
      </p:sp>
      <p:sp>
        <p:nvSpPr>
          <p:cNvPr id="13316" name="Rectangle 8" descr="Dark downward diagonal"/>
          <p:cNvSpPr>
            <a:spLocks noChangeArrowheads="1"/>
          </p:cNvSpPr>
          <p:nvPr/>
        </p:nvSpPr>
        <p:spPr bwMode="auto">
          <a:xfrm>
            <a:off x="5715000" y="1676400"/>
            <a:ext cx="1676400" cy="3886200"/>
          </a:xfrm>
          <a:prstGeom prst="rect">
            <a:avLst/>
          </a:prstGeom>
          <a:noFill/>
          <a:ln w="9525">
            <a:noFill/>
            <a:miter lim="800000"/>
            <a:headEnd/>
            <a:tailEnd/>
          </a:ln>
          <a:effectLst/>
        </p:spPr>
        <p:txBody>
          <a:bodyPr wrap="none" anchor="ctr"/>
          <a:lstStyle/>
          <a:p>
            <a:endParaRPr lang="en-US"/>
          </a:p>
        </p:txBody>
      </p:sp>
      <p:sp>
        <p:nvSpPr>
          <p:cNvPr id="13317" name="Line 19"/>
          <p:cNvSpPr>
            <a:spLocks noChangeShapeType="1"/>
          </p:cNvSpPr>
          <p:nvPr/>
        </p:nvSpPr>
        <p:spPr bwMode="auto">
          <a:xfrm>
            <a:off x="2362200" y="5334000"/>
            <a:ext cx="2819400" cy="0"/>
          </a:xfrm>
          <a:prstGeom prst="line">
            <a:avLst/>
          </a:prstGeom>
          <a:noFill/>
          <a:ln w="9525">
            <a:noFill/>
            <a:round/>
            <a:headEnd/>
            <a:tailEnd type="triangle" w="med" len="med"/>
          </a:ln>
          <a:effectLst/>
        </p:spPr>
        <p:txBody>
          <a:bodyPr>
            <a:spAutoFit/>
          </a:bodyPr>
          <a:lstStyle/>
          <a:p>
            <a:endParaRPr lang="en-US"/>
          </a:p>
        </p:txBody>
      </p:sp>
      <p:sp>
        <p:nvSpPr>
          <p:cNvPr id="7" name="Rectangle 6"/>
          <p:cNvSpPr/>
          <p:nvPr/>
        </p:nvSpPr>
        <p:spPr>
          <a:xfrm>
            <a:off x="1676400" y="6096000"/>
            <a:ext cx="6019800" cy="461665"/>
          </a:xfrm>
          <a:prstGeom prst="rect">
            <a:avLst/>
          </a:prstGeom>
        </p:spPr>
        <p:txBody>
          <a:bodyPr wrap="square">
            <a:spAutoFit/>
          </a:bodyPr>
          <a:lstStyle/>
          <a:p>
            <a:pPr algn="ctr">
              <a:spcBef>
                <a:spcPct val="50000"/>
              </a:spcBef>
            </a:pPr>
            <a:r>
              <a:rPr lang="en-US" sz="2400" b="1" dirty="0" smtClean="0">
                <a:latin typeface="+mn-lt"/>
              </a:rPr>
              <a:t>(mouse trap success by month)</a:t>
            </a:r>
            <a:endParaRPr lang="en-US" sz="2400" b="1" dirty="0">
              <a:latin typeface="+mn-l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0" y="914400"/>
            <a:ext cx="9144000" cy="523220"/>
          </a:xfrm>
          <a:prstGeom prst="rect">
            <a:avLst/>
          </a:prstGeom>
          <a:noFill/>
          <a:ln w="9525">
            <a:noFill/>
            <a:miter lim="800000"/>
            <a:headEnd/>
            <a:tailEnd/>
          </a:ln>
          <a:effectLst/>
        </p:spPr>
        <p:txBody>
          <a:bodyPr>
            <a:spAutoFit/>
          </a:bodyPr>
          <a:lstStyle/>
          <a:p>
            <a:pPr algn="ctr">
              <a:spcBef>
                <a:spcPts val="600"/>
              </a:spcBef>
            </a:pPr>
            <a:r>
              <a:rPr lang="en-US" sz="2800" b="1" dirty="0" err="1">
                <a:latin typeface="+mj-lt"/>
              </a:rPr>
              <a:t>Farallon</a:t>
            </a:r>
            <a:r>
              <a:rPr lang="en-US" sz="2800" b="1" dirty="0">
                <a:latin typeface="+mj-lt"/>
              </a:rPr>
              <a:t> </a:t>
            </a:r>
            <a:r>
              <a:rPr lang="en-US" sz="2800" b="1" dirty="0" smtClean="0">
                <a:latin typeface="+mj-lt"/>
              </a:rPr>
              <a:t>House Mouse Population Cycle</a:t>
            </a:r>
            <a:endParaRPr lang="en-US" sz="2800" b="1" dirty="0">
              <a:latin typeface="+mj-lt"/>
            </a:endParaRPr>
          </a:p>
        </p:txBody>
      </p:sp>
      <p:grpSp>
        <p:nvGrpSpPr>
          <p:cNvPr id="14339" name="Group 2"/>
          <p:cNvGrpSpPr>
            <a:grpSpLocks/>
          </p:cNvGrpSpPr>
          <p:nvPr/>
        </p:nvGrpSpPr>
        <p:grpSpPr bwMode="auto">
          <a:xfrm>
            <a:off x="1219200" y="1447800"/>
            <a:ext cx="6477000" cy="4876800"/>
            <a:chOff x="609600" y="1066800"/>
            <a:chExt cx="6781800" cy="5105400"/>
          </a:xfrm>
        </p:grpSpPr>
        <p:pic>
          <p:nvPicPr>
            <p:cNvPr id="14341" name="Picture 25" descr="Picture2"/>
            <p:cNvPicPr>
              <a:picLocks noChangeAspect="1" noChangeArrowheads="1"/>
            </p:cNvPicPr>
            <p:nvPr/>
          </p:nvPicPr>
          <p:blipFill>
            <a:blip r:embed="rId3" cstate="screen"/>
            <a:srcRect/>
            <a:stretch>
              <a:fillRect/>
            </a:stretch>
          </p:blipFill>
          <p:spPr bwMode="auto">
            <a:xfrm>
              <a:off x="609600" y="1066800"/>
              <a:ext cx="6781800" cy="5105400"/>
            </a:xfrm>
            <a:prstGeom prst="rect">
              <a:avLst/>
            </a:prstGeom>
            <a:noFill/>
            <a:ln w="9525">
              <a:noFill/>
              <a:miter lim="800000"/>
              <a:headEnd/>
              <a:tailEnd/>
            </a:ln>
          </p:spPr>
        </p:pic>
        <p:sp>
          <p:nvSpPr>
            <p:cNvPr id="14342" name="Rectangle 8" descr="Dark downward diagonal"/>
            <p:cNvSpPr>
              <a:spLocks noChangeArrowheads="1"/>
            </p:cNvSpPr>
            <p:nvPr/>
          </p:nvSpPr>
          <p:spPr bwMode="auto">
            <a:xfrm>
              <a:off x="5715000" y="1676400"/>
              <a:ext cx="1676400" cy="3886200"/>
            </a:xfrm>
            <a:prstGeom prst="rect">
              <a:avLst/>
            </a:prstGeom>
            <a:noFill/>
            <a:ln w="9525">
              <a:noFill/>
              <a:miter lim="800000"/>
              <a:headEnd/>
              <a:tailEnd/>
            </a:ln>
            <a:effectLst/>
          </p:spPr>
          <p:txBody>
            <a:bodyPr wrap="none" anchor="ctr"/>
            <a:lstStyle/>
            <a:p>
              <a:endParaRPr lang="en-US"/>
            </a:p>
          </p:txBody>
        </p:sp>
        <p:sp>
          <p:nvSpPr>
            <p:cNvPr id="14343" name="Line 19"/>
            <p:cNvSpPr>
              <a:spLocks noChangeShapeType="1"/>
            </p:cNvSpPr>
            <p:nvPr/>
          </p:nvSpPr>
          <p:spPr bwMode="auto">
            <a:xfrm>
              <a:off x="2362200" y="5334000"/>
              <a:ext cx="2819400" cy="0"/>
            </a:xfrm>
            <a:prstGeom prst="line">
              <a:avLst/>
            </a:prstGeom>
            <a:noFill/>
            <a:ln w="9525">
              <a:noFill/>
              <a:round/>
              <a:headEnd/>
              <a:tailEnd type="triangle" w="med" len="med"/>
            </a:ln>
            <a:effectLst/>
          </p:spPr>
          <p:txBody>
            <a:bodyPr>
              <a:spAutoFit/>
            </a:bodyPr>
            <a:lstStyle/>
            <a:p>
              <a:endParaRPr lang="en-US"/>
            </a:p>
          </p:txBody>
        </p:sp>
        <p:sp>
          <p:nvSpPr>
            <p:cNvPr id="2" name="Rectangle 1"/>
            <p:cNvSpPr/>
            <p:nvPr/>
          </p:nvSpPr>
          <p:spPr>
            <a:xfrm>
              <a:off x="4876800" y="5181600"/>
              <a:ext cx="2514600" cy="228600"/>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1371600" y="5181600"/>
              <a:ext cx="762000" cy="228600"/>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4346" name="Picture 15" descr="buow"/>
            <p:cNvPicPr>
              <a:picLocks noChangeAspect="1" noChangeArrowheads="1"/>
            </p:cNvPicPr>
            <p:nvPr/>
          </p:nvPicPr>
          <p:blipFill>
            <a:blip r:embed="rId4" cstate="screen"/>
            <a:srcRect/>
            <a:stretch>
              <a:fillRect/>
            </a:stretch>
          </p:blipFill>
          <p:spPr bwMode="auto">
            <a:xfrm>
              <a:off x="6216650" y="4191000"/>
              <a:ext cx="461962" cy="914400"/>
            </a:xfrm>
            <a:prstGeom prst="rect">
              <a:avLst/>
            </a:prstGeom>
            <a:noFill/>
            <a:ln w="9525">
              <a:noFill/>
              <a:miter lim="800000"/>
              <a:headEnd/>
              <a:tailEnd/>
            </a:ln>
          </p:spPr>
        </p:pic>
        <p:cxnSp>
          <p:nvCxnSpPr>
            <p:cNvPr id="6" name="Straight Connector 5"/>
            <p:cNvCxnSpPr/>
            <p:nvPr/>
          </p:nvCxnSpPr>
          <p:spPr>
            <a:xfrm>
              <a:off x="4876800" y="4800600"/>
              <a:ext cx="0" cy="304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096000" y="4800600"/>
              <a:ext cx="0" cy="304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76800" y="4800600"/>
              <a:ext cx="1219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350" name="TextBox 10"/>
            <p:cNvSpPr txBox="1">
              <a:spLocks noChangeArrowheads="1"/>
            </p:cNvSpPr>
            <p:nvPr/>
          </p:nvSpPr>
          <p:spPr bwMode="auto">
            <a:xfrm>
              <a:off x="4724400" y="4419600"/>
              <a:ext cx="1492250" cy="369888"/>
            </a:xfrm>
            <a:prstGeom prst="rect">
              <a:avLst/>
            </a:prstGeom>
            <a:noFill/>
            <a:ln w="9525">
              <a:noFill/>
              <a:miter lim="800000"/>
              <a:headEnd/>
              <a:tailEnd/>
            </a:ln>
          </p:spPr>
          <p:txBody>
            <a:bodyPr wrap="none">
              <a:spAutoFit/>
            </a:bodyPr>
            <a:lstStyle/>
            <a:p>
              <a:r>
                <a:rPr lang="en-US" sz="1800" b="1">
                  <a:solidFill>
                    <a:srgbClr val="FF0000"/>
                  </a:solidFill>
                </a:rPr>
                <a:t>Owl arrivals</a:t>
              </a:r>
            </a:p>
          </p:txBody>
        </p:sp>
      </p:grpSp>
      <p:sp>
        <p:nvSpPr>
          <p:cNvPr id="15" name="Rectangle 14"/>
          <p:cNvSpPr/>
          <p:nvPr/>
        </p:nvSpPr>
        <p:spPr>
          <a:xfrm>
            <a:off x="2209800" y="6172200"/>
            <a:ext cx="4572000" cy="461665"/>
          </a:xfrm>
          <a:prstGeom prst="rect">
            <a:avLst/>
          </a:prstGeom>
        </p:spPr>
        <p:txBody>
          <a:bodyPr>
            <a:spAutoFit/>
          </a:bodyPr>
          <a:lstStyle/>
          <a:p>
            <a:pPr algn="ctr">
              <a:spcBef>
                <a:spcPts val="600"/>
              </a:spcBef>
            </a:pPr>
            <a:r>
              <a:rPr lang="en-US" sz="2400" b="1" dirty="0" smtClean="0">
                <a:latin typeface="+mn-lt"/>
              </a:rPr>
              <a:t>(mouse trap success by month)</a:t>
            </a:r>
            <a:endParaRPr lang="en-US" sz="2400" b="1" dirty="0">
              <a:latin typeface="+mn-lt"/>
            </a:endParaRPr>
          </a:p>
        </p:txBody>
      </p:sp>
      <p:pic>
        <p:nvPicPr>
          <p:cNvPr id="16" name="Picture 10" descr="Mus_musculus"/>
          <p:cNvPicPr>
            <a:picLocks noChangeAspect="1" noChangeArrowheads="1"/>
          </p:cNvPicPr>
          <p:nvPr/>
        </p:nvPicPr>
        <p:blipFill>
          <a:blip r:embed="rId5" cstate="screen">
            <a:clrChange>
              <a:clrFrom>
                <a:srgbClr val="FAFAF0"/>
              </a:clrFrom>
              <a:clrTo>
                <a:srgbClr val="FAFAF0">
                  <a:alpha val="0"/>
                </a:srgbClr>
              </a:clrTo>
            </a:clrChange>
          </a:blip>
          <a:srcRect/>
          <a:stretch>
            <a:fillRect/>
          </a:stretch>
        </p:blipFill>
        <p:spPr bwMode="auto">
          <a:xfrm>
            <a:off x="4419600" y="1981200"/>
            <a:ext cx="1066800" cy="827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219200" y="1447800"/>
            <a:ext cx="6477000" cy="4800600"/>
            <a:chOff x="1219200" y="1447800"/>
            <a:chExt cx="6477000" cy="4800600"/>
          </a:xfrm>
        </p:grpSpPr>
        <p:pic>
          <p:nvPicPr>
            <p:cNvPr id="15365" name="Picture 25" descr="Picture2"/>
            <p:cNvPicPr>
              <a:picLocks noChangeAspect="1" noChangeArrowheads="1"/>
            </p:cNvPicPr>
            <p:nvPr/>
          </p:nvPicPr>
          <p:blipFill>
            <a:blip r:embed="rId3" cstate="screen"/>
            <a:srcRect/>
            <a:stretch>
              <a:fillRect/>
            </a:stretch>
          </p:blipFill>
          <p:spPr bwMode="auto">
            <a:xfrm>
              <a:off x="1219200" y="1447800"/>
              <a:ext cx="6477000" cy="4800600"/>
            </a:xfrm>
            <a:prstGeom prst="rect">
              <a:avLst/>
            </a:prstGeom>
            <a:noFill/>
            <a:ln w="9525">
              <a:noFill/>
              <a:miter lim="800000"/>
              <a:headEnd/>
              <a:tailEnd/>
            </a:ln>
          </p:spPr>
        </p:pic>
        <p:pic>
          <p:nvPicPr>
            <p:cNvPr id="15366" name="Picture 15" descr="buow"/>
            <p:cNvPicPr>
              <a:picLocks noChangeAspect="1" noChangeArrowheads="1"/>
            </p:cNvPicPr>
            <p:nvPr/>
          </p:nvPicPr>
          <p:blipFill>
            <a:blip r:embed="rId4" cstate="screen"/>
            <a:srcRect/>
            <a:stretch>
              <a:fillRect/>
            </a:stretch>
          </p:blipFill>
          <p:spPr bwMode="auto">
            <a:xfrm>
              <a:off x="6495408" y="4528782"/>
              <a:ext cx="441200" cy="859809"/>
            </a:xfrm>
            <a:prstGeom prst="rect">
              <a:avLst/>
            </a:prstGeom>
            <a:noFill/>
            <a:ln w="9525">
              <a:noFill/>
              <a:miter lim="800000"/>
              <a:headEnd/>
              <a:tailEnd/>
            </a:ln>
          </p:spPr>
        </p:pic>
        <p:sp>
          <p:nvSpPr>
            <p:cNvPr id="15367" name="Rectangle 8" descr="Dark downward diagonal"/>
            <p:cNvSpPr>
              <a:spLocks noChangeArrowheads="1"/>
            </p:cNvSpPr>
            <p:nvPr/>
          </p:nvSpPr>
          <p:spPr bwMode="auto">
            <a:xfrm>
              <a:off x="6095144" y="2021006"/>
              <a:ext cx="1601056" cy="3654188"/>
            </a:xfrm>
            <a:prstGeom prst="rect">
              <a:avLst/>
            </a:prstGeom>
            <a:noFill/>
            <a:ln w="9525">
              <a:noFill/>
              <a:miter lim="800000"/>
              <a:headEnd/>
              <a:tailEnd/>
            </a:ln>
            <a:effectLst/>
          </p:spPr>
          <p:txBody>
            <a:bodyPr wrap="none" anchor="ctr"/>
            <a:lstStyle/>
            <a:p>
              <a:endParaRPr lang="en-US"/>
            </a:p>
          </p:txBody>
        </p:sp>
        <p:sp>
          <p:nvSpPr>
            <p:cNvPr id="15368" name="Line 19"/>
            <p:cNvSpPr>
              <a:spLocks noChangeShapeType="1"/>
            </p:cNvSpPr>
            <p:nvPr/>
          </p:nvSpPr>
          <p:spPr bwMode="auto">
            <a:xfrm>
              <a:off x="2893031" y="5460242"/>
              <a:ext cx="2692685" cy="0"/>
            </a:xfrm>
            <a:prstGeom prst="line">
              <a:avLst/>
            </a:prstGeom>
            <a:noFill/>
            <a:ln w="9525">
              <a:noFill/>
              <a:round/>
              <a:headEnd/>
              <a:tailEnd type="triangle" w="med" len="med"/>
            </a:ln>
            <a:effectLst/>
          </p:spPr>
          <p:txBody>
            <a:bodyPr>
              <a:spAutoFit/>
            </a:bodyPr>
            <a:lstStyle/>
            <a:p>
              <a:endParaRPr lang="en-US"/>
            </a:p>
          </p:txBody>
        </p:sp>
        <p:sp>
          <p:nvSpPr>
            <p:cNvPr id="2" name="Rectangle 1"/>
            <p:cNvSpPr/>
            <p:nvPr/>
          </p:nvSpPr>
          <p:spPr bwMode="auto">
            <a:xfrm>
              <a:off x="5294616" y="5316940"/>
              <a:ext cx="2401584" cy="214952"/>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bwMode="auto">
            <a:xfrm>
              <a:off x="1946953" y="5316940"/>
              <a:ext cx="727753" cy="214952"/>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bwMode="auto">
            <a:xfrm>
              <a:off x="1946953" y="5030337"/>
              <a:ext cx="4293742" cy="214952"/>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bwMode="auto">
            <a:xfrm>
              <a:off x="7010400" y="5029200"/>
              <a:ext cx="682375" cy="210403"/>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5373" name="Picture 37" descr="AshyStormPetrel_1"/>
            <p:cNvPicPr>
              <a:picLocks noChangeAspect="1" noChangeArrowheads="1"/>
            </p:cNvPicPr>
            <p:nvPr/>
          </p:nvPicPr>
          <p:blipFill>
            <a:blip r:embed="rId5" cstate="screen"/>
            <a:srcRect/>
            <a:stretch>
              <a:fillRect/>
            </a:stretch>
          </p:blipFill>
          <p:spPr bwMode="auto">
            <a:xfrm>
              <a:off x="2629040" y="4385481"/>
              <a:ext cx="527981" cy="626944"/>
            </a:xfrm>
            <a:prstGeom prst="rect">
              <a:avLst/>
            </a:prstGeom>
            <a:noFill/>
            <a:ln w="9525">
              <a:noFill/>
              <a:miter lim="800000"/>
              <a:headEnd/>
              <a:tailEnd/>
            </a:ln>
          </p:spPr>
        </p:pic>
      </p:grpSp>
      <p:pic>
        <p:nvPicPr>
          <p:cNvPr id="17" name="Picture 10" descr="Mus_musculus"/>
          <p:cNvPicPr>
            <a:picLocks noChangeAspect="1" noChangeArrowheads="1"/>
          </p:cNvPicPr>
          <p:nvPr/>
        </p:nvPicPr>
        <p:blipFill>
          <a:blip r:embed="rId6" cstate="screen">
            <a:clrChange>
              <a:clrFrom>
                <a:srgbClr val="FAFAF0"/>
              </a:clrFrom>
              <a:clrTo>
                <a:srgbClr val="FAFAF0">
                  <a:alpha val="0"/>
                </a:srgbClr>
              </a:clrTo>
            </a:clrChange>
          </a:blip>
          <a:srcRect/>
          <a:stretch>
            <a:fillRect/>
          </a:stretch>
        </p:blipFill>
        <p:spPr bwMode="auto">
          <a:xfrm>
            <a:off x="4419600" y="1981200"/>
            <a:ext cx="1066800" cy="827555"/>
          </a:xfrm>
          <a:prstGeom prst="rect">
            <a:avLst/>
          </a:prstGeom>
          <a:noFill/>
          <a:ln w="9525">
            <a:noFill/>
            <a:miter lim="800000"/>
            <a:headEnd/>
            <a:tailEnd/>
          </a:ln>
        </p:spPr>
      </p:pic>
      <p:sp>
        <p:nvSpPr>
          <p:cNvPr id="16" name="Text Box 7"/>
          <p:cNvSpPr txBox="1">
            <a:spLocks noChangeArrowheads="1"/>
          </p:cNvSpPr>
          <p:nvPr/>
        </p:nvSpPr>
        <p:spPr bwMode="auto">
          <a:xfrm>
            <a:off x="0" y="914400"/>
            <a:ext cx="9144000" cy="523220"/>
          </a:xfrm>
          <a:prstGeom prst="rect">
            <a:avLst/>
          </a:prstGeom>
          <a:noFill/>
          <a:ln w="9525">
            <a:noFill/>
            <a:miter lim="800000"/>
            <a:headEnd/>
            <a:tailEnd/>
          </a:ln>
          <a:effectLst/>
        </p:spPr>
        <p:txBody>
          <a:bodyPr>
            <a:spAutoFit/>
          </a:bodyPr>
          <a:lstStyle/>
          <a:p>
            <a:pPr algn="ctr">
              <a:spcBef>
                <a:spcPts val="600"/>
              </a:spcBef>
            </a:pPr>
            <a:r>
              <a:rPr lang="en-US" sz="2800" b="1" dirty="0" err="1">
                <a:latin typeface="+mj-lt"/>
              </a:rPr>
              <a:t>Farallon</a:t>
            </a:r>
            <a:r>
              <a:rPr lang="en-US" sz="2800" b="1" dirty="0">
                <a:latin typeface="+mj-lt"/>
              </a:rPr>
              <a:t> </a:t>
            </a:r>
            <a:r>
              <a:rPr lang="en-US" sz="2800" b="1" dirty="0" smtClean="0">
                <a:latin typeface="+mj-lt"/>
              </a:rPr>
              <a:t>House Mouse Population Cycle</a:t>
            </a:r>
            <a:endParaRPr lang="en-US" sz="2800" b="1" dirty="0">
              <a:latin typeface="+mj-lt"/>
            </a:endParaRPr>
          </a:p>
        </p:txBody>
      </p:sp>
      <p:sp>
        <p:nvSpPr>
          <p:cNvPr id="18" name="Rectangle 17"/>
          <p:cNvSpPr/>
          <p:nvPr/>
        </p:nvSpPr>
        <p:spPr>
          <a:xfrm>
            <a:off x="2209800" y="6172200"/>
            <a:ext cx="4572000" cy="461665"/>
          </a:xfrm>
          <a:prstGeom prst="rect">
            <a:avLst/>
          </a:prstGeom>
        </p:spPr>
        <p:txBody>
          <a:bodyPr>
            <a:spAutoFit/>
          </a:bodyPr>
          <a:lstStyle/>
          <a:p>
            <a:pPr algn="ctr">
              <a:spcBef>
                <a:spcPts val="600"/>
              </a:spcBef>
            </a:pPr>
            <a:r>
              <a:rPr lang="en-US" sz="2400" b="1" dirty="0" smtClean="0">
                <a:latin typeface="+mn-lt"/>
              </a:rPr>
              <a:t>(mouse trap success by month)</a:t>
            </a:r>
            <a:endParaRPr lang="en-US" sz="2400" b="1" dirty="0">
              <a:latin typeface="+mn-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Text Box 46"/>
          <p:cNvSpPr txBox="1">
            <a:spLocks noChangeArrowheads="1"/>
          </p:cNvSpPr>
          <p:nvPr/>
        </p:nvSpPr>
        <p:spPr bwMode="auto">
          <a:xfrm>
            <a:off x="1193800" y="6400800"/>
            <a:ext cx="552450" cy="366712"/>
          </a:xfrm>
          <a:prstGeom prst="rect">
            <a:avLst/>
          </a:prstGeom>
          <a:noFill/>
          <a:ln w="9525">
            <a:noFill/>
            <a:miter lim="800000"/>
            <a:headEnd/>
            <a:tailEnd/>
          </a:ln>
          <a:effectLst/>
        </p:spPr>
        <p:txBody>
          <a:bodyPr wrap="none">
            <a:spAutoFit/>
          </a:bodyPr>
          <a:lstStyle/>
          <a:p>
            <a:r>
              <a:rPr lang="en-US" sz="1800" dirty="0"/>
              <a:t>Fall</a:t>
            </a:r>
          </a:p>
        </p:txBody>
      </p:sp>
      <p:sp>
        <p:nvSpPr>
          <p:cNvPr id="16394" name="Text Box 47"/>
          <p:cNvSpPr txBox="1">
            <a:spLocks noChangeArrowheads="1"/>
          </p:cNvSpPr>
          <p:nvPr/>
        </p:nvSpPr>
        <p:spPr bwMode="auto">
          <a:xfrm>
            <a:off x="3956050" y="6400800"/>
            <a:ext cx="844550" cy="366713"/>
          </a:xfrm>
          <a:prstGeom prst="rect">
            <a:avLst/>
          </a:prstGeom>
          <a:noFill/>
          <a:ln w="9525">
            <a:noFill/>
            <a:miter lim="800000"/>
            <a:headEnd/>
            <a:tailEnd/>
          </a:ln>
          <a:effectLst/>
        </p:spPr>
        <p:txBody>
          <a:bodyPr wrap="none">
            <a:spAutoFit/>
          </a:bodyPr>
          <a:lstStyle/>
          <a:p>
            <a:r>
              <a:rPr lang="en-US" sz="1800" dirty="0"/>
              <a:t>Winter</a:t>
            </a:r>
          </a:p>
        </p:txBody>
      </p:sp>
      <p:sp>
        <p:nvSpPr>
          <p:cNvPr id="16395" name="Text Box 48"/>
          <p:cNvSpPr txBox="1">
            <a:spLocks noChangeArrowheads="1"/>
          </p:cNvSpPr>
          <p:nvPr/>
        </p:nvSpPr>
        <p:spPr bwMode="auto">
          <a:xfrm>
            <a:off x="7772400" y="6400800"/>
            <a:ext cx="844550" cy="366713"/>
          </a:xfrm>
          <a:prstGeom prst="rect">
            <a:avLst/>
          </a:prstGeom>
          <a:noFill/>
          <a:ln w="9525">
            <a:noFill/>
            <a:miter lim="800000"/>
            <a:headEnd/>
            <a:tailEnd/>
          </a:ln>
          <a:effectLst/>
        </p:spPr>
        <p:txBody>
          <a:bodyPr wrap="none">
            <a:spAutoFit/>
          </a:bodyPr>
          <a:lstStyle/>
          <a:p>
            <a:r>
              <a:rPr lang="en-US" sz="1800" dirty="0"/>
              <a:t>Spring</a:t>
            </a:r>
          </a:p>
        </p:txBody>
      </p:sp>
      <p:sp>
        <p:nvSpPr>
          <p:cNvPr id="47153" name="Rectangle 49"/>
          <p:cNvSpPr>
            <a:spLocks noChangeArrowheads="1"/>
          </p:cNvSpPr>
          <p:nvPr/>
        </p:nvSpPr>
        <p:spPr bwMode="auto">
          <a:xfrm>
            <a:off x="1143000" y="6477000"/>
            <a:ext cx="762000" cy="381000"/>
          </a:xfrm>
          <a:prstGeom prst="rect">
            <a:avLst/>
          </a:prstGeom>
          <a:noFill/>
          <a:ln w="9525">
            <a:noFill/>
            <a:miter lim="800000"/>
            <a:headEnd/>
            <a:tailEnd/>
          </a:ln>
          <a:effectLst/>
        </p:spPr>
        <p:txBody>
          <a:bodyPr wrap="none" anchor="ctr"/>
          <a:lstStyle/>
          <a:p>
            <a:endParaRPr lang="en-US" dirty="0">
              <a:latin typeface="+mn-lt"/>
            </a:endParaRPr>
          </a:p>
        </p:txBody>
      </p:sp>
      <p:sp>
        <p:nvSpPr>
          <p:cNvPr id="47154" name="Rectangle 50"/>
          <p:cNvSpPr>
            <a:spLocks noChangeArrowheads="1"/>
          </p:cNvSpPr>
          <p:nvPr/>
        </p:nvSpPr>
        <p:spPr bwMode="auto">
          <a:xfrm>
            <a:off x="4038600" y="6400800"/>
            <a:ext cx="762000" cy="381000"/>
          </a:xfrm>
          <a:prstGeom prst="rect">
            <a:avLst/>
          </a:prstGeom>
          <a:noFill/>
          <a:ln w="9525">
            <a:noFill/>
            <a:miter lim="800000"/>
            <a:headEnd/>
            <a:tailEnd/>
          </a:ln>
          <a:effectLst/>
        </p:spPr>
        <p:txBody>
          <a:bodyPr wrap="none" anchor="ctr"/>
          <a:lstStyle/>
          <a:p>
            <a:endParaRPr lang="en-US" dirty="0">
              <a:latin typeface="+mn-lt"/>
            </a:endParaRPr>
          </a:p>
        </p:txBody>
      </p:sp>
      <p:sp>
        <p:nvSpPr>
          <p:cNvPr id="47155" name="Rectangle 51"/>
          <p:cNvSpPr>
            <a:spLocks noChangeArrowheads="1"/>
          </p:cNvSpPr>
          <p:nvPr/>
        </p:nvSpPr>
        <p:spPr bwMode="auto">
          <a:xfrm>
            <a:off x="7772400" y="6477000"/>
            <a:ext cx="762000" cy="381000"/>
          </a:xfrm>
          <a:prstGeom prst="rect">
            <a:avLst/>
          </a:prstGeom>
          <a:noFill/>
          <a:ln w="9525">
            <a:noFill/>
            <a:miter lim="800000"/>
            <a:headEnd/>
            <a:tailEnd/>
          </a:ln>
          <a:effectLst/>
        </p:spPr>
        <p:txBody>
          <a:bodyPr wrap="none" anchor="ctr"/>
          <a:lstStyle/>
          <a:p>
            <a:endParaRPr lang="en-US" dirty="0">
              <a:latin typeface="+mn-lt"/>
            </a:endParaRPr>
          </a:p>
        </p:txBody>
      </p:sp>
      <p:pic>
        <p:nvPicPr>
          <p:cNvPr id="47141" name="Picture 37" descr="AshyStormPetrel_1"/>
          <p:cNvPicPr>
            <a:picLocks noChangeAspect="1" noChangeArrowheads="1"/>
          </p:cNvPicPr>
          <p:nvPr/>
        </p:nvPicPr>
        <p:blipFill>
          <a:blip r:embed="rId3" cstate="screen"/>
          <a:srcRect/>
          <a:stretch>
            <a:fillRect/>
          </a:stretch>
        </p:blipFill>
        <p:spPr bwMode="auto">
          <a:xfrm>
            <a:off x="6400800" y="4038600"/>
            <a:ext cx="1585912" cy="1912727"/>
          </a:xfrm>
          <a:prstGeom prst="rect">
            <a:avLst/>
          </a:prstGeom>
          <a:noFill/>
          <a:ln w="9525">
            <a:noFill/>
            <a:miter lim="800000"/>
            <a:headEnd/>
            <a:tailEnd/>
          </a:ln>
        </p:spPr>
      </p:pic>
      <p:sp>
        <p:nvSpPr>
          <p:cNvPr id="16387" name="Freeform 9"/>
          <p:cNvSpPr>
            <a:spLocks/>
          </p:cNvSpPr>
          <p:nvPr/>
        </p:nvSpPr>
        <p:spPr bwMode="auto">
          <a:xfrm>
            <a:off x="457200" y="1447800"/>
            <a:ext cx="8393113" cy="3819525"/>
          </a:xfrm>
          <a:custGeom>
            <a:avLst/>
            <a:gdLst>
              <a:gd name="T0" fmla="*/ 2147483647 w 5287"/>
              <a:gd name="T1" fmla="*/ 2147483647 h 2406"/>
              <a:gd name="T2" fmla="*/ 2147483647 w 5287"/>
              <a:gd name="T3" fmla="*/ 2147483647 h 2406"/>
              <a:gd name="T4" fmla="*/ 2147483647 w 5287"/>
              <a:gd name="T5" fmla="*/ 2147483647 h 2406"/>
              <a:gd name="T6" fmla="*/ 2147483647 w 5287"/>
              <a:gd name="T7" fmla="*/ 2147483647 h 2406"/>
              <a:gd name="T8" fmla="*/ 2147483647 w 5287"/>
              <a:gd name="T9" fmla="*/ 2147483647 h 2406"/>
              <a:gd name="T10" fmla="*/ 2147483647 w 5287"/>
              <a:gd name="T11" fmla="*/ 2147483647 h 2406"/>
              <a:gd name="T12" fmla="*/ 2147483647 w 5287"/>
              <a:gd name="T13" fmla="*/ 2147483647 h 2406"/>
              <a:gd name="T14" fmla="*/ 2147483647 w 5287"/>
              <a:gd name="T15" fmla="*/ 2147483647 h 2406"/>
              <a:gd name="T16" fmla="*/ 2147483647 w 5287"/>
              <a:gd name="T17" fmla="*/ 2147483647 h 2406"/>
              <a:gd name="T18" fmla="*/ 2147483647 w 5287"/>
              <a:gd name="T19" fmla="*/ 2147483647 h 2406"/>
              <a:gd name="T20" fmla="*/ 2147483647 w 5287"/>
              <a:gd name="T21" fmla="*/ 2147483647 h 2406"/>
              <a:gd name="T22" fmla="*/ 2147483647 w 5287"/>
              <a:gd name="T23" fmla="*/ 2147483647 h 2406"/>
              <a:gd name="T24" fmla="*/ 2147483647 w 5287"/>
              <a:gd name="T25" fmla="*/ 2147483647 h 2406"/>
              <a:gd name="T26" fmla="*/ 2147483647 w 5287"/>
              <a:gd name="T27" fmla="*/ 2147483647 h 2406"/>
              <a:gd name="T28" fmla="*/ 2147483647 w 5287"/>
              <a:gd name="T29" fmla="*/ 2147483647 h 2406"/>
              <a:gd name="T30" fmla="*/ 2147483647 w 5287"/>
              <a:gd name="T31" fmla="*/ 2147483647 h 2406"/>
              <a:gd name="T32" fmla="*/ 2147483647 w 5287"/>
              <a:gd name="T33" fmla="*/ 2147483647 h 2406"/>
              <a:gd name="T34" fmla="*/ 2147483647 w 5287"/>
              <a:gd name="T35" fmla="*/ 2147483647 h 2406"/>
              <a:gd name="T36" fmla="*/ 2147483647 w 5287"/>
              <a:gd name="T37" fmla="*/ 2147483647 h 2406"/>
              <a:gd name="T38" fmla="*/ 2147483647 w 5287"/>
              <a:gd name="T39" fmla="*/ 2147483647 h 2406"/>
              <a:gd name="T40" fmla="*/ 2147483647 w 5287"/>
              <a:gd name="T41" fmla="*/ 2147483647 h 2406"/>
              <a:gd name="T42" fmla="*/ 2147483647 w 5287"/>
              <a:gd name="T43" fmla="*/ 2147483647 h 2406"/>
              <a:gd name="T44" fmla="*/ 2147483647 w 5287"/>
              <a:gd name="T45" fmla="*/ 2147483647 h 2406"/>
              <a:gd name="T46" fmla="*/ 2147483647 w 5287"/>
              <a:gd name="T47" fmla="*/ 2147483647 h 2406"/>
              <a:gd name="T48" fmla="*/ 2147483647 w 5287"/>
              <a:gd name="T49" fmla="*/ 2147483647 h 2406"/>
              <a:gd name="T50" fmla="*/ 2147483647 w 5287"/>
              <a:gd name="T51" fmla="*/ 2147483647 h 2406"/>
              <a:gd name="T52" fmla="*/ 2147483647 w 5287"/>
              <a:gd name="T53" fmla="*/ 2147483647 h 2406"/>
              <a:gd name="T54" fmla="*/ 2147483647 w 5287"/>
              <a:gd name="T55" fmla="*/ 2147483647 h 2406"/>
              <a:gd name="T56" fmla="*/ 2147483647 w 5287"/>
              <a:gd name="T57" fmla="*/ 2147483647 h 2406"/>
              <a:gd name="T58" fmla="*/ 2147483647 w 5287"/>
              <a:gd name="T59" fmla="*/ 2147483647 h 2406"/>
              <a:gd name="T60" fmla="*/ 2147483647 w 5287"/>
              <a:gd name="T61" fmla="*/ 2147483647 h 2406"/>
              <a:gd name="T62" fmla="*/ 2147483647 w 5287"/>
              <a:gd name="T63" fmla="*/ 2147483647 h 2406"/>
              <a:gd name="T64" fmla="*/ 2147483647 w 5287"/>
              <a:gd name="T65" fmla="*/ 2147483647 h 24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287" h="2406">
                <a:moveTo>
                  <a:pt x="5282" y="2324"/>
                </a:moveTo>
                <a:cubicBezTo>
                  <a:pt x="5268" y="2277"/>
                  <a:pt x="5287" y="2332"/>
                  <a:pt x="5262" y="2284"/>
                </a:cubicBezTo>
                <a:cubicBezTo>
                  <a:pt x="5246" y="2253"/>
                  <a:pt x="5239" y="2215"/>
                  <a:pt x="5228" y="2182"/>
                </a:cubicBezTo>
                <a:cubicBezTo>
                  <a:pt x="5225" y="2174"/>
                  <a:pt x="5196" y="2138"/>
                  <a:pt x="5194" y="2135"/>
                </a:cubicBezTo>
                <a:cubicBezTo>
                  <a:pt x="5184" y="2101"/>
                  <a:pt x="5182" y="2080"/>
                  <a:pt x="5154" y="2060"/>
                </a:cubicBezTo>
                <a:cubicBezTo>
                  <a:pt x="5126" y="2019"/>
                  <a:pt x="5086" y="1998"/>
                  <a:pt x="5038" y="1986"/>
                </a:cubicBezTo>
                <a:cubicBezTo>
                  <a:pt x="5027" y="1983"/>
                  <a:pt x="5016" y="1982"/>
                  <a:pt x="5005" y="1979"/>
                </a:cubicBezTo>
                <a:cubicBezTo>
                  <a:pt x="4991" y="1975"/>
                  <a:pt x="4964" y="1965"/>
                  <a:pt x="4964" y="1965"/>
                </a:cubicBezTo>
                <a:cubicBezTo>
                  <a:pt x="4926" y="1910"/>
                  <a:pt x="4955" y="1960"/>
                  <a:pt x="4944" y="1823"/>
                </a:cubicBezTo>
                <a:cubicBezTo>
                  <a:pt x="4937" y="1741"/>
                  <a:pt x="4937" y="1654"/>
                  <a:pt x="4889" y="1586"/>
                </a:cubicBezTo>
                <a:cubicBezTo>
                  <a:pt x="4873" y="1536"/>
                  <a:pt x="4850" y="1475"/>
                  <a:pt x="4808" y="1444"/>
                </a:cubicBezTo>
                <a:cubicBezTo>
                  <a:pt x="4784" y="1408"/>
                  <a:pt x="4758" y="1378"/>
                  <a:pt x="4733" y="1342"/>
                </a:cubicBezTo>
                <a:cubicBezTo>
                  <a:pt x="4714" y="1314"/>
                  <a:pt x="4624" y="1295"/>
                  <a:pt x="4591" y="1288"/>
                </a:cubicBezTo>
                <a:cubicBezTo>
                  <a:pt x="4541" y="1262"/>
                  <a:pt x="4526" y="1232"/>
                  <a:pt x="4517" y="1179"/>
                </a:cubicBezTo>
                <a:cubicBezTo>
                  <a:pt x="4513" y="1131"/>
                  <a:pt x="4512" y="1094"/>
                  <a:pt x="4496" y="1051"/>
                </a:cubicBezTo>
                <a:cubicBezTo>
                  <a:pt x="4487" y="1026"/>
                  <a:pt x="4464" y="1008"/>
                  <a:pt x="4456" y="983"/>
                </a:cubicBezTo>
                <a:cubicBezTo>
                  <a:pt x="4435" y="921"/>
                  <a:pt x="4420" y="875"/>
                  <a:pt x="4381" y="820"/>
                </a:cubicBezTo>
                <a:cubicBezTo>
                  <a:pt x="4364" y="797"/>
                  <a:pt x="4364" y="777"/>
                  <a:pt x="4340" y="759"/>
                </a:cubicBezTo>
                <a:cubicBezTo>
                  <a:pt x="4283" y="715"/>
                  <a:pt x="4220" y="696"/>
                  <a:pt x="4151" y="678"/>
                </a:cubicBezTo>
                <a:cubicBezTo>
                  <a:pt x="4121" y="648"/>
                  <a:pt x="4096" y="604"/>
                  <a:pt x="4063" y="583"/>
                </a:cubicBezTo>
                <a:cubicBezTo>
                  <a:pt x="4054" y="570"/>
                  <a:pt x="4048" y="554"/>
                  <a:pt x="4036" y="542"/>
                </a:cubicBezTo>
                <a:cubicBezTo>
                  <a:pt x="4009" y="515"/>
                  <a:pt x="3974" y="502"/>
                  <a:pt x="3947" y="475"/>
                </a:cubicBezTo>
                <a:cubicBezTo>
                  <a:pt x="3935" y="463"/>
                  <a:pt x="3927" y="446"/>
                  <a:pt x="3914" y="434"/>
                </a:cubicBezTo>
                <a:cubicBezTo>
                  <a:pt x="3902" y="423"/>
                  <a:pt x="3873" y="407"/>
                  <a:pt x="3873" y="407"/>
                </a:cubicBezTo>
                <a:cubicBezTo>
                  <a:pt x="3848" y="370"/>
                  <a:pt x="3815" y="350"/>
                  <a:pt x="3778" y="325"/>
                </a:cubicBezTo>
                <a:cubicBezTo>
                  <a:pt x="3751" y="307"/>
                  <a:pt x="3724" y="290"/>
                  <a:pt x="3697" y="271"/>
                </a:cubicBezTo>
                <a:cubicBezTo>
                  <a:pt x="3685" y="263"/>
                  <a:pt x="3670" y="262"/>
                  <a:pt x="3656" y="258"/>
                </a:cubicBezTo>
                <a:cubicBezTo>
                  <a:pt x="3580" y="234"/>
                  <a:pt x="3514" y="224"/>
                  <a:pt x="3432" y="217"/>
                </a:cubicBezTo>
                <a:cubicBezTo>
                  <a:pt x="3390" y="208"/>
                  <a:pt x="3346" y="201"/>
                  <a:pt x="3304" y="190"/>
                </a:cubicBezTo>
                <a:cubicBezTo>
                  <a:pt x="3276" y="171"/>
                  <a:pt x="3260" y="140"/>
                  <a:pt x="3229" y="129"/>
                </a:cubicBezTo>
                <a:cubicBezTo>
                  <a:pt x="3204" y="104"/>
                  <a:pt x="3172" y="93"/>
                  <a:pt x="3141" y="75"/>
                </a:cubicBezTo>
                <a:cubicBezTo>
                  <a:pt x="3126" y="66"/>
                  <a:pt x="3116" y="55"/>
                  <a:pt x="3100" y="48"/>
                </a:cubicBezTo>
                <a:cubicBezTo>
                  <a:pt x="3028" y="16"/>
                  <a:pt x="2940" y="11"/>
                  <a:pt x="2863" y="0"/>
                </a:cubicBezTo>
                <a:cubicBezTo>
                  <a:pt x="2829" y="2"/>
                  <a:pt x="2796" y="4"/>
                  <a:pt x="2762" y="7"/>
                </a:cubicBezTo>
                <a:cubicBezTo>
                  <a:pt x="2726" y="10"/>
                  <a:pt x="2653" y="20"/>
                  <a:pt x="2653" y="20"/>
                </a:cubicBezTo>
                <a:cubicBezTo>
                  <a:pt x="2609" y="35"/>
                  <a:pt x="2574" y="73"/>
                  <a:pt x="2531" y="88"/>
                </a:cubicBezTo>
                <a:cubicBezTo>
                  <a:pt x="2479" y="106"/>
                  <a:pt x="2431" y="119"/>
                  <a:pt x="2375" y="122"/>
                </a:cubicBezTo>
                <a:cubicBezTo>
                  <a:pt x="2298" y="126"/>
                  <a:pt x="2222" y="127"/>
                  <a:pt x="2145" y="129"/>
                </a:cubicBezTo>
                <a:cubicBezTo>
                  <a:pt x="2110" y="141"/>
                  <a:pt x="2075" y="152"/>
                  <a:pt x="2043" y="170"/>
                </a:cubicBezTo>
                <a:cubicBezTo>
                  <a:pt x="1977" y="207"/>
                  <a:pt x="2027" y="190"/>
                  <a:pt x="1982" y="203"/>
                </a:cubicBezTo>
                <a:cubicBezTo>
                  <a:pt x="1948" y="238"/>
                  <a:pt x="1912" y="266"/>
                  <a:pt x="1881" y="305"/>
                </a:cubicBezTo>
                <a:cubicBezTo>
                  <a:pt x="1849" y="346"/>
                  <a:pt x="1823" y="398"/>
                  <a:pt x="1779" y="427"/>
                </a:cubicBezTo>
                <a:cubicBezTo>
                  <a:pt x="1771" y="451"/>
                  <a:pt x="1756" y="466"/>
                  <a:pt x="1745" y="488"/>
                </a:cubicBezTo>
                <a:cubicBezTo>
                  <a:pt x="1729" y="519"/>
                  <a:pt x="1716" y="581"/>
                  <a:pt x="1684" y="603"/>
                </a:cubicBezTo>
                <a:cubicBezTo>
                  <a:pt x="1667" y="615"/>
                  <a:pt x="1657" y="620"/>
                  <a:pt x="1643" y="637"/>
                </a:cubicBezTo>
                <a:cubicBezTo>
                  <a:pt x="1626" y="657"/>
                  <a:pt x="1599" y="697"/>
                  <a:pt x="1569" y="698"/>
                </a:cubicBezTo>
                <a:cubicBezTo>
                  <a:pt x="1479" y="702"/>
                  <a:pt x="1388" y="703"/>
                  <a:pt x="1298" y="705"/>
                </a:cubicBezTo>
                <a:cubicBezTo>
                  <a:pt x="1250" y="720"/>
                  <a:pt x="1196" y="723"/>
                  <a:pt x="1162" y="766"/>
                </a:cubicBezTo>
                <a:cubicBezTo>
                  <a:pt x="1152" y="779"/>
                  <a:pt x="1144" y="793"/>
                  <a:pt x="1135" y="807"/>
                </a:cubicBezTo>
                <a:cubicBezTo>
                  <a:pt x="1131" y="814"/>
                  <a:pt x="1122" y="827"/>
                  <a:pt x="1122" y="827"/>
                </a:cubicBezTo>
                <a:cubicBezTo>
                  <a:pt x="1098" y="920"/>
                  <a:pt x="1134" y="1024"/>
                  <a:pt x="1054" y="1084"/>
                </a:cubicBezTo>
                <a:cubicBezTo>
                  <a:pt x="1019" y="1152"/>
                  <a:pt x="1062" y="1083"/>
                  <a:pt x="1020" y="1118"/>
                </a:cubicBezTo>
                <a:cubicBezTo>
                  <a:pt x="1014" y="1123"/>
                  <a:pt x="1013" y="1134"/>
                  <a:pt x="1006" y="1139"/>
                </a:cubicBezTo>
                <a:cubicBezTo>
                  <a:pt x="995" y="1148"/>
                  <a:pt x="978" y="1146"/>
                  <a:pt x="966" y="1152"/>
                </a:cubicBezTo>
                <a:cubicBezTo>
                  <a:pt x="918" y="1177"/>
                  <a:pt x="901" y="1173"/>
                  <a:pt x="837" y="1179"/>
                </a:cubicBezTo>
                <a:cubicBezTo>
                  <a:pt x="806" y="1190"/>
                  <a:pt x="774" y="1193"/>
                  <a:pt x="742" y="1200"/>
                </a:cubicBezTo>
                <a:cubicBezTo>
                  <a:pt x="720" y="1214"/>
                  <a:pt x="709" y="1232"/>
                  <a:pt x="688" y="1247"/>
                </a:cubicBezTo>
                <a:cubicBezTo>
                  <a:pt x="670" y="1272"/>
                  <a:pt x="645" y="1298"/>
                  <a:pt x="620" y="1315"/>
                </a:cubicBezTo>
                <a:cubicBezTo>
                  <a:pt x="591" y="1359"/>
                  <a:pt x="515" y="1401"/>
                  <a:pt x="464" y="1416"/>
                </a:cubicBezTo>
                <a:cubicBezTo>
                  <a:pt x="430" y="1440"/>
                  <a:pt x="388" y="1443"/>
                  <a:pt x="349" y="1457"/>
                </a:cubicBezTo>
                <a:cubicBezTo>
                  <a:pt x="322" y="1497"/>
                  <a:pt x="301" y="1539"/>
                  <a:pt x="275" y="1579"/>
                </a:cubicBezTo>
                <a:cubicBezTo>
                  <a:pt x="236" y="1730"/>
                  <a:pt x="278" y="1551"/>
                  <a:pt x="254" y="1891"/>
                </a:cubicBezTo>
                <a:cubicBezTo>
                  <a:pt x="251" y="1930"/>
                  <a:pt x="210" y="1945"/>
                  <a:pt x="186" y="1965"/>
                </a:cubicBezTo>
                <a:cubicBezTo>
                  <a:pt x="164" y="1983"/>
                  <a:pt x="156" y="2004"/>
                  <a:pt x="132" y="2020"/>
                </a:cubicBezTo>
                <a:cubicBezTo>
                  <a:pt x="118" y="2061"/>
                  <a:pt x="7" y="2119"/>
                  <a:pt x="4" y="2169"/>
                </a:cubicBezTo>
                <a:cubicBezTo>
                  <a:pt x="0" y="2248"/>
                  <a:pt x="4" y="2327"/>
                  <a:pt x="4" y="2406"/>
                </a:cubicBezTo>
              </a:path>
            </a:pathLst>
          </a:custGeom>
          <a:noFill/>
          <a:ln w="9525">
            <a:solidFill>
              <a:schemeClr val="tx1"/>
            </a:solidFill>
            <a:round/>
            <a:headEnd/>
            <a:tailEnd/>
          </a:ln>
          <a:effectLst/>
        </p:spPr>
        <p:txBody>
          <a:bodyPr/>
          <a:lstStyle/>
          <a:p>
            <a:endParaRPr lang="en-US"/>
          </a:p>
        </p:txBody>
      </p:sp>
      <p:pic>
        <p:nvPicPr>
          <p:cNvPr id="47114" name="Picture 10" descr="Mus_musculus"/>
          <p:cNvPicPr>
            <a:picLocks noChangeAspect="1" noChangeArrowheads="1"/>
          </p:cNvPicPr>
          <p:nvPr/>
        </p:nvPicPr>
        <p:blipFill>
          <a:blip r:embed="rId4" cstate="screen">
            <a:clrChange>
              <a:clrFrom>
                <a:srgbClr val="FAFAF0"/>
              </a:clrFrom>
              <a:clrTo>
                <a:srgbClr val="FAFAF0">
                  <a:alpha val="0"/>
                </a:srgbClr>
              </a:clrTo>
            </a:clrChange>
          </a:blip>
          <a:srcRect/>
          <a:stretch>
            <a:fillRect/>
          </a:stretch>
        </p:blipFill>
        <p:spPr bwMode="auto">
          <a:xfrm>
            <a:off x="685800" y="4114800"/>
            <a:ext cx="2598679" cy="2015406"/>
          </a:xfrm>
          <a:prstGeom prst="rect">
            <a:avLst/>
          </a:prstGeom>
          <a:noFill/>
          <a:ln w="9525">
            <a:noFill/>
            <a:miter lim="800000"/>
            <a:headEnd/>
            <a:tailEnd/>
          </a:ln>
        </p:spPr>
      </p:pic>
      <p:sp>
        <p:nvSpPr>
          <p:cNvPr id="47137" name="AutoShape 33"/>
          <p:cNvSpPr>
            <a:spLocks noChangeArrowheads="1"/>
          </p:cNvSpPr>
          <p:nvPr/>
        </p:nvSpPr>
        <p:spPr bwMode="auto">
          <a:xfrm rot="18986647">
            <a:off x="2971800" y="3276600"/>
            <a:ext cx="1676400" cy="533400"/>
          </a:xfrm>
          <a:prstGeom prst="leftArrow">
            <a:avLst>
              <a:gd name="adj1" fmla="val 50000"/>
              <a:gd name="adj2" fmla="val 78571"/>
            </a:avLst>
          </a:prstGeom>
          <a:solidFill>
            <a:srgbClr val="FF0000"/>
          </a:solidFill>
          <a:ln w="9525">
            <a:solidFill>
              <a:schemeClr val="tx1"/>
            </a:solidFill>
            <a:miter lim="800000"/>
            <a:headEnd/>
            <a:tailEnd/>
          </a:ln>
          <a:effectLst/>
        </p:spPr>
        <p:txBody>
          <a:bodyPr wrap="none" anchor="ctr"/>
          <a:lstStyle/>
          <a:p>
            <a:endParaRPr lang="en-US"/>
          </a:p>
        </p:txBody>
      </p:sp>
      <p:grpSp>
        <p:nvGrpSpPr>
          <p:cNvPr id="16392" name="Group 45"/>
          <p:cNvGrpSpPr>
            <a:grpSpLocks/>
          </p:cNvGrpSpPr>
          <p:nvPr/>
        </p:nvGrpSpPr>
        <p:grpSpPr bwMode="auto">
          <a:xfrm>
            <a:off x="1524000" y="6248400"/>
            <a:ext cx="6705600" cy="152400"/>
            <a:chOff x="816" y="4032"/>
            <a:chExt cx="4224" cy="96"/>
          </a:xfrm>
        </p:grpSpPr>
        <p:sp>
          <p:nvSpPr>
            <p:cNvPr id="16401" name="Line 41"/>
            <p:cNvSpPr>
              <a:spLocks noChangeShapeType="1"/>
            </p:cNvSpPr>
            <p:nvPr/>
          </p:nvSpPr>
          <p:spPr bwMode="auto">
            <a:xfrm>
              <a:off x="816" y="4128"/>
              <a:ext cx="4224" cy="0"/>
            </a:xfrm>
            <a:prstGeom prst="line">
              <a:avLst/>
            </a:prstGeom>
            <a:noFill/>
            <a:ln w="9525">
              <a:solidFill>
                <a:schemeClr val="tx1"/>
              </a:solidFill>
              <a:round/>
              <a:headEnd/>
              <a:tailEnd/>
            </a:ln>
            <a:effectLst/>
          </p:spPr>
          <p:txBody>
            <a:bodyPr/>
            <a:lstStyle/>
            <a:p>
              <a:endParaRPr lang="en-US"/>
            </a:p>
          </p:txBody>
        </p:sp>
        <p:sp>
          <p:nvSpPr>
            <p:cNvPr id="16402" name="Line 42"/>
            <p:cNvSpPr>
              <a:spLocks noChangeShapeType="1"/>
            </p:cNvSpPr>
            <p:nvPr/>
          </p:nvSpPr>
          <p:spPr bwMode="auto">
            <a:xfrm>
              <a:off x="816" y="4032"/>
              <a:ext cx="0" cy="96"/>
            </a:xfrm>
            <a:prstGeom prst="line">
              <a:avLst/>
            </a:prstGeom>
            <a:noFill/>
            <a:ln w="9525">
              <a:solidFill>
                <a:schemeClr val="tx1"/>
              </a:solidFill>
              <a:round/>
              <a:headEnd/>
              <a:tailEnd/>
            </a:ln>
            <a:effectLst/>
          </p:spPr>
          <p:txBody>
            <a:bodyPr/>
            <a:lstStyle/>
            <a:p>
              <a:endParaRPr lang="en-US"/>
            </a:p>
          </p:txBody>
        </p:sp>
        <p:sp>
          <p:nvSpPr>
            <p:cNvPr id="16403" name="Line 43"/>
            <p:cNvSpPr>
              <a:spLocks noChangeShapeType="1"/>
            </p:cNvSpPr>
            <p:nvPr/>
          </p:nvSpPr>
          <p:spPr bwMode="auto">
            <a:xfrm>
              <a:off x="5040" y="4032"/>
              <a:ext cx="0" cy="96"/>
            </a:xfrm>
            <a:prstGeom prst="line">
              <a:avLst/>
            </a:prstGeom>
            <a:noFill/>
            <a:ln w="9525">
              <a:solidFill>
                <a:schemeClr val="tx1"/>
              </a:solidFill>
              <a:round/>
              <a:headEnd/>
              <a:tailEnd/>
            </a:ln>
            <a:effectLst/>
          </p:spPr>
          <p:txBody>
            <a:bodyPr/>
            <a:lstStyle/>
            <a:p>
              <a:endParaRPr lang="en-US"/>
            </a:p>
          </p:txBody>
        </p:sp>
        <p:sp>
          <p:nvSpPr>
            <p:cNvPr id="16404" name="Line 44"/>
            <p:cNvSpPr>
              <a:spLocks noChangeShapeType="1"/>
            </p:cNvSpPr>
            <p:nvPr/>
          </p:nvSpPr>
          <p:spPr bwMode="auto">
            <a:xfrm>
              <a:off x="2640" y="4032"/>
              <a:ext cx="0" cy="96"/>
            </a:xfrm>
            <a:prstGeom prst="line">
              <a:avLst/>
            </a:prstGeom>
            <a:noFill/>
            <a:ln w="9525">
              <a:solidFill>
                <a:schemeClr val="tx1"/>
              </a:solidFill>
              <a:round/>
              <a:headEnd/>
              <a:tailEnd/>
            </a:ln>
            <a:effectLst/>
          </p:spPr>
          <p:txBody>
            <a:bodyPr/>
            <a:lstStyle/>
            <a:p>
              <a:endParaRPr lang="en-US"/>
            </a:p>
          </p:txBody>
        </p:sp>
      </p:grpSp>
      <p:pic>
        <p:nvPicPr>
          <p:cNvPr id="47119" name="Picture 15" descr="buow"/>
          <p:cNvPicPr>
            <a:picLocks noChangeAspect="1" noChangeArrowheads="1"/>
          </p:cNvPicPr>
          <p:nvPr/>
        </p:nvPicPr>
        <p:blipFill>
          <a:blip r:embed="rId5" cstate="screen"/>
          <a:srcRect/>
          <a:stretch>
            <a:fillRect/>
          </a:stretch>
        </p:blipFill>
        <p:spPr bwMode="auto">
          <a:xfrm>
            <a:off x="4038600" y="838200"/>
            <a:ext cx="998855" cy="1981200"/>
          </a:xfrm>
          <a:prstGeom prst="rect">
            <a:avLst/>
          </a:prstGeom>
          <a:noFill/>
          <a:ln w="9525">
            <a:noFill/>
            <a:miter lim="800000"/>
            <a:headEnd/>
            <a:tailEnd/>
          </a:ln>
        </p:spPr>
      </p:pic>
    </p:spTree>
    <p:extLst>
      <p:ext uri="{BB962C8B-B14F-4D97-AF65-F5344CB8AC3E}">
        <p14:creationId xmlns:p14="http://schemas.microsoft.com/office/powerpoint/2010/main" val="248374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NWRS Mission</a:t>
            </a:r>
            <a:endParaRPr lang="en-US" dirty="0">
              <a:solidFill>
                <a:schemeClr val="tx1"/>
              </a:solidFill>
            </a:endParaRPr>
          </a:p>
        </p:txBody>
      </p:sp>
      <p:sp>
        <p:nvSpPr>
          <p:cNvPr id="3" name="Content Placeholder 2"/>
          <p:cNvSpPr>
            <a:spLocks noGrp="1"/>
          </p:cNvSpPr>
          <p:nvPr>
            <p:ph idx="1"/>
          </p:nvPr>
        </p:nvSpPr>
        <p:spPr/>
        <p:txBody>
          <a:bodyPr/>
          <a:lstStyle/>
          <a:p>
            <a:pPr marL="0" lvl="0" indent="0" algn="ctr" eaLnBrk="0" fontAlgn="base" hangingPunct="0">
              <a:spcBef>
                <a:spcPct val="50000"/>
              </a:spcBef>
              <a:spcAft>
                <a:spcPct val="0"/>
              </a:spcAft>
              <a:buClrTx/>
              <a:buSzTx/>
              <a:buNone/>
            </a:pPr>
            <a:r>
              <a:rPr lang="en-US" sz="2800" b="1" dirty="0">
                <a:solidFill>
                  <a:srgbClr val="00B0F0"/>
                </a:solidFill>
                <a:latin typeface="Times New Roman" pitchFamily="18" charset="0"/>
              </a:rPr>
              <a:t>Mission of the National Wildlife Refuge System:</a:t>
            </a:r>
          </a:p>
          <a:p>
            <a:pPr marL="0" lvl="0" indent="0" eaLnBrk="0" fontAlgn="base" hangingPunct="0">
              <a:spcBef>
                <a:spcPct val="50000"/>
              </a:spcBef>
              <a:spcAft>
                <a:spcPct val="0"/>
              </a:spcAft>
              <a:buClrTx/>
              <a:buSzTx/>
              <a:buNone/>
            </a:pPr>
            <a:r>
              <a:rPr lang="en-US" sz="2800" b="1" dirty="0">
                <a:solidFill>
                  <a:srgbClr val="00B0F0"/>
                </a:solidFill>
                <a:latin typeface="Times New Roman" pitchFamily="18" charset="0"/>
              </a:rPr>
              <a:t>“…to administer a national network of lands and waters for the conservation, management, and where appropriate, restoration of the fish, wildlife, and plant resources and their habitats within the United States for the benefit  of present and future generations of Americans</a:t>
            </a:r>
            <a:r>
              <a:rPr lang="en-US" sz="2800" dirty="0">
                <a:solidFill>
                  <a:srgbClr val="00B0F0"/>
                </a:solidFill>
                <a:latin typeface="Times New Roman" pitchFamily="18" charset="0"/>
              </a:rPr>
              <a:t>.” </a:t>
            </a:r>
            <a:r>
              <a:rPr lang="en-US" sz="2400" b="1" i="1" dirty="0">
                <a:solidFill>
                  <a:srgbClr val="00B0F0"/>
                </a:solidFill>
                <a:latin typeface="Times New Roman" pitchFamily="18" charset="0"/>
              </a:rPr>
              <a:t>Refuge Improvement Act, Sec. 4</a:t>
            </a:r>
            <a:r>
              <a:rPr lang="en-US" sz="2800" b="1" i="1" dirty="0">
                <a:solidFill>
                  <a:srgbClr val="00B0F0"/>
                </a:solidFill>
                <a:latin typeface="Times New Roman" pitchFamily="18" charset="0"/>
              </a:rPr>
              <a:t> </a:t>
            </a:r>
          </a:p>
          <a:p>
            <a:endParaRPr lang="en-US" dirty="0"/>
          </a:p>
        </p:txBody>
      </p:sp>
    </p:spTree>
    <p:extLst>
      <p:ext uri="{BB962C8B-B14F-4D97-AF65-F5344CB8AC3E}">
        <p14:creationId xmlns:p14="http://schemas.microsoft.com/office/powerpoint/2010/main" val="10448317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Text Box 46"/>
          <p:cNvSpPr txBox="1">
            <a:spLocks noChangeArrowheads="1"/>
          </p:cNvSpPr>
          <p:nvPr/>
        </p:nvSpPr>
        <p:spPr bwMode="auto">
          <a:xfrm>
            <a:off x="1193800" y="6400800"/>
            <a:ext cx="552450" cy="366712"/>
          </a:xfrm>
          <a:prstGeom prst="rect">
            <a:avLst/>
          </a:prstGeom>
          <a:noFill/>
          <a:ln w="9525">
            <a:noFill/>
            <a:miter lim="800000"/>
            <a:headEnd/>
            <a:tailEnd/>
          </a:ln>
          <a:effectLst/>
        </p:spPr>
        <p:txBody>
          <a:bodyPr wrap="none">
            <a:spAutoFit/>
          </a:bodyPr>
          <a:lstStyle/>
          <a:p>
            <a:r>
              <a:rPr lang="en-US" sz="1800" dirty="0"/>
              <a:t>Fall</a:t>
            </a:r>
          </a:p>
        </p:txBody>
      </p:sp>
      <p:sp>
        <p:nvSpPr>
          <p:cNvPr id="16394" name="Text Box 47"/>
          <p:cNvSpPr txBox="1">
            <a:spLocks noChangeArrowheads="1"/>
          </p:cNvSpPr>
          <p:nvPr/>
        </p:nvSpPr>
        <p:spPr bwMode="auto">
          <a:xfrm>
            <a:off x="3956050" y="6400800"/>
            <a:ext cx="844550" cy="366713"/>
          </a:xfrm>
          <a:prstGeom prst="rect">
            <a:avLst/>
          </a:prstGeom>
          <a:noFill/>
          <a:ln w="9525">
            <a:noFill/>
            <a:miter lim="800000"/>
            <a:headEnd/>
            <a:tailEnd/>
          </a:ln>
          <a:effectLst/>
        </p:spPr>
        <p:txBody>
          <a:bodyPr wrap="none">
            <a:spAutoFit/>
          </a:bodyPr>
          <a:lstStyle/>
          <a:p>
            <a:r>
              <a:rPr lang="en-US" sz="1800" dirty="0"/>
              <a:t>Winter</a:t>
            </a:r>
          </a:p>
        </p:txBody>
      </p:sp>
      <p:sp>
        <p:nvSpPr>
          <p:cNvPr id="16395" name="Text Box 48"/>
          <p:cNvSpPr txBox="1">
            <a:spLocks noChangeArrowheads="1"/>
          </p:cNvSpPr>
          <p:nvPr/>
        </p:nvSpPr>
        <p:spPr bwMode="auto">
          <a:xfrm>
            <a:off x="7772400" y="6400800"/>
            <a:ext cx="844550" cy="366713"/>
          </a:xfrm>
          <a:prstGeom prst="rect">
            <a:avLst/>
          </a:prstGeom>
          <a:noFill/>
          <a:ln w="9525">
            <a:noFill/>
            <a:miter lim="800000"/>
            <a:headEnd/>
            <a:tailEnd/>
          </a:ln>
          <a:effectLst/>
        </p:spPr>
        <p:txBody>
          <a:bodyPr wrap="none">
            <a:spAutoFit/>
          </a:bodyPr>
          <a:lstStyle/>
          <a:p>
            <a:r>
              <a:rPr lang="en-US" sz="1800" dirty="0"/>
              <a:t>Spring</a:t>
            </a:r>
          </a:p>
        </p:txBody>
      </p:sp>
      <p:sp>
        <p:nvSpPr>
          <p:cNvPr id="47153" name="Rectangle 49"/>
          <p:cNvSpPr>
            <a:spLocks noChangeArrowheads="1"/>
          </p:cNvSpPr>
          <p:nvPr/>
        </p:nvSpPr>
        <p:spPr bwMode="auto">
          <a:xfrm>
            <a:off x="1143000" y="6477000"/>
            <a:ext cx="762000" cy="381000"/>
          </a:xfrm>
          <a:prstGeom prst="rect">
            <a:avLst/>
          </a:prstGeom>
          <a:noFill/>
          <a:ln w="9525">
            <a:noFill/>
            <a:miter lim="800000"/>
            <a:headEnd/>
            <a:tailEnd/>
          </a:ln>
          <a:effectLst/>
        </p:spPr>
        <p:txBody>
          <a:bodyPr wrap="none" anchor="ctr"/>
          <a:lstStyle/>
          <a:p>
            <a:endParaRPr lang="en-US" dirty="0">
              <a:latin typeface="+mn-lt"/>
            </a:endParaRPr>
          </a:p>
        </p:txBody>
      </p:sp>
      <p:sp>
        <p:nvSpPr>
          <p:cNvPr id="47154" name="Rectangle 50"/>
          <p:cNvSpPr>
            <a:spLocks noChangeArrowheads="1"/>
          </p:cNvSpPr>
          <p:nvPr/>
        </p:nvSpPr>
        <p:spPr bwMode="auto">
          <a:xfrm>
            <a:off x="4038600" y="6400800"/>
            <a:ext cx="762000" cy="381000"/>
          </a:xfrm>
          <a:prstGeom prst="rect">
            <a:avLst/>
          </a:prstGeom>
          <a:noFill/>
          <a:ln w="9525">
            <a:noFill/>
            <a:miter lim="800000"/>
            <a:headEnd/>
            <a:tailEnd/>
          </a:ln>
          <a:effectLst/>
        </p:spPr>
        <p:txBody>
          <a:bodyPr wrap="none" anchor="ctr"/>
          <a:lstStyle/>
          <a:p>
            <a:endParaRPr lang="en-US" dirty="0">
              <a:latin typeface="+mn-lt"/>
            </a:endParaRPr>
          </a:p>
        </p:txBody>
      </p:sp>
      <p:sp>
        <p:nvSpPr>
          <p:cNvPr id="47155" name="Rectangle 51"/>
          <p:cNvSpPr>
            <a:spLocks noChangeArrowheads="1"/>
          </p:cNvSpPr>
          <p:nvPr/>
        </p:nvSpPr>
        <p:spPr bwMode="auto">
          <a:xfrm>
            <a:off x="7772400" y="6477000"/>
            <a:ext cx="762000" cy="381000"/>
          </a:xfrm>
          <a:prstGeom prst="rect">
            <a:avLst/>
          </a:prstGeom>
          <a:noFill/>
          <a:ln w="9525">
            <a:noFill/>
            <a:miter lim="800000"/>
            <a:headEnd/>
            <a:tailEnd/>
          </a:ln>
          <a:effectLst/>
        </p:spPr>
        <p:txBody>
          <a:bodyPr wrap="none" anchor="ctr"/>
          <a:lstStyle/>
          <a:p>
            <a:endParaRPr lang="en-US" dirty="0">
              <a:latin typeface="+mn-lt"/>
            </a:endParaRPr>
          </a:p>
        </p:txBody>
      </p:sp>
      <p:pic>
        <p:nvPicPr>
          <p:cNvPr id="47141" name="Picture 37" descr="AshyStormPetrel_1"/>
          <p:cNvPicPr>
            <a:picLocks noChangeAspect="1" noChangeArrowheads="1"/>
          </p:cNvPicPr>
          <p:nvPr/>
        </p:nvPicPr>
        <p:blipFill>
          <a:blip r:embed="rId3" cstate="screen"/>
          <a:srcRect/>
          <a:stretch>
            <a:fillRect/>
          </a:stretch>
        </p:blipFill>
        <p:spPr bwMode="auto">
          <a:xfrm>
            <a:off x="6400800" y="4038600"/>
            <a:ext cx="1585912" cy="1912727"/>
          </a:xfrm>
          <a:prstGeom prst="rect">
            <a:avLst/>
          </a:prstGeom>
          <a:noFill/>
          <a:ln w="9525">
            <a:noFill/>
            <a:miter lim="800000"/>
            <a:headEnd/>
            <a:tailEnd/>
          </a:ln>
        </p:spPr>
      </p:pic>
      <p:sp>
        <p:nvSpPr>
          <p:cNvPr id="16387" name="Freeform 9"/>
          <p:cNvSpPr>
            <a:spLocks/>
          </p:cNvSpPr>
          <p:nvPr/>
        </p:nvSpPr>
        <p:spPr bwMode="auto">
          <a:xfrm>
            <a:off x="457200" y="1447800"/>
            <a:ext cx="8393113" cy="3819525"/>
          </a:xfrm>
          <a:custGeom>
            <a:avLst/>
            <a:gdLst>
              <a:gd name="T0" fmla="*/ 2147483647 w 5287"/>
              <a:gd name="T1" fmla="*/ 2147483647 h 2406"/>
              <a:gd name="T2" fmla="*/ 2147483647 w 5287"/>
              <a:gd name="T3" fmla="*/ 2147483647 h 2406"/>
              <a:gd name="T4" fmla="*/ 2147483647 w 5287"/>
              <a:gd name="T5" fmla="*/ 2147483647 h 2406"/>
              <a:gd name="T6" fmla="*/ 2147483647 w 5287"/>
              <a:gd name="T7" fmla="*/ 2147483647 h 2406"/>
              <a:gd name="T8" fmla="*/ 2147483647 w 5287"/>
              <a:gd name="T9" fmla="*/ 2147483647 h 2406"/>
              <a:gd name="T10" fmla="*/ 2147483647 w 5287"/>
              <a:gd name="T11" fmla="*/ 2147483647 h 2406"/>
              <a:gd name="T12" fmla="*/ 2147483647 w 5287"/>
              <a:gd name="T13" fmla="*/ 2147483647 h 2406"/>
              <a:gd name="T14" fmla="*/ 2147483647 w 5287"/>
              <a:gd name="T15" fmla="*/ 2147483647 h 2406"/>
              <a:gd name="T16" fmla="*/ 2147483647 w 5287"/>
              <a:gd name="T17" fmla="*/ 2147483647 h 2406"/>
              <a:gd name="T18" fmla="*/ 2147483647 w 5287"/>
              <a:gd name="T19" fmla="*/ 2147483647 h 2406"/>
              <a:gd name="T20" fmla="*/ 2147483647 w 5287"/>
              <a:gd name="T21" fmla="*/ 2147483647 h 2406"/>
              <a:gd name="T22" fmla="*/ 2147483647 w 5287"/>
              <a:gd name="T23" fmla="*/ 2147483647 h 2406"/>
              <a:gd name="T24" fmla="*/ 2147483647 w 5287"/>
              <a:gd name="T25" fmla="*/ 2147483647 h 2406"/>
              <a:gd name="T26" fmla="*/ 2147483647 w 5287"/>
              <a:gd name="T27" fmla="*/ 2147483647 h 2406"/>
              <a:gd name="T28" fmla="*/ 2147483647 w 5287"/>
              <a:gd name="T29" fmla="*/ 2147483647 h 2406"/>
              <a:gd name="T30" fmla="*/ 2147483647 w 5287"/>
              <a:gd name="T31" fmla="*/ 2147483647 h 2406"/>
              <a:gd name="T32" fmla="*/ 2147483647 w 5287"/>
              <a:gd name="T33" fmla="*/ 2147483647 h 2406"/>
              <a:gd name="T34" fmla="*/ 2147483647 w 5287"/>
              <a:gd name="T35" fmla="*/ 2147483647 h 2406"/>
              <a:gd name="T36" fmla="*/ 2147483647 w 5287"/>
              <a:gd name="T37" fmla="*/ 2147483647 h 2406"/>
              <a:gd name="T38" fmla="*/ 2147483647 w 5287"/>
              <a:gd name="T39" fmla="*/ 2147483647 h 2406"/>
              <a:gd name="T40" fmla="*/ 2147483647 w 5287"/>
              <a:gd name="T41" fmla="*/ 2147483647 h 2406"/>
              <a:gd name="T42" fmla="*/ 2147483647 w 5287"/>
              <a:gd name="T43" fmla="*/ 2147483647 h 2406"/>
              <a:gd name="T44" fmla="*/ 2147483647 w 5287"/>
              <a:gd name="T45" fmla="*/ 2147483647 h 2406"/>
              <a:gd name="T46" fmla="*/ 2147483647 w 5287"/>
              <a:gd name="T47" fmla="*/ 2147483647 h 2406"/>
              <a:gd name="T48" fmla="*/ 2147483647 w 5287"/>
              <a:gd name="T49" fmla="*/ 2147483647 h 2406"/>
              <a:gd name="T50" fmla="*/ 2147483647 w 5287"/>
              <a:gd name="T51" fmla="*/ 2147483647 h 2406"/>
              <a:gd name="T52" fmla="*/ 2147483647 w 5287"/>
              <a:gd name="T53" fmla="*/ 2147483647 h 2406"/>
              <a:gd name="T54" fmla="*/ 2147483647 w 5287"/>
              <a:gd name="T55" fmla="*/ 2147483647 h 2406"/>
              <a:gd name="T56" fmla="*/ 2147483647 w 5287"/>
              <a:gd name="T57" fmla="*/ 2147483647 h 2406"/>
              <a:gd name="T58" fmla="*/ 2147483647 w 5287"/>
              <a:gd name="T59" fmla="*/ 2147483647 h 2406"/>
              <a:gd name="T60" fmla="*/ 2147483647 w 5287"/>
              <a:gd name="T61" fmla="*/ 2147483647 h 2406"/>
              <a:gd name="T62" fmla="*/ 2147483647 w 5287"/>
              <a:gd name="T63" fmla="*/ 2147483647 h 2406"/>
              <a:gd name="T64" fmla="*/ 2147483647 w 5287"/>
              <a:gd name="T65" fmla="*/ 2147483647 h 24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287" h="2406">
                <a:moveTo>
                  <a:pt x="5282" y="2324"/>
                </a:moveTo>
                <a:cubicBezTo>
                  <a:pt x="5268" y="2277"/>
                  <a:pt x="5287" y="2332"/>
                  <a:pt x="5262" y="2284"/>
                </a:cubicBezTo>
                <a:cubicBezTo>
                  <a:pt x="5246" y="2253"/>
                  <a:pt x="5239" y="2215"/>
                  <a:pt x="5228" y="2182"/>
                </a:cubicBezTo>
                <a:cubicBezTo>
                  <a:pt x="5225" y="2174"/>
                  <a:pt x="5196" y="2138"/>
                  <a:pt x="5194" y="2135"/>
                </a:cubicBezTo>
                <a:cubicBezTo>
                  <a:pt x="5184" y="2101"/>
                  <a:pt x="5182" y="2080"/>
                  <a:pt x="5154" y="2060"/>
                </a:cubicBezTo>
                <a:cubicBezTo>
                  <a:pt x="5126" y="2019"/>
                  <a:pt x="5086" y="1998"/>
                  <a:pt x="5038" y="1986"/>
                </a:cubicBezTo>
                <a:cubicBezTo>
                  <a:pt x="5027" y="1983"/>
                  <a:pt x="5016" y="1982"/>
                  <a:pt x="5005" y="1979"/>
                </a:cubicBezTo>
                <a:cubicBezTo>
                  <a:pt x="4991" y="1975"/>
                  <a:pt x="4964" y="1965"/>
                  <a:pt x="4964" y="1965"/>
                </a:cubicBezTo>
                <a:cubicBezTo>
                  <a:pt x="4926" y="1910"/>
                  <a:pt x="4955" y="1960"/>
                  <a:pt x="4944" y="1823"/>
                </a:cubicBezTo>
                <a:cubicBezTo>
                  <a:pt x="4937" y="1741"/>
                  <a:pt x="4937" y="1654"/>
                  <a:pt x="4889" y="1586"/>
                </a:cubicBezTo>
                <a:cubicBezTo>
                  <a:pt x="4873" y="1536"/>
                  <a:pt x="4850" y="1475"/>
                  <a:pt x="4808" y="1444"/>
                </a:cubicBezTo>
                <a:cubicBezTo>
                  <a:pt x="4784" y="1408"/>
                  <a:pt x="4758" y="1378"/>
                  <a:pt x="4733" y="1342"/>
                </a:cubicBezTo>
                <a:cubicBezTo>
                  <a:pt x="4714" y="1314"/>
                  <a:pt x="4624" y="1295"/>
                  <a:pt x="4591" y="1288"/>
                </a:cubicBezTo>
                <a:cubicBezTo>
                  <a:pt x="4541" y="1262"/>
                  <a:pt x="4526" y="1232"/>
                  <a:pt x="4517" y="1179"/>
                </a:cubicBezTo>
                <a:cubicBezTo>
                  <a:pt x="4513" y="1131"/>
                  <a:pt x="4512" y="1094"/>
                  <a:pt x="4496" y="1051"/>
                </a:cubicBezTo>
                <a:cubicBezTo>
                  <a:pt x="4487" y="1026"/>
                  <a:pt x="4464" y="1008"/>
                  <a:pt x="4456" y="983"/>
                </a:cubicBezTo>
                <a:cubicBezTo>
                  <a:pt x="4435" y="921"/>
                  <a:pt x="4420" y="875"/>
                  <a:pt x="4381" y="820"/>
                </a:cubicBezTo>
                <a:cubicBezTo>
                  <a:pt x="4364" y="797"/>
                  <a:pt x="4364" y="777"/>
                  <a:pt x="4340" y="759"/>
                </a:cubicBezTo>
                <a:cubicBezTo>
                  <a:pt x="4283" y="715"/>
                  <a:pt x="4220" y="696"/>
                  <a:pt x="4151" y="678"/>
                </a:cubicBezTo>
                <a:cubicBezTo>
                  <a:pt x="4121" y="648"/>
                  <a:pt x="4096" y="604"/>
                  <a:pt x="4063" y="583"/>
                </a:cubicBezTo>
                <a:cubicBezTo>
                  <a:pt x="4054" y="570"/>
                  <a:pt x="4048" y="554"/>
                  <a:pt x="4036" y="542"/>
                </a:cubicBezTo>
                <a:cubicBezTo>
                  <a:pt x="4009" y="515"/>
                  <a:pt x="3974" y="502"/>
                  <a:pt x="3947" y="475"/>
                </a:cubicBezTo>
                <a:cubicBezTo>
                  <a:pt x="3935" y="463"/>
                  <a:pt x="3927" y="446"/>
                  <a:pt x="3914" y="434"/>
                </a:cubicBezTo>
                <a:cubicBezTo>
                  <a:pt x="3902" y="423"/>
                  <a:pt x="3873" y="407"/>
                  <a:pt x="3873" y="407"/>
                </a:cubicBezTo>
                <a:cubicBezTo>
                  <a:pt x="3848" y="370"/>
                  <a:pt x="3815" y="350"/>
                  <a:pt x="3778" y="325"/>
                </a:cubicBezTo>
                <a:cubicBezTo>
                  <a:pt x="3751" y="307"/>
                  <a:pt x="3724" y="290"/>
                  <a:pt x="3697" y="271"/>
                </a:cubicBezTo>
                <a:cubicBezTo>
                  <a:pt x="3685" y="263"/>
                  <a:pt x="3670" y="262"/>
                  <a:pt x="3656" y="258"/>
                </a:cubicBezTo>
                <a:cubicBezTo>
                  <a:pt x="3580" y="234"/>
                  <a:pt x="3514" y="224"/>
                  <a:pt x="3432" y="217"/>
                </a:cubicBezTo>
                <a:cubicBezTo>
                  <a:pt x="3390" y="208"/>
                  <a:pt x="3346" y="201"/>
                  <a:pt x="3304" y="190"/>
                </a:cubicBezTo>
                <a:cubicBezTo>
                  <a:pt x="3276" y="171"/>
                  <a:pt x="3260" y="140"/>
                  <a:pt x="3229" y="129"/>
                </a:cubicBezTo>
                <a:cubicBezTo>
                  <a:pt x="3204" y="104"/>
                  <a:pt x="3172" y="93"/>
                  <a:pt x="3141" y="75"/>
                </a:cubicBezTo>
                <a:cubicBezTo>
                  <a:pt x="3126" y="66"/>
                  <a:pt x="3116" y="55"/>
                  <a:pt x="3100" y="48"/>
                </a:cubicBezTo>
                <a:cubicBezTo>
                  <a:pt x="3028" y="16"/>
                  <a:pt x="2940" y="11"/>
                  <a:pt x="2863" y="0"/>
                </a:cubicBezTo>
                <a:cubicBezTo>
                  <a:pt x="2829" y="2"/>
                  <a:pt x="2796" y="4"/>
                  <a:pt x="2762" y="7"/>
                </a:cubicBezTo>
                <a:cubicBezTo>
                  <a:pt x="2726" y="10"/>
                  <a:pt x="2653" y="20"/>
                  <a:pt x="2653" y="20"/>
                </a:cubicBezTo>
                <a:cubicBezTo>
                  <a:pt x="2609" y="35"/>
                  <a:pt x="2574" y="73"/>
                  <a:pt x="2531" y="88"/>
                </a:cubicBezTo>
                <a:cubicBezTo>
                  <a:pt x="2479" y="106"/>
                  <a:pt x="2431" y="119"/>
                  <a:pt x="2375" y="122"/>
                </a:cubicBezTo>
                <a:cubicBezTo>
                  <a:pt x="2298" y="126"/>
                  <a:pt x="2222" y="127"/>
                  <a:pt x="2145" y="129"/>
                </a:cubicBezTo>
                <a:cubicBezTo>
                  <a:pt x="2110" y="141"/>
                  <a:pt x="2075" y="152"/>
                  <a:pt x="2043" y="170"/>
                </a:cubicBezTo>
                <a:cubicBezTo>
                  <a:pt x="1977" y="207"/>
                  <a:pt x="2027" y="190"/>
                  <a:pt x="1982" y="203"/>
                </a:cubicBezTo>
                <a:cubicBezTo>
                  <a:pt x="1948" y="238"/>
                  <a:pt x="1912" y="266"/>
                  <a:pt x="1881" y="305"/>
                </a:cubicBezTo>
                <a:cubicBezTo>
                  <a:pt x="1849" y="346"/>
                  <a:pt x="1823" y="398"/>
                  <a:pt x="1779" y="427"/>
                </a:cubicBezTo>
                <a:cubicBezTo>
                  <a:pt x="1771" y="451"/>
                  <a:pt x="1756" y="466"/>
                  <a:pt x="1745" y="488"/>
                </a:cubicBezTo>
                <a:cubicBezTo>
                  <a:pt x="1729" y="519"/>
                  <a:pt x="1716" y="581"/>
                  <a:pt x="1684" y="603"/>
                </a:cubicBezTo>
                <a:cubicBezTo>
                  <a:pt x="1667" y="615"/>
                  <a:pt x="1657" y="620"/>
                  <a:pt x="1643" y="637"/>
                </a:cubicBezTo>
                <a:cubicBezTo>
                  <a:pt x="1626" y="657"/>
                  <a:pt x="1599" y="697"/>
                  <a:pt x="1569" y="698"/>
                </a:cubicBezTo>
                <a:cubicBezTo>
                  <a:pt x="1479" y="702"/>
                  <a:pt x="1388" y="703"/>
                  <a:pt x="1298" y="705"/>
                </a:cubicBezTo>
                <a:cubicBezTo>
                  <a:pt x="1250" y="720"/>
                  <a:pt x="1196" y="723"/>
                  <a:pt x="1162" y="766"/>
                </a:cubicBezTo>
                <a:cubicBezTo>
                  <a:pt x="1152" y="779"/>
                  <a:pt x="1144" y="793"/>
                  <a:pt x="1135" y="807"/>
                </a:cubicBezTo>
                <a:cubicBezTo>
                  <a:pt x="1131" y="814"/>
                  <a:pt x="1122" y="827"/>
                  <a:pt x="1122" y="827"/>
                </a:cubicBezTo>
                <a:cubicBezTo>
                  <a:pt x="1098" y="920"/>
                  <a:pt x="1134" y="1024"/>
                  <a:pt x="1054" y="1084"/>
                </a:cubicBezTo>
                <a:cubicBezTo>
                  <a:pt x="1019" y="1152"/>
                  <a:pt x="1062" y="1083"/>
                  <a:pt x="1020" y="1118"/>
                </a:cubicBezTo>
                <a:cubicBezTo>
                  <a:pt x="1014" y="1123"/>
                  <a:pt x="1013" y="1134"/>
                  <a:pt x="1006" y="1139"/>
                </a:cubicBezTo>
                <a:cubicBezTo>
                  <a:pt x="995" y="1148"/>
                  <a:pt x="978" y="1146"/>
                  <a:pt x="966" y="1152"/>
                </a:cubicBezTo>
                <a:cubicBezTo>
                  <a:pt x="918" y="1177"/>
                  <a:pt x="901" y="1173"/>
                  <a:pt x="837" y="1179"/>
                </a:cubicBezTo>
                <a:cubicBezTo>
                  <a:pt x="806" y="1190"/>
                  <a:pt x="774" y="1193"/>
                  <a:pt x="742" y="1200"/>
                </a:cubicBezTo>
                <a:cubicBezTo>
                  <a:pt x="720" y="1214"/>
                  <a:pt x="709" y="1232"/>
                  <a:pt x="688" y="1247"/>
                </a:cubicBezTo>
                <a:cubicBezTo>
                  <a:pt x="670" y="1272"/>
                  <a:pt x="645" y="1298"/>
                  <a:pt x="620" y="1315"/>
                </a:cubicBezTo>
                <a:cubicBezTo>
                  <a:pt x="591" y="1359"/>
                  <a:pt x="515" y="1401"/>
                  <a:pt x="464" y="1416"/>
                </a:cubicBezTo>
                <a:cubicBezTo>
                  <a:pt x="430" y="1440"/>
                  <a:pt x="388" y="1443"/>
                  <a:pt x="349" y="1457"/>
                </a:cubicBezTo>
                <a:cubicBezTo>
                  <a:pt x="322" y="1497"/>
                  <a:pt x="301" y="1539"/>
                  <a:pt x="275" y="1579"/>
                </a:cubicBezTo>
                <a:cubicBezTo>
                  <a:pt x="236" y="1730"/>
                  <a:pt x="278" y="1551"/>
                  <a:pt x="254" y="1891"/>
                </a:cubicBezTo>
                <a:cubicBezTo>
                  <a:pt x="251" y="1930"/>
                  <a:pt x="210" y="1945"/>
                  <a:pt x="186" y="1965"/>
                </a:cubicBezTo>
                <a:cubicBezTo>
                  <a:pt x="164" y="1983"/>
                  <a:pt x="156" y="2004"/>
                  <a:pt x="132" y="2020"/>
                </a:cubicBezTo>
                <a:cubicBezTo>
                  <a:pt x="118" y="2061"/>
                  <a:pt x="7" y="2119"/>
                  <a:pt x="4" y="2169"/>
                </a:cubicBezTo>
                <a:cubicBezTo>
                  <a:pt x="0" y="2248"/>
                  <a:pt x="4" y="2327"/>
                  <a:pt x="4" y="2406"/>
                </a:cubicBezTo>
              </a:path>
            </a:pathLst>
          </a:custGeom>
          <a:noFill/>
          <a:ln w="9525">
            <a:solidFill>
              <a:schemeClr val="tx1"/>
            </a:solidFill>
            <a:round/>
            <a:headEnd/>
            <a:tailEnd/>
          </a:ln>
          <a:effectLst/>
        </p:spPr>
        <p:txBody>
          <a:bodyPr/>
          <a:lstStyle/>
          <a:p>
            <a:endParaRPr lang="en-US"/>
          </a:p>
        </p:txBody>
      </p:sp>
      <p:pic>
        <p:nvPicPr>
          <p:cNvPr id="47114" name="Picture 10" descr="Mus_musculus"/>
          <p:cNvPicPr>
            <a:picLocks noChangeAspect="1" noChangeArrowheads="1"/>
          </p:cNvPicPr>
          <p:nvPr/>
        </p:nvPicPr>
        <p:blipFill>
          <a:blip r:embed="rId4" cstate="screen">
            <a:clrChange>
              <a:clrFrom>
                <a:srgbClr val="FAFAF0"/>
              </a:clrFrom>
              <a:clrTo>
                <a:srgbClr val="FAFAF0">
                  <a:alpha val="0"/>
                </a:srgbClr>
              </a:clrTo>
            </a:clrChange>
          </a:blip>
          <a:srcRect/>
          <a:stretch>
            <a:fillRect/>
          </a:stretch>
        </p:blipFill>
        <p:spPr bwMode="auto">
          <a:xfrm>
            <a:off x="685800" y="4114800"/>
            <a:ext cx="2598679" cy="2015406"/>
          </a:xfrm>
          <a:prstGeom prst="rect">
            <a:avLst/>
          </a:prstGeom>
          <a:noFill/>
          <a:ln w="9525">
            <a:noFill/>
            <a:miter lim="800000"/>
            <a:headEnd/>
            <a:tailEnd/>
          </a:ln>
        </p:spPr>
      </p:pic>
      <p:grpSp>
        <p:nvGrpSpPr>
          <p:cNvPr id="47144" name="Group 40"/>
          <p:cNvGrpSpPr>
            <a:grpSpLocks/>
          </p:cNvGrpSpPr>
          <p:nvPr/>
        </p:nvGrpSpPr>
        <p:grpSpPr bwMode="auto">
          <a:xfrm>
            <a:off x="4495800" y="2986088"/>
            <a:ext cx="1676400" cy="823912"/>
            <a:chOff x="2832" y="1881"/>
            <a:chExt cx="1056" cy="519"/>
          </a:xfrm>
        </p:grpSpPr>
        <p:sp>
          <p:nvSpPr>
            <p:cNvPr id="16405" name="AutoShape 34"/>
            <p:cNvSpPr>
              <a:spLocks noChangeArrowheads="1"/>
            </p:cNvSpPr>
            <p:nvPr/>
          </p:nvSpPr>
          <p:spPr bwMode="auto">
            <a:xfrm rot="-8113466">
              <a:off x="2832" y="2064"/>
              <a:ext cx="1056" cy="336"/>
            </a:xfrm>
            <a:prstGeom prst="leftArrow">
              <a:avLst>
                <a:gd name="adj1" fmla="val 50000"/>
                <a:gd name="adj2" fmla="val 78571"/>
              </a:avLst>
            </a:prstGeom>
            <a:solidFill>
              <a:srgbClr val="FF0000"/>
            </a:solidFill>
            <a:ln w="9525">
              <a:solidFill>
                <a:schemeClr val="tx1"/>
              </a:solidFill>
              <a:miter lim="800000"/>
              <a:headEnd/>
              <a:tailEnd/>
            </a:ln>
            <a:effectLst/>
          </p:spPr>
          <p:txBody>
            <a:bodyPr wrap="none" anchor="ctr"/>
            <a:lstStyle/>
            <a:p>
              <a:endParaRPr lang="en-US"/>
            </a:p>
          </p:txBody>
        </p:sp>
        <p:sp>
          <p:nvSpPr>
            <p:cNvPr id="16406" name="Text Box 39"/>
            <p:cNvSpPr txBox="1">
              <a:spLocks noChangeArrowheads="1"/>
            </p:cNvSpPr>
            <p:nvPr/>
          </p:nvSpPr>
          <p:spPr bwMode="auto">
            <a:xfrm>
              <a:off x="3350" y="1881"/>
              <a:ext cx="116" cy="233"/>
            </a:xfrm>
            <a:prstGeom prst="rect">
              <a:avLst/>
            </a:prstGeom>
            <a:noFill/>
            <a:ln w="9525">
              <a:noFill/>
              <a:miter lim="800000"/>
              <a:headEnd/>
              <a:tailEnd/>
            </a:ln>
            <a:effectLst/>
          </p:spPr>
          <p:txBody>
            <a:bodyPr wrap="none">
              <a:spAutoFit/>
            </a:bodyPr>
            <a:lstStyle/>
            <a:p>
              <a:endParaRPr lang="en-US" sz="1800" dirty="0"/>
            </a:p>
          </p:txBody>
        </p:sp>
      </p:grpSp>
      <p:grpSp>
        <p:nvGrpSpPr>
          <p:cNvPr id="16392" name="Group 45"/>
          <p:cNvGrpSpPr>
            <a:grpSpLocks/>
          </p:cNvGrpSpPr>
          <p:nvPr/>
        </p:nvGrpSpPr>
        <p:grpSpPr bwMode="auto">
          <a:xfrm>
            <a:off x="1524000" y="6248400"/>
            <a:ext cx="6705600" cy="152400"/>
            <a:chOff x="816" y="4032"/>
            <a:chExt cx="4224" cy="96"/>
          </a:xfrm>
        </p:grpSpPr>
        <p:sp>
          <p:nvSpPr>
            <p:cNvPr id="16401" name="Line 41"/>
            <p:cNvSpPr>
              <a:spLocks noChangeShapeType="1"/>
            </p:cNvSpPr>
            <p:nvPr/>
          </p:nvSpPr>
          <p:spPr bwMode="auto">
            <a:xfrm>
              <a:off x="816" y="4128"/>
              <a:ext cx="4224" cy="0"/>
            </a:xfrm>
            <a:prstGeom prst="line">
              <a:avLst/>
            </a:prstGeom>
            <a:noFill/>
            <a:ln w="9525">
              <a:solidFill>
                <a:schemeClr val="tx1"/>
              </a:solidFill>
              <a:round/>
              <a:headEnd/>
              <a:tailEnd/>
            </a:ln>
            <a:effectLst/>
          </p:spPr>
          <p:txBody>
            <a:bodyPr/>
            <a:lstStyle/>
            <a:p>
              <a:endParaRPr lang="en-US"/>
            </a:p>
          </p:txBody>
        </p:sp>
        <p:sp>
          <p:nvSpPr>
            <p:cNvPr id="16402" name="Line 42"/>
            <p:cNvSpPr>
              <a:spLocks noChangeShapeType="1"/>
            </p:cNvSpPr>
            <p:nvPr/>
          </p:nvSpPr>
          <p:spPr bwMode="auto">
            <a:xfrm>
              <a:off x="816" y="4032"/>
              <a:ext cx="0" cy="96"/>
            </a:xfrm>
            <a:prstGeom prst="line">
              <a:avLst/>
            </a:prstGeom>
            <a:noFill/>
            <a:ln w="9525">
              <a:solidFill>
                <a:schemeClr val="tx1"/>
              </a:solidFill>
              <a:round/>
              <a:headEnd/>
              <a:tailEnd/>
            </a:ln>
            <a:effectLst/>
          </p:spPr>
          <p:txBody>
            <a:bodyPr/>
            <a:lstStyle/>
            <a:p>
              <a:endParaRPr lang="en-US"/>
            </a:p>
          </p:txBody>
        </p:sp>
        <p:sp>
          <p:nvSpPr>
            <p:cNvPr id="16403" name="Line 43"/>
            <p:cNvSpPr>
              <a:spLocks noChangeShapeType="1"/>
            </p:cNvSpPr>
            <p:nvPr/>
          </p:nvSpPr>
          <p:spPr bwMode="auto">
            <a:xfrm>
              <a:off x="5040" y="4032"/>
              <a:ext cx="0" cy="96"/>
            </a:xfrm>
            <a:prstGeom prst="line">
              <a:avLst/>
            </a:prstGeom>
            <a:noFill/>
            <a:ln w="9525">
              <a:solidFill>
                <a:schemeClr val="tx1"/>
              </a:solidFill>
              <a:round/>
              <a:headEnd/>
              <a:tailEnd/>
            </a:ln>
            <a:effectLst/>
          </p:spPr>
          <p:txBody>
            <a:bodyPr/>
            <a:lstStyle/>
            <a:p>
              <a:endParaRPr lang="en-US"/>
            </a:p>
          </p:txBody>
        </p:sp>
        <p:sp>
          <p:nvSpPr>
            <p:cNvPr id="16404" name="Line 44"/>
            <p:cNvSpPr>
              <a:spLocks noChangeShapeType="1"/>
            </p:cNvSpPr>
            <p:nvPr/>
          </p:nvSpPr>
          <p:spPr bwMode="auto">
            <a:xfrm>
              <a:off x="2640" y="4032"/>
              <a:ext cx="0" cy="96"/>
            </a:xfrm>
            <a:prstGeom prst="line">
              <a:avLst/>
            </a:prstGeom>
            <a:noFill/>
            <a:ln w="9525">
              <a:solidFill>
                <a:schemeClr val="tx1"/>
              </a:solidFill>
              <a:round/>
              <a:headEnd/>
              <a:tailEnd/>
            </a:ln>
            <a:effectLst/>
          </p:spPr>
          <p:txBody>
            <a:bodyPr/>
            <a:lstStyle/>
            <a:p>
              <a:endParaRPr lang="en-US"/>
            </a:p>
          </p:txBody>
        </p:sp>
      </p:grpSp>
      <p:pic>
        <p:nvPicPr>
          <p:cNvPr id="47119" name="Picture 15" descr="buow"/>
          <p:cNvPicPr>
            <a:picLocks noChangeAspect="1" noChangeArrowheads="1"/>
          </p:cNvPicPr>
          <p:nvPr/>
        </p:nvPicPr>
        <p:blipFill>
          <a:blip r:embed="rId5" cstate="screen"/>
          <a:srcRect/>
          <a:stretch>
            <a:fillRect/>
          </a:stretch>
        </p:blipFill>
        <p:spPr bwMode="auto">
          <a:xfrm>
            <a:off x="4038600" y="838200"/>
            <a:ext cx="998855" cy="1981200"/>
          </a:xfrm>
          <a:prstGeom prst="rect">
            <a:avLst/>
          </a:prstGeom>
          <a:noFill/>
          <a:ln w="9525">
            <a:noFill/>
            <a:miter lim="800000"/>
            <a:headEnd/>
            <a:tailEnd/>
          </a:ln>
        </p:spPr>
      </p:pic>
    </p:spTree>
    <p:extLst>
      <p:ext uri="{BB962C8B-B14F-4D97-AF65-F5344CB8AC3E}">
        <p14:creationId xmlns:p14="http://schemas.microsoft.com/office/powerpoint/2010/main" val="12225039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ouse view"/>
          <p:cNvPicPr>
            <a:picLocks noChangeAspect="1" noChangeArrowheads="1"/>
          </p:cNvPicPr>
          <p:nvPr/>
        </p:nvPicPr>
        <p:blipFill>
          <a:blip r:embed="rId3" cstate="print">
            <a:lum bright="43000" contrast="-43000"/>
          </a:blip>
          <a:srcRect/>
          <a:stretch>
            <a:fillRect/>
          </a:stretch>
        </p:blipFill>
        <p:spPr bwMode="auto">
          <a:xfrm>
            <a:off x="0" y="1219200"/>
            <a:ext cx="9144000" cy="5638800"/>
          </a:xfrm>
          <a:prstGeom prst="rect">
            <a:avLst/>
          </a:prstGeom>
          <a:noFill/>
        </p:spPr>
      </p:pic>
      <p:sp>
        <p:nvSpPr>
          <p:cNvPr id="2" name="Title 1"/>
          <p:cNvSpPr>
            <a:spLocks noGrp="1"/>
          </p:cNvSpPr>
          <p:nvPr>
            <p:ph type="title"/>
          </p:nvPr>
        </p:nvSpPr>
        <p:spPr>
          <a:xfrm>
            <a:off x="457200" y="228600"/>
            <a:ext cx="8229600" cy="1219200"/>
          </a:xfrm>
        </p:spPr>
        <p:txBody>
          <a:bodyPr>
            <a:normAutofit/>
          </a:bodyPr>
          <a:lstStyle/>
          <a:p>
            <a:pPr algn="ctr"/>
            <a:r>
              <a:rPr lang="en-US" b="1" dirty="0" smtClean="0"/>
              <a:t>House Mice on the Farallones</a:t>
            </a:r>
            <a:endParaRPr lang="en-US" b="1" dirty="0"/>
          </a:p>
        </p:txBody>
      </p:sp>
      <p:sp>
        <p:nvSpPr>
          <p:cNvPr id="6" name="Rectangle 5"/>
          <p:cNvSpPr/>
          <p:nvPr/>
        </p:nvSpPr>
        <p:spPr>
          <a:xfrm>
            <a:off x="533400" y="4572000"/>
            <a:ext cx="8458200" cy="1077218"/>
          </a:xfrm>
          <a:prstGeom prst="rect">
            <a:avLst/>
          </a:prstGeom>
        </p:spPr>
        <p:txBody>
          <a:bodyPr wrap="square">
            <a:spAutoFit/>
          </a:bodyPr>
          <a:lstStyle/>
          <a:p>
            <a:pPr>
              <a:buFontTx/>
              <a:buChar char="•"/>
            </a:pPr>
            <a:endParaRPr lang="en-US" dirty="0" smtClean="0"/>
          </a:p>
          <a:p>
            <a:pPr>
              <a:buFontTx/>
              <a:buChar char="•"/>
            </a:pPr>
            <a:endParaRPr lang="en-US" dirty="0" smtClean="0"/>
          </a:p>
        </p:txBody>
      </p:sp>
      <p:sp>
        <p:nvSpPr>
          <p:cNvPr id="7" name="Content Placeholder 2"/>
          <p:cNvSpPr>
            <a:spLocks noGrp="1"/>
          </p:cNvSpPr>
          <p:nvPr>
            <p:ph idx="1"/>
          </p:nvPr>
        </p:nvSpPr>
        <p:spPr>
          <a:xfrm>
            <a:off x="457200" y="1295400"/>
            <a:ext cx="8229600" cy="5410200"/>
          </a:xfrm>
        </p:spPr>
        <p:txBody>
          <a:bodyPr>
            <a:normAutofit/>
          </a:bodyPr>
          <a:lstStyle/>
          <a:p>
            <a:pPr>
              <a:spcBef>
                <a:spcPts val="1200"/>
              </a:spcBef>
              <a:spcAft>
                <a:spcPts val="1200"/>
              </a:spcAft>
              <a:buNone/>
            </a:pPr>
            <a:endParaRPr lang="en-US" dirty="0" smtClean="0"/>
          </a:p>
          <a:p>
            <a:pPr>
              <a:spcBef>
                <a:spcPts val="1200"/>
              </a:spcBef>
              <a:spcAft>
                <a:spcPts val="1200"/>
              </a:spcAft>
            </a:pPr>
            <a:r>
              <a:rPr lang="en-US" b="1" dirty="0" smtClean="0"/>
              <a:t>At peak, hundreds of mice per acre.</a:t>
            </a:r>
            <a:endParaRPr lang="en-US" dirty="0" smtClean="0"/>
          </a:p>
          <a:p>
            <a:pPr>
              <a:spcBef>
                <a:spcPts val="1200"/>
              </a:spcBef>
              <a:spcAft>
                <a:spcPts val="1200"/>
              </a:spcAft>
            </a:pPr>
            <a:r>
              <a:rPr lang="en-US" b="1" dirty="0" smtClean="0"/>
              <a:t>Mice attracting Burrowing Owls to live on the islands throughout the fall and winter.</a:t>
            </a:r>
          </a:p>
          <a:p>
            <a:pPr>
              <a:spcBef>
                <a:spcPts val="1200"/>
              </a:spcBef>
              <a:spcAft>
                <a:spcPts val="1200"/>
              </a:spcAft>
            </a:pPr>
            <a:r>
              <a:rPr lang="en-US" b="1" dirty="0" smtClean="0"/>
              <a:t>Owls switch to feeding on rare storm-petrels, raising concern for survival of the species.</a:t>
            </a:r>
          </a:p>
          <a:p>
            <a:pPr>
              <a:spcBef>
                <a:spcPts val="1200"/>
              </a:spcBef>
              <a:spcAft>
                <a:spcPts val="1200"/>
              </a:spcAft>
            </a:pPr>
            <a:r>
              <a:rPr lang="en-US" b="1" dirty="0" smtClean="0"/>
              <a:t> Ecosystem-level impacts</a:t>
            </a:r>
          </a:p>
          <a:p>
            <a:pPr>
              <a:spcBef>
                <a:spcPts val="1200"/>
              </a:spcBef>
              <a:spcAft>
                <a:spcPts val="1200"/>
              </a:spcAft>
            </a:pPr>
            <a:r>
              <a:rPr lang="en-US" b="1" dirty="0" smtClean="0"/>
              <a:t>Solution: Remove the invasive mice from the Farallones and prevent reintroduction.</a:t>
            </a:r>
            <a:endParaRPr lang="en-US" dirty="0" smtClean="0"/>
          </a:p>
          <a:p>
            <a:pPr>
              <a:spcBef>
                <a:spcPts val="1200"/>
              </a:spcBef>
              <a:spcAft>
                <a:spcPts val="1200"/>
              </a:spcAft>
            </a:pPr>
            <a:endParaRPr lang="en-US" dirty="0" smtClean="0"/>
          </a:p>
          <a:p>
            <a:pPr>
              <a:spcBef>
                <a:spcPts val="1200"/>
              </a:spcBef>
              <a:spcAft>
                <a:spcPts val="1200"/>
              </a:spcAft>
            </a:pPr>
            <a:endParaRPr lang="en-US" dirty="0" smtClean="0"/>
          </a:p>
          <a:p>
            <a:pPr>
              <a:spcBef>
                <a:spcPts val="1200"/>
              </a:spcBef>
              <a:spcAft>
                <a:spcPts val="1200"/>
              </a:spcAft>
            </a:pPr>
            <a:endParaRPr lang="en-US" dirty="0" smtClean="0"/>
          </a:p>
          <a:p>
            <a:pPr>
              <a:spcBef>
                <a:spcPts val="1200"/>
              </a:spcBef>
              <a:spcAft>
                <a:spcPts val="1200"/>
              </a:spcAft>
            </a:pPr>
            <a:endParaRPr lang="en-US" dirty="0" smtClean="0"/>
          </a:p>
          <a:p>
            <a:pPr>
              <a:spcBef>
                <a:spcPts val="1200"/>
              </a:spcBef>
              <a:spcAft>
                <a:spcPts val="1200"/>
              </a:spcAft>
            </a:pPr>
            <a:endParaRPr lang="en-US" dirty="0" smtClean="0"/>
          </a:p>
          <a:p>
            <a:pPr>
              <a:spcBef>
                <a:spcPts val="1200"/>
              </a:spcBef>
              <a:spcAft>
                <a:spcPts val="1200"/>
              </a:spcAft>
              <a:buFont typeface="Wingdings" pitchFamily="2" charset="2"/>
              <a:buNone/>
            </a:pPr>
            <a:endParaRPr lang="en-US" dirty="0" smtClean="0">
              <a:solidFill>
                <a:srgbClr val="FF0000"/>
              </a:solidFill>
            </a:endParaRPr>
          </a:p>
          <a:p>
            <a:pPr>
              <a:spcBef>
                <a:spcPts val="1200"/>
              </a:spcBef>
              <a:spcAft>
                <a:spcPts val="1200"/>
              </a:spcAft>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1283525"/>
            <a:ext cx="8229600" cy="1143000"/>
          </a:xfrm>
        </p:spPr>
        <p:txBody>
          <a:bodyPr>
            <a:normAutofit fontScale="90000"/>
          </a:bodyPr>
          <a:lstStyle/>
          <a:p>
            <a:r>
              <a:rPr lang="en-US" sz="4000" b="1" dirty="0" smtClean="0"/>
              <a:t>Potential methods to consider for mouse removal:</a:t>
            </a:r>
            <a:r>
              <a:rPr lang="en-US" sz="4000" b="1" dirty="0"/>
              <a:t/>
            </a:r>
            <a:br>
              <a:rPr lang="en-US" sz="4000" b="1" dirty="0"/>
            </a:br>
            <a:endParaRPr lang="en-US" sz="3200" b="1" i="1" dirty="0"/>
          </a:p>
        </p:txBody>
      </p:sp>
      <p:sp>
        <p:nvSpPr>
          <p:cNvPr id="22531" name="Rectangle 3"/>
          <p:cNvSpPr>
            <a:spLocks noGrp="1" noChangeArrowheads="1"/>
          </p:cNvSpPr>
          <p:nvPr>
            <p:ph type="body" idx="1"/>
          </p:nvPr>
        </p:nvSpPr>
        <p:spPr>
          <a:xfrm>
            <a:off x="381000" y="2636837"/>
            <a:ext cx="8229600" cy="4525963"/>
          </a:xfrm>
        </p:spPr>
        <p:txBody>
          <a:bodyPr/>
          <a:lstStyle/>
          <a:p>
            <a:r>
              <a:rPr lang="en-US" b="1" dirty="0"/>
              <a:t>Introduced predators</a:t>
            </a:r>
          </a:p>
          <a:p>
            <a:r>
              <a:rPr lang="en-US" b="1" dirty="0"/>
              <a:t>Trapping</a:t>
            </a:r>
          </a:p>
          <a:p>
            <a:r>
              <a:rPr lang="en-US" b="1" dirty="0"/>
              <a:t>Virus</a:t>
            </a:r>
          </a:p>
          <a:p>
            <a:r>
              <a:rPr lang="en-US" b="1" dirty="0"/>
              <a:t>Rodenticide </a:t>
            </a:r>
            <a:r>
              <a:rPr lang="en-US" b="1" dirty="0" smtClean="0"/>
              <a:t>bait</a:t>
            </a:r>
            <a:endParaRPr lang="en-US" b="1" i="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sz="half" idx="2"/>
          </p:nvPr>
        </p:nvSpPr>
        <p:spPr>
          <a:xfrm>
            <a:off x="2438400" y="2260600"/>
            <a:ext cx="3962400" cy="3213187"/>
          </a:xfrm>
          <a:noFill/>
          <a:ln/>
        </p:spPr>
        <p:txBody>
          <a:bodyPr>
            <a:spAutoFit/>
          </a:bodyPr>
          <a:lstStyle/>
          <a:p>
            <a:r>
              <a:rPr lang="en-US" dirty="0" smtClean="0"/>
              <a:t>Complete removal</a:t>
            </a:r>
            <a:endParaRPr lang="en-US" dirty="0"/>
          </a:p>
          <a:p>
            <a:endParaRPr lang="en-US" dirty="0"/>
          </a:p>
          <a:p>
            <a:r>
              <a:rPr lang="en-US" dirty="0"/>
              <a:t>Minimize </a:t>
            </a:r>
            <a:r>
              <a:rPr lang="en-US" dirty="0" smtClean="0"/>
              <a:t>non-target impacts</a:t>
            </a:r>
            <a:endParaRPr lang="en-US" dirty="0"/>
          </a:p>
          <a:p>
            <a:endParaRPr lang="en-US" dirty="0"/>
          </a:p>
          <a:p>
            <a:r>
              <a:rPr lang="en-US" dirty="0"/>
              <a:t>Ecosystem benefits must outweigh risks</a:t>
            </a:r>
            <a:endParaRPr lang="en-US" b="1" dirty="0"/>
          </a:p>
        </p:txBody>
      </p:sp>
      <p:sp>
        <p:nvSpPr>
          <p:cNvPr id="24579" name="Rectangle 3"/>
          <p:cNvSpPr>
            <a:spLocks noGrp="1" noChangeArrowheads="1"/>
          </p:cNvSpPr>
          <p:nvPr>
            <p:ph type="body" sz="half" idx="1"/>
          </p:nvPr>
        </p:nvSpPr>
        <p:spPr>
          <a:xfrm>
            <a:off x="304800" y="1600200"/>
            <a:ext cx="2362200" cy="519113"/>
          </a:xfrm>
          <a:noFill/>
        </p:spPr>
        <p:txBody>
          <a:bodyPr>
            <a:spAutoFit/>
          </a:bodyPr>
          <a:lstStyle/>
          <a:p>
            <a:pPr>
              <a:buFontTx/>
              <a:buNone/>
            </a:pPr>
            <a:r>
              <a:rPr lang="en-US" b="1" dirty="0"/>
              <a:t>Bait stations</a:t>
            </a:r>
          </a:p>
        </p:txBody>
      </p:sp>
      <p:pic>
        <p:nvPicPr>
          <p:cNvPr id="24580" name="Picture 4" descr="122-2294_IMG"/>
          <p:cNvPicPr>
            <a:picLocks noChangeAspect="1" noChangeArrowheads="1"/>
          </p:cNvPicPr>
          <p:nvPr/>
        </p:nvPicPr>
        <p:blipFill>
          <a:blip r:embed="rId3">
            <a:lum contrast="-12000"/>
          </a:blip>
          <a:srcRect l="8296" t="4741" r="50223" b="8345"/>
          <a:stretch>
            <a:fillRect/>
          </a:stretch>
        </p:blipFill>
        <p:spPr bwMode="auto">
          <a:xfrm>
            <a:off x="6297613" y="2133600"/>
            <a:ext cx="2084387" cy="3276600"/>
          </a:xfrm>
          <a:prstGeom prst="rect">
            <a:avLst/>
          </a:prstGeom>
          <a:noFill/>
        </p:spPr>
      </p:pic>
      <p:pic>
        <p:nvPicPr>
          <p:cNvPr id="24581" name="Picture 5" descr="rat_co88"/>
          <p:cNvPicPr>
            <a:picLocks noChangeAspect="1" noChangeArrowheads="1"/>
          </p:cNvPicPr>
          <p:nvPr/>
        </p:nvPicPr>
        <p:blipFill>
          <a:blip r:embed="rId4">
            <a:lum contrast="-24000"/>
          </a:blip>
          <a:srcRect/>
          <a:stretch>
            <a:fillRect/>
          </a:stretch>
        </p:blipFill>
        <p:spPr bwMode="auto">
          <a:xfrm>
            <a:off x="304800" y="2590800"/>
            <a:ext cx="2143125" cy="2286000"/>
          </a:xfrm>
          <a:prstGeom prst="rect">
            <a:avLst/>
          </a:prstGeom>
          <a:noFill/>
        </p:spPr>
      </p:pic>
      <p:sp>
        <p:nvSpPr>
          <p:cNvPr id="24582" name="Rectangle 6"/>
          <p:cNvSpPr>
            <a:spLocks noGrp="1" noChangeArrowheads="1"/>
          </p:cNvSpPr>
          <p:nvPr>
            <p:ph type="title"/>
          </p:nvPr>
        </p:nvSpPr>
        <p:spPr>
          <a:xfrm>
            <a:off x="457200" y="228600"/>
            <a:ext cx="8229600" cy="1143000"/>
          </a:xfrm>
        </p:spPr>
        <p:txBody>
          <a:bodyPr/>
          <a:lstStyle/>
          <a:p>
            <a:r>
              <a:rPr lang="en-US" sz="4000" b="1" dirty="0"/>
              <a:t>Bait delivery options</a:t>
            </a:r>
          </a:p>
        </p:txBody>
      </p:sp>
      <p:sp>
        <p:nvSpPr>
          <p:cNvPr id="24583" name="Rectangle 7"/>
          <p:cNvSpPr>
            <a:spLocks noChangeArrowheads="1"/>
          </p:cNvSpPr>
          <p:nvPr/>
        </p:nvSpPr>
        <p:spPr bwMode="auto">
          <a:xfrm>
            <a:off x="6096000" y="1295400"/>
            <a:ext cx="2743200" cy="830997"/>
          </a:xfrm>
          <a:prstGeom prst="rect">
            <a:avLst/>
          </a:prstGeom>
          <a:noFill/>
          <a:ln w="9525">
            <a:noFill/>
            <a:miter lim="800000"/>
            <a:headEnd/>
            <a:tailEnd/>
          </a:ln>
          <a:effectLst/>
        </p:spPr>
        <p:txBody>
          <a:bodyPr>
            <a:spAutoFit/>
          </a:bodyPr>
          <a:lstStyle/>
          <a:p>
            <a:pPr marL="342900" indent="-342900">
              <a:spcBef>
                <a:spcPct val="20000"/>
              </a:spcBef>
            </a:pPr>
            <a:r>
              <a:rPr lang="en-US" sz="2400" b="1" dirty="0" smtClean="0">
                <a:latin typeface="+mn-lt"/>
              </a:rPr>
              <a:t>Broadcast: hand or aerial</a:t>
            </a:r>
            <a:endParaRPr lang="en-US" sz="2400" b="1"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8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458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45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mph" presetSubtype="0" nodeType="clickEffect">
                                  <p:stCondLst>
                                    <p:cond delay="0"/>
                                  </p:stCondLst>
                                  <p:childTnLst>
                                    <p:set>
                                      <p:cBhvr rctx="PPT">
                                        <p:cTn id="18" dur="indefinite"/>
                                        <p:tgtEl>
                                          <p:spTgt spid="24580"/>
                                        </p:tgtEl>
                                        <p:attrNameLst>
                                          <p:attrName>style.opacity</p:attrName>
                                        </p:attrNameLst>
                                      </p:cBhvr>
                                      <p:to>
                                        <p:strVal val="0.5"/>
                                      </p:to>
                                    </p:set>
                                    <p:animEffect filter="image" prLst="opacity: 0.5">
                                      <p:cBhvr rctx="IE">
                                        <p:cTn id="19" dur="indefinite"/>
                                        <p:tgtEl>
                                          <p:spTgt spid="24580"/>
                                        </p:tgtEl>
                                      </p:cBhvr>
                                    </p:animEffect>
                                  </p:childTnLst>
                                </p:cTn>
                              </p:par>
                              <p:par>
                                <p:cTn id="20" presetID="9" presetClass="emph" presetSubtype="0" nodeType="withEffect">
                                  <p:stCondLst>
                                    <p:cond delay="0"/>
                                  </p:stCondLst>
                                  <p:childTnLst>
                                    <p:set>
                                      <p:cBhvr rctx="PPT">
                                        <p:cTn id="21" dur="indefinite"/>
                                        <p:tgtEl>
                                          <p:spTgt spid="24581"/>
                                        </p:tgtEl>
                                        <p:attrNameLst>
                                          <p:attrName>style.opacity</p:attrName>
                                        </p:attrNameLst>
                                      </p:cBhvr>
                                      <p:to>
                                        <p:strVal val="0.5"/>
                                      </p:to>
                                    </p:set>
                                    <p:animEffect filter="image" prLst="opacity: 0.5">
                                      <p:cBhvr rctx="IE">
                                        <p:cTn id="22" dur="indefinite"/>
                                        <p:tgtEl>
                                          <p:spTgt spid="24581"/>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24578">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578">
                                            <p:txEl>
                                              <p:pRg st="2" end="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57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p:bldP spid="24579" grpId="0" build="p"/>
      <p:bldP spid="2458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4" descr="islands3"/>
          <p:cNvPicPr>
            <a:picLocks noChangeAspect="1" noChangeArrowheads="1"/>
          </p:cNvPicPr>
          <p:nvPr/>
        </p:nvPicPr>
        <p:blipFill>
          <a:blip r:embed="rId3" cstate="screen"/>
          <a:srcRect/>
          <a:stretch>
            <a:fillRect/>
          </a:stretch>
        </p:blipFill>
        <p:spPr bwMode="auto">
          <a:xfrm>
            <a:off x="304800" y="2057400"/>
            <a:ext cx="3149600" cy="2362200"/>
          </a:xfrm>
          <a:prstGeom prst="rect">
            <a:avLst/>
          </a:prstGeom>
          <a:ln>
            <a:noFill/>
          </a:ln>
          <a:effectLst>
            <a:outerShdw blurRad="292100" dist="139700" dir="2700000" algn="tl" rotWithShape="0">
              <a:srgbClr val="333333">
                <a:alpha val="65000"/>
              </a:srgbClr>
            </a:outerShdw>
          </a:effectLst>
        </p:spPr>
      </p:pic>
      <p:pic>
        <p:nvPicPr>
          <p:cNvPr id="4102" name="Picture 6" descr="USFWSlogo"/>
          <p:cNvPicPr>
            <a:picLocks noChangeAspect="1" noChangeArrowheads="1"/>
          </p:cNvPicPr>
          <p:nvPr/>
        </p:nvPicPr>
        <p:blipFill>
          <a:blip r:embed="rId4" cstate="screen"/>
          <a:srcRect/>
          <a:stretch>
            <a:fillRect/>
          </a:stretch>
        </p:blipFill>
        <p:spPr bwMode="auto">
          <a:xfrm>
            <a:off x="5181601" y="2209800"/>
            <a:ext cx="914400" cy="1074010"/>
          </a:xfrm>
          <a:prstGeom prst="rect">
            <a:avLst/>
          </a:prstGeom>
          <a:noFill/>
          <a:ln w="9525">
            <a:noFill/>
            <a:miter lim="800000"/>
            <a:headEnd/>
            <a:tailEnd/>
          </a:ln>
        </p:spPr>
      </p:pic>
      <p:pic>
        <p:nvPicPr>
          <p:cNvPr id="4103" name="Picture 7" descr="DFGlogo"/>
          <p:cNvPicPr>
            <a:picLocks noChangeAspect="1" noChangeArrowheads="1"/>
          </p:cNvPicPr>
          <p:nvPr/>
        </p:nvPicPr>
        <p:blipFill>
          <a:blip r:embed="rId5" cstate="screen"/>
          <a:srcRect/>
          <a:stretch>
            <a:fillRect/>
          </a:stretch>
        </p:blipFill>
        <p:spPr bwMode="auto">
          <a:xfrm>
            <a:off x="6477000" y="2209800"/>
            <a:ext cx="685800" cy="998525"/>
          </a:xfrm>
          <a:prstGeom prst="rect">
            <a:avLst/>
          </a:prstGeom>
          <a:noFill/>
          <a:ln w="9525">
            <a:noFill/>
            <a:miter lim="800000"/>
            <a:headEnd/>
            <a:tailEnd/>
          </a:ln>
        </p:spPr>
      </p:pic>
      <p:pic>
        <p:nvPicPr>
          <p:cNvPr id="4104" name="Picture 8" descr="NOAALogo"/>
          <p:cNvPicPr>
            <a:picLocks noChangeAspect="1" noChangeArrowheads="1"/>
          </p:cNvPicPr>
          <p:nvPr/>
        </p:nvPicPr>
        <p:blipFill>
          <a:blip r:embed="rId6" cstate="screen"/>
          <a:srcRect l="-2672" t="-2681"/>
          <a:stretch>
            <a:fillRect/>
          </a:stretch>
        </p:blipFill>
        <p:spPr bwMode="auto">
          <a:xfrm>
            <a:off x="7696200" y="2133600"/>
            <a:ext cx="812800" cy="812800"/>
          </a:xfrm>
          <a:prstGeom prst="rect">
            <a:avLst/>
          </a:prstGeom>
          <a:noFill/>
          <a:ln w="9525">
            <a:noFill/>
            <a:miter lim="800000"/>
            <a:headEnd/>
            <a:tailEnd/>
          </a:ln>
        </p:spPr>
      </p:pic>
      <p:pic>
        <p:nvPicPr>
          <p:cNvPr id="4106" name="Picture 13"/>
          <p:cNvPicPr>
            <a:picLocks noChangeAspect="1" noChangeArrowheads="1"/>
          </p:cNvPicPr>
          <p:nvPr/>
        </p:nvPicPr>
        <p:blipFill>
          <a:blip r:embed="rId7" cstate="screen">
            <a:clrChange>
              <a:clrFrom>
                <a:srgbClr val="000000"/>
              </a:clrFrom>
              <a:clrTo>
                <a:srgbClr val="000000">
                  <a:alpha val="0"/>
                </a:srgbClr>
              </a:clrTo>
            </a:clrChange>
          </a:blip>
          <a:srcRect/>
          <a:stretch>
            <a:fillRect/>
          </a:stretch>
        </p:blipFill>
        <p:spPr bwMode="auto">
          <a:xfrm>
            <a:off x="3962400" y="2209800"/>
            <a:ext cx="1003697" cy="1143000"/>
          </a:xfrm>
          <a:prstGeom prst="rect">
            <a:avLst/>
          </a:prstGeom>
          <a:noFill/>
          <a:ln w="9525">
            <a:noFill/>
            <a:miter lim="800000"/>
            <a:headEnd/>
            <a:tailEnd/>
          </a:ln>
        </p:spPr>
      </p:pic>
      <p:pic>
        <p:nvPicPr>
          <p:cNvPr id="4107" name="Picture 14" descr="4"/>
          <p:cNvPicPr>
            <a:picLocks noChangeAspect="1" noChangeArrowheads="1"/>
          </p:cNvPicPr>
          <p:nvPr/>
        </p:nvPicPr>
        <p:blipFill>
          <a:blip r:embed="rId8" cstate="screen"/>
          <a:srcRect/>
          <a:stretch>
            <a:fillRect/>
          </a:stretch>
        </p:blipFill>
        <p:spPr bwMode="auto">
          <a:xfrm>
            <a:off x="304800" y="4648200"/>
            <a:ext cx="3124200" cy="1814052"/>
          </a:xfrm>
          <a:prstGeom prst="rect">
            <a:avLst/>
          </a:prstGeom>
          <a:ln>
            <a:noFill/>
          </a:ln>
          <a:effectLst>
            <a:outerShdw blurRad="292100" dist="139700" dir="2700000" algn="tl" rotWithShape="0">
              <a:srgbClr val="333333">
                <a:alpha val="65000"/>
              </a:srgbClr>
            </a:outerShdw>
          </a:effectLst>
        </p:spPr>
      </p:pic>
      <p:sp>
        <p:nvSpPr>
          <p:cNvPr id="4109" name="Text Box 17"/>
          <p:cNvSpPr txBox="1">
            <a:spLocks noChangeArrowheads="1"/>
          </p:cNvSpPr>
          <p:nvPr/>
        </p:nvSpPr>
        <p:spPr bwMode="auto">
          <a:xfrm>
            <a:off x="4724400" y="4572000"/>
            <a:ext cx="3124200" cy="1938992"/>
          </a:xfrm>
          <a:prstGeom prst="rect">
            <a:avLst/>
          </a:prstGeom>
          <a:noFill/>
          <a:ln w="9525">
            <a:noFill/>
            <a:miter lim="800000"/>
            <a:headEnd/>
            <a:tailEnd/>
          </a:ln>
        </p:spPr>
        <p:txBody>
          <a:bodyPr wrap="square">
            <a:spAutoFit/>
          </a:bodyPr>
          <a:lstStyle/>
          <a:p>
            <a:pPr algn="ctr" eaLnBrk="0" hangingPunct="0"/>
            <a:r>
              <a:rPr lang="en-US" sz="4000" b="1" dirty="0">
                <a:solidFill>
                  <a:srgbClr val="CC0000"/>
                </a:solidFill>
                <a:latin typeface="Calibri" pitchFamily="34" charset="0"/>
              </a:rPr>
              <a:t>90 -100% nest predation</a:t>
            </a:r>
          </a:p>
        </p:txBody>
      </p:sp>
      <p:sp>
        <p:nvSpPr>
          <p:cNvPr id="105490" name="Text Box 18"/>
          <p:cNvSpPr txBox="1">
            <a:spLocks noChangeArrowheads="1"/>
          </p:cNvSpPr>
          <p:nvPr/>
        </p:nvSpPr>
        <p:spPr bwMode="auto">
          <a:xfrm>
            <a:off x="1066800" y="838200"/>
            <a:ext cx="7315200" cy="1200329"/>
          </a:xfrm>
          <a:prstGeom prst="rect">
            <a:avLst/>
          </a:prstGeom>
          <a:noFill/>
          <a:ln w="9525">
            <a:noFill/>
            <a:miter lim="800000"/>
            <a:headEnd/>
            <a:tailEnd/>
          </a:ln>
          <a:effectLst/>
        </p:spPr>
        <p:txBody>
          <a:bodyPr wrap="square">
            <a:spAutoFit/>
          </a:bodyPr>
          <a:lstStyle/>
          <a:p>
            <a:pPr algn="ctr" fontAlgn="auto">
              <a:spcBef>
                <a:spcPts val="0"/>
              </a:spcBef>
              <a:spcAft>
                <a:spcPts val="0"/>
              </a:spcAft>
              <a:defRPr/>
            </a:pPr>
            <a:r>
              <a:rPr lang="en-US" sz="3600" b="1" dirty="0">
                <a:latin typeface="+mj-lt"/>
                <a:cs typeface="+mn-cs"/>
              </a:rPr>
              <a:t>Anacapa Island </a:t>
            </a:r>
            <a:r>
              <a:rPr lang="en-US" sz="3600" b="1" dirty="0" smtClean="0">
                <a:latin typeface="+mj-lt"/>
                <a:cs typeface="+mn-cs"/>
              </a:rPr>
              <a:t>Restoration Project 2001-2002</a:t>
            </a:r>
            <a:endParaRPr lang="en-US" sz="3600" b="1" dirty="0">
              <a:latin typeface="+mj-lt"/>
              <a:cs typeface="+mn-cs"/>
            </a:endParaRPr>
          </a:p>
        </p:txBody>
      </p:sp>
      <p:pic>
        <p:nvPicPr>
          <p:cNvPr id="15" name="Picture 3" descr="C:\Documents and Settings\sesposito\Desktop\Island_Conversation_Logos\Island_Conversation_Logos\Raster Logos\RGB JPEG Large\IslandCon_Logo_tag_rgb_lrg.jpg"/>
          <p:cNvPicPr>
            <a:picLocks noChangeAspect="1" noChangeArrowheads="1"/>
          </p:cNvPicPr>
          <p:nvPr/>
        </p:nvPicPr>
        <p:blipFill>
          <a:blip r:embed="rId9" cstate="screen"/>
          <a:srcRect/>
          <a:stretch>
            <a:fillRect/>
          </a:stretch>
        </p:blipFill>
        <p:spPr bwMode="auto">
          <a:xfrm>
            <a:off x="4982880" y="3276600"/>
            <a:ext cx="2332320" cy="1143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7"/>
                                        </p:tgtEl>
                                        <p:attrNameLst>
                                          <p:attrName>style.visibility</p:attrName>
                                        </p:attrNameLst>
                                      </p:cBhvr>
                                      <p:to>
                                        <p:strVal val="visible"/>
                                      </p:to>
                                    </p:set>
                                    <p:animEffect transition="in" filter="fade">
                                      <p:cBhvr>
                                        <p:cTn id="7" dur="2000"/>
                                        <p:tgtEl>
                                          <p:spTgt spid="410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109"/>
                                        </p:tgtEl>
                                        <p:attrNameLst>
                                          <p:attrName>style.visibility</p:attrName>
                                        </p:attrNameLst>
                                      </p:cBhvr>
                                      <p:to>
                                        <p:strVal val="visible"/>
                                      </p:to>
                                    </p:set>
                                    <p:animEffect transition="in" filter="fade">
                                      <p:cBhvr>
                                        <p:cTn id="10" dur="2000"/>
                                        <p:tgtEl>
                                          <p:spTgt spid="4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83" name="Text Box 19"/>
          <p:cNvSpPr txBox="1">
            <a:spLocks noChangeArrowheads="1"/>
          </p:cNvSpPr>
          <p:nvPr/>
        </p:nvSpPr>
        <p:spPr bwMode="auto">
          <a:xfrm>
            <a:off x="4114800" y="1219200"/>
            <a:ext cx="4876800" cy="830997"/>
          </a:xfrm>
          <a:prstGeom prst="rect">
            <a:avLst/>
          </a:prstGeom>
          <a:noFill/>
          <a:ln w="9525">
            <a:noFill/>
            <a:miter lim="800000"/>
            <a:headEnd/>
            <a:tailEnd/>
          </a:ln>
          <a:effectLst/>
        </p:spPr>
        <p:txBody>
          <a:bodyPr>
            <a:spAutoFit/>
          </a:bodyPr>
          <a:lstStyle/>
          <a:p>
            <a:pPr algn="ctr">
              <a:defRPr/>
            </a:pPr>
            <a:r>
              <a:rPr lang="en-US" sz="2400" b="1" dirty="0">
                <a:effectLst>
                  <a:outerShdw blurRad="38100" dist="38100" dir="2700000" algn="tl">
                    <a:srgbClr val="C0C0C0"/>
                  </a:outerShdw>
                </a:effectLst>
                <a:latin typeface="Calibri" pitchFamily="34" charset="0"/>
                <a:cs typeface="+mn-cs"/>
              </a:rPr>
              <a:t>Cassin’s </a:t>
            </a:r>
            <a:r>
              <a:rPr lang="en-US" sz="2400" b="1" dirty="0" smtClean="0">
                <a:effectLst>
                  <a:outerShdw blurRad="38100" dist="38100" dir="2700000" algn="tl">
                    <a:srgbClr val="C0C0C0"/>
                  </a:outerShdw>
                </a:effectLst>
                <a:latin typeface="Calibri" pitchFamily="34" charset="0"/>
                <a:cs typeface="+mn-cs"/>
              </a:rPr>
              <a:t>Auklet</a:t>
            </a:r>
            <a:endParaRPr lang="en-US" sz="2400" dirty="0">
              <a:latin typeface="Calibri" pitchFamily="34" charset="0"/>
              <a:cs typeface="+mn-cs"/>
            </a:endParaRPr>
          </a:p>
          <a:p>
            <a:pPr algn="ctr">
              <a:defRPr/>
            </a:pPr>
            <a:r>
              <a:rPr lang="en-US" sz="2400" dirty="0">
                <a:latin typeface="Calibri" pitchFamily="34" charset="0"/>
                <a:cs typeface="+mn-cs"/>
              </a:rPr>
              <a:t>3 </a:t>
            </a:r>
            <a:r>
              <a:rPr lang="en-US" sz="2400" dirty="0" smtClean="0">
                <a:latin typeface="Calibri" pitchFamily="34" charset="0"/>
                <a:cs typeface="+mn-cs"/>
              </a:rPr>
              <a:t>colonies </a:t>
            </a:r>
            <a:r>
              <a:rPr lang="en-US" sz="2400" dirty="0">
                <a:latin typeface="Calibri" pitchFamily="34" charset="0"/>
                <a:cs typeface="+mn-cs"/>
              </a:rPr>
              <a:t>on island</a:t>
            </a:r>
          </a:p>
        </p:txBody>
      </p:sp>
      <p:pic>
        <p:nvPicPr>
          <p:cNvPr id="29699" name="Picture 20" descr="Cassins_Auklet_chick"/>
          <p:cNvPicPr>
            <a:picLocks noChangeAspect="1" noChangeArrowheads="1"/>
          </p:cNvPicPr>
          <p:nvPr/>
        </p:nvPicPr>
        <p:blipFill>
          <a:blip r:embed="rId3" cstate="screen"/>
          <a:srcRect/>
          <a:stretch>
            <a:fillRect/>
          </a:stretch>
        </p:blipFill>
        <p:spPr bwMode="auto">
          <a:xfrm>
            <a:off x="6439436" y="2057400"/>
            <a:ext cx="2552164" cy="1725749"/>
          </a:xfrm>
          <a:prstGeom prst="rect">
            <a:avLst/>
          </a:prstGeom>
          <a:noFill/>
          <a:ln w="9525">
            <a:noFill/>
            <a:miter lim="800000"/>
            <a:headEnd/>
            <a:tailEnd/>
          </a:ln>
        </p:spPr>
      </p:pic>
      <p:pic>
        <p:nvPicPr>
          <p:cNvPr id="29700" name="Picture 25" descr="800px-Cassins_Auklet"/>
          <p:cNvPicPr>
            <a:picLocks noChangeAspect="1" noChangeArrowheads="1"/>
          </p:cNvPicPr>
          <p:nvPr/>
        </p:nvPicPr>
        <p:blipFill>
          <a:blip r:embed="rId4" cstate="screen"/>
          <a:srcRect r="-360"/>
          <a:stretch>
            <a:fillRect/>
          </a:stretch>
        </p:blipFill>
        <p:spPr bwMode="auto">
          <a:xfrm>
            <a:off x="3962400" y="2057400"/>
            <a:ext cx="2362200" cy="1765498"/>
          </a:xfrm>
          <a:prstGeom prst="rect">
            <a:avLst/>
          </a:prstGeom>
          <a:noFill/>
          <a:ln w="9525">
            <a:noFill/>
            <a:miter lim="800000"/>
            <a:headEnd/>
            <a:tailEnd/>
          </a:ln>
        </p:spPr>
      </p:pic>
      <p:pic>
        <p:nvPicPr>
          <p:cNvPr id="29701" name="Picture 26" descr="babyXAMU"/>
          <p:cNvPicPr>
            <a:picLocks noChangeAspect="1" noChangeArrowheads="1"/>
          </p:cNvPicPr>
          <p:nvPr/>
        </p:nvPicPr>
        <p:blipFill>
          <a:blip r:embed="rId5" cstate="screen"/>
          <a:srcRect/>
          <a:stretch>
            <a:fillRect/>
          </a:stretch>
        </p:blipFill>
        <p:spPr bwMode="auto">
          <a:xfrm>
            <a:off x="6705600" y="4191000"/>
            <a:ext cx="2209800" cy="1519237"/>
          </a:xfrm>
          <a:prstGeom prst="rect">
            <a:avLst/>
          </a:prstGeom>
          <a:noFill/>
          <a:ln w="15875">
            <a:solidFill>
              <a:schemeClr val="tx1"/>
            </a:solidFill>
            <a:miter lim="800000"/>
            <a:headEnd/>
            <a:tailEnd/>
          </a:ln>
        </p:spPr>
      </p:pic>
      <p:sp>
        <p:nvSpPr>
          <p:cNvPr id="29702" name="Text Box 27"/>
          <p:cNvSpPr txBox="1">
            <a:spLocks noChangeArrowheads="1"/>
          </p:cNvSpPr>
          <p:nvPr/>
        </p:nvSpPr>
        <p:spPr bwMode="auto">
          <a:xfrm>
            <a:off x="4038600" y="5867400"/>
            <a:ext cx="4876800" cy="427038"/>
          </a:xfrm>
          <a:prstGeom prst="rect">
            <a:avLst/>
          </a:prstGeom>
          <a:noFill/>
          <a:ln w="9525">
            <a:noFill/>
            <a:miter lim="800000"/>
            <a:headEnd/>
            <a:tailEnd/>
          </a:ln>
        </p:spPr>
        <p:txBody>
          <a:bodyPr>
            <a:spAutoFit/>
          </a:bodyPr>
          <a:lstStyle/>
          <a:p>
            <a:r>
              <a:rPr lang="en-US" sz="2200" b="1" dirty="0" err="1" smtClean="0">
                <a:latin typeface="Calibri" pitchFamily="34" charset="0"/>
              </a:rPr>
              <a:t>Xantus’s</a:t>
            </a:r>
            <a:r>
              <a:rPr lang="en-US" sz="2200" b="1" dirty="0" smtClean="0">
                <a:latin typeface="Calibri" pitchFamily="34" charset="0"/>
              </a:rPr>
              <a:t> </a:t>
            </a:r>
            <a:r>
              <a:rPr lang="en-US" sz="2200" b="1" dirty="0" err="1" smtClean="0">
                <a:latin typeface="Calibri" pitchFamily="34" charset="0"/>
              </a:rPr>
              <a:t>Murrelet</a:t>
            </a:r>
            <a:r>
              <a:rPr lang="en-US" sz="2200" b="1" dirty="0" smtClean="0">
                <a:latin typeface="Calibri" pitchFamily="34" charset="0"/>
              </a:rPr>
              <a:t> </a:t>
            </a:r>
            <a:r>
              <a:rPr lang="en-US" sz="2200" dirty="0">
                <a:latin typeface="Calibri" pitchFamily="34" charset="0"/>
              </a:rPr>
              <a:t>hatch increase - 350% </a:t>
            </a:r>
          </a:p>
        </p:txBody>
      </p:sp>
      <p:pic>
        <p:nvPicPr>
          <p:cNvPr id="29703" name="Picture 34" descr="XAMU_Whitworth"/>
          <p:cNvPicPr>
            <a:picLocks noChangeAspect="1" noChangeArrowheads="1"/>
          </p:cNvPicPr>
          <p:nvPr/>
        </p:nvPicPr>
        <p:blipFill>
          <a:blip r:embed="rId6" cstate="screen"/>
          <a:srcRect/>
          <a:stretch>
            <a:fillRect/>
          </a:stretch>
        </p:blipFill>
        <p:spPr bwMode="auto">
          <a:xfrm>
            <a:off x="3886200" y="4191000"/>
            <a:ext cx="2671141" cy="1524000"/>
          </a:xfrm>
          <a:prstGeom prst="rect">
            <a:avLst/>
          </a:prstGeom>
          <a:noFill/>
          <a:ln w="9525">
            <a:noFill/>
            <a:miter lim="800000"/>
            <a:headEnd/>
            <a:tailEnd/>
          </a:ln>
        </p:spPr>
      </p:pic>
      <p:pic>
        <p:nvPicPr>
          <p:cNvPr id="29704" name="Picture 35" descr="122-2294_IMG"/>
          <p:cNvPicPr>
            <a:picLocks noChangeAspect="1" noChangeArrowheads="1"/>
          </p:cNvPicPr>
          <p:nvPr/>
        </p:nvPicPr>
        <p:blipFill>
          <a:blip r:embed="rId7" cstate="screen"/>
          <a:srcRect/>
          <a:stretch>
            <a:fillRect/>
          </a:stretch>
        </p:blipFill>
        <p:spPr bwMode="auto">
          <a:xfrm>
            <a:off x="533400" y="1371600"/>
            <a:ext cx="3124200" cy="4847897"/>
          </a:xfrm>
          <a:prstGeom prst="rect">
            <a:avLst/>
          </a:prstGeom>
          <a:noFill/>
          <a:ln w="9525">
            <a:noFill/>
            <a:miter lim="800000"/>
            <a:headEnd/>
            <a:tailEnd/>
          </a:ln>
        </p:spPr>
      </p:pic>
      <p:sp>
        <p:nvSpPr>
          <p:cNvPr id="9" name="TextBox 8"/>
          <p:cNvSpPr txBox="1"/>
          <p:nvPr/>
        </p:nvSpPr>
        <p:spPr>
          <a:xfrm>
            <a:off x="838200" y="609600"/>
            <a:ext cx="7239000" cy="584775"/>
          </a:xfrm>
          <a:prstGeom prst="rect">
            <a:avLst/>
          </a:prstGeom>
          <a:noFill/>
        </p:spPr>
        <p:txBody>
          <a:bodyPr wrap="square" rtlCol="0">
            <a:spAutoFit/>
          </a:bodyPr>
          <a:lstStyle/>
          <a:p>
            <a:r>
              <a:rPr lang="en-US" dirty="0" smtClean="0"/>
              <a:t>Anacapa Island Restoration Results</a:t>
            </a:r>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96112"/>
          </a:xfrm>
        </p:spPr>
        <p:txBody>
          <a:bodyPr>
            <a:normAutofit/>
          </a:bodyPr>
          <a:lstStyle/>
          <a:p>
            <a:pPr algn="ctr"/>
            <a:r>
              <a:rPr lang="en-US" dirty="0" smtClean="0">
                <a:solidFill>
                  <a:schemeClr val="tx1"/>
                </a:solidFill>
              </a:rPr>
              <a:t>Environmental Compliance</a:t>
            </a:r>
            <a:endParaRPr lang="en-US" sz="4400" i="1" dirty="0">
              <a:solidFill>
                <a:schemeClr val="tx1"/>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r>
              <a:rPr lang="en-US" sz="2800" dirty="0" smtClean="0"/>
              <a:t>National Environmental Policy Act (NEPA)</a:t>
            </a:r>
            <a:endParaRPr lang="en-US" dirty="0" smtClean="0"/>
          </a:p>
          <a:p>
            <a:r>
              <a:rPr lang="en-US" dirty="0" smtClean="0"/>
              <a:t>Pesticide Use Permit (PUP)</a:t>
            </a:r>
          </a:p>
          <a:p>
            <a:r>
              <a:rPr lang="en-US" dirty="0" smtClean="0"/>
              <a:t>Federal Insecticide Fungicide and Rodenticide Act (FIFRA)</a:t>
            </a:r>
          </a:p>
          <a:p>
            <a:r>
              <a:rPr lang="en-US" dirty="0" smtClean="0"/>
              <a:t>Clean Water Act (CWA)  - NPDES</a:t>
            </a:r>
          </a:p>
          <a:p>
            <a:pPr lvl="0"/>
            <a:r>
              <a:rPr lang="en-US" dirty="0" smtClean="0"/>
              <a:t>Wilderness Act (WA) – Minimum Requirements</a:t>
            </a:r>
          </a:p>
          <a:p>
            <a:pPr lvl="0"/>
            <a:r>
              <a:rPr lang="en-US" dirty="0" smtClean="0"/>
              <a:t>Migratory Bird Treaty Act (MBTA) – Special Purpose</a:t>
            </a:r>
          </a:p>
          <a:p>
            <a:pPr lvl="0"/>
            <a:r>
              <a:rPr lang="en-US" dirty="0" smtClean="0"/>
              <a:t>Endangered Species Act (ESA) – Section 7</a:t>
            </a:r>
          </a:p>
          <a:p>
            <a:pPr lvl="0"/>
            <a:r>
              <a:rPr lang="en-US" dirty="0" smtClean="0"/>
              <a:t>National Historic Preservation Act (NHPA) – Section 106</a:t>
            </a:r>
          </a:p>
          <a:p>
            <a:pPr lvl="0"/>
            <a:r>
              <a:rPr lang="en-US" dirty="0" smtClean="0"/>
              <a:t>Marine Mammal Protection Act (MMPA)</a:t>
            </a:r>
          </a:p>
          <a:p>
            <a:r>
              <a:rPr lang="en-US" dirty="0" smtClean="0"/>
              <a:t>National Marine Sanctuaries Act (NMSA)</a:t>
            </a:r>
          </a:p>
          <a:p>
            <a:pPr lvl="0"/>
            <a:r>
              <a:rPr lang="en-US" dirty="0" smtClean="0"/>
              <a:t>Coastal Zone Management Act (CZMA) – Consistency</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More Information</a:t>
            </a:r>
            <a:endParaRPr lang="en-US" dirty="0"/>
          </a:p>
        </p:txBody>
      </p:sp>
      <p:sp>
        <p:nvSpPr>
          <p:cNvPr id="3" name="Content Placeholder 2"/>
          <p:cNvSpPr>
            <a:spLocks noGrp="1"/>
          </p:cNvSpPr>
          <p:nvPr>
            <p:ph idx="1"/>
          </p:nvPr>
        </p:nvSpPr>
        <p:spPr>
          <a:xfrm>
            <a:off x="457200" y="2164080"/>
            <a:ext cx="8229600" cy="2788920"/>
          </a:xfrm>
        </p:spPr>
        <p:txBody>
          <a:bodyPr>
            <a:normAutofit/>
          </a:bodyPr>
          <a:lstStyle/>
          <a:p>
            <a:pPr>
              <a:spcBef>
                <a:spcPts val="1200"/>
              </a:spcBef>
              <a:spcAft>
                <a:spcPts val="1200"/>
              </a:spcAft>
            </a:pPr>
            <a:r>
              <a:rPr lang="en-US" sz="3600" b="1" dirty="0" smtClean="0"/>
              <a:t> www.restorethefarallones.org</a:t>
            </a:r>
          </a:p>
          <a:p>
            <a:pPr>
              <a:spcBef>
                <a:spcPts val="1200"/>
              </a:spcBef>
              <a:spcAft>
                <a:spcPts val="1200"/>
              </a:spcAft>
            </a:pPr>
            <a:r>
              <a:rPr lang="en-US" sz="3600" b="1" dirty="0" smtClean="0"/>
              <a:t>www.fws.gov/sfbayrefuges/Farallon/</a:t>
            </a:r>
          </a:p>
          <a:p>
            <a:pPr>
              <a:spcBef>
                <a:spcPts val="1200"/>
              </a:spcBef>
              <a:spcAft>
                <a:spcPts val="1200"/>
              </a:spcAft>
            </a:pPr>
            <a:r>
              <a:rPr lang="en-US" sz="3600" b="1" dirty="0" smtClean="0"/>
              <a:t>www.prbo.org</a:t>
            </a:r>
            <a:endParaRPr lang="en-US" sz="36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Public Scoping Comments</a:t>
            </a:r>
            <a:endParaRPr lang="en-US" b="1" dirty="0">
              <a:solidFill>
                <a:schemeClr val="tx1"/>
              </a:solidFill>
            </a:endParaRPr>
          </a:p>
        </p:txBody>
      </p:sp>
      <p:sp>
        <p:nvSpPr>
          <p:cNvPr id="3" name="Content Placeholder 2"/>
          <p:cNvSpPr>
            <a:spLocks noGrp="1"/>
          </p:cNvSpPr>
          <p:nvPr>
            <p:ph idx="1"/>
          </p:nvPr>
        </p:nvSpPr>
        <p:spPr/>
        <p:txBody>
          <a:bodyPr>
            <a:normAutofit fontScale="85000" lnSpcReduction="20000"/>
          </a:bodyPr>
          <a:lstStyle/>
          <a:p>
            <a:pPr>
              <a:spcBef>
                <a:spcPts val="600"/>
              </a:spcBef>
              <a:spcAft>
                <a:spcPts val="1200"/>
              </a:spcAft>
            </a:pPr>
            <a:r>
              <a:rPr lang="en-US" dirty="0" smtClean="0"/>
              <a:t> Here</a:t>
            </a:r>
          </a:p>
          <a:p>
            <a:pPr>
              <a:spcBef>
                <a:spcPts val="0"/>
              </a:spcBef>
            </a:pPr>
            <a:r>
              <a:rPr lang="en-US" dirty="0" smtClean="0"/>
              <a:t>South </a:t>
            </a:r>
            <a:r>
              <a:rPr lang="en-US" dirty="0" err="1" smtClean="0"/>
              <a:t>Farallon</a:t>
            </a:r>
            <a:r>
              <a:rPr lang="en-US" dirty="0" smtClean="0"/>
              <a:t> Islands NEPA Scoping Comments</a:t>
            </a:r>
          </a:p>
          <a:p>
            <a:pPr>
              <a:spcBef>
                <a:spcPts val="0"/>
              </a:spcBef>
              <a:buNone/>
            </a:pPr>
            <a:r>
              <a:rPr lang="en-US" dirty="0" smtClean="0"/>
              <a:t>	c/o Gerry </a:t>
            </a:r>
            <a:r>
              <a:rPr lang="en-US" dirty="0" err="1" smtClean="0"/>
              <a:t>McChesney</a:t>
            </a:r>
            <a:r>
              <a:rPr lang="en-US" dirty="0" smtClean="0"/>
              <a:t>, </a:t>
            </a:r>
            <a:r>
              <a:rPr lang="en-US" dirty="0" err="1" smtClean="0"/>
              <a:t>Farallon</a:t>
            </a:r>
            <a:r>
              <a:rPr lang="en-US" dirty="0" smtClean="0"/>
              <a:t> NWR Manager</a:t>
            </a:r>
          </a:p>
          <a:p>
            <a:pPr>
              <a:spcBef>
                <a:spcPts val="0"/>
              </a:spcBef>
              <a:buNone/>
            </a:pPr>
            <a:r>
              <a:rPr lang="en-US" dirty="0" smtClean="0"/>
              <a:t>	9500 Thornton Ave.</a:t>
            </a:r>
          </a:p>
          <a:p>
            <a:pPr>
              <a:spcBef>
                <a:spcPts val="0"/>
              </a:spcBef>
              <a:spcAft>
                <a:spcPts val="600"/>
              </a:spcAft>
              <a:buNone/>
            </a:pPr>
            <a:r>
              <a:rPr lang="en-US" dirty="0" smtClean="0"/>
              <a:t>	Newark, CA 94560</a:t>
            </a:r>
          </a:p>
          <a:p>
            <a:pPr>
              <a:spcBef>
                <a:spcPts val="1200"/>
              </a:spcBef>
              <a:spcAft>
                <a:spcPts val="1200"/>
              </a:spcAft>
            </a:pPr>
            <a:r>
              <a:rPr lang="en-US" dirty="0" smtClean="0"/>
              <a:t>Email: sfbaynwrc@fws.gov</a:t>
            </a:r>
          </a:p>
          <a:p>
            <a:pPr>
              <a:spcBef>
                <a:spcPts val="1200"/>
              </a:spcBef>
              <a:spcAft>
                <a:spcPts val="1200"/>
              </a:spcAft>
            </a:pPr>
            <a:r>
              <a:rPr lang="en-US" dirty="0" smtClean="0"/>
              <a:t>Fax:  510-745-9285</a:t>
            </a:r>
          </a:p>
          <a:p>
            <a:pPr>
              <a:spcBef>
                <a:spcPts val="1200"/>
              </a:spcBef>
              <a:spcAft>
                <a:spcPts val="1200"/>
              </a:spcAft>
            </a:pPr>
            <a:r>
              <a:rPr lang="en-US" dirty="0" smtClean="0"/>
              <a:t>Comment period extended to June 10, 2011.</a:t>
            </a:r>
          </a:p>
          <a:p>
            <a:pPr>
              <a:spcBef>
                <a:spcPts val="600"/>
              </a:spcBef>
              <a:spcAft>
                <a:spcPts val="600"/>
              </a:spcAft>
            </a:pPr>
            <a:endParaRPr lang="en-US" dirty="0" smtClean="0"/>
          </a:p>
          <a:p>
            <a:pPr algn="ctr">
              <a:spcBef>
                <a:spcPts val="600"/>
              </a:spcBef>
              <a:spcAft>
                <a:spcPts val="600"/>
              </a:spcAft>
              <a:buNone/>
            </a:pPr>
            <a:r>
              <a:rPr lang="en-US" b="1" dirty="0" smtClean="0"/>
              <a:t>Thank you</a:t>
            </a:r>
            <a:endParaRPr lang="en-US" b="1" dirty="0"/>
          </a:p>
        </p:txBody>
      </p:sp>
      <p:pic>
        <p:nvPicPr>
          <p:cNvPr id="4" name="Picture 12" descr="fws"/>
          <p:cNvPicPr>
            <a:picLocks noChangeAspect="1" noChangeArrowheads="1"/>
          </p:cNvPicPr>
          <p:nvPr/>
        </p:nvPicPr>
        <p:blipFill>
          <a:blip r:embed="rId2" cstate="screen">
            <a:clrChange>
              <a:clrFrom>
                <a:srgbClr val="E91514"/>
              </a:clrFrom>
              <a:clrTo>
                <a:srgbClr val="E91514">
                  <a:alpha val="0"/>
                </a:srgbClr>
              </a:clrTo>
            </a:clrChange>
          </a:blip>
          <a:srcRect/>
          <a:stretch>
            <a:fillRect/>
          </a:stretch>
        </p:blipFill>
        <p:spPr bwMode="auto">
          <a:xfrm>
            <a:off x="0" y="0"/>
            <a:ext cx="184329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Documents and Settings\mendelstewart\My Documents\Mendel\MyFiles\San Francisco Bay NWR Complex\Complex Photos and Graphics and Presentations\SRefuge_Map.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0638" y="762000"/>
            <a:ext cx="9240838" cy="6096000"/>
          </a:xfrm>
          <a:noFill/>
        </p:spPr>
      </p:pic>
      <p:sp>
        <p:nvSpPr>
          <p:cNvPr id="2" name="Title 1"/>
          <p:cNvSpPr>
            <a:spLocks noGrp="1"/>
          </p:cNvSpPr>
          <p:nvPr>
            <p:ph type="title"/>
          </p:nvPr>
        </p:nvSpPr>
        <p:spPr>
          <a:xfrm>
            <a:off x="0" y="304800"/>
            <a:ext cx="9220200" cy="914400"/>
          </a:xfrm>
          <a:solidFill>
            <a:schemeClr val="tx2">
              <a:lumMod val="75000"/>
            </a:schemeClr>
          </a:solidFill>
        </p:spPr>
        <p:txBody>
          <a:bodyPr/>
          <a:lstStyle/>
          <a:p>
            <a:pPr algn="ctr">
              <a:defRPr/>
            </a:pPr>
            <a:r>
              <a:rPr lang="en-US" dirty="0" smtClean="0">
                <a:solidFill>
                  <a:srgbClr val="FFC000"/>
                </a:solidFill>
              </a:rPr>
              <a:t>National Wildlife Refuge System</a:t>
            </a:r>
            <a:endParaRPr lang="en-US" dirty="0">
              <a:solidFill>
                <a:srgbClr val="FFC000"/>
              </a:solidFill>
            </a:endParaRPr>
          </a:p>
        </p:txBody>
      </p:sp>
    </p:spTree>
    <p:extLst>
      <p:ext uri="{BB962C8B-B14F-4D97-AF65-F5344CB8AC3E}">
        <p14:creationId xmlns:p14="http://schemas.microsoft.com/office/powerpoint/2010/main" val="120647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1"/>
          <p:cNvSpPr txBox="1">
            <a:spLocks noChangeArrowheads="1"/>
          </p:cNvSpPr>
          <p:nvPr/>
        </p:nvSpPr>
        <p:spPr bwMode="auto">
          <a:xfrm>
            <a:off x="180975" y="153988"/>
            <a:ext cx="3476625" cy="637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sz="2400" b="1" dirty="0">
                <a:latin typeface="Calibri" pitchFamily="34" charset="0"/>
                <a:cs typeface="Courier New" pitchFamily="49" charset="0"/>
              </a:rPr>
              <a:t>San Francisco Bay National Wildlife Refuge Complex </a:t>
            </a:r>
          </a:p>
          <a:p>
            <a:pPr>
              <a:spcBef>
                <a:spcPct val="50000"/>
              </a:spcBef>
            </a:pPr>
            <a:r>
              <a:rPr lang="en-US" sz="2400" dirty="0">
                <a:latin typeface="Calibri" pitchFamily="34" charset="0"/>
                <a:cs typeface="Courier New" pitchFamily="49" charset="0"/>
              </a:rPr>
              <a:t>7 Refuges </a:t>
            </a:r>
            <a:r>
              <a:rPr lang="en-US" sz="2400">
                <a:latin typeface="Calibri" pitchFamily="34" charset="0"/>
                <a:cs typeface="Courier New" pitchFamily="49" charset="0"/>
              </a:rPr>
              <a:t>totaling </a:t>
            </a:r>
            <a:r>
              <a:rPr lang="en-US" sz="2400" smtClean="0">
                <a:latin typeface="Calibri" pitchFamily="34" charset="0"/>
                <a:cs typeface="Courier New" pitchFamily="49" charset="0"/>
              </a:rPr>
              <a:t>50,000 </a:t>
            </a:r>
            <a:r>
              <a:rPr lang="en-US" sz="2400" dirty="0">
                <a:latin typeface="Calibri" pitchFamily="34" charset="0"/>
                <a:cs typeface="Courier New" pitchFamily="49" charset="0"/>
              </a:rPr>
              <a:t>acres</a:t>
            </a:r>
          </a:p>
          <a:p>
            <a:pPr algn="r">
              <a:spcBef>
                <a:spcPct val="50000"/>
              </a:spcBef>
            </a:pPr>
            <a:r>
              <a:rPr lang="en-US" sz="2400" dirty="0">
                <a:latin typeface="Calibri" pitchFamily="34" charset="0"/>
                <a:cs typeface="Courier New" pitchFamily="49" charset="0"/>
              </a:rPr>
              <a:t>Salinas River NWR</a:t>
            </a:r>
          </a:p>
          <a:p>
            <a:pPr algn="r">
              <a:spcBef>
                <a:spcPct val="50000"/>
              </a:spcBef>
            </a:pPr>
            <a:r>
              <a:rPr lang="en-US" sz="2400" dirty="0">
                <a:latin typeface="Calibri" pitchFamily="34" charset="0"/>
                <a:cs typeface="Courier New" pitchFamily="49" charset="0"/>
              </a:rPr>
              <a:t>Ellicott Slough NWR</a:t>
            </a:r>
          </a:p>
          <a:p>
            <a:pPr algn="r">
              <a:spcBef>
                <a:spcPct val="50000"/>
              </a:spcBef>
            </a:pPr>
            <a:r>
              <a:rPr lang="en-US" sz="2400" dirty="0">
                <a:latin typeface="Calibri" pitchFamily="34" charset="0"/>
                <a:cs typeface="Courier New" pitchFamily="49" charset="0"/>
              </a:rPr>
              <a:t>Don Edwards San Francisco Bay NWR</a:t>
            </a:r>
          </a:p>
          <a:p>
            <a:pPr algn="r">
              <a:spcBef>
                <a:spcPct val="50000"/>
              </a:spcBef>
            </a:pPr>
            <a:r>
              <a:rPr lang="en-US" sz="2400" dirty="0">
                <a:latin typeface="Calibri" pitchFamily="34" charset="0"/>
                <a:cs typeface="Courier New" pitchFamily="49" charset="0"/>
              </a:rPr>
              <a:t>Antioch Dunes NWR</a:t>
            </a:r>
          </a:p>
          <a:p>
            <a:pPr algn="r">
              <a:spcBef>
                <a:spcPct val="50000"/>
              </a:spcBef>
            </a:pPr>
            <a:r>
              <a:rPr lang="en-US" sz="2400" dirty="0">
                <a:latin typeface="Calibri" pitchFamily="34" charset="0"/>
                <a:cs typeface="Courier New" pitchFamily="49" charset="0"/>
              </a:rPr>
              <a:t>San Pablo NWR</a:t>
            </a:r>
          </a:p>
          <a:p>
            <a:pPr algn="r">
              <a:spcBef>
                <a:spcPct val="50000"/>
              </a:spcBef>
            </a:pPr>
            <a:r>
              <a:rPr lang="en-US" sz="2400" dirty="0">
                <a:latin typeface="Calibri" pitchFamily="34" charset="0"/>
                <a:cs typeface="Courier New" pitchFamily="49" charset="0"/>
              </a:rPr>
              <a:t>Marin Islands NWR</a:t>
            </a:r>
          </a:p>
          <a:p>
            <a:pPr algn="r">
              <a:spcBef>
                <a:spcPct val="50000"/>
              </a:spcBef>
            </a:pPr>
            <a:r>
              <a:rPr lang="en-US" sz="2400" dirty="0" err="1">
                <a:latin typeface="Calibri" pitchFamily="34" charset="0"/>
                <a:cs typeface="Courier New" pitchFamily="49" charset="0"/>
              </a:rPr>
              <a:t>Farallon</a:t>
            </a:r>
            <a:r>
              <a:rPr lang="en-US" sz="2400" dirty="0">
                <a:latin typeface="Calibri" pitchFamily="34" charset="0"/>
                <a:cs typeface="Courier New" pitchFamily="49" charset="0"/>
              </a:rPr>
              <a:t> NWR</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6531"/>
            <a:ext cx="4572000" cy="6858000"/>
          </a:xfrm>
          <a:prstGeom prst="rect">
            <a:avLst/>
          </a:prstGeom>
        </p:spPr>
      </p:pic>
    </p:spTree>
    <p:extLst>
      <p:ext uri="{BB962C8B-B14F-4D97-AF65-F5344CB8AC3E}">
        <p14:creationId xmlns:p14="http://schemas.microsoft.com/office/powerpoint/2010/main" val="27100716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Why are we here?</a:t>
            </a:r>
            <a:endParaRPr lang="en-US" b="1" dirty="0">
              <a:solidFill>
                <a:schemeClr val="tx1"/>
              </a:solidFill>
            </a:endParaRPr>
          </a:p>
        </p:txBody>
      </p:sp>
      <p:sp>
        <p:nvSpPr>
          <p:cNvPr id="3" name="Content Placeholder 2"/>
          <p:cNvSpPr>
            <a:spLocks noGrp="1"/>
          </p:cNvSpPr>
          <p:nvPr>
            <p:ph idx="1"/>
          </p:nvPr>
        </p:nvSpPr>
        <p:spPr/>
        <p:txBody>
          <a:bodyPr/>
          <a:lstStyle/>
          <a:p>
            <a:pPr>
              <a:spcBef>
                <a:spcPts val="2400"/>
              </a:spcBef>
            </a:pPr>
            <a:r>
              <a:rPr lang="en-US" dirty="0" smtClean="0"/>
              <a:t>Public Scoping meeting</a:t>
            </a:r>
          </a:p>
          <a:p>
            <a:pPr>
              <a:spcBef>
                <a:spcPts val="2400"/>
              </a:spcBef>
            </a:pPr>
            <a:r>
              <a:rPr lang="en-US" dirty="0" smtClean="0"/>
              <a:t>Provide introduction to proposed project to help restore the South </a:t>
            </a:r>
            <a:r>
              <a:rPr lang="en-US" dirty="0" err="1" smtClean="0"/>
              <a:t>Farallon</a:t>
            </a:r>
            <a:r>
              <a:rPr lang="en-US" dirty="0" smtClean="0"/>
              <a:t> Islands by eradicating non-native house mice.</a:t>
            </a:r>
          </a:p>
          <a:p>
            <a:pPr>
              <a:spcBef>
                <a:spcPts val="2400"/>
              </a:spcBef>
            </a:pPr>
            <a:r>
              <a:rPr lang="en-US" dirty="0" smtClean="0"/>
              <a:t>Solicit public input on potential alternatives and issues to be addressed in Draft Environmental Impact Statement to eradicate non-native mice from the South Farallon Islands.</a:t>
            </a:r>
            <a:endParaRPr lang="en-US" dirty="0"/>
          </a:p>
        </p:txBody>
      </p:sp>
      <p:pic>
        <p:nvPicPr>
          <p:cNvPr id="4" name="Picture 12" descr="fws"/>
          <p:cNvPicPr>
            <a:picLocks noChangeAspect="1" noChangeArrowheads="1"/>
          </p:cNvPicPr>
          <p:nvPr/>
        </p:nvPicPr>
        <p:blipFill>
          <a:blip r:embed="rId2" cstate="screen">
            <a:clrChange>
              <a:clrFrom>
                <a:srgbClr val="E91514"/>
              </a:clrFrom>
              <a:clrTo>
                <a:srgbClr val="E91514">
                  <a:alpha val="0"/>
                </a:srgbClr>
              </a:clrTo>
            </a:clrChange>
          </a:blip>
          <a:srcRect/>
          <a:stretch>
            <a:fillRect/>
          </a:stretch>
        </p:blipFill>
        <p:spPr bwMode="auto">
          <a:xfrm>
            <a:off x="0" y="0"/>
            <a:ext cx="184329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1080"/>
            <a:ext cx="8229600" cy="1143000"/>
          </a:xfrm>
        </p:spPr>
        <p:txBody>
          <a:bodyPr>
            <a:normAutofit fontScale="90000"/>
          </a:bodyPr>
          <a:lstStyle/>
          <a:p>
            <a:pPr algn="ctr"/>
            <a:r>
              <a:rPr lang="en-US" b="1" dirty="0" smtClean="0">
                <a:solidFill>
                  <a:schemeClr val="tx1"/>
                </a:solidFill>
              </a:rPr>
              <a:t>Requirements of the National Environmental Policy Act</a:t>
            </a:r>
            <a:endParaRPr lang="en-US" b="1" dirty="0">
              <a:solidFill>
                <a:schemeClr val="tx1"/>
              </a:solidFill>
            </a:endParaRPr>
          </a:p>
        </p:txBody>
      </p:sp>
      <p:sp>
        <p:nvSpPr>
          <p:cNvPr id="3" name="Content Placeholder 2"/>
          <p:cNvSpPr>
            <a:spLocks noGrp="1"/>
          </p:cNvSpPr>
          <p:nvPr>
            <p:ph idx="1"/>
          </p:nvPr>
        </p:nvSpPr>
        <p:spPr>
          <a:xfrm>
            <a:off x="457200" y="2545080"/>
            <a:ext cx="8229600" cy="4389120"/>
          </a:xfrm>
        </p:spPr>
        <p:txBody>
          <a:bodyPr>
            <a:normAutofit/>
          </a:bodyPr>
          <a:lstStyle/>
          <a:p>
            <a:pPr>
              <a:spcBef>
                <a:spcPts val="1200"/>
              </a:spcBef>
              <a:spcAft>
                <a:spcPts val="1200"/>
              </a:spcAft>
            </a:pPr>
            <a:r>
              <a:rPr lang="en-US" b="1" dirty="0" smtClean="0"/>
              <a:t>Public scoping period began April 13, 2011.  Comment period extended to June 10, 2011.</a:t>
            </a:r>
          </a:p>
          <a:p>
            <a:pPr>
              <a:spcBef>
                <a:spcPts val="1200"/>
              </a:spcBef>
              <a:spcAft>
                <a:spcPts val="1200"/>
              </a:spcAft>
            </a:pPr>
            <a:r>
              <a:rPr lang="en-US" b="1" dirty="0" smtClean="0"/>
              <a:t>Develop Draft Environmental Impact Statement (EIS)</a:t>
            </a:r>
          </a:p>
          <a:p>
            <a:pPr>
              <a:spcBef>
                <a:spcPts val="1200"/>
              </a:spcBef>
              <a:spcAft>
                <a:spcPts val="1200"/>
              </a:spcAft>
            </a:pPr>
            <a:r>
              <a:rPr lang="en-US" b="1" dirty="0" smtClean="0"/>
              <a:t>Draft EIS available for public comment</a:t>
            </a:r>
          </a:p>
          <a:p>
            <a:pPr>
              <a:spcBef>
                <a:spcPts val="1200"/>
              </a:spcBef>
              <a:spcAft>
                <a:spcPts val="1200"/>
              </a:spcAft>
            </a:pPr>
            <a:r>
              <a:rPr lang="en-US" b="1" dirty="0" smtClean="0"/>
              <a:t>Public comments addressed/incorporated</a:t>
            </a:r>
          </a:p>
          <a:p>
            <a:pPr>
              <a:spcBef>
                <a:spcPts val="1200"/>
              </a:spcBef>
              <a:spcAft>
                <a:spcPts val="1200"/>
              </a:spcAft>
            </a:pPr>
            <a:r>
              <a:rPr lang="en-US" b="1" dirty="0" smtClean="0"/>
              <a:t>Final EIS and </a:t>
            </a:r>
            <a:r>
              <a:rPr lang="en-US" b="1" dirty="0"/>
              <a:t>R</a:t>
            </a:r>
            <a:r>
              <a:rPr lang="en-US" b="1" dirty="0" smtClean="0"/>
              <a:t>ecord of Decision (ROD)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762000"/>
            <a:ext cx="8229600" cy="838200"/>
          </a:xfrm>
        </p:spPr>
        <p:txBody>
          <a:bodyPr>
            <a:noAutofit/>
          </a:bodyPr>
          <a:lstStyle/>
          <a:p>
            <a:pPr algn="ctr" eaLnBrk="1" hangingPunct="1"/>
            <a:r>
              <a:rPr lang="en-US" sz="5400" b="1" dirty="0" smtClean="0">
                <a:solidFill>
                  <a:schemeClr val="tx1"/>
                </a:solidFill>
                <a:cs typeface="Arial" pitchFamily="34" charset="0"/>
              </a:rPr>
              <a:t>Partnership</a:t>
            </a:r>
          </a:p>
        </p:txBody>
      </p:sp>
      <p:sp>
        <p:nvSpPr>
          <p:cNvPr id="3075" name="Rectangle 3"/>
          <p:cNvSpPr>
            <a:spLocks noGrp="1" noChangeArrowheads="1"/>
          </p:cNvSpPr>
          <p:nvPr>
            <p:ph idx="1"/>
          </p:nvPr>
        </p:nvSpPr>
        <p:spPr>
          <a:xfrm>
            <a:off x="533400" y="3810000"/>
            <a:ext cx="6629400" cy="533400"/>
          </a:xfrm>
        </p:spPr>
        <p:txBody>
          <a:bodyPr/>
          <a:lstStyle/>
          <a:p>
            <a:pPr eaLnBrk="1" hangingPunct="1"/>
            <a:r>
              <a:rPr lang="en-US" sz="2400" b="1" dirty="0" smtClean="0"/>
              <a:t>Luckenbach Oil Spill Trustee Council </a:t>
            </a:r>
          </a:p>
        </p:txBody>
      </p:sp>
      <p:pic>
        <p:nvPicPr>
          <p:cNvPr id="3076" name="Picture 5" descr="prbo_logo_no_text"/>
          <p:cNvPicPr>
            <a:picLocks noChangeAspect="1" noChangeArrowheads="1"/>
          </p:cNvPicPr>
          <p:nvPr/>
        </p:nvPicPr>
        <p:blipFill>
          <a:blip r:embed="rId4" cstate="screen"/>
          <a:srcRect/>
          <a:stretch>
            <a:fillRect/>
          </a:stretch>
        </p:blipFill>
        <p:spPr bwMode="auto">
          <a:xfrm>
            <a:off x="3200400" y="1981200"/>
            <a:ext cx="1590675" cy="1330325"/>
          </a:xfrm>
          <a:prstGeom prst="rect">
            <a:avLst/>
          </a:prstGeom>
          <a:noFill/>
          <a:ln w="9525">
            <a:solidFill>
              <a:schemeClr val="tx1"/>
            </a:solidFill>
            <a:miter lim="800000"/>
            <a:headEnd/>
            <a:tailEnd/>
          </a:ln>
        </p:spPr>
      </p:pic>
      <p:sp>
        <p:nvSpPr>
          <p:cNvPr id="3077" name="Rectangle 6"/>
          <p:cNvSpPr>
            <a:spLocks noChangeArrowheads="1"/>
          </p:cNvSpPr>
          <p:nvPr/>
        </p:nvSpPr>
        <p:spPr bwMode="auto">
          <a:xfrm>
            <a:off x="0" y="2909888"/>
            <a:ext cx="9144000" cy="0"/>
          </a:xfrm>
          <a:prstGeom prst="rect">
            <a:avLst/>
          </a:prstGeom>
          <a:noFill/>
          <a:ln w="9525">
            <a:noFill/>
            <a:miter lim="800000"/>
            <a:headEnd/>
            <a:tailEnd/>
          </a:ln>
          <a:effectLst/>
        </p:spPr>
        <p:txBody>
          <a:bodyPr wrap="none" anchor="ctr">
            <a:spAutoFit/>
          </a:bodyPr>
          <a:lstStyle/>
          <a:p>
            <a:endParaRPr lang="en-US" dirty="0"/>
          </a:p>
        </p:txBody>
      </p:sp>
      <p:pic>
        <p:nvPicPr>
          <p:cNvPr id="3078" name="Picture 8" descr="NFWF"/>
          <p:cNvPicPr>
            <a:picLocks noChangeAspect="1" noChangeArrowheads="1"/>
          </p:cNvPicPr>
          <p:nvPr/>
        </p:nvPicPr>
        <p:blipFill>
          <a:blip r:embed="rId5" cstate="screen"/>
          <a:srcRect/>
          <a:stretch>
            <a:fillRect/>
          </a:stretch>
        </p:blipFill>
        <p:spPr bwMode="auto">
          <a:xfrm>
            <a:off x="1752600" y="4572000"/>
            <a:ext cx="1514475" cy="1460500"/>
          </a:xfrm>
          <a:prstGeom prst="rect">
            <a:avLst/>
          </a:prstGeom>
          <a:noFill/>
          <a:ln w="9525">
            <a:noFill/>
            <a:miter lim="800000"/>
            <a:headEnd/>
            <a:tailEnd/>
          </a:ln>
        </p:spPr>
      </p:pic>
      <p:pic>
        <p:nvPicPr>
          <p:cNvPr id="3080" name="Picture 2"/>
          <p:cNvPicPr>
            <a:picLocks noChangeAspect="1"/>
          </p:cNvPicPr>
          <p:nvPr/>
        </p:nvPicPr>
        <p:blipFill>
          <a:blip r:embed="rId6" cstate="screen"/>
          <a:srcRect/>
          <a:stretch>
            <a:fillRect/>
          </a:stretch>
        </p:blipFill>
        <p:spPr bwMode="auto">
          <a:xfrm>
            <a:off x="990600" y="1981200"/>
            <a:ext cx="1371600" cy="1646238"/>
          </a:xfrm>
          <a:prstGeom prst="rect">
            <a:avLst/>
          </a:prstGeom>
          <a:noFill/>
          <a:ln w="9525">
            <a:noFill/>
            <a:miter lim="800000"/>
            <a:headEnd/>
            <a:tailEnd/>
          </a:ln>
        </p:spPr>
      </p:pic>
      <p:graphicFrame>
        <p:nvGraphicFramePr>
          <p:cNvPr id="3083" name="Object 11"/>
          <p:cNvGraphicFramePr>
            <a:graphicFrameLocks noChangeAspect="1"/>
          </p:cNvGraphicFramePr>
          <p:nvPr/>
        </p:nvGraphicFramePr>
        <p:xfrm>
          <a:off x="5486400" y="1981200"/>
          <a:ext cx="2743200" cy="1371600"/>
        </p:xfrm>
        <a:graphic>
          <a:graphicData uri="http://schemas.openxmlformats.org/presentationml/2006/ole">
            <mc:AlternateContent xmlns:mc="http://schemas.openxmlformats.org/markup-compatibility/2006">
              <mc:Choice xmlns:v="urn:schemas-microsoft-com:vml" Requires="v">
                <p:oleObj spid="_x0000_s3095" name="Acrobat Document" r:id="rId7" imgW="3606480" imgH="1831680" progId="AcroExch.Document">
                  <p:embed/>
                </p:oleObj>
              </mc:Choice>
              <mc:Fallback>
                <p:oleObj name="Acrobat Document" r:id="rId7" imgW="3606480" imgH="1831680" progId="AcroExch.Document">
                  <p:embed/>
                  <p:pic>
                    <p:nvPicPr>
                      <p:cNvPr id="0"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1981200"/>
                        <a:ext cx="2743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Picture 8" descr="SCC Logo jpg color.jpeg"/>
          <p:cNvPicPr>
            <a:picLocks noChangeAspect="1"/>
          </p:cNvPicPr>
          <p:nvPr/>
        </p:nvPicPr>
        <p:blipFill>
          <a:blip r:embed="rId9"/>
          <a:stretch>
            <a:fillRect/>
          </a:stretch>
        </p:blipFill>
        <p:spPr>
          <a:xfrm>
            <a:off x="4495800" y="4724400"/>
            <a:ext cx="1771650" cy="131775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SCN0040"/>
          <p:cNvPicPr>
            <a:picLocks noChangeAspect="1" noChangeArrowheads="1"/>
          </p:cNvPicPr>
          <p:nvPr/>
        </p:nvPicPr>
        <p:blipFill>
          <a:blip r:embed="rId3" cstate="screen"/>
          <a:srcRect/>
          <a:stretch>
            <a:fillRect/>
          </a:stretch>
        </p:blipFill>
        <p:spPr bwMode="auto">
          <a:xfrm>
            <a:off x="1574800" y="1504950"/>
            <a:ext cx="6121400" cy="4591050"/>
          </a:xfrm>
          <a:prstGeom prst="rect">
            <a:avLst/>
          </a:prstGeom>
          <a:ln>
            <a:noFill/>
          </a:ln>
          <a:effectLst>
            <a:outerShdw blurRad="292100" dist="139700" dir="2700000" algn="tl" rotWithShape="0">
              <a:srgbClr val="333333">
                <a:alpha val="65000"/>
              </a:srgbClr>
            </a:outerShdw>
          </a:effectLst>
        </p:spPr>
      </p:pic>
      <p:sp>
        <p:nvSpPr>
          <p:cNvPr id="5123" name="TextBox 5"/>
          <p:cNvSpPr txBox="1">
            <a:spLocks noChangeArrowheads="1"/>
          </p:cNvSpPr>
          <p:nvPr/>
        </p:nvSpPr>
        <p:spPr bwMode="auto">
          <a:xfrm>
            <a:off x="1321081" y="457200"/>
            <a:ext cx="6756120" cy="954107"/>
          </a:xfrm>
          <a:prstGeom prst="rect">
            <a:avLst/>
          </a:prstGeom>
          <a:noFill/>
          <a:ln w="9525">
            <a:noFill/>
            <a:miter lim="800000"/>
            <a:headEnd/>
            <a:tailEnd/>
          </a:ln>
        </p:spPr>
        <p:txBody>
          <a:bodyPr wrap="square">
            <a:spAutoFit/>
          </a:bodyPr>
          <a:lstStyle/>
          <a:p>
            <a:pPr algn="ctr"/>
            <a:r>
              <a:rPr lang="en-US" sz="2800" b="1" dirty="0"/>
              <a:t>South </a:t>
            </a:r>
            <a:r>
              <a:rPr lang="en-US" sz="2800" b="1" dirty="0" err="1"/>
              <a:t>Farallon</a:t>
            </a:r>
            <a:r>
              <a:rPr lang="en-US" sz="2800" b="1" dirty="0"/>
              <a:t> </a:t>
            </a:r>
            <a:r>
              <a:rPr lang="en-US" sz="2800" b="1" dirty="0" smtClean="0"/>
              <a:t>Islands</a:t>
            </a:r>
          </a:p>
          <a:p>
            <a:pPr algn="ctr"/>
            <a:r>
              <a:rPr lang="en-US" sz="2800" b="1" dirty="0" smtClean="0"/>
              <a:t>(</a:t>
            </a:r>
            <a:r>
              <a:rPr lang="en-US" sz="2800" b="1" dirty="0" err="1" smtClean="0"/>
              <a:t>Farallon</a:t>
            </a:r>
            <a:r>
              <a:rPr lang="en-US" sz="2800" b="1" dirty="0" smtClean="0"/>
              <a:t> National Wildlife Refuge)</a:t>
            </a:r>
            <a:endParaRPr lang="en-US" sz="2800" b="1" dirty="0"/>
          </a:p>
        </p:txBody>
      </p:sp>
      <p:sp>
        <p:nvSpPr>
          <p:cNvPr id="5124" name="TextBox 6"/>
          <p:cNvSpPr txBox="1">
            <a:spLocks noChangeArrowheads="1"/>
          </p:cNvSpPr>
          <p:nvPr/>
        </p:nvSpPr>
        <p:spPr bwMode="auto">
          <a:xfrm>
            <a:off x="1524000" y="6172200"/>
            <a:ext cx="6096000" cy="461665"/>
          </a:xfrm>
          <a:prstGeom prst="rect">
            <a:avLst/>
          </a:prstGeom>
          <a:noFill/>
          <a:ln w="9525">
            <a:noFill/>
            <a:miter lim="800000"/>
            <a:headEnd/>
            <a:tailEnd/>
          </a:ln>
        </p:spPr>
        <p:txBody>
          <a:bodyPr wrap="square">
            <a:spAutoFit/>
          </a:bodyPr>
          <a:lstStyle/>
          <a:p>
            <a:pPr marL="342900" indent="-342900"/>
            <a:r>
              <a:rPr lang="en-US" sz="2400" b="1" dirty="0"/>
              <a:t>120 acres (49 </a:t>
            </a:r>
            <a:r>
              <a:rPr lang="en-US" sz="2400" b="1" dirty="0" smtClean="0"/>
              <a:t>ha), 370 </a:t>
            </a:r>
            <a:r>
              <a:rPr lang="en-US" sz="2400" b="1" dirty="0"/>
              <a:t>feet high (113 m)</a:t>
            </a:r>
          </a:p>
        </p:txBody>
      </p:sp>
      <p:pic>
        <p:nvPicPr>
          <p:cNvPr id="5125"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6705600" y="5486400"/>
            <a:ext cx="932584" cy="5397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725DA223521E4F8FF3AAF8EF66E35D" ma:contentTypeVersion="11" ma:contentTypeDescription="Create a new document." ma:contentTypeScope="" ma:versionID="e976681ef8c202b58aed97db1ab00a1b">
  <xsd:schema xmlns:xsd="http://www.w3.org/2001/XMLSchema" xmlns:xs="http://www.w3.org/2001/XMLSchema" xmlns:p="http://schemas.microsoft.com/office/2006/metadata/properties" xmlns:ns2="b8c791ff-8839-41d3-a5c3-dadefa89be97" xmlns:ns3="2b8eca42-bbaa-4602-a2b4-1626cec75391" targetNamespace="http://schemas.microsoft.com/office/2006/metadata/properties" ma:root="true" ma:fieldsID="ba7658f9077d3ff87f888170b92b2961" ns2:_="" ns3:_="">
    <xsd:import namespace="b8c791ff-8839-41d3-a5c3-dadefa89be97"/>
    <xsd:import namespace="2b8eca42-bbaa-4602-a2b4-1626cec75391"/>
    <xsd:element name="properties">
      <xsd:complexType>
        <xsd:sequence>
          <xsd:element name="documentManagement">
            <xsd:complexType>
              <xsd:all>
                <xsd:element ref="ns2:Reviewed_x003f_" minOccurs="0"/>
                <xsd:element ref="ns2:Reviewed_x0020_By_x003f_" minOccurs="0"/>
                <xsd:element ref="ns2:MediaServiceMetadata" minOccurs="0"/>
                <xsd:element ref="ns2:MediaServiceFastMetadata" minOccurs="0"/>
                <xsd:element ref="ns2:MediaServiceDateTaken" minOccurs="0"/>
                <xsd:element ref="ns2:MediaLengthInSeconds" minOccurs="0"/>
                <xsd:element ref="ns2:PotentialExemption_x003f_" minOccurs="0"/>
                <xsd:element ref="ns2:SenttoFOIACoordinator_x003f_"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c791ff-8839-41d3-a5c3-dadefa89be97" elementFormDefault="qualified">
    <xsd:import namespace="http://schemas.microsoft.com/office/2006/documentManagement/types"/>
    <xsd:import namespace="http://schemas.microsoft.com/office/infopath/2007/PartnerControls"/>
    <xsd:element name="Reviewed_x003f_" ma:index="8" nillable="true" ma:displayName="Reviewed?" ma:default="No" ma:format="Dropdown" ma:internalName="Reviewed_x003f_">
      <xsd:simpleType>
        <xsd:restriction base="dms:Choice">
          <xsd:enumeration value="Yes"/>
          <xsd:enumeration value="In Progress"/>
          <xsd:enumeration value="No"/>
        </xsd:restriction>
      </xsd:simpleType>
    </xsd:element>
    <xsd:element name="Reviewed_x0020_By_x003f_" ma:index="9" nillable="true" ma:displayName="Reviewed By?" ma:list="UserInfo" ma:SharePointGroup="0" ma:internalName="Reviewed_x0020_By_x003f_"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PotentialExemption_x003f_" ma:index="14" nillable="true" ma:displayName="Potential Exemption?" ma:format="Dropdown" ma:internalName="PotentialExemption_x003f_">
      <xsd:simpleType>
        <xsd:restriction base="dms:Choice">
          <xsd:enumeration value="Yes"/>
          <xsd:enumeration value="No"/>
        </xsd:restriction>
      </xsd:simpleType>
    </xsd:element>
    <xsd:element name="SenttoFOIACoordinator_x003f_" ma:index="15" nillable="true" ma:displayName="Sent to FOIA Coordinator?" ma:default="0" ma:format="Dropdown" ma:internalName="SenttoFOIACoordinator_x003f_">
      <xsd:simpleType>
        <xsd:restriction base="dms:Boolean"/>
      </xsd:simpleType>
    </xsd:element>
    <xsd:element name="Notes" ma:index="16"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8eca42-bbaa-4602-a2b4-1626cec7539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viewed_x0020_By_x003f_ xmlns="b8c791ff-8839-41d3-a5c3-dadefa89be97">
      <UserInfo>
        <DisplayName>Pelz, Mark</DisplayName>
        <AccountId>7</AccountId>
        <AccountType/>
      </UserInfo>
    </Reviewed_x0020_By_x003f_>
    <Reviewed_x003f_ xmlns="b8c791ff-8839-41d3-a5c3-dadefa89be97">Yes</Reviewed_x003f_>
    <Notes xmlns="b8c791ff-8839-41d3-a5c3-dadefa89be97" xsi:nil="true"/>
    <SenttoFOIACoordinator_x003f_ xmlns="b8c791ff-8839-41d3-a5c3-dadefa89be97">false</SenttoFOIACoordinator_x003f_>
    <PotentialExemption_x003f_ xmlns="b8c791ff-8839-41d3-a5c3-dadefa89be97">No</PotentialExemption_x003f_>
  </documentManagement>
</p:properties>
</file>

<file path=customXml/itemProps1.xml><?xml version="1.0" encoding="utf-8"?>
<ds:datastoreItem xmlns:ds="http://schemas.openxmlformats.org/officeDocument/2006/customXml" ds:itemID="{2EAC7AF0-5E34-41E1-89D2-52DBF3BCA293}"/>
</file>

<file path=customXml/itemProps2.xml><?xml version="1.0" encoding="utf-8"?>
<ds:datastoreItem xmlns:ds="http://schemas.openxmlformats.org/officeDocument/2006/customXml" ds:itemID="{C02E1646-0B21-4055-8787-42FD12C74FF3}"/>
</file>

<file path=customXml/itemProps3.xml><?xml version="1.0" encoding="utf-8"?>
<ds:datastoreItem xmlns:ds="http://schemas.openxmlformats.org/officeDocument/2006/customXml" ds:itemID="{6AA48C38-BCC5-4C8D-91B2-E3EFEEF30E61}"/>
</file>

<file path=docProps/app.xml><?xml version="1.0" encoding="utf-8"?>
<Properties xmlns="http://schemas.openxmlformats.org/officeDocument/2006/extended-properties" xmlns:vt="http://schemas.openxmlformats.org/officeDocument/2006/docPropsVTypes">
  <Template>Flow</Template>
  <TotalTime>7565</TotalTime>
  <Words>2865</Words>
  <Application>Microsoft Office PowerPoint</Application>
  <PresentationFormat>On-screen Show (4:3)</PresentationFormat>
  <Paragraphs>350</Paragraphs>
  <Slides>38</Slides>
  <Notes>34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38</vt:i4>
      </vt:variant>
    </vt:vector>
  </HeadingPairs>
  <TitlesOfParts>
    <vt:vector size="41" baseType="lpstr">
      <vt:lpstr>Flow</vt:lpstr>
      <vt:lpstr>Acrobat Document</vt:lpstr>
      <vt:lpstr>Worksheet</vt:lpstr>
      <vt:lpstr>Restoring the South Farallon Islands Non-native mouse eradication  </vt:lpstr>
      <vt:lpstr>Agenda: </vt:lpstr>
      <vt:lpstr>NWRS Mission</vt:lpstr>
      <vt:lpstr>National Wildlife Refuge System</vt:lpstr>
      <vt:lpstr>PowerPoint Presentation</vt:lpstr>
      <vt:lpstr>Why are we here?</vt:lpstr>
      <vt:lpstr>Requirements of the National Environmental Policy Act</vt:lpstr>
      <vt:lpstr>Partnership</vt:lpstr>
      <vt:lpstr>PowerPoint Presentation</vt:lpstr>
      <vt:lpstr>PowerPoint Presentation</vt:lpstr>
      <vt:lpstr>Significance of the Farallon Islands</vt:lpstr>
      <vt:lpstr>PowerPoint Presentation</vt:lpstr>
      <vt:lpstr>PowerPoint Presentation</vt:lpstr>
      <vt:lpstr>Endemic Species</vt:lpstr>
      <vt:lpstr>Human Impacts</vt:lpstr>
      <vt:lpstr>Significance of Islands</vt:lpstr>
      <vt:lpstr>Most extinctions are on islands</vt:lpstr>
      <vt:lpstr>Significance of Islands</vt:lpstr>
      <vt:lpstr>PowerPoint Presentation</vt:lpstr>
      <vt:lpstr>Refuge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House Mice on the Farallones</vt:lpstr>
      <vt:lpstr>Potential methods to consider for mouse removal: </vt:lpstr>
      <vt:lpstr>Bait delivery options</vt:lpstr>
      <vt:lpstr>PowerPoint Presentation</vt:lpstr>
      <vt:lpstr>PowerPoint Presentation</vt:lpstr>
      <vt:lpstr>Environmental Compliance</vt:lpstr>
      <vt:lpstr>More Information</vt:lpstr>
      <vt:lpstr>Public Scoping Comments</vt:lpstr>
    </vt:vector>
  </TitlesOfParts>
  <Company>Island Conservation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Jacob Sheppard</dc:creator>
  <cp:lastModifiedBy> </cp:lastModifiedBy>
  <cp:revision>415</cp:revision>
  <cp:lastPrinted>2011-05-12T00:12:43Z</cp:lastPrinted>
  <dcterms:created xsi:type="dcterms:W3CDTF">2006-01-10T22:44:46Z</dcterms:created>
  <dcterms:modified xsi:type="dcterms:W3CDTF">2011-06-08T19:03:34Z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0x010100AE725DA223521E4F8FF3AAF8EF66E35D</vt:lpwstr>
  </property>
  <property fmtid="{D5CDD505-2E9C-101B-9397-08002B2CF9AE}" pid="3" name="Order">
    <vt:r8>583300</vt:r8>
  </property>
  <property fmtid="{D5CDD505-2E9C-101B-9397-08002B2CF9AE}" pid="4" name="_ExtendedDescription">
    <vt:lpwstr/>
  </property>
  <property fmtid="{D5CDD505-2E9C-101B-9397-08002B2CF9AE}" pid="5" name="TriggerFlowInfo">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xd_Signature">
    <vt:bool>false</vt:bool>
  </property>
  <property fmtid="{D5CDD505-2E9C-101B-9397-08002B2CF9AE}" pid="10" name="xd_ProgID">
    <vt:lpwstr/>
  </property>
  <property fmtid="{D5CDD505-2E9C-101B-9397-08002B2CF9AE}" pid="11" name="TemplateUrl">
    <vt:lpwstr/>
  </property>
</Properties>
</file>