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sldx" ContentType="application/vnd.openxmlformats-officedocument.presentationml.slide"/>
  <Override PartName="/ppt/drawings/drawing1.xml" ContentType="application/vnd.openxmlformats-officedocument.drawingml.chartshapes+xml"/>
  <Override PartName="/ppt/presentation.xml" ContentType="application/vnd.openxmlformats-officedocument.presentationml.presentation.main+xml"/>
  <Override PartName="/ppt/slides/slide6.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slides/slide21.xml" ContentType="application/vnd.openxmlformats-officedocument.presentationml.slide+xml"/>
  <Override PartName="/ppt/slides/slide23.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2.xml" ContentType="application/vnd.openxmlformats-officedocument.presentationml.slide+xml"/>
  <Override PartName="/ppt/slides/slide26.xml" ContentType="application/vnd.openxmlformats-officedocument.presentationml.slide+xml"/>
  <Override PartName="/ppt/slides/slide24.xml" ContentType="application/vnd.openxmlformats-officedocument.presentationml.slide+xml"/>
  <Override PartName="/ppt/slides/slide27.xml" ContentType="application/vnd.openxmlformats-officedocument.presentationml.slide+xml"/>
  <Override PartName="/ppt/slides/slide25.xml" ContentType="application/vnd.openxmlformats-officedocument.presentationml.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2.xml" ContentType="application/vnd.openxmlformats-officedocument.presentationml.notesSlide+xml"/>
  <Override PartName="/ppt/notesSlides/notesSlide18.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17.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slideLayouts/slideLayout6.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6.xml" ContentType="application/vnd.openxmlformats-officedocument.presentationml.notesSlide+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slideLayouts/slideLayout5.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commentAuthors.xml" ContentType="application/vnd.openxmlformats-officedocument.presentationml.commentAuthors+xml"/>
  <Override PartName="/ppt/charts/chart1.xml" ContentType="application/vnd.openxmlformats-officedocument.drawingml.chart+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16" r:id="rId1"/>
  </p:sldMasterIdLst>
  <p:notesMasterIdLst>
    <p:notesMasterId r:id="rId32"/>
  </p:notesMasterIdLst>
  <p:handoutMasterIdLst>
    <p:handoutMasterId r:id="rId33"/>
  </p:handoutMasterIdLst>
  <p:sldIdLst>
    <p:sldId id="398" r:id="rId2"/>
    <p:sldId id="390" r:id="rId3"/>
    <p:sldId id="392" r:id="rId4"/>
    <p:sldId id="393" r:id="rId5"/>
    <p:sldId id="394" r:id="rId6"/>
    <p:sldId id="371" r:id="rId7"/>
    <p:sldId id="399" r:id="rId8"/>
    <p:sldId id="410" r:id="rId9"/>
    <p:sldId id="400" r:id="rId10"/>
    <p:sldId id="401" r:id="rId11"/>
    <p:sldId id="402" r:id="rId12"/>
    <p:sldId id="409" r:id="rId13"/>
    <p:sldId id="340" r:id="rId14"/>
    <p:sldId id="306" r:id="rId15"/>
    <p:sldId id="377" r:id="rId16"/>
    <p:sldId id="411" r:id="rId17"/>
    <p:sldId id="412" r:id="rId18"/>
    <p:sldId id="341" r:id="rId19"/>
    <p:sldId id="374" r:id="rId20"/>
    <p:sldId id="404" r:id="rId21"/>
    <p:sldId id="384" r:id="rId22"/>
    <p:sldId id="403" r:id="rId23"/>
    <p:sldId id="413" r:id="rId24"/>
    <p:sldId id="405" r:id="rId25"/>
    <p:sldId id="406" r:id="rId26"/>
    <p:sldId id="407" r:id="rId27"/>
    <p:sldId id="408" r:id="rId28"/>
    <p:sldId id="397" r:id="rId29"/>
    <p:sldId id="375" r:id="rId30"/>
    <p:sldId id="383" r:id="rId31"/>
  </p:sldIdLst>
  <p:sldSz cx="9144000" cy="6858000" type="screen4x3"/>
  <p:notesSz cx="6858000" cy="9080500"/>
  <p:defaultTextStyle>
    <a:defPPr>
      <a:defRPr lang="en-US"/>
    </a:defPPr>
    <a:lvl1pPr algn="l" rtl="0" fontAlgn="base">
      <a:spcBef>
        <a:spcPct val="0"/>
      </a:spcBef>
      <a:spcAft>
        <a:spcPct val="0"/>
      </a:spcAft>
      <a:defRPr b="1" kern="1200">
        <a:solidFill>
          <a:schemeClr val="tx1"/>
        </a:solidFill>
        <a:latin typeface="Arial" charset="0"/>
        <a:ea typeface="+mn-ea"/>
        <a:cs typeface="Arial" charset="0"/>
      </a:defRPr>
    </a:lvl1pPr>
    <a:lvl2pPr marL="457200" algn="l" rtl="0" fontAlgn="base">
      <a:spcBef>
        <a:spcPct val="0"/>
      </a:spcBef>
      <a:spcAft>
        <a:spcPct val="0"/>
      </a:spcAft>
      <a:defRPr b="1" kern="1200">
        <a:solidFill>
          <a:schemeClr val="tx1"/>
        </a:solidFill>
        <a:latin typeface="Arial" charset="0"/>
        <a:ea typeface="+mn-ea"/>
        <a:cs typeface="Arial" charset="0"/>
      </a:defRPr>
    </a:lvl2pPr>
    <a:lvl3pPr marL="914400" algn="l" rtl="0" fontAlgn="base">
      <a:spcBef>
        <a:spcPct val="0"/>
      </a:spcBef>
      <a:spcAft>
        <a:spcPct val="0"/>
      </a:spcAft>
      <a:defRPr b="1" kern="1200">
        <a:solidFill>
          <a:schemeClr val="tx1"/>
        </a:solidFill>
        <a:latin typeface="Arial" charset="0"/>
        <a:ea typeface="+mn-ea"/>
        <a:cs typeface="Arial" charset="0"/>
      </a:defRPr>
    </a:lvl3pPr>
    <a:lvl4pPr marL="1371600" algn="l" rtl="0" fontAlgn="base">
      <a:spcBef>
        <a:spcPct val="0"/>
      </a:spcBef>
      <a:spcAft>
        <a:spcPct val="0"/>
      </a:spcAft>
      <a:defRPr b="1" kern="1200">
        <a:solidFill>
          <a:schemeClr val="tx1"/>
        </a:solidFill>
        <a:latin typeface="Arial" charset="0"/>
        <a:ea typeface="+mn-ea"/>
        <a:cs typeface="Arial" charset="0"/>
      </a:defRPr>
    </a:lvl4pPr>
    <a:lvl5pPr marL="1828800" algn="l" rtl="0" fontAlgn="base">
      <a:spcBef>
        <a:spcPct val="0"/>
      </a:spcBef>
      <a:spcAft>
        <a:spcPct val="0"/>
      </a:spcAft>
      <a:defRPr b="1" kern="1200">
        <a:solidFill>
          <a:schemeClr val="tx1"/>
        </a:solidFill>
        <a:latin typeface="Arial" charset="0"/>
        <a:ea typeface="+mn-ea"/>
        <a:cs typeface="Arial" charset="0"/>
      </a:defRPr>
    </a:lvl5pPr>
    <a:lvl6pPr marL="2286000" algn="l" defTabSz="914400" rtl="0" eaLnBrk="1" latinLnBrk="0" hangingPunct="1">
      <a:defRPr b="1" kern="1200">
        <a:solidFill>
          <a:schemeClr val="tx1"/>
        </a:solidFill>
        <a:latin typeface="Arial" charset="0"/>
        <a:ea typeface="+mn-ea"/>
        <a:cs typeface="Arial" charset="0"/>
      </a:defRPr>
    </a:lvl6pPr>
    <a:lvl7pPr marL="2743200" algn="l" defTabSz="914400" rtl="0" eaLnBrk="1" latinLnBrk="0" hangingPunct="1">
      <a:defRPr b="1" kern="1200">
        <a:solidFill>
          <a:schemeClr val="tx1"/>
        </a:solidFill>
        <a:latin typeface="Arial" charset="0"/>
        <a:ea typeface="+mn-ea"/>
        <a:cs typeface="Arial" charset="0"/>
      </a:defRPr>
    </a:lvl7pPr>
    <a:lvl8pPr marL="3200400" algn="l" defTabSz="914400" rtl="0" eaLnBrk="1" latinLnBrk="0" hangingPunct="1">
      <a:defRPr b="1" kern="1200">
        <a:solidFill>
          <a:schemeClr val="tx1"/>
        </a:solidFill>
        <a:latin typeface="Arial" charset="0"/>
        <a:ea typeface="+mn-ea"/>
        <a:cs typeface="Arial" charset="0"/>
      </a:defRPr>
    </a:lvl8pPr>
    <a:lvl9pPr marL="3657600" algn="l" defTabSz="914400" rtl="0" eaLnBrk="1" latinLnBrk="0" hangingPunct="1">
      <a:defRPr b="1"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lly Jones" initials="HJ" lastIdx="1" clrIdx="0"/>
  <p:cmAuthor id="1" name="Hugo Arnal" initials="HRAD" lastIdx="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212"/>
    <a:srgbClr val="FFFFFF"/>
    <a:srgbClr val="FF7441"/>
    <a:srgbClr val="05FF76"/>
    <a:srgbClr val="184358"/>
    <a:srgbClr val="215C79"/>
    <a:srgbClr val="00C85A"/>
    <a:srgbClr val="8FE3CD"/>
    <a:srgbClr val="007697"/>
    <a:srgbClr val="ACBF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50" autoAdjust="0"/>
    <p:restoredTop sz="91879" autoAdjust="0"/>
  </p:normalViewPr>
  <p:slideViewPr>
    <p:cSldViewPr snapToGrid="0" snapToObjects="1">
      <p:cViewPr varScale="1">
        <p:scale>
          <a:sx n="101" d="100"/>
          <a:sy n="101" d="100"/>
        </p:scale>
        <p:origin x="-240" y="-90"/>
      </p:cViewPr>
      <p:guideLst>
        <p:guide orient="horz" pos="3400"/>
        <p:guide pos="5759"/>
      </p:guideLst>
    </p:cSldViewPr>
  </p:slideViewPr>
  <p:outlineViewPr>
    <p:cViewPr>
      <p:scale>
        <a:sx n="33" d="100"/>
        <a:sy n="33" d="100"/>
      </p:scale>
      <p:origin x="0" y="642"/>
    </p:cViewPr>
  </p:outlineViewPr>
  <p:notesTextViewPr>
    <p:cViewPr>
      <p:scale>
        <a:sx n="100" d="100"/>
        <a:sy n="100" d="100"/>
      </p:scale>
      <p:origin x="0" y="0"/>
    </p:cViewPr>
  </p:notesTextViewPr>
  <p:sorterViewPr>
    <p:cViewPr>
      <p:scale>
        <a:sx n="100" d="100"/>
        <a:sy n="100" d="100"/>
      </p:scale>
      <p:origin x="0" y="3186"/>
    </p:cViewPr>
  </p:sorterViewPr>
  <p:notesViewPr>
    <p:cSldViewPr snapToGrid="0" snapToObjects="1">
      <p:cViewPr varScale="1">
        <p:scale>
          <a:sx n="56" d="100"/>
          <a:sy n="56" d="100"/>
        </p:scale>
        <p:origin x="-2838" y="-96"/>
      </p:cViewPr>
      <p:guideLst>
        <p:guide orient="horz" pos="286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Macintosh%20HD:Users:Sara:Desktop:Pellet%20Analysis:Pellet%20Data_2012Jul07_analysi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9.406704843712739E-2"/>
          <c:y val="2.9023746701847011E-2"/>
          <c:w val="0.80426437604390399"/>
          <c:h val="0.82839957804317699"/>
        </c:manualLayout>
      </c:layout>
      <c:barChart>
        <c:barDir val="col"/>
        <c:grouping val="clustered"/>
        <c:varyColors val="0"/>
        <c:ser>
          <c:idx val="0"/>
          <c:order val="0"/>
          <c:tx>
            <c:strRef>
              <c:f>FigXb!$C$3</c:f>
              <c:strCache>
                <c:ptCount val="1"/>
                <c:pt idx="0">
                  <c:v>Mice</c:v>
                </c:pt>
              </c:strCache>
            </c:strRef>
          </c:tx>
          <c:spPr>
            <a:solidFill>
              <a:schemeClr val="accent6"/>
            </a:solidFill>
            <a:ln>
              <a:noFill/>
            </a:ln>
          </c:spPr>
          <c:invertIfNegative val="0"/>
          <c:cat>
            <c:strRef>
              <c:f>FigXb!$B$4:$B$19</c:f>
              <c:strCache>
                <c:ptCount val="16"/>
                <c:pt idx="0">
                  <c:v>Sep'</c:v>
                </c:pt>
                <c:pt idx="1">
                  <c:v>Oct</c:v>
                </c:pt>
                <c:pt idx="2">
                  <c:v>Oct'</c:v>
                </c:pt>
                <c:pt idx="3">
                  <c:v>Nov</c:v>
                </c:pt>
                <c:pt idx="4">
                  <c:v>Nov'</c:v>
                </c:pt>
                <c:pt idx="5">
                  <c:v>Dec</c:v>
                </c:pt>
                <c:pt idx="6">
                  <c:v>Dec'</c:v>
                </c:pt>
                <c:pt idx="7">
                  <c:v>Jan</c:v>
                </c:pt>
                <c:pt idx="8">
                  <c:v>Jan'</c:v>
                </c:pt>
                <c:pt idx="9">
                  <c:v>Feb</c:v>
                </c:pt>
                <c:pt idx="10">
                  <c:v>Feb'</c:v>
                </c:pt>
                <c:pt idx="11">
                  <c:v>Mar</c:v>
                </c:pt>
                <c:pt idx="12">
                  <c:v>Mar'</c:v>
                </c:pt>
                <c:pt idx="13">
                  <c:v>Apr</c:v>
                </c:pt>
                <c:pt idx="14">
                  <c:v>Apr'</c:v>
                </c:pt>
                <c:pt idx="15">
                  <c:v>May</c:v>
                </c:pt>
              </c:strCache>
            </c:strRef>
          </c:cat>
          <c:val>
            <c:numRef>
              <c:f>FigXb!$C$4:$C$19</c:f>
              <c:numCache>
                <c:formatCode>0</c:formatCode>
                <c:ptCount val="16"/>
                <c:pt idx="0">
                  <c:v>0</c:v>
                </c:pt>
                <c:pt idx="1">
                  <c:v>314.5</c:v>
                </c:pt>
                <c:pt idx="2">
                  <c:v>629</c:v>
                </c:pt>
                <c:pt idx="3">
                  <c:v>832.5</c:v>
                </c:pt>
                <c:pt idx="4">
                  <c:v>795.5</c:v>
                </c:pt>
                <c:pt idx="5">
                  <c:v>555</c:v>
                </c:pt>
                <c:pt idx="6">
                  <c:v>185</c:v>
                </c:pt>
                <c:pt idx="7">
                  <c:v>629</c:v>
                </c:pt>
                <c:pt idx="8">
                  <c:v>296</c:v>
                </c:pt>
                <c:pt idx="9">
                  <c:v>18.5</c:v>
                </c:pt>
                <c:pt idx="10">
                  <c:v>55.5</c:v>
                </c:pt>
                <c:pt idx="11">
                  <c:v>55.5</c:v>
                </c:pt>
                <c:pt idx="12">
                  <c:v>18.5</c:v>
                </c:pt>
                <c:pt idx="13">
                  <c:v>0</c:v>
                </c:pt>
                <c:pt idx="14">
                  <c:v>0</c:v>
                </c:pt>
                <c:pt idx="15">
                  <c:v>18.5</c:v>
                </c:pt>
              </c:numCache>
            </c:numRef>
          </c:val>
        </c:ser>
        <c:ser>
          <c:idx val="1"/>
          <c:order val="1"/>
          <c:tx>
            <c:strRef>
              <c:f>FigXb!$D$3</c:f>
              <c:strCache>
                <c:ptCount val="1"/>
                <c:pt idx="0">
                  <c:v>Petrels</c:v>
                </c:pt>
              </c:strCache>
            </c:strRef>
          </c:tx>
          <c:spPr>
            <a:solidFill>
              <a:srgbClr val="3366FF"/>
            </a:solidFill>
            <a:ln>
              <a:noFill/>
            </a:ln>
          </c:spPr>
          <c:invertIfNegative val="0"/>
          <c:cat>
            <c:strRef>
              <c:f>FigXb!$B$4:$B$19</c:f>
              <c:strCache>
                <c:ptCount val="16"/>
                <c:pt idx="0">
                  <c:v>Sep'</c:v>
                </c:pt>
                <c:pt idx="1">
                  <c:v>Oct</c:v>
                </c:pt>
                <c:pt idx="2">
                  <c:v>Oct'</c:v>
                </c:pt>
                <c:pt idx="3">
                  <c:v>Nov</c:v>
                </c:pt>
                <c:pt idx="4">
                  <c:v>Nov'</c:v>
                </c:pt>
                <c:pt idx="5">
                  <c:v>Dec</c:v>
                </c:pt>
                <c:pt idx="6">
                  <c:v>Dec'</c:v>
                </c:pt>
                <c:pt idx="7">
                  <c:v>Jan</c:v>
                </c:pt>
                <c:pt idx="8">
                  <c:v>Jan'</c:v>
                </c:pt>
                <c:pt idx="9">
                  <c:v>Feb</c:v>
                </c:pt>
                <c:pt idx="10">
                  <c:v>Feb'</c:v>
                </c:pt>
                <c:pt idx="11">
                  <c:v>Mar</c:v>
                </c:pt>
                <c:pt idx="12">
                  <c:v>Mar'</c:v>
                </c:pt>
                <c:pt idx="13">
                  <c:v>Apr</c:v>
                </c:pt>
                <c:pt idx="14">
                  <c:v>Apr'</c:v>
                </c:pt>
                <c:pt idx="15">
                  <c:v>May</c:v>
                </c:pt>
              </c:strCache>
            </c:strRef>
          </c:cat>
          <c:val>
            <c:numRef>
              <c:f>FigXb!$D$4:$D$19</c:f>
              <c:numCache>
                <c:formatCode>0</c:formatCode>
                <c:ptCount val="16"/>
                <c:pt idx="0">
                  <c:v>0</c:v>
                </c:pt>
                <c:pt idx="1">
                  <c:v>0</c:v>
                </c:pt>
                <c:pt idx="2">
                  <c:v>0</c:v>
                </c:pt>
                <c:pt idx="3">
                  <c:v>0</c:v>
                </c:pt>
                <c:pt idx="4">
                  <c:v>0</c:v>
                </c:pt>
                <c:pt idx="5">
                  <c:v>0</c:v>
                </c:pt>
                <c:pt idx="6">
                  <c:v>0</c:v>
                </c:pt>
                <c:pt idx="7">
                  <c:v>296</c:v>
                </c:pt>
                <c:pt idx="8">
                  <c:v>148</c:v>
                </c:pt>
                <c:pt idx="9">
                  <c:v>185</c:v>
                </c:pt>
                <c:pt idx="10">
                  <c:v>185</c:v>
                </c:pt>
                <c:pt idx="11">
                  <c:v>407</c:v>
                </c:pt>
                <c:pt idx="12">
                  <c:v>481</c:v>
                </c:pt>
                <c:pt idx="13">
                  <c:v>370</c:v>
                </c:pt>
                <c:pt idx="14">
                  <c:v>222</c:v>
                </c:pt>
                <c:pt idx="15">
                  <c:v>74</c:v>
                </c:pt>
              </c:numCache>
            </c:numRef>
          </c:val>
        </c:ser>
        <c:dLbls>
          <c:showLegendKey val="0"/>
          <c:showVal val="0"/>
          <c:showCatName val="0"/>
          <c:showSerName val="0"/>
          <c:showPercent val="0"/>
          <c:showBubbleSize val="0"/>
        </c:dLbls>
        <c:gapWidth val="0"/>
        <c:axId val="147196928"/>
        <c:axId val="147985536"/>
      </c:barChart>
      <c:catAx>
        <c:axId val="147196928"/>
        <c:scaling>
          <c:orientation val="minMax"/>
        </c:scaling>
        <c:delete val="0"/>
        <c:axPos val="b"/>
        <c:title>
          <c:tx>
            <c:rich>
              <a:bodyPr/>
              <a:lstStyle/>
              <a:p>
                <a:pPr>
                  <a:defRPr sz="1400" b="0" i="0">
                    <a:solidFill>
                      <a:schemeClr val="tx1"/>
                    </a:solidFill>
                  </a:defRPr>
                </a:pPr>
                <a:r>
                  <a:rPr lang="en-US" sz="1400" b="0" i="0" dirty="0">
                    <a:solidFill>
                      <a:schemeClr val="tx1"/>
                    </a:solidFill>
                  </a:rPr>
                  <a:t>Sampling Period</a:t>
                </a:r>
              </a:p>
            </c:rich>
          </c:tx>
          <c:layout>
            <c:manualLayout>
              <c:xMode val="edge"/>
              <c:yMode val="edge"/>
              <c:x val="0.3877103645743345"/>
              <c:y val="0.95577047934797665"/>
            </c:manualLayout>
          </c:layout>
          <c:overlay val="0"/>
        </c:title>
        <c:numFmt formatCode="0.0" sourceLinked="1"/>
        <c:majorTickMark val="out"/>
        <c:minorTickMark val="none"/>
        <c:tickLblPos val="nextTo"/>
        <c:spPr>
          <a:ln>
            <a:solidFill>
              <a:schemeClr val="tx2"/>
            </a:solidFill>
          </a:ln>
        </c:spPr>
        <c:txPr>
          <a:bodyPr rot="0" vert="horz" anchor="t" anchorCtr="0"/>
          <a:lstStyle/>
          <a:p>
            <a:pPr>
              <a:defRPr sz="1400" baseline="0"/>
            </a:pPr>
            <a:endParaRPr lang="en-US"/>
          </a:p>
        </c:txPr>
        <c:crossAx val="147985536"/>
        <c:crosses val="autoZero"/>
        <c:auto val="0"/>
        <c:lblAlgn val="ctr"/>
        <c:lblOffset val="100"/>
        <c:tickLblSkip val="1"/>
        <c:tickMarkSkip val="1"/>
        <c:noMultiLvlLbl val="0"/>
      </c:catAx>
      <c:valAx>
        <c:axId val="147985536"/>
        <c:scaling>
          <c:orientation val="minMax"/>
        </c:scaling>
        <c:delete val="0"/>
        <c:axPos val="l"/>
        <c:majorGridlines>
          <c:spPr>
            <a:ln w="6350">
              <a:solidFill>
                <a:srgbClr val="7F7F7F"/>
              </a:solidFill>
            </a:ln>
          </c:spPr>
        </c:majorGridlines>
        <c:title>
          <c:tx>
            <c:rich>
              <a:bodyPr/>
              <a:lstStyle/>
              <a:p>
                <a:pPr>
                  <a:defRPr sz="1400" b="0" i="0"/>
                </a:pPr>
                <a:r>
                  <a:rPr lang="en-US" sz="1400" b="0" i="0" dirty="0"/>
                  <a:t>Biomass (</a:t>
                </a:r>
                <a:r>
                  <a:rPr lang="en-US" sz="1400" b="0" i="0" dirty="0" err="1"/>
                  <a:t>g</a:t>
                </a:r>
                <a:r>
                  <a:rPr lang="en-US" sz="1400" b="0" i="0" dirty="0"/>
                  <a:t>)</a:t>
                </a:r>
              </a:p>
            </c:rich>
          </c:tx>
          <c:layout/>
          <c:overlay val="0"/>
        </c:title>
        <c:numFmt formatCode="0" sourceLinked="1"/>
        <c:majorTickMark val="out"/>
        <c:minorTickMark val="none"/>
        <c:tickLblPos val="nextTo"/>
        <c:spPr>
          <a:noFill/>
          <a:ln>
            <a:solidFill>
              <a:prstClr val="white">
                <a:tint val="75000"/>
                <a:shade val="95000"/>
                <a:satMod val="105000"/>
              </a:prstClr>
            </a:solidFill>
          </a:ln>
        </c:spPr>
        <c:txPr>
          <a:bodyPr/>
          <a:lstStyle/>
          <a:p>
            <a:pPr>
              <a:defRPr sz="1400" b="0" i="0">
                <a:solidFill>
                  <a:schemeClr val="tx1"/>
                </a:solidFill>
              </a:defRPr>
            </a:pPr>
            <a:endParaRPr lang="en-US"/>
          </a:p>
        </c:txPr>
        <c:crossAx val="147196928"/>
        <c:crosses val="autoZero"/>
        <c:crossBetween val="between"/>
      </c:valAx>
      <c:spPr>
        <a:ln>
          <a:noFill/>
        </a:ln>
      </c:spPr>
    </c:plotArea>
    <c:legend>
      <c:legendPos val="r"/>
      <c:layout>
        <c:manualLayout>
          <c:xMode val="edge"/>
          <c:yMode val="edge"/>
          <c:x val="0.67586034112507143"/>
          <c:y val="0.10324785882027906"/>
          <c:w val="0.21912398489373791"/>
          <c:h val="0.21017094902610858"/>
        </c:manualLayout>
      </c:layout>
      <c:overlay val="0"/>
      <c:txPr>
        <a:bodyPr/>
        <a:lstStyle/>
        <a:p>
          <a:pPr>
            <a:defRPr sz="2800" b="1"/>
          </a:pPr>
          <a:endParaRPr lang="en-US"/>
        </a:p>
      </c:txPr>
    </c:legend>
    <c:plotVisOnly val="1"/>
    <c:dispBlanksAs val="gap"/>
    <c:showDLblsOverMax val="0"/>
  </c:chart>
  <c:spPr>
    <a:ln>
      <a:noFill/>
    </a:ln>
  </c:spPr>
  <c:externalData r:id="rId1">
    <c:autoUpdate val="0"/>
  </c:externalData>
  <c:userShapes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drawings/drawing1.xml><?xml version="1.0" encoding="utf-8"?>
<c:userShapes xmlns:c="http://schemas.openxmlformats.org/drawingml/2006/chart">
  <cdr:relSizeAnchor xmlns:cdr="http://schemas.openxmlformats.org/drawingml/2006/chartDrawing">
    <cdr:from>
      <cdr:x>0.52821</cdr:x>
      <cdr:y>0.95219</cdr:y>
    </cdr:from>
    <cdr:to>
      <cdr:x>0.74451</cdr:x>
      <cdr:y>1</cdr:y>
    </cdr:to>
    <cdr:sp macro="" textlink="">
      <cdr:nvSpPr>
        <cdr:cNvPr id="4" name="TextBox 3"/>
        <cdr:cNvSpPr txBox="1"/>
      </cdr:nvSpPr>
      <cdr:spPr>
        <a:xfrm xmlns:a="http://schemas.openxmlformats.org/drawingml/2006/main">
          <a:off x="4279900" y="5652761"/>
          <a:ext cx="1752592" cy="276877"/>
        </a:xfrm>
        <a:prstGeom xmlns:a="http://schemas.openxmlformats.org/drawingml/2006/main" prst="rect">
          <a:avLst/>
        </a:prstGeom>
      </cdr:spPr>
      <cdr:txBody>
        <a:bodyPr xmlns:a="http://schemas.openxmlformats.org/drawingml/2006/main" wrap="square" rtlCol="0"/>
        <a:lstStyle xmlns:a="http://schemas.openxmlformats.org/drawingml/2006/main">
          <a:defPPr>
            <a:defRPr lang="en-US"/>
          </a:defPPr>
          <a:lvl1pPr marL="0" algn="l" defTabSz="457200" rtl="0" eaLnBrk="1" latinLnBrk="0" hangingPunct="1">
            <a:defRPr sz="1800" kern="1200">
              <a:solidFill>
                <a:sysClr val="window" lastClr="FFFFFF"/>
              </a:solidFill>
              <a:latin typeface="Calibri"/>
            </a:defRPr>
          </a:lvl1pPr>
          <a:lvl2pPr marL="457200" algn="l" defTabSz="457200" rtl="0" eaLnBrk="1" latinLnBrk="0" hangingPunct="1">
            <a:defRPr sz="1800" kern="1200">
              <a:solidFill>
                <a:sysClr val="window" lastClr="FFFFFF"/>
              </a:solidFill>
              <a:latin typeface="Calibri"/>
            </a:defRPr>
          </a:lvl2pPr>
          <a:lvl3pPr marL="914400" algn="l" defTabSz="457200" rtl="0" eaLnBrk="1" latinLnBrk="0" hangingPunct="1">
            <a:defRPr sz="1800" kern="1200">
              <a:solidFill>
                <a:sysClr val="window" lastClr="FFFFFF"/>
              </a:solidFill>
              <a:latin typeface="Calibri"/>
            </a:defRPr>
          </a:lvl3pPr>
          <a:lvl4pPr marL="1371600" algn="l" defTabSz="457200" rtl="0" eaLnBrk="1" latinLnBrk="0" hangingPunct="1">
            <a:defRPr sz="1800" kern="1200">
              <a:solidFill>
                <a:sysClr val="window" lastClr="FFFFFF"/>
              </a:solidFill>
              <a:latin typeface="Calibri"/>
            </a:defRPr>
          </a:lvl4pPr>
          <a:lvl5pPr marL="1828800" algn="l" defTabSz="457200" rtl="0" eaLnBrk="1" latinLnBrk="0" hangingPunct="1">
            <a:defRPr sz="1800" kern="1200">
              <a:solidFill>
                <a:sysClr val="window" lastClr="FFFFFF"/>
              </a:solidFill>
              <a:latin typeface="Calibri"/>
            </a:defRPr>
          </a:lvl5pPr>
          <a:lvl6pPr marL="2286000" algn="l" defTabSz="457200" rtl="0" eaLnBrk="1" latinLnBrk="0" hangingPunct="1">
            <a:defRPr sz="1800" kern="1200">
              <a:solidFill>
                <a:sysClr val="window" lastClr="FFFFFF"/>
              </a:solidFill>
              <a:latin typeface="Calibri"/>
            </a:defRPr>
          </a:lvl6pPr>
          <a:lvl7pPr marL="2743200" algn="l" defTabSz="457200" rtl="0" eaLnBrk="1" latinLnBrk="0" hangingPunct="1">
            <a:defRPr sz="1800" kern="1200">
              <a:solidFill>
                <a:sysClr val="window" lastClr="FFFFFF"/>
              </a:solidFill>
              <a:latin typeface="Calibri"/>
            </a:defRPr>
          </a:lvl7pPr>
          <a:lvl8pPr marL="3200400" algn="l" defTabSz="457200" rtl="0" eaLnBrk="1" latinLnBrk="0" hangingPunct="1">
            <a:defRPr sz="1800" kern="1200">
              <a:solidFill>
                <a:sysClr val="window" lastClr="FFFFFF"/>
              </a:solidFill>
              <a:latin typeface="Calibri"/>
            </a:defRPr>
          </a:lvl8pPr>
          <a:lvl9pPr marL="3657600" algn="l" defTabSz="457200" rtl="0" eaLnBrk="1" latinLnBrk="0" hangingPunct="1">
            <a:defRPr sz="1800" kern="1200">
              <a:solidFill>
                <a:sysClr val="window" lastClr="FFFFFF"/>
              </a:solidFill>
              <a:latin typeface="Calibri"/>
            </a:defRPr>
          </a:lvl9pPr>
        </a:lstStyle>
        <a:p xmlns:a="http://schemas.openxmlformats.org/drawingml/2006/main">
          <a:r>
            <a:rPr lang="en-US" sz="1400" b="1" dirty="0" smtClean="0">
              <a:solidFill>
                <a:srgbClr val="FF7BAE"/>
              </a:solidFill>
            </a:rPr>
            <a:t>   / Number of Pellets</a:t>
          </a:r>
          <a:endParaRPr lang="en-US" sz="1400" b="1" dirty="0">
            <a:solidFill>
              <a:srgbClr val="FF7BAE"/>
            </a:solidFill>
          </a:endParaRPr>
        </a:p>
      </cdr:txBody>
    </cdr:sp>
  </cdr:relSizeAnchor>
  <cdr:relSizeAnchor xmlns:cdr="http://schemas.openxmlformats.org/drawingml/2006/chartDrawing">
    <cdr:from>
      <cdr:x>0.8652</cdr:x>
      <cdr:y>0.94737</cdr:y>
    </cdr:from>
    <cdr:to>
      <cdr:x>1</cdr:x>
      <cdr:y>1</cdr:y>
    </cdr:to>
    <cdr:sp macro="" textlink="">
      <cdr:nvSpPr>
        <cdr:cNvPr id="3" name="TextBox 2"/>
        <cdr:cNvSpPr txBox="1"/>
      </cdr:nvSpPr>
      <cdr:spPr>
        <a:xfrm xmlns:a="http://schemas.openxmlformats.org/drawingml/2006/main">
          <a:off x="7010400" y="5486400"/>
          <a:ext cx="10922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Chandler 2012</a:t>
          </a:r>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1010"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b="0">
                <a:latin typeface="Arial" pitchFamily="34" charset="0"/>
                <a:cs typeface="+mn-cs"/>
              </a:defRPr>
            </a:lvl1pPr>
          </a:lstStyle>
          <a:p>
            <a:pPr>
              <a:defRPr/>
            </a:pPr>
            <a:endParaRPr lang="en-US" dirty="0"/>
          </a:p>
        </p:txBody>
      </p:sp>
      <p:sp>
        <p:nvSpPr>
          <p:cNvPr id="171011" name="Rectangle 3"/>
          <p:cNvSpPr>
            <a:spLocks noGrp="1" noChangeArrowheads="1"/>
          </p:cNvSpPr>
          <p:nvPr>
            <p:ph type="dt" sz="quarter" idx="1"/>
          </p:nvPr>
        </p:nvSpPr>
        <p:spPr bwMode="auto">
          <a:xfrm>
            <a:off x="3886200"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b="0">
                <a:latin typeface="Arial" pitchFamily="34" charset="0"/>
                <a:cs typeface="+mn-cs"/>
              </a:defRPr>
            </a:lvl1pPr>
          </a:lstStyle>
          <a:p>
            <a:pPr>
              <a:defRPr/>
            </a:pPr>
            <a:endParaRPr lang="en-US" dirty="0"/>
          </a:p>
        </p:txBody>
      </p:sp>
      <p:sp>
        <p:nvSpPr>
          <p:cNvPr id="171012" name="Rectangle 4"/>
          <p:cNvSpPr>
            <a:spLocks noGrp="1" noChangeArrowheads="1"/>
          </p:cNvSpPr>
          <p:nvPr>
            <p:ph type="ftr" sz="quarter" idx="2"/>
          </p:nvPr>
        </p:nvSpPr>
        <p:spPr bwMode="auto">
          <a:xfrm>
            <a:off x="0" y="8626475"/>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b="0">
                <a:latin typeface="Arial" pitchFamily="34" charset="0"/>
                <a:cs typeface="+mn-cs"/>
              </a:defRPr>
            </a:lvl1pPr>
          </a:lstStyle>
          <a:p>
            <a:pPr>
              <a:defRPr/>
            </a:pPr>
            <a:endParaRPr lang="en-US" dirty="0"/>
          </a:p>
        </p:txBody>
      </p:sp>
      <p:sp>
        <p:nvSpPr>
          <p:cNvPr id="171013" name="Rectangle 5"/>
          <p:cNvSpPr>
            <a:spLocks noGrp="1" noChangeArrowheads="1"/>
          </p:cNvSpPr>
          <p:nvPr>
            <p:ph type="sldNum" sz="quarter" idx="3"/>
          </p:nvPr>
        </p:nvSpPr>
        <p:spPr bwMode="auto">
          <a:xfrm>
            <a:off x="3886200" y="8626475"/>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b="0">
                <a:latin typeface="Arial" pitchFamily="34" charset="0"/>
                <a:cs typeface="+mn-cs"/>
              </a:defRPr>
            </a:lvl1pPr>
          </a:lstStyle>
          <a:p>
            <a:pPr>
              <a:defRPr/>
            </a:pPr>
            <a:fld id="{EED60F17-CD38-43FF-807E-37102F4270FA}" type="slidenum">
              <a:rPr lang="en-US"/>
              <a:pPr>
                <a:defRPr/>
              </a:pPr>
              <a:t>‹#›</a:t>
            </a:fld>
            <a:endParaRPr lang="en-US" dirty="0"/>
          </a:p>
        </p:txBody>
      </p:sp>
    </p:spTree>
    <p:extLst>
      <p:ext uri="{BB962C8B-B14F-4D97-AF65-F5344CB8AC3E}">
        <p14:creationId xmlns:p14="http://schemas.microsoft.com/office/powerpoint/2010/main" val="42187192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b="0">
                <a:latin typeface="Times New Roman" pitchFamily="18" charset="0"/>
                <a:cs typeface="+mn-cs"/>
              </a:defRPr>
            </a:lvl1pPr>
          </a:lstStyle>
          <a:p>
            <a:pPr>
              <a:defRPr/>
            </a:pPr>
            <a:endParaRPr lang="en-US" dirty="0"/>
          </a:p>
        </p:txBody>
      </p:sp>
      <p:sp>
        <p:nvSpPr>
          <p:cNvPr id="30723" name="Rectangle 3"/>
          <p:cNvSpPr>
            <a:spLocks noGrp="1" noChangeArrowheads="1"/>
          </p:cNvSpPr>
          <p:nvPr>
            <p:ph type="dt" idx="1"/>
          </p:nvPr>
        </p:nvSpPr>
        <p:spPr bwMode="auto">
          <a:xfrm>
            <a:off x="3886200" y="0"/>
            <a:ext cx="2971800" cy="454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b="0">
                <a:latin typeface="Times New Roman" pitchFamily="18" charset="0"/>
                <a:cs typeface="+mn-cs"/>
              </a:defRPr>
            </a:lvl1pPr>
          </a:lstStyle>
          <a:p>
            <a:pPr>
              <a:defRPr/>
            </a:pPr>
            <a:endParaRPr lang="en-US" dirty="0"/>
          </a:p>
        </p:txBody>
      </p:sp>
      <p:sp>
        <p:nvSpPr>
          <p:cNvPr id="18436" name="Rectangle 4"/>
          <p:cNvSpPr>
            <a:spLocks noGrp="1" noRot="1" noChangeAspect="1" noChangeArrowheads="1" noTextEdit="1"/>
          </p:cNvSpPr>
          <p:nvPr>
            <p:ph type="sldImg" idx="2"/>
          </p:nvPr>
        </p:nvSpPr>
        <p:spPr bwMode="auto">
          <a:xfrm>
            <a:off x="1158875" y="681038"/>
            <a:ext cx="4540250" cy="3405187"/>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914400" y="4313238"/>
            <a:ext cx="5029200" cy="4086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26" name="Rectangle 6"/>
          <p:cNvSpPr>
            <a:spLocks noGrp="1" noChangeArrowheads="1"/>
          </p:cNvSpPr>
          <p:nvPr>
            <p:ph type="ftr" sz="quarter" idx="4"/>
          </p:nvPr>
        </p:nvSpPr>
        <p:spPr bwMode="auto">
          <a:xfrm>
            <a:off x="0" y="8626475"/>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b="0">
                <a:latin typeface="Times New Roman" pitchFamily="18" charset="0"/>
                <a:cs typeface="+mn-cs"/>
              </a:defRPr>
            </a:lvl1pPr>
          </a:lstStyle>
          <a:p>
            <a:pPr>
              <a:defRPr/>
            </a:pPr>
            <a:endParaRPr lang="en-US" dirty="0"/>
          </a:p>
        </p:txBody>
      </p:sp>
      <p:sp>
        <p:nvSpPr>
          <p:cNvPr id="30727" name="Rectangle 7"/>
          <p:cNvSpPr>
            <a:spLocks noGrp="1" noChangeArrowheads="1"/>
          </p:cNvSpPr>
          <p:nvPr>
            <p:ph type="sldNum" sz="quarter" idx="5"/>
          </p:nvPr>
        </p:nvSpPr>
        <p:spPr bwMode="auto">
          <a:xfrm>
            <a:off x="3886200" y="8626475"/>
            <a:ext cx="2971800" cy="454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b="0">
                <a:latin typeface="Times New Roman" pitchFamily="18" charset="0"/>
                <a:cs typeface="+mn-cs"/>
              </a:defRPr>
            </a:lvl1pPr>
          </a:lstStyle>
          <a:p>
            <a:pPr>
              <a:defRPr/>
            </a:pPr>
            <a:fld id="{96A40EE8-D138-48B7-BA16-6D2A12701143}" type="slidenum">
              <a:rPr lang="en-US"/>
              <a:pPr>
                <a:defRPr/>
              </a:pPr>
              <a:t>‹#›</a:t>
            </a:fld>
            <a:endParaRPr lang="en-US" dirty="0"/>
          </a:p>
        </p:txBody>
      </p:sp>
    </p:spTree>
    <p:extLst>
      <p:ext uri="{BB962C8B-B14F-4D97-AF65-F5344CB8AC3E}">
        <p14:creationId xmlns:p14="http://schemas.microsoft.com/office/powerpoint/2010/main" val="35058844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Farallon</a:t>
            </a:r>
            <a:r>
              <a:rPr lang="en-US" dirty="0" smtClean="0"/>
              <a:t> Islands provide</a:t>
            </a:r>
            <a:r>
              <a:rPr lang="en-US" baseline="0" dirty="0" smtClean="0"/>
              <a:t> breeding and resting habitat for several species of seabirds and marine mammals within one of the most productive areas of the rich California Current Upwelling zone.</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Background on the process</a:t>
            </a:r>
            <a:r>
              <a:rPr lang="en-US" baseline="0" dirty="0" smtClean="0"/>
              <a:t> that has been followed to date</a:t>
            </a:r>
          </a:p>
          <a:p>
            <a:pPr lvl="0"/>
            <a:endParaRPr lang="en-US" baseline="0" dirty="0" smtClean="0"/>
          </a:p>
          <a:p>
            <a:pPr lvl="0"/>
            <a:r>
              <a:rPr lang="en-US" baseline="0" dirty="0" smtClean="0"/>
              <a:t>Scoping phase – April to June 2011</a:t>
            </a:r>
          </a:p>
          <a:p>
            <a:pPr lvl="0"/>
            <a:endParaRPr lang="en-US" baseline="0" dirty="0" smtClean="0"/>
          </a:p>
          <a:p>
            <a:pPr lvl="0"/>
            <a:r>
              <a:rPr lang="en-US" baseline="0" dirty="0" smtClean="0"/>
              <a:t>More recently Alternative Selection process used to develop alternatives. Input from other agencies and the public taken into account during this process</a:t>
            </a:r>
          </a:p>
          <a:p>
            <a:pPr lvl="0"/>
            <a:endParaRPr lang="en-US" baseline="0" dirty="0" smtClean="0"/>
          </a:p>
          <a:p>
            <a:pPr lvl="0"/>
            <a:r>
              <a:rPr lang="en-US" baseline="0" dirty="0" smtClean="0"/>
              <a:t>Now in the last stages of preparing an EIS which we hope will be released in August</a:t>
            </a:r>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13</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dirty="0" smtClean="0"/>
              <a:t>Two action alternatives proposed in the EIS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0" i="1" dirty="0" smtClean="0"/>
              <a:t>Provide overview of dismissed alternatives</a:t>
            </a:r>
            <a:r>
              <a:rPr lang="en-US" b="0" i="1" baseline="0" dirty="0" smtClean="0"/>
              <a:t> if necessary</a:t>
            </a:r>
            <a:endParaRPr lang="en-US" b="0" i="1"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14</a:t>
            </a:fld>
            <a:endParaRPr lang="en-US" dirty="0"/>
          </a:p>
        </p:txBody>
      </p:sp>
    </p:spTree>
    <p:extLst>
      <p:ext uri="{BB962C8B-B14F-4D97-AF65-F5344CB8AC3E}">
        <p14:creationId xmlns:p14="http://schemas.microsoft.com/office/powerpoint/2010/main" val="3013097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dirty="0" smtClean="0"/>
              <a:t>Both include the aerial application of a rodent bait containing an anticoagulant rodenticide: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0" dirty="0" smtClean="0"/>
              <a:t>The application of a rodenticide is the only proven method for removing mice from islands the size of the </a:t>
            </a:r>
            <a:r>
              <a:rPr lang="en-US" b="0" dirty="0" err="1" smtClean="0"/>
              <a:t>Farallons</a:t>
            </a:r>
            <a:r>
              <a:rPr lang="en-US" b="0" dirty="0" smtClean="0"/>
              <a:t> NWR.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0" dirty="0" smtClean="0"/>
              <a:t>Because of the island’s rugged topography, aerial application is the only method by which we can get bait into every mouse territory.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0" dirty="0" smtClean="0"/>
              <a:t>Bait stations will be used within buildings and</a:t>
            </a:r>
            <a:r>
              <a:rPr lang="en-US" b="0" baseline="0" dirty="0" smtClean="0"/>
              <a:t> bait would be hand spread to fill in gaps between bait that has been applied aerially and area excluded from aerial bait application.</a:t>
            </a:r>
            <a:endParaRPr 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0" dirty="0" smtClean="0"/>
              <a:t>Primary difference between the two alternatives is the bait and rodenticide to be used.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0" dirty="0" smtClean="0"/>
              <a:t>Brodifacoum-25D</a:t>
            </a:r>
            <a:r>
              <a:rPr lang="en-US" b="0" baseline="0" dirty="0" smtClean="0"/>
              <a:t> Conservation contains </a:t>
            </a:r>
            <a:r>
              <a:rPr lang="en-US" b="0" baseline="0" dirty="0" err="1" smtClean="0"/>
              <a:t>brodifacoum</a:t>
            </a:r>
            <a:r>
              <a:rPr lang="en-US" b="0" baseline="0" dirty="0" smtClean="0"/>
              <a:t>, a second generation anticoagulant. We are confident that we can remove all mice from the islands with </a:t>
            </a:r>
            <a:r>
              <a:rPr lang="en-US" b="0" baseline="0" dirty="0" err="1" smtClean="0"/>
              <a:t>brodifacoum</a:t>
            </a:r>
            <a:r>
              <a:rPr lang="en-US" b="0" baseline="0" dirty="0" smtClean="0"/>
              <a:t> but we are conscious of the risk this product poses to non-target wildlife of concern. Estimate 2-3 applications of bait.</a:t>
            </a:r>
            <a:endParaRPr 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0" dirty="0" smtClean="0"/>
              <a:t>With Diphacinone-50 Conservation we are not as confident that mice can be removed.  It has never been used before to eradicate mice so t</a:t>
            </a:r>
            <a:r>
              <a:rPr lang="en-US" b="0" baseline="0" dirty="0" smtClean="0"/>
              <a:t>he operation would in effect be an experiment. However, being a 1</a:t>
            </a:r>
            <a:r>
              <a:rPr lang="en-US" b="0" baseline="30000" dirty="0" smtClean="0"/>
              <a:t>st</a:t>
            </a:r>
            <a:r>
              <a:rPr lang="en-US" b="0" baseline="0" dirty="0" smtClean="0"/>
              <a:t> generation anticoagulant, it poses a greatly reduced risk to non-target species. That said, the proposed strategy would have </a:t>
            </a:r>
            <a:r>
              <a:rPr lang="en-US" b="0" dirty="0" smtClean="0"/>
              <a:t>Diphacinone-50 Conservation </a:t>
            </a:r>
            <a:r>
              <a:rPr lang="en-US" b="0" baseline="0" dirty="0" smtClean="0"/>
              <a:t>on the ground for a much longer period of time necessitating an extended period of mitigation which poses its own risks. Estimate 3-4 applications of bait.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0" i="1" baseline="0" dirty="0" smtClean="0"/>
              <a:t>Expand on differences between </a:t>
            </a:r>
            <a:r>
              <a:rPr lang="en-US" b="0" i="1" baseline="0" dirty="0" err="1" smtClean="0"/>
              <a:t>brodifacoum</a:t>
            </a:r>
            <a:r>
              <a:rPr lang="en-US" b="0" i="1" baseline="0" dirty="0" smtClean="0"/>
              <a:t> and </a:t>
            </a:r>
            <a:r>
              <a:rPr lang="en-US" b="0" i="1" baseline="0" dirty="0" err="1" smtClean="0"/>
              <a:t>diphacinone</a:t>
            </a:r>
            <a:r>
              <a:rPr lang="en-US" b="0" i="1" baseline="0" dirty="0" smtClean="0"/>
              <a:t> if required</a:t>
            </a:r>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15</a:t>
            </a:fld>
            <a:endParaRPr lang="en-US" dirty="0"/>
          </a:p>
        </p:txBody>
      </p:sp>
    </p:spTree>
    <p:extLst>
      <p:ext uri="{BB962C8B-B14F-4D97-AF65-F5344CB8AC3E}">
        <p14:creationId xmlns:p14="http://schemas.microsoft.com/office/powerpoint/2010/main" val="3013097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6D1409-5F26-4F4B-98EF-3F6F1F2B6756}" type="slidenum">
              <a:rPr lang="en-US"/>
              <a:pPr/>
              <a:t>16</a:t>
            </a:fld>
            <a:endParaRPr lang="en-US"/>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p:txBody>
          <a:bodyPr>
            <a:normAutofit fontScale="92500" lnSpcReduction="10000"/>
          </a:bodyPr>
          <a:lstStyle/>
          <a:p>
            <a:endParaRPr lang="es-E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C4B54-51B7-41A5-93F6-7D54CB310CDC}"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both alternatives we have identified the non-target species</a:t>
            </a:r>
            <a:r>
              <a:rPr lang="en-US" baseline="0" dirty="0" smtClean="0"/>
              <a:t> that would be at risk.</a:t>
            </a:r>
          </a:p>
          <a:p>
            <a:endParaRPr lang="en-US" baseline="0" dirty="0" smtClean="0"/>
          </a:p>
          <a:p>
            <a:r>
              <a:rPr lang="en-US" baseline="0" dirty="0" smtClean="0"/>
              <a:t>The </a:t>
            </a:r>
            <a:r>
              <a:rPr lang="en-US" baseline="0" dirty="0" err="1" smtClean="0"/>
              <a:t>Farallons</a:t>
            </a:r>
            <a:r>
              <a:rPr lang="en-US" baseline="0" dirty="0" smtClean="0"/>
              <a:t> NWR supports the largest colony of Western gulls.  </a:t>
            </a:r>
          </a:p>
          <a:p>
            <a:endParaRPr lang="en-US" baseline="0" dirty="0" smtClean="0"/>
          </a:p>
          <a:p>
            <a:r>
              <a:rPr lang="en-US" baseline="0" dirty="0" smtClean="0"/>
              <a:t>Evidence from past eradication projects and trials undertaken on the </a:t>
            </a:r>
            <a:r>
              <a:rPr lang="en-US" baseline="0" dirty="0" err="1" smtClean="0"/>
              <a:t>Farallons</a:t>
            </a:r>
            <a:r>
              <a:rPr lang="en-US" baseline="0" dirty="0" smtClean="0"/>
              <a:t>, omnivorous, scavengers</a:t>
            </a:r>
          </a:p>
          <a:p>
            <a:endParaRPr lang="en-US" baseline="0" dirty="0" smtClean="0"/>
          </a:p>
          <a:p>
            <a:r>
              <a:rPr lang="en-US" baseline="0" dirty="0" smtClean="0"/>
              <a:t>Raptors including burrowing owls, peregrine falcon </a:t>
            </a:r>
            <a:r>
              <a:rPr lang="en-US" baseline="0" dirty="0" err="1" smtClean="0"/>
              <a:t>etc</a:t>
            </a:r>
            <a:r>
              <a:rPr lang="en-US" baseline="0" dirty="0" smtClean="0"/>
              <a:t> likely to be present during the project. These species are at risk of secondary poisoning.</a:t>
            </a:r>
          </a:p>
          <a:p>
            <a:endParaRPr lang="en-US" baseline="0" dirty="0" smtClean="0"/>
          </a:p>
          <a:p>
            <a:r>
              <a:rPr lang="en-US" baseline="0" dirty="0" smtClean="0"/>
              <a:t>From trials salamanders not anticipated to be at risk.  However, some mitigation planned because they are an endemic sub-species.</a:t>
            </a:r>
          </a:p>
          <a:p>
            <a:endParaRPr lang="en-US" baseline="0" dirty="0" smtClean="0"/>
          </a:p>
          <a:p>
            <a:r>
              <a:rPr lang="en-US" baseline="0" dirty="0" smtClean="0"/>
              <a:t>Most invertebrates are not susceptible to anticoagulants and plants do not take up </a:t>
            </a:r>
            <a:r>
              <a:rPr lang="en-US" baseline="0" dirty="0" err="1" smtClean="0"/>
              <a:t>anticogualants</a:t>
            </a:r>
            <a:r>
              <a:rPr lang="en-US" baseline="0" dirty="0" smtClean="0"/>
              <a:t> because of their insoluble nature.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18</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19</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20</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Hazing Trial conducted Dec 1-15 2012</a:t>
            </a:r>
          </a:p>
        </p:txBody>
      </p:sp>
      <p:sp>
        <p:nvSpPr>
          <p:cNvPr id="4" name="Slide Number Placeholder 3"/>
          <p:cNvSpPr>
            <a:spLocks noGrp="1"/>
          </p:cNvSpPr>
          <p:nvPr>
            <p:ph type="sldNum" sz="quarter" idx="10"/>
          </p:nvPr>
        </p:nvSpPr>
        <p:spPr/>
        <p:txBody>
          <a:bodyPr/>
          <a:lstStyle/>
          <a:p>
            <a:fld id="{A26C4B54-51B7-41A5-93F6-7D54CB310CDC}"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23</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24</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25</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26</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27</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Permits</a:t>
            </a:r>
            <a:r>
              <a:rPr lang="en-US" baseline="0" dirty="0" smtClean="0"/>
              <a:t> required in </a:t>
            </a:r>
            <a:r>
              <a:rPr lang="en-US" baseline="0" smtClean="0"/>
              <a:t>addition to NEPA</a:t>
            </a:r>
            <a:endParaRPr lang="en-US"/>
          </a:p>
        </p:txBody>
      </p:sp>
      <p:sp>
        <p:nvSpPr>
          <p:cNvPr id="4" name="Slide Number Placeholder 3"/>
          <p:cNvSpPr>
            <a:spLocks noGrp="1"/>
          </p:cNvSpPr>
          <p:nvPr>
            <p:ph type="sldNum" sz="quarter" idx="10"/>
          </p:nvPr>
        </p:nvSpPr>
        <p:spPr/>
        <p:txBody>
          <a:bodyPr/>
          <a:lstStyle/>
          <a:p>
            <a:fld id="{A26C4B54-51B7-41A5-93F6-7D54CB310CDC}" type="slidenum">
              <a:rPr lang="en-US">
                <a:solidFill>
                  <a:prstClr val="black"/>
                </a:solidFill>
              </a:rPr>
              <a:pPr/>
              <a:t>28</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29</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mn-lt"/>
                <a:ea typeface="+mn-ea"/>
                <a:cs typeface="+mn-cs"/>
              </a:rPr>
              <a:t>Probability distribution for “no mortality” and “mortality of 1700 gulls” scenarios, after 20 years, under “Realistic” Conditions: “historic” frequency of near-failure (results of 10,000 simulations for no mortality and 30,000 simulations for mortality of 1700 gulls).  Note initial population size, with no mortality, is 32,200 individuals. Results binned into bins of 2,000 and then a polynomial (fourth-order) smoothing function was applied, except that the extreme tails are actual values. The two probability density functions overlap by approximately 95%. </a:t>
            </a:r>
          </a:p>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 Refuge supports the largest seabird colony in the contiguous U.S., with nearly 300,000 breeding birds of 13 species (200,000 on South </a:t>
            </a:r>
            <a:r>
              <a:rPr lang="en-US" dirty="0" err="1" smtClean="0"/>
              <a:t>Farallones</a:t>
            </a:r>
            <a:r>
              <a:rPr lang="en-US" dirty="0" smtClean="0"/>
              <a:t>);</a:t>
            </a:r>
          </a:p>
          <a:p>
            <a:pPr eaLnBrk="1" hangingPunct="1">
              <a:buFontTx/>
              <a:buChar char="-"/>
            </a:pPr>
            <a:r>
              <a:rPr lang="en-US" dirty="0" smtClean="0"/>
              <a:t>World’s largest colonies of Ashy</a:t>
            </a:r>
            <a:r>
              <a:rPr lang="en-US" baseline="0" dirty="0" smtClean="0"/>
              <a:t> Storm-Petrel, Brandt’s Cormorant, and Western Gull.</a:t>
            </a:r>
          </a:p>
          <a:p>
            <a:pPr marL="0" marR="0" indent="0" algn="l" defTabSz="914400" rtl="0" eaLnBrk="1" fontAlgn="base" latinLnBrk="0" hangingPunct="1">
              <a:lnSpc>
                <a:spcPct val="100000"/>
              </a:lnSpc>
              <a:spcBef>
                <a:spcPct val="30000"/>
              </a:spcBef>
              <a:spcAft>
                <a:spcPct val="0"/>
              </a:spcAft>
              <a:buClrTx/>
              <a:buSzTx/>
              <a:buFontTx/>
              <a:buChar char="-"/>
              <a:tabLst/>
              <a:defRPr/>
            </a:pPr>
            <a:r>
              <a:rPr lang="en-US" dirty="0" smtClean="0"/>
              <a:t>Yet the numbers</a:t>
            </a:r>
            <a:r>
              <a:rPr lang="en-US" baseline="0" dirty="0" smtClean="0"/>
              <a:t> </a:t>
            </a:r>
            <a:r>
              <a:rPr lang="en-US" dirty="0" smtClean="0"/>
              <a:t>of breeding seabirds are only ~1/3 or so of what they were before human impacts,</a:t>
            </a:r>
            <a:r>
              <a:rPr lang="en-US" baseline="0" dirty="0" smtClean="0"/>
              <a:t> </a:t>
            </a:r>
            <a:r>
              <a:rPr lang="en-US" b="1" baseline="0" dirty="0" smtClean="0"/>
              <a:t>The breeding seabirds formerly numbered over 1 million! </a:t>
            </a:r>
            <a:endParaRPr lang="en-US" baseline="0" dirty="0" smtClean="0"/>
          </a:p>
          <a:p>
            <a:pPr eaLnBrk="1" hangingPunct="1"/>
            <a:r>
              <a:rPr lang="en-US" baseline="0" dirty="0" smtClean="0"/>
              <a:t>- Extensive data collection on the islands’ seabird community since the early 1970s has made the </a:t>
            </a:r>
            <a:r>
              <a:rPr lang="en-US" baseline="0" dirty="0" err="1" smtClean="0"/>
              <a:t>Farallones</a:t>
            </a:r>
            <a:r>
              <a:rPr lang="en-US" baseline="0" dirty="0" smtClean="0"/>
              <a:t> one of the foremost natural laboratories for monitoring changes in the North Pacific Ocean ecosystem.</a:t>
            </a:r>
            <a:endParaRPr lang="en-US" dirty="0" smtClean="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3</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Islands</a:t>
            </a:r>
            <a:r>
              <a:rPr lang="en-US" baseline="0" dirty="0" smtClean="0"/>
              <a:t> provide important breeding and resting habitat.</a:t>
            </a:r>
          </a:p>
          <a:p>
            <a:r>
              <a:rPr lang="en-US" dirty="0" smtClean="0"/>
              <a:t>-  </a:t>
            </a:r>
            <a:r>
              <a:rPr lang="en-US" dirty="0" err="1" smtClean="0"/>
              <a:t>Pinnipeds</a:t>
            </a:r>
            <a:r>
              <a:rPr lang="en-US" dirty="0" smtClean="0"/>
              <a:t>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Though recovery has occurred for some species such as the now abundant California</a:t>
            </a:r>
            <a:r>
              <a:rPr lang="en-US" baseline="0" dirty="0" smtClean="0"/>
              <a:t> sea lion</a:t>
            </a:r>
            <a:r>
              <a:rPr lang="en-US" dirty="0" smtClean="0"/>
              <a:t>,</a:t>
            </a:r>
            <a:r>
              <a:rPr lang="en-US" baseline="0" dirty="0" smtClean="0"/>
              <a:t> threatened Stellar sea lions are declining and Northern Fur Seals are just a fraction of historic numbers.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Salamander</a:t>
            </a:r>
            <a:r>
              <a:rPr lang="en-US" baseline="0" dirty="0" smtClean="0"/>
              <a:t> is endemic subspecies. Lives in a very different habitat than on mainland.</a:t>
            </a:r>
          </a:p>
          <a:p>
            <a:r>
              <a:rPr lang="en-US" baseline="0" dirty="0" smtClean="0"/>
              <a:t>Cricket is very unique species.  Mainly occurs in a few caves on the islands.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House mouse introduced in the early 1800’s present a significant ongoing threat to species populations</a:t>
            </a:r>
          </a:p>
          <a:p>
            <a:endParaRPr lang="en-US" dirty="0" smtClean="0"/>
          </a:p>
          <a:p>
            <a:r>
              <a:rPr lang="en-US" dirty="0" smtClean="0"/>
              <a:t>This graphic shows</a:t>
            </a:r>
            <a:r>
              <a:rPr lang="en-US" baseline="0" dirty="0" smtClean="0"/>
              <a:t> some of the pathways by which mice exert an influence on the </a:t>
            </a:r>
            <a:r>
              <a:rPr lang="en-US" baseline="0" dirty="0" err="1" smtClean="0"/>
              <a:t>Farallons</a:t>
            </a:r>
            <a:r>
              <a:rPr lang="en-US" baseline="0" dirty="0" smtClean="0"/>
              <a:t> NWR</a:t>
            </a:r>
          </a:p>
          <a:p>
            <a:endParaRPr lang="en-US" baseline="0" dirty="0" smtClean="0"/>
          </a:p>
          <a:p>
            <a:pPr marL="171450" indent="-171450">
              <a:buFont typeface="Arial" pitchFamily="34" charset="0"/>
              <a:buChar char="•"/>
            </a:pPr>
            <a:r>
              <a:rPr lang="en-US" baseline="0" dirty="0" smtClean="0"/>
              <a:t>Indirect and direct influence on sea birds - burrowing owls, </a:t>
            </a:r>
          </a:p>
          <a:p>
            <a:r>
              <a:rPr lang="en-US" baseline="0" dirty="0" smtClean="0"/>
              <a:t>			     - mice are also predators of seabirds (Gough Island scenario) but the level of direct impact on seabirds of the Farallones is not well understood.</a:t>
            </a:r>
          </a:p>
          <a:p>
            <a:pPr marL="171450" indent="-171450">
              <a:buFont typeface="Arial" pitchFamily="34" charset="0"/>
              <a:buChar char="•"/>
            </a:pPr>
            <a:r>
              <a:rPr lang="en-US" baseline="0" dirty="0" smtClean="0"/>
              <a:t>Predation of invertebrates including the camel cricket</a:t>
            </a:r>
          </a:p>
          <a:p>
            <a:pPr marL="171450" indent="-171450">
              <a:buFont typeface="Arial" pitchFamily="34" charset="0"/>
              <a:buChar char="•"/>
            </a:pPr>
            <a:r>
              <a:rPr lang="en-US" baseline="0" dirty="0" smtClean="0"/>
              <a:t>Consumption of seeds and seedlings.</a:t>
            </a:r>
          </a:p>
          <a:p>
            <a:pPr marL="171450" indent="-171450">
              <a:buFont typeface="Arial" pitchFamily="34" charset="0"/>
              <a:buChar char="•"/>
            </a:pPr>
            <a:r>
              <a:rPr lang="en-US" baseline="0" dirty="0" smtClean="0"/>
              <a:t>Likely competitor and potential predator of salamanders.</a:t>
            </a:r>
          </a:p>
          <a:p>
            <a:pPr marL="171450" indent="-171450">
              <a:buFont typeface="Arial" pitchFamily="34" charset="0"/>
              <a:buChar char="•"/>
            </a:pPr>
            <a:r>
              <a:rPr lang="en-US" baseline="0" dirty="0" smtClean="0"/>
              <a:t>Mice have also been implicated as a vector of diseases that could impact </a:t>
            </a:r>
            <a:r>
              <a:rPr lang="en-US" baseline="0" dirty="0" err="1" smtClean="0"/>
              <a:t>pinnipeds</a:t>
            </a:r>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6</a:t>
            </a:fld>
            <a:endParaRPr lang="en-US" dirty="0"/>
          </a:p>
        </p:txBody>
      </p:sp>
    </p:spTree>
    <p:extLst>
      <p:ext uri="{BB962C8B-B14F-4D97-AF65-F5344CB8AC3E}">
        <p14:creationId xmlns:p14="http://schemas.microsoft.com/office/powerpoint/2010/main" val="1165062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9</a:t>
            </a:fld>
            <a:endParaRPr lang="en-US" dirty="0"/>
          </a:p>
        </p:txBody>
      </p:sp>
    </p:spTree>
    <p:extLst>
      <p:ext uri="{BB962C8B-B14F-4D97-AF65-F5344CB8AC3E}">
        <p14:creationId xmlns:p14="http://schemas.microsoft.com/office/powerpoint/2010/main" val="511465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10</a:t>
            </a:fld>
            <a:endParaRPr lang="en-US" dirty="0"/>
          </a:p>
        </p:txBody>
      </p:sp>
    </p:spTree>
    <p:extLst>
      <p:ext uri="{BB962C8B-B14F-4D97-AF65-F5344CB8AC3E}">
        <p14:creationId xmlns:p14="http://schemas.microsoft.com/office/powerpoint/2010/main" val="48165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With a 71.5% reduction in the index for Burrowing Owl abundance, an increasing ASSP population is expected, increasing at a rate of 1.1% per year.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After 10 years, the difference in the ASSP breeding population between 0% and 71.5% reduction of Burrowing Owl abundance is 2378 individuals.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ASSP population is projected to increase by 11.8% after 10 years (6,785 </a:t>
            </a:r>
            <a:r>
              <a:rPr lang="en-US" sz="1200" kern="1200" dirty="0" err="1" smtClean="0">
                <a:solidFill>
                  <a:schemeClr val="tx1"/>
                </a:solidFill>
                <a:latin typeface="+mn-lt"/>
                <a:ea typeface="+mn-ea"/>
                <a:cs typeface="+mn-cs"/>
              </a:rPr>
              <a:t>vs</a:t>
            </a:r>
            <a:r>
              <a:rPr lang="en-US" sz="1200" kern="1200" dirty="0" smtClean="0">
                <a:solidFill>
                  <a:schemeClr val="tx1"/>
                </a:solidFill>
                <a:latin typeface="+mn-lt"/>
                <a:ea typeface="+mn-ea"/>
                <a:cs typeface="+mn-cs"/>
              </a:rPr>
              <a:t> 6,070).</a:t>
            </a:r>
          </a:p>
          <a:p>
            <a:endParaRPr lang="en-US" dirty="0" smtClean="0"/>
          </a:p>
          <a:p>
            <a:r>
              <a:rPr lang="en-US" sz="1200" kern="1200" dirty="0" smtClean="0">
                <a:solidFill>
                  <a:schemeClr val="tx1"/>
                </a:solidFill>
                <a:latin typeface="+mn-lt"/>
                <a:ea typeface="+mn-ea"/>
                <a:cs typeface="+mn-cs"/>
              </a:rPr>
              <a:t>With no mouse removal and no resulting reduction in Burrowing Owl abundance (i.e., assuming recent conditions continue into the future) the ASSP population is expected to decrease by 27.4% over a 10 year period,</a:t>
            </a:r>
            <a:r>
              <a:rPr lang="en-US" sz="1200" kern="1200" baseline="0" dirty="0" smtClean="0">
                <a:solidFill>
                  <a:schemeClr val="tx1"/>
                </a:solidFill>
                <a:latin typeface="+mn-lt"/>
                <a:ea typeface="+mn-ea"/>
                <a:cs typeface="+mn-cs"/>
              </a:rPr>
              <a:t> and up to 37% over 20 years.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Waves_gra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dirty="0"/>
          </a:p>
        </p:txBody>
      </p:sp>
      <p:sp>
        <p:nvSpPr>
          <p:cNvPr id="4"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5"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1717E2C8-1EF6-42CE-AA44-420D90DFBABD}" type="slidenum">
              <a:rPr lang="en-US"/>
              <a:pPr>
                <a:defRPr/>
              </a:pPr>
              <a:t>‹#›</a:t>
            </a:fld>
            <a:endParaRPr lang="en-US" dirty="0"/>
          </a:p>
        </p:txBody>
      </p:sp>
      <p:pic>
        <p:nvPicPr>
          <p:cNvPr id="2050" name="Picture 2" descr="C:\Users\Hiram.DUARTE\Desktop\ocean-back-bw.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Original">
    <p:spTree>
      <p:nvGrpSpPr>
        <p:cNvPr id="1" name=""/>
        <p:cNvGrpSpPr/>
        <p:nvPr/>
      </p:nvGrpSpPr>
      <p:grpSpPr>
        <a:xfrm>
          <a:off x="0" y="0"/>
          <a:ext cx="0" cy="0"/>
          <a:chOff x="0" y="0"/>
          <a:chExt cx="0" cy="0"/>
        </a:xfrm>
      </p:grpSpPr>
      <p:sp>
        <p:nvSpPr>
          <p:cNvPr id="6" name="Rectangle 5"/>
          <p:cNvSpPr/>
          <p:nvPr userDrawn="1"/>
        </p:nvSpPr>
        <p:spPr>
          <a:xfrm>
            <a:off x="0" y="0"/>
            <a:ext cx="9144000" cy="6858000"/>
          </a:xfrm>
          <a:prstGeom prst="rect">
            <a:avLst/>
          </a:prstGeom>
          <a:solidFill>
            <a:srgbClr val="007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Ocean">
    <p:spTree>
      <p:nvGrpSpPr>
        <p:cNvPr id="1" name=""/>
        <p:cNvGrpSpPr/>
        <p:nvPr/>
      </p:nvGrpSpPr>
      <p:grpSpPr>
        <a:xfrm>
          <a:off x="0" y="0"/>
          <a:ext cx="0" cy="0"/>
          <a:chOff x="0" y="0"/>
          <a:chExt cx="0" cy="0"/>
        </a:xfrm>
      </p:grpSpPr>
      <p:sp>
        <p:nvSpPr>
          <p:cNvPr id="6" name="Rectangle 5"/>
          <p:cNvSpPr/>
          <p:nvPr userDrawn="1"/>
        </p:nvSpPr>
        <p:spPr>
          <a:xfrm>
            <a:off x="0" y="0"/>
            <a:ext cx="9144000" cy="6858000"/>
          </a:xfrm>
          <a:prstGeom prst="rect">
            <a:avLst/>
          </a:prstGeom>
          <a:solidFill>
            <a:srgbClr val="007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194" name="Picture 2" descr="C:\Users\Hiram.DUARTE\Desktop\TEAL2.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948760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White">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630382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Waves">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C:\Users\Hiram.DUARTE\Desktop\ocean-back.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2658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5DD9ADF2-05CE-4E9E-9A74-955AA67A5280}" type="datetimeFigureOut">
              <a:rPr lang="en-US" smtClean="0"/>
              <a:pPr/>
              <a:t>8/21/2013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2510018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DD9ADF2-05CE-4E9E-9A74-955AA67A5280}" type="datetimeFigureOut">
              <a:rPr lang="en-US" smtClean="0"/>
              <a:pPr/>
              <a:t>8/21/2013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1137661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722" r:id="rId1"/>
    <p:sldLayoutId id="2147483723" r:id="rId2"/>
    <p:sldLayoutId id="2147483726" r:id="rId3"/>
    <p:sldLayoutId id="2147483724" r:id="rId4"/>
    <p:sldLayoutId id="2147483725" r:id="rId5"/>
    <p:sldLayoutId id="2147483728" r:id="rId6"/>
    <p:sldLayoutId id="2147483729" r:id="rId7"/>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emf"/><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bxJPsnpAVpUNdM&amp;tbnid=_9vi_yH5h266sM:&amp;ved=0CAUQjRw&amp;url=http://losfarallones.blogspot.com/2012/03/mandermonium-with-farallon-arboreal.html&amp;ei=qJTpUai7OMOjiAK8o4DwDA&amp;psig=AFQjCNHPKh3uukdj42DB6s3XAEZODy0Y4Q&amp;ust=1374348833962518"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8.jpeg"/></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46.emf"/></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Qs2qrrkmpLH09M&amp;tbnid=_pJkmm8yNqHCmM:&amp;ved=0CAUQjRw&amp;url=http://www.prbo.org/cms/159&amp;ei=UKPpUeieNYmRiQLD8IHADg&amp;psig=AFQjCNGPBwxf3m-kQ5PlBLvpNgz6kWMb5A&amp;ust=1374352264389187"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image" Target="../media/image9.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_rels/slide30.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26.jpeg"/><Relationship Id="rId5" Type="http://schemas.openxmlformats.org/officeDocument/2006/relationships/image" Target="../media/image25.emf"/><Relationship Id="rId4" Type="http://schemas.openxmlformats.org/officeDocument/2006/relationships/package" Target="../embeddings/Microsoft_PowerPoint_Slide1.sldx"/></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gislandshot_[1].JPG"/>
          <p:cNvPicPr>
            <a:picLocks noChangeAspect="1"/>
          </p:cNvPicPr>
          <p:nvPr/>
        </p:nvPicPr>
        <p:blipFill>
          <a:blip r:embed="rId3" cstate="print"/>
          <a:stretch>
            <a:fillRect/>
          </a:stretch>
        </p:blipFill>
        <p:spPr>
          <a:xfrm>
            <a:off x="0" y="967823"/>
            <a:ext cx="9144000" cy="5890177"/>
          </a:xfrm>
          <a:prstGeom prst="rect">
            <a:avLst/>
          </a:prstGeom>
        </p:spPr>
      </p:pic>
      <p:sp>
        <p:nvSpPr>
          <p:cNvPr id="5" name="TextBox 5"/>
          <p:cNvSpPr txBox="1">
            <a:spLocks noChangeArrowheads="1"/>
          </p:cNvSpPr>
          <p:nvPr/>
        </p:nvSpPr>
        <p:spPr bwMode="auto">
          <a:xfrm>
            <a:off x="1321081" y="89350"/>
            <a:ext cx="6756120" cy="954107"/>
          </a:xfrm>
          <a:prstGeom prst="rect">
            <a:avLst/>
          </a:prstGeom>
          <a:noFill/>
          <a:ln w="9525">
            <a:noFill/>
            <a:miter lim="800000"/>
            <a:headEnd/>
            <a:tailEnd/>
          </a:ln>
        </p:spPr>
        <p:txBody>
          <a:bodyPr wrap="square">
            <a:spAutoFit/>
          </a:bodyPr>
          <a:lstStyle/>
          <a:p>
            <a:pPr algn="ctr"/>
            <a:r>
              <a:rPr lang="en-US" sz="2800" b="1" dirty="0"/>
              <a:t>South </a:t>
            </a:r>
            <a:r>
              <a:rPr lang="en-US" sz="2800" b="1" dirty="0" err="1"/>
              <a:t>Farallon</a:t>
            </a:r>
            <a:r>
              <a:rPr lang="en-US" sz="2800" b="1" dirty="0"/>
              <a:t> </a:t>
            </a:r>
            <a:r>
              <a:rPr lang="en-US" sz="2800" b="1" dirty="0" smtClean="0"/>
              <a:t>Islands Invasive </a:t>
            </a:r>
          </a:p>
          <a:p>
            <a:pPr algn="ctr"/>
            <a:r>
              <a:rPr lang="en-US" sz="2800" b="1" dirty="0" smtClean="0"/>
              <a:t>House Mouse Eradication Project</a:t>
            </a:r>
          </a:p>
        </p:txBody>
      </p:sp>
      <p:pic>
        <p:nvPicPr>
          <p:cNvPr id="9" name="Picture 12" descr="fws"/>
          <p:cNvPicPr>
            <a:picLocks noChangeAspect="1" noChangeArrowheads="1"/>
          </p:cNvPicPr>
          <p:nvPr/>
        </p:nvPicPr>
        <p:blipFill>
          <a:blip r:embed="rId4" cstate="screen">
            <a:clrChange>
              <a:clrFrom>
                <a:srgbClr val="E91514"/>
              </a:clrFrom>
              <a:clrTo>
                <a:srgbClr val="E91514">
                  <a:alpha val="0"/>
                </a:srgbClr>
              </a:clrTo>
            </a:clrChange>
          </a:blip>
          <a:srcRect/>
          <a:stretch>
            <a:fillRect/>
          </a:stretch>
        </p:blipFill>
        <p:spPr bwMode="auto">
          <a:xfrm>
            <a:off x="63066" y="0"/>
            <a:ext cx="1681041" cy="972899"/>
          </a:xfrm>
          <a:prstGeom prst="rect">
            <a:avLst/>
          </a:prstGeom>
          <a:noFill/>
          <a:ln w="9525">
            <a:noFill/>
            <a:miter lim="800000"/>
            <a:headEnd/>
            <a:tailEnd/>
          </a:ln>
        </p:spPr>
      </p:pic>
      <p:pic>
        <p:nvPicPr>
          <p:cNvPr id="7" name="Picture 6"/>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b="25430"/>
          <a:stretch/>
        </p:blipFill>
        <p:spPr bwMode="auto">
          <a:xfrm>
            <a:off x="6274495" y="6253468"/>
            <a:ext cx="1802706" cy="569620"/>
          </a:xfrm>
          <a:prstGeom prst="rect">
            <a:avLst/>
          </a:prstGeom>
          <a:noFill/>
          <a:ln w="9525">
            <a:noFill/>
            <a:miter lim="800000"/>
            <a:headEnd/>
            <a:tailEnd/>
          </a:ln>
          <a:effectLst>
            <a:outerShdw blurRad="152400" sx="101000" sy="101000" algn="ctr" rotWithShape="0">
              <a:schemeClr val="accent1">
                <a:lumMod val="50000"/>
                <a:alpha val="82000"/>
              </a:schemeClr>
            </a:outerShdw>
          </a:effectLst>
        </p:spPr>
      </p:pic>
      <p:pic>
        <p:nvPicPr>
          <p:cNvPr id="10" name="Picture 5" descr="prbo_logo_no_text"/>
          <p:cNvPicPr>
            <a:picLocks noChangeAspect="1" noChangeArrowheads="1"/>
          </p:cNvPicPr>
          <p:nvPr/>
        </p:nvPicPr>
        <p:blipFill>
          <a:blip r:embed="rId6" cstate="screen"/>
          <a:srcRect/>
          <a:stretch>
            <a:fillRect/>
          </a:stretch>
        </p:blipFill>
        <p:spPr bwMode="auto">
          <a:xfrm>
            <a:off x="8328075" y="6127484"/>
            <a:ext cx="798094" cy="667468"/>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16862541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279404519"/>
              </p:ext>
            </p:extLst>
          </p:nvPr>
        </p:nvGraphicFramePr>
        <p:xfrm>
          <a:off x="609600" y="838200"/>
          <a:ext cx="8102600" cy="5791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a:xfrm>
            <a:off x="0" y="9197"/>
            <a:ext cx="9144000" cy="838200"/>
          </a:xfrm>
          <a:prstGeom prst="rect">
            <a:avLst/>
          </a:prstGeom>
          <a:solidFill>
            <a:schemeClr val="bg1">
              <a:alpha val="75000"/>
            </a:schemeClr>
          </a:solidFill>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sz="48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Owl Diet Measured in Biomass</a:t>
            </a:r>
          </a:p>
        </p:txBody>
      </p:sp>
      <p:graphicFrame>
        <p:nvGraphicFramePr>
          <p:cNvPr id="6" name="Table 5"/>
          <p:cNvGraphicFramePr>
            <a:graphicFrameLocks noGrp="1"/>
          </p:cNvGraphicFramePr>
          <p:nvPr/>
        </p:nvGraphicFramePr>
        <p:xfrm>
          <a:off x="1371600" y="6019800"/>
          <a:ext cx="6477001" cy="332740"/>
        </p:xfrm>
        <a:graphic>
          <a:graphicData uri="http://schemas.openxmlformats.org/drawingml/2006/table">
            <a:tbl>
              <a:tblPr firstRow="1" bandRow="1">
                <a:tableStyleId>{5940675A-B579-460E-94D1-54222C63F5DA}</a:tableStyleId>
              </a:tblPr>
              <a:tblGrid>
                <a:gridCol w="171037"/>
                <a:gridCol w="514763"/>
                <a:gridCol w="457200"/>
                <a:gridCol w="338671"/>
                <a:gridCol w="423329"/>
                <a:gridCol w="381000"/>
                <a:gridCol w="457200"/>
                <a:gridCol w="381000"/>
                <a:gridCol w="381000"/>
                <a:gridCol w="457200"/>
                <a:gridCol w="457200"/>
                <a:gridCol w="309889"/>
                <a:gridCol w="436878"/>
                <a:gridCol w="436878"/>
                <a:gridCol w="436878"/>
                <a:gridCol w="436878"/>
              </a:tblGrid>
              <a:tr h="332740">
                <a:tc>
                  <a:txBody>
                    <a:bodyPr/>
                    <a:lstStyle/>
                    <a:p>
                      <a:pPr algn="ctr" fontAlgn="b"/>
                      <a:r>
                        <a:rPr lang="en-US" sz="1400" b="1" i="0" u="none" strike="noStrike" dirty="0" smtClean="0">
                          <a:solidFill>
                            <a:srgbClr val="FF7BAE"/>
                          </a:solidFill>
                          <a:latin typeface="Calibri"/>
                          <a:cs typeface="Calibri"/>
                        </a:rPr>
                        <a:t>0</a:t>
                      </a:r>
                      <a:endParaRPr lang="en-US" sz="1400" b="1" i="0" u="none" strike="noStrike" dirty="0">
                        <a:solidFill>
                          <a:srgbClr val="FF7BAE"/>
                        </a:solidFill>
                        <a:latin typeface="Calibri"/>
                        <a:cs typeface="Calibri"/>
                      </a:endParaRPr>
                    </a:p>
                  </a:txBody>
                  <a:tcPr marL="0" marR="0" marT="0" marB="0" anchor="b">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smtClean="0">
                          <a:solidFill>
                            <a:srgbClr val="FF7BAE"/>
                          </a:solidFill>
                          <a:latin typeface="Calibri"/>
                          <a:cs typeface="Calibri"/>
                        </a:rPr>
                        <a:t> 16</a:t>
                      </a:r>
                      <a:endParaRPr lang="en-US" sz="1400" b="1" i="0" u="none" strike="noStrike" dirty="0">
                        <a:solidFill>
                          <a:srgbClr val="FF7BAE"/>
                        </a:solidFill>
                        <a:latin typeface="Calibri"/>
                        <a:cs typeface="Calibri"/>
                      </a:endParaRP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smtClean="0">
                          <a:solidFill>
                            <a:srgbClr val="FF7BAE"/>
                          </a:solidFill>
                          <a:latin typeface="Calibri"/>
                          <a:cs typeface="Calibri"/>
                        </a:rPr>
                        <a:t>25</a:t>
                      </a:r>
                      <a:endParaRPr lang="en-US" sz="1400" b="1" i="0" u="none" strike="noStrike" dirty="0">
                        <a:solidFill>
                          <a:srgbClr val="FF7BAE"/>
                        </a:solidFill>
                        <a:latin typeface="Calibri"/>
                        <a:cs typeface="Calibri"/>
                      </a:endParaRP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smtClean="0">
                          <a:solidFill>
                            <a:srgbClr val="FF7BAE"/>
                          </a:solidFill>
                          <a:latin typeface="Calibri"/>
                          <a:cs typeface="Calibri"/>
                        </a:rPr>
                        <a:t>46</a:t>
                      </a:r>
                      <a:endParaRPr lang="en-US" sz="1400" b="1" i="0" u="none" strike="noStrike" dirty="0">
                        <a:solidFill>
                          <a:srgbClr val="FF7BAE"/>
                        </a:solidFill>
                        <a:latin typeface="Calibri"/>
                        <a:cs typeface="Calibri"/>
                      </a:endParaRP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a:solidFill>
                            <a:srgbClr val="FF7BAE"/>
                          </a:solidFill>
                          <a:latin typeface="Calibri"/>
                          <a:cs typeface="Calibri"/>
                        </a:rPr>
                        <a:t>53</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a:solidFill>
                            <a:srgbClr val="FF7BAE"/>
                          </a:solidFill>
                          <a:latin typeface="Calibri"/>
                          <a:cs typeface="Calibri"/>
                        </a:rPr>
                        <a:t>41</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7</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63</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27</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14</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27</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35</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31</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14</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7</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6</a:t>
                      </a:r>
                    </a:p>
                  </a:txBody>
                  <a:tcPr marL="0" marR="0" marT="0" marB="0" anchor="b">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4307117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srcRect/>
          <a:stretch>
            <a:fillRect/>
          </a:stretch>
        </p:blipFill>
        <p:spPr bwMode="auto">
          <a:xfrm>
            <a:off x="462450" y="1032064"/>
            <a:ext cx="7467600" cy="5562599"/>
          </a:xfrm>
          <a:prstGeom prst="rect">
            <a:avLst/>
          </a:prstGeom>
          <a:noFill/>
        </p:spPr>
      </p:pic>
      <p:sp>
        <p:nvSpPr>
          <p:cNvPr id="3" name="TextBox 2"/>
          <p:cNvSpPr txBox="1"/>
          <p:nvPr/>
        </p:nvSpPr>
        <p:spPr>
          <a:xfrm>
            <a:off x="-130579" y="160348"/>
            <a:ext cx="9395448" cy="954107"/>
          </a:xfrm>
          <a:prstGeom prst="rect">
            <a:avLst/>
          </a:prstGeom>
          <a:noFill/>
        </p:spPr>
        <p:txBody>
          <a:bodyPr wrap="square" rtlCol="0">
            <a:spAutoFit/>
          </a:bodyPr>
          <a:lstStyle/>
          <a:p>
            <a:pPr algn="ctr"/>
            <a:r>
              <a:rPr lang="en-US" sz="2800" dirty="0" smtClean="0">
                <a:ln w="3175">
                  <a:solidFill>
                    <a:schemeClr val="tx1">
                      <a:lumMod val="95000"/>
                    </a:schemeClr>
                  </a:solidFill>
                  <a:prstDash val="solid"/>
                </a:ln>
                <a:solidFill>
                  <a:schemeClr val="bg1">
                    <a:lumMod val="95000"/>
                    <a:lumOff val="5000"/>
                  </a:schemeClr>
                </a:solidFill>
              </a:rPr>
              <a:t>Ashy Storm-Petrel </a:t>
            </a:r>
            <a:r>
              <a:rPr lang="en-US" sz="2800" dirty="0">
                <a:ln w="3175">
                  <a:solidFill>
                    <a:schemeClr val="tx1">
                      <a:lumMod val="95000"/>
                    </a:schemeClr>
                  </a:solidFill>
                  <a:prstDash val="solid"/>
                </a:ln>
                <a:solidFill>
                  <a:schemeClr val="bg1">
                    <a:lumMod val="95000"/>
                    <a:lumOff val="5000"/>
                  </a:schemeClr>
                </a:solidFill>
              </a:rPr>
              <a:t>Population </a:t>
            </a:r>
            <a:endParaRPr lang="en-US" sz="2800" dirty="0" smtClean="0">
              <a:ln w="3175">
                <a:solidFill>
                  <a:schemeClr val="tx1">
                    <a:lumMod val="95000"/>
                  </a:schemeClr>
                </a:solidFill>
                <a:prstDash val="solid"/>
              </a:ln>
              <a:solidFill>
                <a:schemeClr val="bg1">
                  <a:lumMod val="95000"/>
                  <a:lumOff val="5000"/>
                </a:schemeClr>
              </a:solidFill>
            </a:endParaRPr>
          </a:p>
          <a:p>
            <a:pPr algn="ctr"/>
            <a:r>
              <a:rPr lang="en-US" sz="2800" dirty="0" smtClean="0">
                <a:ln w="3175">
                  <a:solidFill>
                    <a:schemeClr val="tx1">
                      <a:lumMod val="95000"/>
                    </a:schemeClr>
                  </a:solidFill>
                  <a:prstDash val="solid"/>
                </a:ln>
                <a:solidFill>
                  <a:schemeClr val="bg1">
                    <a:lumMod val="95000"/>
                    <a:lumOff val="5000"/>
                  </a:schemeClr>
                </a:solidFill>
              </a:rPr>
              <a:t>With and Without </a:t>
            </a:r>
            <a:r>
              <a:rPr lang="en-US" sz="2800" dirty="0">
                <a:ln w="3175">
                  <a:solidFill>
                    <a:schemeClr val="tx1">
                      <a:lumMod val="95000"/>
                    </a:schemeClr>
                  </a:solidFill>
                  <a:prstDash val="solid"/>
                </a:ln>
                <a:solidFill>
                  <a:schemeClr val="bg1">
                    <a:lumMod val="95000"/>
                    <a:lumOff val="5000"/>
                  </a:schemeClr>
                </a:solidFill>
              </a:rPr>
              <a:t>Owl Reduction</a:t>
            </a:r>
          </a:p>
        </p:txBody>
      </p:sp>
      <p:sp>
        <p:nvSpPr>
          <p:cNvPr id="4" name="TextBox 3"/>
          <p:cNvSpPr txBox="1"/>
          <p:nvPr/>
        </p:nvSpPr>
        <p:spPr>
          <a:xfrm>
            <a:off x="304800" y="6368533"/>
            <a:ext cx="1574855" cy="369332"/>
          </a:xfrm>
          <a:prstGeom prst="rect">
            <a:avLst/>
          </a:prstGeom>
          <a:noFill/>
        </p:spPr>
        <p:txBody>
          <a:bodyPr wrap="none" rtlCol="0">
            <a:spAutoFit/>
          </a:bodyPr>
          <a:lstStyle/>
          <a:p>
            <a:r>
              <a:rPr lang="en-US" dirty="0" err="1" smtClean="0"/>
              <a:t>Nur</a:t>
            </a:r>
            <a:r>
              <a:rPr lang="en-US" dirty="0" smtClean="0"/>
              <a:t> et al. 2012</a:t>
            </a:r>
            <a:endParaRPr lang="en-US" dirty="0"/>
          </a:p>
        </p:txBody>
      </p:sp>
      <p:sp>
        <p:nvSpPr>
          <p:cNvPr id="5" name="TextBox 4"/>
          <p:cNvSpPr txBox="1"/>
          <p:nvPr/>
        </p:nvSpPr>
        <p:spPr>
          <a:xfrm>
            <a:off x="1905000" y="3733800"/>
            <a:ext cx="2819400" cy="707886"/>
          </a:xfrm>
          <a:prstGeom prst="rect">
            <a:avLst/>
          </a:prstGeom>
          <a:noFill/>
        </p:spPr>
        <p:txBody>
          <a:bodyPr wrap="square" rtlCol="0">
            <a:spAutoFit/>
          </a:bodyPr>
          <a:lstStyle/>
          <a:p>
            <a:r>
              <a:rPr lang="en-US" sz="2000" b="1" dirty="0" smtClean="0">
                <a:solidFill>
                  <a:srgbClr val="FF0000"/>
                </a:solidFill>
              </a:rPr>
              <a:t>27%-37% Petrel Decline</a:t>
            </a:r>
            <a:endParaRPr lang="en-US" sz="2000" b="1" dirty="0">
              <a:solidFill>
                <a:srgbClr val="FF0000"/>
              </a:solidFill>
            </a:endParaRPr>
          </a:p>
        </p:txBody>
      </p:sp>
      <p:sp>
        <p:nvSpPr>
          <p:cNvPr id="6" name="TextBox 5"/>
          <p:cNvSpPr txBox="1"/>
          <p:nvPr/>
        </p:nvSpPr>
        <p:spPr>
          <a:xfrm>
            <a:off x="2819400" y="1371600"/>
            <a:ext cx="2268185" cy="400110"/>
          </a:xfrm>
          <a:prstGeom prst="rect">
            <a:avLst/>
          </a:prstGeom>
          <a:noFill/>
        </p:spPr>
        <p:txBody>
          <a:bodyPr wrap="none" rtlCol="0">
            <a:spAutoFit/>
          </a:bodyPr>
          <a:lstStyle/>
          <a:p>
            <a:r>
              <a:rPr lang="en-US" sz="2000" b="1" dirty="0" smtClean="0">
                <a:solidFill>
                  <a:schemeClr val="accent3"/>
                </a:solidFill>
              </a:rPr>
              <a:t>12% Petrel Increase</a:t>
            </a:r>
            <a:endParaRPr lang="en-US" sz="2000" b="1" dirty="0">
              <a:solidFill>
                <a:schemeClr val="accent3"/>
              </a:solidFill>
            </a:endParaRPr>
          </a:p>
        </p:txBody>
      </p:sp>
      <p:sp>
        <p:nvSpPr>
          <p:cNvPr id="7" name="TextBox 6"/>
          <p:cNvSpPr txBox="1"/>
          <p:nvPr/>
        </p:nvSpPr>
        <p:spPr>
          <a:xfrm>
            <a:off x="6324600" y="3657600"/>
            <a:ext cx="2112501" cy="400110"/>
          </a:xfrm>
          <a:prstGeom prst="rect">
            <a:avLst/>
          </a:prstGeom>
          <a:noFill/>
        </p:spPr>
        <p:txBody>
          <a:bodyPr wrap="none" rtlCol="0">
            <a:spAutoFit/>
          </a:bodyPr>
          <a:lstStyle/>
          <a:p>
            <a:r>
              <a:rPr lang="en-US" sz="2000" b="1" dirty="0" smtClean="0"/>
              <a:t>No Owl Reduction</a:t>
            </a:r>
            <a:endParaRPr lang="en-US" sz="2000" b="1" dirty="0"/>
          </a:p>
        </p:txBody>
      </p:sp>
      <p:sp>
        <p:nvSpPr>
          <p:cNvPr id="8" name="TextBox 7"/>
          <p:cNvSpPr txBox="1"/>
          <p:nvPr/>
        </p:nvSpPr>
        <p:spPr>
          <a:xfrm>
            <a:off x="6477000" y="1981200"/>
            <a:ext cx="2253566" cy="400110"/>
          </a:xfrm>
          <a:prstGeom prst="rect">
            <a:avLst/>
          </a:prstGeom>
          <a:noFill/>
        </p:spPr>
        <p:txBody>
          <a:bodyPr wrap="none" rtlCol="0">
            <a:spAutoFit/>
          </a:bodyPr>
          <a:lstStyle/>
          <a:p>
            <a:r>
              <a:rPr lang="en-US" sz="2000" b="1" dirty="0" smtClean="0"/>
              <a:t>50% Owl Reduction</a:t>
            </a:r>
            <a:endParaRPr lang="en-US" sz="2000" b="1" dirty="0"/>
          </a:p>
        </p:txBody>
      </p:sp>
      <p:sp>
        <p:nvSpPr>
          <p:cNvPr id="9" name="TextBox 8"/>
          <p:cNvSpPr txBox="1"/>
          <p:nvPr/>
        </p:nvSpPr>
        <p:spPr>
          <a:xfrm>
            <a:off x="6400800" y="914400"/>
            <a:ext cx="2452338" cy="400110"/>
          </a:xfrm>
          <a:prstGeom prst="rect">
            <a:avLst/>
          </a:prstGeom>
          <a:noFill/>
        </p:spPr>
        <p:txBody>
          <a:bodyPr wrap="none" rtlCol="0">
            <a:spAutoFit/>
          </a:bodyPr>
          <a:lstStyle/>
          <a:p>
            <a:r>
              <a:rPr lang="en-US" sz="2000" b="1" dirty="0" smtClean="0"/>
              <a:t>71.5% Owl Reduction</a:t>
            </a:r>
            <a:endParaRPr lang="en-US" sz="2000" b="1" dirty="0"/>
          </a:p>
        </p:txBody>
      </p:sp>
    </p:spTree>
    <p:extLst>
      <p:ext uri="{BB962C8B-B14F-4D97-AF65-F5344CB8AC3E}">
        <p14:creationId xmlns:p14="http://schemas.microsoft.com/office/powerpoint/2010/main" val="35956674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33400" y="228600"/>
            <a:ext cx="7772400" cy="753293"/>
          </a:xfrm>
        </p:spPr>
        <p:txBody>
          <a:bodyPr>
            <a:normAutofit/>
          </a:bodyPr>
          <a:lstStyle/>
          <a:p>
            <a:pPr algn="ctr"/>
            <a:r>
              <a:rPr lang="en-US" sz="3600" b="1" dirty="0">
                <a:solidFill>
                  <a:srgbClr val="049E9A"/>
                </a:solidFill>
                <a:latin typeface="Calibri" pitchFamily="34" charset="0"/>
                <a:cs typeface="Calibri" pitchFamily="34" charset="0"/>
              </a:rPr>
              <a:t>Farallon Project Expected Benefits</a:t>
            </a:r>
          </a:p>
        </p:txBody>
      </p:sp>
      <p:pic>
        <p:nvPicPr>
          <p:cNvPr id="5" name="Picture 7" descr="24_cb222_2jan07_5"/>
          <p:cNvPicPr>
            <a:picLocks noChangeAspect="1" noChangeArrowheads="1"/>
          </p:cNvPicPr>
          <p:nvPr/>
        </p:nvPicPr>
        <p:blipFill>
          <a:blip r:embed="rId3" cstate="email"/>
          <a:srcRect t="17070"/>
          <a:stretch>
            <a:fillRect/>
          </a:stretch>
        </p:blipFill>
        <p:spPr bwMode="auto">
          <a:xfrm>
            <a:off x="6345155" y="5006975"/>
            <a:ext cx="2798845" cy="1851025"/>
          </a:xfrm>
          <a:prstGeom prst="rect">
            <a:avLst/>
          </a:prstGeom>
          <a:noFill/>
          <a:ln w="9525">
            <a:noFill/>
            <a:miter lim="800000"/>
            <a:headEnd/>
            <a:tailEnd/>
          </a:ln>
        </p:spPr>
      </p:pic>
      <p:pic>
        <p:nvPicPr>
          <p:cNvPr id="9" name="Picture 5" descr="IMG_7809"/>
          <p:cNvPicPr>
            <a:picLocks noChangeAspect="1" noChangeArrowheads="1"/>
          </p:cNvPicPr>
          <p:nvPr/>
        </p:nvPicPr>
        <p:blipFill>
          <a:blip r:embed="rId4" cstate="email"/>
          <a:srcRect t="18394" r="16697" b="18540"/>
          <a:stretch>
            <a:fillRect/>
          </a:stretch>
        </p:blipFill>
        <p:spPr bwMode="auto">
          <a:xfrm>
            <a:off x="3810000" y="5029200"/>
            <a:ext cx="2514600" cy="1828800"/>
          </a:xfrm>
          <a:prstGeom prst="rect">
            <a:avLst/>
          </a:prstGeom>
          <a:ln>
            <a:noFill/>
          </a:ln>
          <a:effectLst>
            <a:outerShdw blurRad="292100" dist="139700" dir="2700000" algn="tl" rotWithShape="0">
              <a:srgbClr val="333333">
                <a:alpha val="65000"/>
              </a:srgbClr>
            </a:outerShdw>
          </a:effectLst>
        </p:spPr>
      </p:pic>
      <p:pic>
        <p:nvPicPr>
          <p:cNvPr id="8" name="Picture 7" descr="buow.jpg"/>
          <p:cNvPicPr>
            <a:picLocks noChangeAspect="1"/>
          </p:cNvPicPr>
          <p:nvPr/>
        </p:nvPicPr>
        <p:blipFill>
          <a:blip r:embed="rId5" cstate="print"/>
          <a:stretch>
            <a:fillRect/>
          </a:stretch>
        </p:blipFill>
        <p:spPr>
          <a:xfrm>
            <a:off x="0" y="5029200"/>
            <a:ext cx="2057400" cy="2128345"/>
          </a:xfrm>
          <a:prstGeom prst="rect">
            <a:avLst/>
          </a:prstGeom>
        </p:spPr>
      </p:pic>
      <p:cxnSp>
        <p:nvCxnSpPr>
          <p:cNvPr id="12" name="Straight Arrow Connector 11"/>
          <p:cNvCxnSpPr/>
          <p:nvPr/>
        </p:nvCxnSpPr>
        <p:spPr>
          <a:xfrm flipV="1">
            <a:off x="990600" y="1676400"/>
            <a:ext cx="0" cy="533400"/>
          </a:xfrm>
          <a:prstGeom prst="straightConnector1">
            <a:avLst/>
          </a:prstGeom>
          <a:ln w="47625">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295400" y="1205627"/>
            <a:ext cx="3771900" cy="3770263"/>
          </a:xfrm>
          <a:prstGeom prst="rect">
            <a:avLst/>
          </a:prstGeom>
          <a:noFill/>
        </p:spPr>
        <p:txBody>
          <a:bodyPr wrap="square" rtlCol="0">
            <a:spAutoFit/>
          </a:bodyPr>
          <a:lstStyle/>
          <a:p>
            <a:r>
              <a:rPr lang="en-US" sz="3200" b="1" u="sng" dirty="0" smtClean="0">
                <a:latin typeface="Calibri" pitchFamily="34" charset="0"/>
                <a:cs typeface="Calibri" pitchFamily="34" charset="0"/>
              </a:rPr>
              <a:t>Increases in:</a:t>
            </a:r>
          </a:p>
          <a:p>
            <a:pPr>
              <a:lnSpc>
                <a:spcPct val="150000"/>
              </a:lnSpc>
              <a:buFont typeface="Arial" pitchFamily="34" charset="0"/>
              <a:buChar char="•"/>
            </a:pPr>
            <a:r>
              <a:rPr lang="en-US" sz="2400" dirty="0" smtClean="0">
                <a:latin typeface="Calibri" pitchFamily="34" charset="0"/>
                <a:cs typeface="Calibri" pitchFamily="34" charset="0"/>
              </a:rPr>
              <a:t> Ashy </a:t>
            </a:r>
            <a:r>
              <a:rPr lang="en-US" sz="2400" dirty="0" smtClean="0">
                <a:latin typeface="Calibri" pitchFamily="34" charset="0"/>
                <a:cs typeface="Calibri" pitchFamily="34" charset="0"/>
              </a:rPr>
              <a:t>Storm-Petrels</a:t>
            </a:r>
            <a:endParaRPr lang="en-US" sz="2400" dirty="0" smtClean="0">
              <a:latin typeface="Calibri" pitchFamily="34" charset="0"/>
              <a:cs typeface="Calibri" pitchFamily="34" charset="0"/>
            </a:endParaRPr>
          </a:p>
          <a:p>
            <a:pPr>
              <a:lnSpc>
                <a:spcPct val="150000"/>
              </a:lnSpc>
              <a:buFont typeface="Arial" pitchFamily="34" charset="0"/>
              <a:buChar char="•"/>
            </a:pPr>
            <a:r>
              <a:rPr lang="en-US" sz="2400" dirty="0" smtClean="0">
                <a:latin typeface="Calibri" pitchFamily="34" charset="0"/>
                <a:cs typeface="Calibri" pitchFamily="34" charset="0"/>
              </a:rPr>
              <a:t> Native plants</a:t>
            </a:r>
          </a:p>
          <a:p>
            <a:pPr>
              <a:lnSpc>
                <a:spcPct val="150000"/>
              </a:lnSpc>
              <a:buFont typeface="Arial" pitchFamily="34" charset="0"/>
              <a:buChar char="•"/>
            </a:pPr>
            <a:r>
              <a:rPr lang="en-US" sz="2400" dirty="0" smtClean="0">
                <a:latin typeface="Calibri" pitchFamily="34" charset="0"/>
                <a:cs typeface="Calibri" pitchFamily="34" charset="0"/>
              </a:rPr>
              <a:t> Endemic Salamanders</a:t>
            </a:r>
          </a:p>
          <a:p>
            <a:pPr>
              <a:lnSpc>
                <a:spcPct val="150000"/>
              </a:lnSpc>
              <a:buFont typeface="Arial" pitchFamily="34" charset="0"/>
              <a:buChar char="•"/>
            </a:pPr>
            <a:r>
              <a:rPr lang="en-US" sz="2400" dirty="0" smtClean="0">
                <a:latin typeface="Calibri" pitchFamily="34" charset="0"/>
                <a:cs typeface="Calibri" pitchFamily="34" charset="0"/>
              </a:rPr>
              <a:t> Endemic Camel Crickets</a:t>
            </a:r>
          </a:p>
          <a:p>
            <a:pPr>
              <a:lnSpc>
                <a:spcPct val="150000"/>
              </a:lnSpc>
              <a:buFont typeface="Arial" pitchFamily="34" charset="0"/>
              <a:buChar char="•"/>
            </a:pPr>
            <a:r>
              <a:rPr lang="en-US" sz="2400" dirty="0">
                <a:latin typeface="Calibri" pitchFamily="34" charset="0"/>
                <a:cs typeface="Calibri" pitchFamily="34" charset="0"/>
              </a:rPr>
              <a:t> </a:t>
            </a:r>
            <a:r>
              <a:rPr lang="en-US" sz="2400" dirty="0" smtClean="0">
                <a:latin typeface="Calibri" pitchFamily="34" charset="0"/>
                <a:cs typeface="Calibri" pitchFamily="34" charset="0"/>
              </a:rPr>
              <a:t>Other Invertebrates</a:t>
            </a:r>
          </a:p>
          <a:p>
            <a:pPr>
              <a:lnSpc>
                <a:spcPct val="150000"/>
              </a:lnSpc>
              <a:buFont typeface="Arial" pitchFamily="34" charset="0"/>
              <a:buChar char="•"/>
            </a:pPr>
            <a:endParaRPr lang="en-US" dirty="0">
              <a:latin typeface="Calibri" pitchFamily="34" charset="0"/>
              <a:cs typeface="Calibri" pitchFamily="34" charset="0"/>
            </a:endParaRPr>
          </a:p>
        </p:txBody>
      </p:sp>
      <p:sp>
        <p:nvSpPr>
          <p:cNvPr id="14" name="TextBox 13"/>
          <p:cNvSpPr txBox="1"/>
          <p:nvPr/>
        </p:nvSpPr>
        <p:spPr>
          <a:xfrm>
            <a:off x="5486400" y="1205627"/>
            <a:ext cx="3505200" cy="4185761"/>
          </a:xfrm>
          <a:prstGeom prst="rect">
            <a:avLst/>
          </a:prstGeom>
          <a:noFill/>
        </p:spPr>
        <p:txBody>
          <a:bodyPr wrap="square" rtlCol="0">
            <a:spAutoFit/>
          </a:bodyPr>
          <a:lstStyle/>
          <a:p>
            <a:r>
              <a:rPr lang="en-US" sz="3200" b="1" u="sng" dirty="0" smtClean="0">
                <a:latin typeface="Calibri" pitchFamily="34" charset="0"/>
                <a:cs typeface="Calibri" pitchFamily="34" charset="0"/>
              </a:rPr>
              <a:t>Decreases in:</a:t>
            </a:r>
          </a:p>
          <a:p>
            <a:pPr>
              <a:lnSpc>
                <a:spcPct val="150000"/>
              </a:lnSpc>
              <a:buFont typeface="Arial" pitchFamily="34" charset="0"/>
              <a:buChar char="•"/>
            </a:pPr>
            <a:r>
              <a:rPr lang="en-US" sz="2400" dirty="0" smtClean="0">
                <a:latin typeface="Calibri" pitchFamily="34" charset="0"/>
                <a:cs typeface="Calibri" pitchFamily="34" charset="0"/>
              </a:rPr>
              <a:t> Wintering owls  </a:t>
            </a:r>
          </a:p>
          <a:p>
            <a:pPr>
              <a:lnSpc>
                <a:spcPct val="150000"/>
              </a:lnSpc>
              <a:buFont typeface="Arial" pitchFamily="34" charset="0"/>
              <a:buChar char="•"/>
            </a:pPr>
            <a:r>
              <a:rPr lang="en-US" sz="2400" dirty="0" smtClean="0">
                <a:latin typeface="Calibri" pitchFamily="34" charset="0"/>
                <a:cs typeface="Calibri" pitchFamily="34" charset="0"/>
              </a:rPr>
              <a:t> Owl predation on storm-petrels </a:t>
            </a:r>
          </a:p>
          <a:p>
            <a:pPr>
              <a:lnSpc>
                <a:spcPct val="150000"/>
              </a:lnSpc>
              <a:buFont typeface="Arial" pitchFamily="34" charset="0"/>
              <a:buChar char="•"/>
            </a:pPr>
            <a:r>
              <a:rPr lang="en-US" sz="2400" dirty="0" smtClean="0">
                <a:latin typeface="Calibri" pitchFamily="34" charset="0"/>
                <a:cs typeface="Calibri" pitchFamily="34" charset="0"/>
              </a:rPr>
              <a:t> Potential vector for diseases </a:t>
            </a:r>
          </a:p>
          <a:p>
            <a:pPr>
              <a:lnSpc>
                <a:spcPct val="150000"/>
              </a:lnSpc>
              <a:buFont typeface="Arial" pitchFamily="34" charset="0"/>
              <a:buChar char="•"/>
            </a:pPr>
            <a:r>
              <a:rPr lang="en-US" sz="2400" dirty="0" smtClean="0">
                <a:latin typeface="Calibri" pitchFamily="34" charset="0"/>
                <a:cs typeface="Calibri" pitchFamily="34" charset="0"/>
              </a:rPr>
              <a:t>Spread of invasive weeds</a:t>
            </a:r>
          </a:p>
          <a:p>
            <a:endParaRPr lang="en-US" dirty="0">
              <a:latin typeface="Calibri" pitchFamily="34" charset="0"/>
              <a:cs typeface="Calibri" pitchFamily="34" charset="0"/>
            </a:endParaRPr>
          </a:p>
        </p:txBody>
      </p:sp>
      <p:cxnSp>
        <p:nvCxnSpPr>
          <p:cNvPr id="16" name="Straight Arrow Connector 15"/>
          <p:cNvCxnSpPr/>
          <p:nvPr/>
        </p:nvCxnSpPr>
        <p:spPr>
          <a:xfrm>
            <a:off x="5334000" y="1653064"/>
            <a:ext cx="0" cy="533400"/>
          </a:xfrm>
          <a:prstGeom prst="straightConnector1">
            <a:avLst/>
          </a:prstGeom>
          <a:ln w="47625">
            <a:tailEnd type="arrow"/>
          </a:ln>
        </p:spPr>
        <p:style>
          <a:lnRef idx="1">
            <a:schemeClr val="accent1"/>
          </a:lnRef>
          <a:fillRef idx="0">
            <a:schemeClr val="accent1"/>
          </a:fillRef>
          <a:effectRef idx="0">
            <a:schemeClr val="accent1"/>
          </a:effectRef>
          <a:fontRef idx="minor">
            <a:schemeClr val="tx1"/>
          </a:fontRef>
        </p:style>
      </p:cxnSp>
      <p:pic>
        <p:nvPicPr>
          <p:cNvPr id="11" name="Picture 5" descr="C:\Users\sesposito\Downloads\5224447656_a75ba0e508_b.jpg"/>
          <p:cNvPicPr>
            <a:picLocks noChangeAspect="1" noChangeArrowheads="1"/>
          </p:cNvPicPr>
          <p:nvPr/>
        </p:nvPicPr>
        <p:blipFill>
          <a:blip r:embed="rId6" cstate="email"/>
          <a:srcRect/>
          <a:stretch>
            <a:fillRect/>
          </a:stretch>
        </p:blipFill>
        <p:spPr bwMode="auto">
          <a:xfrm>
            <a:off x="1828799" y="5029200"/>
            <a:ext cx="2479729" cy="1828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781835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2.bp.blogspot.com/-kOfSMJVQ99k/T1t_yFf3uBI/AAAAAAAACaE/c4RkX8JrB_s/s1600/Jan+2+2012+0542.JPG">
            <a:hlinkClick r:id="rId3"/>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 y="0"/>
            <a:ext cx="4619298" cy="6858000"/>
          </a:xfrm>
          <a:prstGeom prst="rect">
            <a:avLst/>
          </a:prstGeom>
          <a:noFill/>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611061" y="5642118"/>
            <a:ext cx="2115559" cy="502702"/>
          </a:xfrm>
          <a:prstGeom prst="rect">
            <a:avLst/>
          </a:prstGeom>
          <a:noFill/>
        </p:spPr>
        <p:txBody>
          <a:bodyPr wrap="square" rtlCol="0">
            <a:spAutoFit/>
          </a:bodyPr>
          <a:lstStyle/>
          <a:p>
            <a:pPr>
              <a:lnSpc>
                <a:spcPts val="3200"/>
              </a:lnSpc>
            </a:pPr>
            <a:r>
              <a:rPr lang="en-US" sz="60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DEIS</a:t>
            </a:r>
            <a:endParaRPr lang="en-US" sz="60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
        <p:nvSpPr>
          <p:cNvPr id="5" name="TextBox 4"/>
          <p:cNvSpPr txBox="1"/>
          <p:nvPr/>
        </p:nvSpPr>
        <p:spPr>
          <a:xfrm>
            <a:off x="4645570" y="3035070"/>
            <a:ext cx="4787462" cy="1431033"/>
          </a:xfrm>
          <a:prstGeom prst="rect">
            <a:avLst/>
          </a:prstGeom>
          <a:noFill/>
        </p:spPr>
        <p:txBody>
          <a:bodyPr wrap="square" rtlCol="0">
            <a:spAutoFit/>
          </a:bodyPr>
          <a:lstStyle/>
          <a:p>
            <a:pPr>
              <a:lnSpc>
                <a:spcPts val="3200"/>
              </a:lnSpc>
            </a:pPr>
            <a:r>
              <a:rPr lang="en-US" sz="60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Alternative</a:t>
            </a:r>
          </a:p>
          <a:p>
            <a:pPr>
              <a:lnSpc>
                <a:spcPts val="3200"/>
              </a:lnSpc>
            </a:pPr>
            <a:endParaRPr lang="en-US" sz="60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a:p>
            <a:pPr>
              <a:lnSpc>
                <a:spcPts val="3200"/>
              </a:lnSpc>
            </a:pPr>
            <a:r>
              <a:rPr lang="en-US" sz="60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Selection</a:t>
            </a:r>
            <a:endParaRPr lang="en-US" sz="60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
        <p:nvSpPr>
          <p:cNvPr id="13" name="TextBox 12"/>
          <p:cNvSpPr txBox="1"/>
          <p:nvPr/>
        </p:nvSpPr>
        <p:spPr>
          <a:xfrm>
            <a:off x="-2716178" y="1334442"/>
            <a:ext cx="4927855" cy="797847"/>
          </a:xfrm>
          <a:prstGeom prst="rect">
            <a:avLst/>
          </a:prstGeom>
          <a:noFill/>
          <a:effectLst/>
        </p:spPr>
        <p:txBody>
          <a:bodyPr wrap="square" rtlCol="0">
            <a:spAutoFit/>
          </a:bodyPr>
          <a:lstStyle/>
          <a:p>
            <a:pPr algn="r">
              <a:lnSpc>
                <a:spcPts val="6000"/>
              </a:lnSpc>
            </a:pPr>
            <a:r>
              <a:rPr lang="en-US" sz="4400" dirty="0" smtClean="0">
                <a:ln w="3175">
                  <a:noFill/>
                  <a:prstDash val="solid"/>
                </a:ln>
                <a:effectLst>
                  <a:outerShdw blurRad="38100" dist="38100" dir="2700000" algn="tl">
                    <a:srgbClr val="000000">
                      <a:alpha val="43137"/>
                    </a:srgbClr>
                  </a:outerShdw>
                </a:effectLst>
              </a:rPr>
              <a:t>NEPA</a:t>
            </a:r>
          </a:p>
        </p:txBody>
      </p:sp>
      <p:sp>
        <p:nvSpPr>
          <p:cNvPr id="12" name="TextBox 11"/>
          <p:cNvSpPr txBox="1"/>
          <p:nvPr/>
        </p:nvSpPr>
        <p:spPr>
          <a:xfrm>
            <a:off x="4611062" y="1102001"/>
            <a:ext cx="4025462" cy="610295"/>
          </a:xfrm>
          <a:prstGeom prst="rect">
            <a:avLst/>
          </a:prstGeom>
          <a:noFill/>
        </p:spPr>
        <p:txBody>
          <a:bodyPr wrap="square" rtlCol="0">
            <a:spAutoFit/>
          </a:bodyPr>
          <a:lstStyle/>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Scoping</a:t>
            </a:r>
            <a:endParaRPr lang="en-US" sz="66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val="2407563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3.bp.blogspot.com/-UaCqn_5KN4w/TtspaqxxZSI/AAAAAAAACPo/Ih9C52C60GA/s640/caves-RS-IC+%25283%2529_compressed.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6200000">
            <a:off x="-1155298" y="1123305"/>
            <a:ext cx="6879483" cy="4589905"/>
          </a:xfrm>
          <a:prstGeom prst="rect">
            <a:avLst/>
          </a:prstGeom>
          <a:noFill/>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699914" y="735270"/>
            <a:ext cx="4444085" cy="2585323"/>
          </a:xfrm>
          <a:prstGeom prst="rect">
            <a:avLst/>
          </a:prstGeom>
          <a:noFill/>
        </p:spPr>
        <p:txBody>
          <a:bodyPr wrap="square" rtlCol="0">
            <a:spAutoFit/>
          </a:bodyPr>
          <a:lstStyle/>
          <a:p>
            <a:r>
              <a:rPr lang="en-US" sz="5400" dirty="0" smtClean="0">
                <a:effectLst>
                  <a:outerShdw blurRad="38100" dist="38100" dir="2700000" algn="tl">
                    <a:srgbClr val="000000">
                      <a:alpha val="43137"/>
                    </a:srgbClr>
                  </a:outerShdw>
                </a:effectLst>
              </a:rPr>
              <a:t>Two </a:t>
            </a:r>
          </a:p>
          <a:p>
            <a:r>
              <a:rPr lang="en-US" sz="5400" dirty="0" smtClean="0">
                <a:effectLst>
                  <a:outerShdw blurRad="38100" dist="38100" dir="2700000" algn="tl">
                    <a:srgbClr val="000000">
                      <a:alpha val="43137"/>
                    </a:srgbClr>
                  </a:outerShdw>
                </a:effectLst>
              </a:rPr>
              <a:t>Action Alternatives</a:t>
            </a:r>
            <a:endParaRPr lang="en-US" sz="5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692927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915" y="2196179"/>
            <a:ext cx="4444085" cy="1938992"/>
          </a:xfrm>
          <a:prstGeom prst="rect">
            <a:avLst/>
          </a:prstGeom>
          <a:noFill/>
        </p:spPr>
        <p:txBody>
          <a:bodyPr wrap="square" rtlCol="0">
            <a:spAutoFit/>
          </a:bodyPr>
          <a:lstStyle/>
          <a:p>
            <a:r>
              <a:rPr lang="en-US" sz="4000" dirty="0" smtClean="0">
                <a:effectLst>
                  <a:outerShdw blurRad="38100" dist="38100" dir="2700000" algn="tl">
                    <a:srgbClr val="000000">
                      <a:alpha val="43137"/>
                    </a:srgbClr>
                  </a:outerShdw>
                </a:effectLst>
              </a:rPr>
              <a:t>Both include the aerial application of rodent bait</a:t>
            </a:r>
            <a:endParaRPr lang="en-US" sz="4000" dirty="0">
              <a:effectLst>
                <a:outerShdw blurRad="38100" dist="38100" dir="2700000" algn="tl">
                  <a:srgbClr val="000000">
                    <a:alpha val="43137"/>
                  </a:srgbClr>
                </a:outerShdw>
              </a:effectLst>
            </a:endParaRPr>
          </a:p>
        </p:txBody>
      </p:sp>
      <p:pic>
        <p:nvPicPr>
          <p:cNvPr id="4098" name="Picture 2" descr="C:\Richard's Work\Presentations\Little Barrier Island\Kiore Eradication\Heli flying 4.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5400000">
            <a:off x="3428999" y="1143001"/>
            <a:ext cx="6857999" cy="4571999"/>
          </a:xfrm>
          <a:prstGeom prst="rect">
            <a:avLst/>
          </a:prstGeom>
          <a:noFill/>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96694" y="4978261"/>
            <a:ext cx="3833101" cy="348813"/>
          </a:xfrm>
          <a:prstGeom prst="rect">
            <a:avLst/>
          </a:prstGeom>
          <a:noFill/>
        </p:spPr>
        <p:txBody>
          <a:bodyPr wrap="none" rtlCol="0">
            <a:spAutoFit/>
          </a:bodyPr>
          <a:lstStyle/>
          <a:p>
            <a:pPr algn="r">
              <a:lnSpc>
                <a:spcPts val="2000"/>
              </a:lnSpc>
            </a:pPr>
            <a:r>
              <a:rPr lang="en-US" sz="2000" b="0" dirty="0">
                <a:solidFill>
                  <a:srgbClr val="FF7441"/>
                </a:solidFill>
              </a:rPr>
              <a:t>Brodifacoum-25D Conservation </a:t>
            </a:r>
          </a:p>
        </p:txBody>
      </p:sp>
      <p:sp>
        <p:nvSpPr>
          <p:cNvPr id="6" name="TextBox 5"/>
          <p:cNvSpPr txBox="1"/>
          <p:nvPr/>
        </p:nvSpPr>
        <p:spPr>
          <a:xfrm>
            <a:off x="707308" y="4471200"/>
            <a:ext cx="3565399" cy="348813"/>
          </a:xfrm>
          <a:prstGeom prst="rect">
            <a:avLst/>
          </a:prstGeom>
          <a:noFill/>
        </p:spPr>
        <p:txBody>
          <a:bodyPr wrap="none" rtlCol="0">
            <a:spAutoFit/>
          </a:bodyPr>
          <a:lstStyle/>
          <a:p>
            <a:pPr algn="r">
              <a:lnSpc>
                <a:spcPts val="2000"/>
              </a:lnSpc>
            </a:pPr>
            <a:r>
              <a:rPr lang="en-US" sz="2000" b="0" dirty="0" smtClean="0">
                <a:solidFill>
                  <a:srgbClr val="FF7441"/>
                </a:solidFill>
                <a:effectLst/>
              </a:rPr>
              <a:t>Diphacinone-50 Conservation</a:t>
            </a:r>
            <a:endParaRPr lang="en-US" sz="2000" b="0" dirty="0">
              <a:solidFill>
                <a:srgbClr val="FF7441"/>
              </a:solidFill>
              <a:effectLst/>
            </a:endParaRPr>
          </a:p>
        </p:txBody>
      </p:sp>
    </p:spTree>
    <p:extLst>
      <p:ext uri="{BB962C8B-B14F-4D97-AF65-F5344CB8AC3E}">
        <p14:creationId xmlns:p14="http://schemas.microsoft.com/office/powerpoint/2010/main" val="1738943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381000" y="801249"/>
            <a:ext cx="8113985" cy="5536900"/>
          </a:xfrm>
          <a:prstGeom prst="rect">
            <a:avLst/>
          </a:prstGeom>
          <a:noFill/>
          <a:ln w="9525" algn="ctr">
            <a:noFill/>
            <a:miter lim="800000"/>
            <a:headEnd/>
            <a:tailEnd/>
          </a:ln>
          <a:effectLst/>
        </p:spPr>
        <p:txBody>
          <a:bodyPr wrap="square">
            <a:spAutoFit/>
          </a:bodyPr>
          <a:lstStyle/>
          <a:p>
            <a:pPr marL="342900" indent="-342900">
              <a:lnSpc>
                <a:spcPct val="130000"/>
              </a:lnSpc>
              <a:spcBef>
                <a:spcPct val="20000"/>
              </a:spcBef>
              <a:buFont typeface="Wingdings" pitchFamily="2" charset="2"/>
              <a:buChar char="ü"/>
            </a:pPr>
            <a:r>
              <a:rPr lang="en-US" sz="2800" dirty="0" smtClean="0">
                <a:solidFill>
                  <a:schemeClr val="bg1"/>
                </a:solidFill>
                <a:latin typeface="Calibri" pitchFamily="34" charset="0"/>
                <a:cs typeface="Calibri" pitchFamily="34" charset="0"/>
              </a:rPr>
              <a:t> Deliver </a:t>
            </a:r>
            <a:r>
              <a:rPr lang="en-US" sz="2800" dirty="0">
                <a:solidFill>
                  <a:schemeClr val="bg1"/>
                </a:solidFill>
                <a:latin typeface="Calibri" pitchFamily="34" charset="0"/>
                <a:cs typeface="Calibri" pitchFamily="34" charset="0"/>
              </a:rPr>
              <a:t>a highly palatable </a:t>
            </a:r>
            <a:r>
              <a:rPr lang="en-US" sz="2800" dirty="0" smtClean="0">
                <a:solidFill>
                  <a:schemeClr val="bg1"/>
                </a:solidFill>
                <a:latin typeface="Calibri" pitchFamily="34" charset="0"/>
                <a:cs typeface="Calibri" pitchFamily="34" charset="0"/>
              </a:rPr>
              <a:t>lethal bait to all </a:t>
            </a:r>
            <a:r>
              <a:rPr lang="en-US" sz="2800" i="1" u="sng" dirty="0" smtClean="0">
                <a:solidFill>
                  <a:schemeClr val="bg1"/>
                </a:solidFill>
                <a:latin typeface="Calibri" pitchFamily="34" charset="0"/>
                <a:cs typeface="Calibri" pitchFamily="34" charset="0"/>
              </a:rPr>
              <a:t>potential</a:t>
            </a:r>
            <a:r>
              <a:rPr lang="en-US" sz="2800" dirty="0" smtClean="0">
                <a:solidFill>
                  <a:schemeClr val="bg1"/>
                </a:solidFill>
                <a:latin typeface="Calibri" pitchFamily="34" charset="0"/>
                <a:cs typeface="Calibri" pitchFamily="34" charset="0"/>
              </a:rPr>
              <a:t>  </a:t>
            </a:r>
            <a:r>
              <a:rPr lang="en-US" sz="2800" dirty="0" smtClean="0">
                <a:solidFill>
                  <a:schemeClr val="bg1"/>
                </a:solidFill>
                <a:latin typeface="Calibri" pitchFamily="34" charset="0"/>
                <a:cs typeface="Calibri" pitchFamily="34" charset="0"/>
              </a:rPr>
              <a:t>rodent </a:t>
            </a:r>
            <a:r>
              <a:rPr lang="en-US" sz="2800" dirty="0" smtClean="0">
                <a:solidFill>
                  <a:schemeClr val="bg1"/>
                </a:solidFill>
                <a:latin typeface="Calibri" pitchFamily="34" charset="0"/>
                <a:cs typeface="Calibri" pitchFamily="34" charset="0"/>
              </a:rPr>
              <a:t>territories</a:t>
            </a:r>
            <a:endParaRPr lang="en-US" sz="1000" b="1" dirty="0">
              <a:solidFill>
                <a:schemeClr val="bg1"/>
              </a:solidFill>
              <a:latin typeface="Calibri" pitchFamily="34" charset="0"/>
              <a:cs typeface="Calibri" pitchFamily="34" charset="0"/>
            </a:endParaRPr>
          </a:p>
          <a:p>
            <a:pPr marL="342900" indent="-342900">
              <a:lnSpc>
                <a:spcPct val="130000"/>
              </a:lnSpc>
              <a:spcBef>
                <a:spcPct val="20000"/>
              </a:spcBef>
              <a:buFont typeface="Wingdings" pitchFamily="2" charset="2"/>
              <a:buChar char="ü"/>
            </a:pPr>
            <a:r>
              <a:rPr lang="en-US" sz="2800" dirty="0" smtClean="0">
                <a:solidFill>
                  <a:schemeClr val="bg1"/>
                </a:solidFill>
                <a:latin typeface="Calibri" pitchFamily="34" charset="0"/>
                <a:cs typeface="Calibri" pitchFamily="34" charset="0"/>
              </a:rPr>
              <a:t> Time when rodent population is food-stressed; 	ideally during non-reproductive period </a:t>
            </a:r>
            <a:endParaRPr lang="en-US" sz="1000" dirty="0" smtClean="0">
              <a:solidFill>
                <a:schemeClr val="bg1"/>
              </a:solidFill>
              <a:latin typeface="Calibri" pitchFamily="34" charset="0"/>
              <a:cs typeface="Calibri" pitchFamily="34" charset="0"/>
            </a:endParaRPr>
          </a:p>
          <a:p>
            <a:pPr marL="342900" indent="-342900">
              <a:lnSpc>
                <a:spcPct val="130000"/>
              </a:lnSpc>
              <a:spcBef>
                <a:spcPct val="20000"/>
              </a:spcBef>
              <a:buFont typeface="Wingdings" pitchFamily="2" charset="2"/>
              <a:buChar char="ü"/>
            </a:pPr>
            <a:r>
              <a:rPr lang="en-US" sz="2800" dirty="0" smtClean="0">
                <a:solidFill>
                  <a:schemeClr val="bg1"/>
                </a:solidFill>
                <a:latin typeface="Calibri" pitchFamily="34" charset="0"/>
                <a:cs typeface="Calibri" pitchFamily="34" charset="0"/>
              </a:rPr>
              <a:t> Minimize non-target exposure risks</a:t>
            </a:r>
          </a:p>
          <a:p>
            <a:pPr lvl="1" algn="ctr">
              <a:spcBef>
                <a:spcPct val="20000"/>
              </a:spcBef>
            </a:pPr>
            <a:r>
              <a:rPr lang="en-US" sz="2800" b="1" dirty="0" smtClean="0">
                <a:solidFill>
                  <a:schemeClr val="bg1"/>
                </a:solidFill>
                <a:latin typeface="Calibri" pitchFamily="34" charset="0"/>
                <a:cs typeface="Calibri" pitchFamily="34" charset="0"/>
              </a:rPr>
              <a:t>Rodenticides are the only tool proven to successfully eradicate rodents from islands</a:t>
            </a:r>
          </a:p>
          <a:p>
            <a:pPr marL="342900" indent="-342900">
              <a:lnSpc>
                <a:spcPct val="130000"/>
              </a:lnSpc>
              <a:spcBef>
                <a:spcPct val="20000"/>
              </a:spcBef>
              <a:buFont typeface="Wingdings" pitchFamily="2" charset="2"/>
              <a:buChar char="ü"/>
            </a:pPr>
            <a:endParaRPr lang="en-US" sz="2800" b="1" dirty="0" smtClean="0">
              <a:solidFill>
                <a:schemeClr val="bg1"/>
              </a:solidFill>
              <a:latin typeface="Calibri" pitchFamily="34" charset="0"/>
              <a:cs typeface="Calibri" pitchFamily="34" charset="0"/>
            </a:endParaRPr>
          </a:p>
          <a:p>
            <a:pPr marL="342900" indent="-342900">
              <a:lnSpc>
                <a:spcPct val="130000"/>
              </a:lnSpc>
              <a:spcBef>
                <a:spcPct val="20000"/>
              </a:spcBef>
              <a:buFont typeface="Wingdings" pitchFamily="2" charset="2"/>
              <a:buChar char="ü"/>
            </a:pPr>
            <a:endParaRPr lang="en-US" sz="2800" dirty="0">
              <a:solidFill>
                <a:schemeClr val="bg1"/>
              </a:solidFill>
              <a:latin typeface="Calibri" pitchFamily="34" charset="0"/>
              <a:cs typeface="Calibri" pitchFamily="34" charset="0"/>
            </a:endParaRPr>
          </a:p>
          <a:p>
            <a:pPr marL="342900" indent="-342900">
              <a:lnSpc>
                <a:spcPct val="130000"/>
              </a:lnSpc>
              <a:spcBef>
                <a:spcPct val="20000"/>
              </a:spcBef>
              <a:buFontTx/>
              <a:buAutoNum type="arabicPeriod"/>
            </a:pPr>
            <a:endParaRPr lang="en-US" sz="1000" dirty="0">
              <a:solidFill>
                <a:schemeClr val="bg1"/>
              </a:solidFill>
              <a:latin typeface="Calibri" pitchFamily="34" charset="0"/>
              <a:cs typeface="Calibri" pitchFamily="34" charset="0"/>
            </a:endParaRPr>
          </a:p>
        </p:txBody>
      </p:sp>
      <p:sp>
        <p:nvSpPr>
          <p:cNvPr id="16387" name="Text Box 3"/>
          <p:cNvSpPr txBox="1">
            <a:spLocks noChangeArrowheads="1"/>
          </p:cNvSpPr>
          <p:nvPr/>
        </p:nvSpPr>
        <p:spPr bwMode="auto">
          <a:xfrm>
            <a:off x="990600" y="134872"/>
            <a:ext cx="6964599" cy="707886"/>
          </a:xfrm>
          <a:prstGeom prst="rect">
            <a:avLst/>
          </a:prstGeom>
          <a:noFill/>
          <a:ln w="9525" algn="ctr">
            <a:noFill/>
            <a:miter lim="800000"/>
            <a:headEnd/>
            <a:tailEnd/>
          </a:ln>
          <a:effectLst/>
        </p:spPr>
        <p:txBody>
          <a:bodyPr wrap="none">
            <a:spAutoFit/>
          </a:bodyPr>
          <a:lstStyle/>
          <a:p>
            <a:pPr marL="342900" indent="-342900">
              <a:spcBef>
                <a:spcPct val="20000"/>
              </a:spcBef>
            </a:pPr>
            <a:r>
              <a:rPr lang="en-US" sz="4000" b="1" dirty="0">
                <a:solidFill>
                  <a:srgbClr val="049E9A"/>
                </a:solidFill>
                <a:latin typeface="Calibri" pitchFamily="34" charset="0"/>
                <a:ea typeface="+mj-ea"/>
                <a:cs typeface="Calibri" pitchFamily="34" charset="0"/>
              </a:rPr>
              <a:t>Principles of Rodent Eradication</a:t>
            </a:r>
          </a:p>
        </p:txBody>
      </p:sp>
      <p:sp>
        <p:nvSpPr>
          <p:cNvPr id="4" name="Rectangle 3"/>
          <p:cNvSpPr/>
          <p:nvPr/>
        </p:nvSpPr>
        <p:spPr>
          <a:xfrm>
            <a:off x="1690698" y="4953154"/>
            <a:ext cx="5762603" cy="138499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algn="ctr"/>
            <a:r>
              <a:rPr lang="en-US" sz="2800" b="1" dirty="0" smtClean="0">
                <a:solidFill>
                  <a:schemeClr val="bg2">
                    <a:lumMod val="60000"/>
                    <a:lumOff val="40000"/>
                  </a:schemeClr>
                </a:solidFill>
              </a:rPr>
              <a:t>Eradication Attempts worldwide:</a:t>
            </a:r>
          </a:p>
          <a:p>
            <a:pPr marL="457200" indent="-457200">
              <a:buFont typeface="Wingdings" pitchFamily="2" charset="2"/>
              <a:buChar char="Ø"/>
            </a:pPr>
            <a:r>
              <a:rPr lang="en-US" sz="2800" b="1" dirty="0" smtClean="0">
                <a:solidFill>
                  <a:schemeClr val="bg2">
                    <a:lumMod val="60000"/>
                    <a:lumOff val="40000"/>
                  </a:schemeClr>
                </a:solidFill>
              </a:rPr>
              <a:t> 622 rats (86% successful)</a:t>
            </a:r>
          </a:p>
          <a:p>
            <a:pPr marL="457200" indent="-457200">
              <a:buFont typeface="Wingdings" pitchFamily="2" charset="2"/>
              <a:buChar char="Ø"/>
            </a:pPr>
            <a:r>
              <a:rPr lang="en-US" sz="2800" b="1" dirty="0" smtClean="0">
                <a:solidFill>
                  <a:schemeClr val="bg2">
                    <a:lumMod val="60000"/>
                    <a:lumOff val="40000"/>
                  </a:schemeClr>
                </a:solidFill>
              </a:rPr>
              <a:t> 73 mice (70% successful)</a:t>
            </a:r>
            <a:endParaRPr lang="en-US" sz="2800" b="1" dirty="0">
              <a:solidFill>
                <a:schemeClr val="bg2">
                  <a:lumMod val="60000"/>
                  <a:lumOff val="40000"/>
                </a:schemeClr>
              </a:solidFill>
            </a:endParaRPr>
          </a:p>
        </p:txBody>
      </p:sp>
      <p:sp>
        <p:nvSpPr>
          <p:cNvPr id="5" name="TextBox 4"/>
          <p:cNvSpPr txBox="1"/>
          <p:nvPr/>
        </p:nvSpPr>
        <p:spPr>
          <a:xfrm>
            <a:off x="7225386" y="6052066"/>
            <a:ext cx="1657826" cy="369332"/>
          </a:xfrm>
          <a:prstGeom prst="rect">
            <a:avLst/>
          </a:prstGeom>
          <a:noFill/>
        </p:spPr>
        <p:txBody>
          <a:bodyPr wrap="none" rtlCol="0">
            <a:spAutoFit/>
          </a:bodyPr>
          <a:lstStyle/>
          <a:p>
            <a:r>
              <a:rPr lang="en-US" i="1" dirty="0" err="1" smtClean="0"/>
              <a:t>Keitt</a:t>
            </a:r>
            <a:r>
              <a:rPr lang="en-US" i="1" dirty="0" smtClean="0"/>
              <a:t> et al. 2011</a:t>
            </a:r>
            <a:endParaRPr lang="en-US" i="1" dirty="0"/>
          </a:p>
        </p:txBody>
      </p:sp>
    </p:spTree>
    <p:extLst>
      <p:ext uri="{BB962C8B-B14F-4D97-AF65-F5344CB8AC3E}">
        <p14:creationId xmlns:p14="http://schemas.microsoft.com/office/powerpoint/2010/main" val="373509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20687" y="152400"/>
            <a:ext cx="8229600" cy="838200"/>
          </a:xfrm>
        </p:spPr>
        <p:txBody>
          <a:bodyPr/>
          <a:lstStyle/>
          <a:p>
            <a:r>
              <a:rPr lang="en-US" b="1" dirty="0" smtClean="0">
                <a:solidFill>
                  <a:srgbClr val="049E9A"/>
                </a:solidFill>
              </a:rPr>
              <a:t>Action Alternatives</a:t>
            </a:r>
            <a:endParaRPr lang="en-US" dirty="0"/>
          </a:p>
        </p:txBody>
      </p:sp>
      <p:sp>
        <p:nvSpPr>
          <p:cNvPr id="8" name="Text Placeholder 7"/>
          <p:cNvSpPr>
            <a:spLocks noGrp="1"/>
          </p:cNvSpPr>
          <p:nvPr>
            <p:ph type="body" idx="1"/>
          </p:nvPr>
        </p:nvSpPr>
        <p:spPr>
          <a:xfrm>
            <a:off x="554036" y="914400"/>
            <a:ext cx="4040188" cy="639762"/>
          </a:xfrm>
        </p:spPr>
        <p:txBody>
          <a:bodyPr>
            <a:normAutofit/>
          </a:bodyPr>
          <a:lstStyle/>
          <a:p>
            <a:pPr algn="ctr"/>
            <a:r>
              <a:rPr lang="en-US" sz="2800" dirty="0" smtClean="0">
                <a:solidFill>
                  <a:schemeClr val="tx2"/>
                </a:solidFill>
              </a:rPr>
              <a:t>Brodifacoum 25D</a:t>
            </a:r>
            <a:endParaRPr lang="en-US" sz="2800" dirty="0">
              <a:solidFill>
                <a:schemeClr val="tx2"/>
              </a:solidFill>
            </a:endParaRPr>
          </a:p>
        </p:txBody>
      </p:sp>
      <p:sp>
        <p:nvSpPr>
          <p:cNvPr id="9" name="Content Placeholder 8"/>
          <p:cNvSpPr>
            <a:spLocks noGrp="1"/>
          </p:cNvSpPr>
          <p:nvPr>
            <p:ph sz="half" idx="2"/>
          </p:nvPr>
        </p:nvSpPr>
        <p:spPr>
          <a:xfrm>
            <a:off x="304800" y="1524000"/>
            <a:ext cx="4192588" cy="4256088"/>
          </a:xfrm>
        </p:spPr>
        <p:txBody>
          <a:bodyPr>
            <a:normAutofit fontScale="92500"/>
          </a:bodyPr>
          <a:lstStyle/>
          <a:p>
            <a:r>
              <a:rPr lang="en-US" dirty="0" smtClean="0"/>
              <a:t>Highly toxic</a:t>
            </a:r>
          </a:p>
          <a:p>
            <a:r>
              <a:rPr lang="en-US" dirty="0" smtClean="0"/>
              <a:t>Aerial broadcast with some hand baiting and bait stations </a:t>
            </a:r>
          </a:p>
          <a:p>
            <a:r>
              <a:rPr lang="en-US" dirty="0" smtClean="0"/>
              <a:t>~27 kg/ha bait</a:t>
            </a:r>
          </a:p>
          <a:p>
            <a:r>
              <a:rPr lang="en-US" dirty="0" smtClean="0"/>
              <a:t>2 Applications</a:t>
            </a:r>
          </a:p>
          <a:p>
            <a:r>
              <a:rPr lang="en-US" dirty="0" smtClean="0"/>
              <a:t>4 hrs. flight time/application</a:t>
            </a:r>
          </a:p>
          <a:p>
            <a:r>
              <a:rPr lang="en-US" dirty="0" smtClean="0"/>
              <a:t>10-21 days between drops</a:t>
            </a:r>
          </a:p>
          <a:p>
            <a:r>
              <a:rPr lang="en-US" dirty="0" smtClean="0"/>
              <a:t>4 days of mouse</a:t>
            </a:r>
          </a:p>
          <a:p>
            <a:pPr marL="0" indent="0">
              <a:buNone/>
            </a:pPr>
            <a:r>
              <a:rPr lang="en-US" dirty="0"/>
              <a:t> </a:t>
            </a:r>
            <a:r>
              <a:rPr lang="en-US" dirty="0" smtClean="0"/>
              <a:t>    exposure required</a:t>
            </a:r>
          </a:p>
          <a:p>
            <a:pPr marL="0" indent="0">
              <a:buNone/>
            </a:pPr>
            <a:r>
              <a:rPr lang="en-US" dirty="0" smtClean="0"/>
              <a:t>     for each drop</a:t>
            </a:r>
          </a:p>
        </p:txBody>
      </p:sp>
      <p:sp>
        <p:nvSpPr>
          <p:cNvPr id="10" name="Text Placeholder 9"/>
          <p:cNvSpPr>
            <a:spLocks noGrp="1"/>
          </p:cNvSpPr>
          <p:nvPr>
            <p:ph type="body" sz="quarter" idx="3"/>
          </p:nvPr>
        </p:nvSpPr>
        <p:spPr>
          <a:xfrm>
            <a:off x="4613274" y="914400"/>
            <a:ext cx="3844926" cy="639762"/>
          </a:xfrm>
        </p:spPr>
        <p:txBody>
          <a:bodyPr>
            <a:noAutofit/>
          </a:bodyPr>
          <a:lstStyle/>
          <a:p>
            <a:pPr algn="ctr"/>
            <a:r>
              <a:rPr lang="en-US" sz="2800" dirty="0" smtClean="0">
                <a:solidFill>
                  <a:schemeClr val="tx2"/>
                </a:solidFill>
              </a:rPr>
              <a:t>Diphacinone D50</a:t>
            </a:r>
            <a:endParaRPr lang="en-US" sz="2800" dirty="0">
              <a:solidFill>
                <a:schemeClr val="tx2"/>
              </a:solidFill>
            </a:endParaRPr>
          </a:p>
        </p:txBody>
      </p:sp>
      <p:sp>
        <p:nvSpPr>
          <p:cNvPr id="11" name="Content Placeholder 10"/>
          <p:cNvSpPr>
            <a:spLocks noGrp="1"/>
          </p:cNvSpPr>
          <p:nvPr>
            <p:ph sz="quarter" idx="4"/>
          </p:nvPr>
        </p:nvSpPr>
        <p:spPr>
          <a:xfrm>
            <a:off x="4953001" y="1524000"/>
            <a:ext cx="4191000" cy="4256088"/>
          </a:xfrm>
        </p:spPr>
        <p:txBody>
          <a:bodyPr>
            <a:normAutofit fontScale="92500"/>
          </a:bodyPr>
          <a:lstStyle/>
          <a:p>
            <a:r>
              <a:rPr lang="en-US" dirty="0" smtClean="0"/>
              <a:t>Low to moderately toxic</a:t>
            </a:r>
          </a:p>
          <a:p>
            <a:r>
              <a:rPr lang="en-US" dirty="0" smtClean="0"/>
              <a:t>Aerial </a:t>
            </a:r>
            <a:r>
              <a:rPr lang="en-US" dirty="0"/>
              <a:t>broadcast with some hand baiting and bait stations </a:t>
            </a:r>
            <a:endParaRPr lang="en-US" dirty="0" smtClean="0"/>
          </a:p>
          <a:p>
            <a:r>
              <a:rPr lang="en-US" dirty="0" smtClean="0"/>
              <a:t>~144 kg/ha bait</a:t>
            </a:r>
          </a:p>
          <a:p>
            <a:r>
              <a:rPr lang="en-US" dirty="0" smtClean="0"/>
              <a:t>3-4 </a:t>
            </a:r>
            <a:r>
              <a:rPr lang="en-US" dirty="0"/>
              <a:t>Applications </a:t>
            </a:r>
            <a:endParaRPr lang="en-US" dirty="0" smtClean="0"/>
          </a:p>
          <a:p>
            <a:r>
              <a:rPr lang="en-US" dirty="0" smtClean="0"/>
              <a:t>10 hrs. flight time/application</a:t>
            </a:r>
          </a:p>
          <a:p>
            <a:r>
              <a:rPr lang="en-US" dirty="0" smtClean="0"/>
              <a:t>7 </a:t>
            </a:r>
            <a:r>
              <a:rPr lang="en-US" dirty="0"/>
              <a:t>days between drops</a:t>
            </a:r>
          </a:p>
          <a:p>
            <a:r>
              <a:rPr lang="en-US" dirty="0" smtClean="0"/>
              <a:t>Up to 21 </a:t>
            </a:r>
            <a:r>
              <a:rPr lang="en-US" dirty="0"/>
              <a:t>days </a:t>
            </a:r>
            <a:r>
              <a:rPr lang="en-US" dirty="0" smtClean="0"/>
              <a:t>of continuous                               mouse exposure           required </a:t>
            </a:r>
          </a:p>
          <a:p>
            <a:r>
              <a:rPr lang="en-US" dirty="0" smtClean="0"/>
              <a:t>Possible palatability issue</a:t>
            </a:r>
            <a:endParaRPr lang="en-US" dirty="0"/>
          </a:p>
        </p:txBody>
      </p:sp>
      <p:pic>
        <p:nvPicPr>
          <p:cNvPr id="2150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4279" y="4396863"/>
            <a:ext cx="1726321" cy="2367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1035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asisbiz.com/Photos/Western-Gull/images/Western-Gull-Larus-occidentalis-Wharf-2-Monterey-California-July-2011-08.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0976" y="1"/>
            <a:ext cx="4745632" cy="6858000"/>
          </a:xfrm>
          <a:prstGeom prst="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868019" y="805629"/>
            <a:ext cx="4716101" cy="3072508"/>
          </a:xfrm>
          <a:prstGeom prst="rect">
            <a:avLst/>
          </a:prstGeom>
          <a:noFill/>
        </p:spPr>
        <p:txBody>
          <a:bodyPr wrap="square" rtlCol="0">
            <a:spAutoFit/>
          </a:bodyPr>
          <a:lstStyle/>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Key</a:t>
            </a:r>
          </a:p>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 </a:t>
            </a:r>
          </a:p>
          <a:p>
            <a:pPr>
              <a:lnSpc>
                <a:spcPts val="3200"/>
              </a:lnSpc>
            </a:pPr>
            <a:endParaRPr lang="en-US" sz="66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Species of</a:t>
            </a:r>
          </a:p>
          <a:p>
            <a:pPr>
              <a:lnSpc>
                <a:spcPts val="3200"/>
              </a:lnSpc>
            </a:pPr>
            <a:endPar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a:p>
            <a:pPr>
              <a:lnSpc>
                <a:spcPts val="3200"/>
              </a:lnSpc>
            </a:pPr>
            <a:endParaRPr lang="en-US" sz="66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Concer</a:t>
            </a:r>
            <a:r>
              <a:rPr lang="en-US" sz="72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n</a:t>
            </a:r>
            <a:endParaRPr lang="en-US" sz="72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
        <p:nvSpPr>
          <p:cNvPr id="9" name="TextBox 8"/>
          <p:cNvSpPr txBox="1"/>
          <p:nvPr/>
        </p:nvSpPr>
        <p:spPr>
          <a:xfrm>
            <a:off x="6753726" y="4111985"/>
            <a:ext cx="1789464" cy="348813"/>
          </a:xfrm>
          <a:prstGeom prst="rect">
            <a:avLst/>
          </a:prstGeom>
          <a:noFill/>
        </p:spPr>
        <p:txBody>
          <a:bodyPr wrap="none" rtlCol="0">
            <a:spAutoFit/>
          </a:bodyPr>
          <a:lstStyle/>
          <a:p>
            <a:pPr algn="r">
              <a:lnSpc>
                <a:spcPts val="2000"/>
              </a:lnSpc>
            </a:pPr>
            <a:r>
              <a:rPr lang="en-US" sz="2000" b="0" dirty="0" smtClean="0">
                <a:solidFill>
                  <a:srgbClr val="FF7441"/>
                </a:solidFill>
                <a:effectLst/>
              </a:rPr>
              <a:t>Western Gulls</a:t>
            </a:r>
            <a:endParaRPr lang="en-US" sz="2000" b="0" dirty="0">
              <a:solidFill>
                <a:srgbClr val="FF7441"/>
              </a:solidFill>
              <a:effectLst/>
            </a:endParaRPr>
          </a:p>
        </p:txBody>
      </p:sp>
      <p:sp>
        <p:nvSpPr>
          <p:cNvPr id="11" name="TextBox 10"/>
          <p:cNvSpPr txBox="1"/>
          <p:nvPr/>
        </p:nvSpPr>
        <p:spPr>
          <a:xfrm>
            <a:off x="6753726" y="4623199"/>
            <a:ext cx="1082348" cy="348813"/>
          </a:xfrm>
          <a:prstGeom prst="rect">
            <a:avLst/>
          </a:prstGeom>
          <a:noFill/>
        </p:spPr>
        <p:txBody>
          <a:bodyPr wrap="none" rtlCol="0">
            <a:spAutoFit/>
          </a:bodyPr>
          <a:lstStyle/>
          <a:p>
            <a:pPr algn="r">
              <a:lnSpc>
                <a:spcPts val="2000"/>
              </a:lnSpc>
            </a:pPr>
            <a:r>
              <a:rPr lang="en-US" sz="2000" b="0" dirty="0" smtClean="0">
                <a:solidFill>
                  <a:srgbClr val="FF7441"/>
                </a:solidFill>
                <a:effectLst/>
              </a:rPr>
              <a:t>Raptors</a:t>
            </a:r>
            <a:endParaRPr lang="en-US" sz="2000" b="0" dirty="0">
              <a:solidFill>
                <a:srgbClr val="FF7441"/>
              </a:solidFill>
              <a:effectLst/>
            </a:endParaRPr>
          </a:p>
        </p:txBody>
      </p:sp>
      <p:sp>
        <p:nvSpPr>
          <p:cNvPr id="12" name="TextBox 11"/>
          <p:cNvSpPr txBox="1"/>
          <p:nvPr/>
        </p:nvSpPr>
        <p:spPr>
          <a:xfrm>
            <a:off x="6752303" y="5140804"/>
            <a:ext cx="1696297" cy="348813"/>
          </a:xfrm>
          <a:prstGeom prst="rect">
            <a:avLst/>
          </a:prstGeom>
          <a:noFill/>
        </p:spPr>
        <p:txBody>
          <a:bodyPr wrap="none" rtlCol="0">
            <a:spAutoFit/>
          </a:bodyPr>
          <a:lstStyle/>
          <a:p>
            <a:pPr algn="r">
              <a:lnSpc>
                <a:spcPts val="2000"/>
              </a:lnSpc>
            </a:pPr>
            <a:r>
              <a:rPr lang="en-US" sz="2000" b="0" dirty="0" smtClean="0">
                <a:solidFill>
                  <a:srgbClr val="FF7441"/>
                </a:solidFill>
                <a:effectLst/>
              </a:rPr>
              <a:t>Salamanders</a:t>
            </a:r>
            <a:endParaRPr lang="en-US" sz="2000" b="0" dirty="0">
              <a:solidFill>
                <a:srgbClr val="FF7441"/>
              </a:solidFill>
              <a:effectLst/>
            </a:endParaRPr>
          </a:p>
        </p:txBody>
      </p:sp>
    </p:spTree>
    <p:extLst>
      <p:ext uri="{BB962C8B-B14F-4D97-AF65-F5344CB8AC3E}">
        <p14:creationId xmlns:p14="http://schemas.microsoft.com/office/powerpoint/2010/main" val="3006888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4" name="TextBox 3"/>
          <p:cNvSpPr txBox="1"/>
          <p:nvPr/>
        </p:nvSpPr>
        <p:spPr>
          <a:xfrm>
            <a:off x="357058" y="1259169"/>
            <a:ext cx="4716101" cy="610295"/>
          </a:xfrm>
          <a:prstGeom prst="rect">
            <a:avLst/>
          </a:prstGeom>
          <a:noFill/>
        </p:spPr>
        <p:txBody>
          <a:bodyPr wrap="square" rtlCol="0">
            <a:spAutoFit/>
          </a:bodyPr>
          <a:lstStyle/>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Mitigation</a:t>
            </a:r>
            <a:endParaRPr lang="en-US" sz="72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
        <p:nvSpPr>
          <p:cNvPr id="11" name="TextBox 10"/>
          <p:cNvSpPr txBox="1"/>
          <p:nvPr/>
        </p:nvSpPr>
        <p:spPr>
          <a:xfrm>
            <a:off x="2691383" y="2124684"/>
            <a:ext cx="1020023" cy="348813"/>
          </a:xfrm>
          <a:prstGeom prst="rect">
            <a:avLst/>
          </a:prstGeom>
          <a:noFill/>
        </p:spPr>
        <p:txBody>
          <a:bodyPr wrap="none" rtlCol="0">
            <a:spAutoFit/>
          </a:bodyPr>
          <a:lstStyle/>
          <a:p>
            <a:pPr algn="r">
              <a:lnSpc>
                <a:spcPts val="2000"/>
              </a:lnSpc>
            </a:pPr>
            <a:r>
              <a:rPr lang="en-US" sz="2000" dirty="0" smtClean="0">
                <a:solidFill>
                  <a:srgbClr val="FF7441"/>
                </a:solidFill>
                <a:effectLst/>
              </a:rPr>
              <a:t>Timing</a:t>
            </a:r>
            <a:endParaRPr lang="en-US" sz="2000" dirty="0">
              <a:solidFill>
                <a:srgbClr val="FF7441"/>
              </a:solidFill>
              <a:effectLst/>
            </a:endParaRPr>
          </a:p>
        </p:txBody>
      </p:sp>
    </p:spTree>
    <p:extLst>
      <p:ext uri="{BB962C8B-B14F-4D97-AF65-F5344CB8AC3E}">
        <p14:creationId xmlns:p14="http://schemas.microsoft.com/office/powerpoint/2010/main" val="3969771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352801" y="147145"/>
            <a:ext cx="5780690" cy="6406055"/>
            <a:chOff x="1617663" y="0"/>
            <a:chExt cx="5908675" cy="6858000"/>
          </a:xfrm>
        </p:grpSpPr>
        <p:pic>
          <p:nvPicPr>
            <p:cNvPr id="4098" name="Picture 1"/>
            <p:cNvPicPr>
              <a:picLocks noChangeAspect="1"/>
            </p:cNvPicPr>
            <p:nvPr/>
          </p:nvPicPr>
          <p:blipFill>
            <a:blip r:embed="rId3" cstate="screen"/>
            <a:srcRect/>
            <a:stretch>
              <a:fillRect/>
            </a:stretch>
          </p:blipFill>
          <p:spPr bwMode="auto">
            <a:xfrm>
              <a:off x="1617663" y="0"/>
              <a:ext cx="5908675" cy="6858000"/>
            </a:xfrm>
            <a:prstGeom prst="rect">
              <a:avLst/>
            </a:prstGeom>
            <a:noFill/>
            <a:ln w="9525">
              <a:noFill/>
              <a:miter lim="800000"/>
              <a:headEnd/>
              <a:tailEnd/>
            </a:ln>
          </p:spPr>
        </p:pic>
        <p:sp>
          <p:nvSpPr>
            <p:cNvPr id="3" name="Oval 2"/>
            <p:cNvSpPr/>
            <p:nvPr/>
          </p:nvSpPr>
          <p:spPr>
            <a:xfrm>
              <a:off x="3352800" y="25146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5" name="TextBox 4"/>
          <p:cNvSpPr txBox="1"/>
          <p:nvPr/>
        </p:nvSpPr>
        <p:spPr>
          <a:xfrm>
            <a:off x="244370" y="2058412"/>
            <a:ext cx="3200400" cy="1477328"/>
          </a:xfrm>
          <a:prstGeom prst="rect">
            <a:avLst/>
          </a:prstGeom>
          <a:noFill/>
        </p:spPr>
        <p:txBody>
          <a:bodyPr wrap="square" rtlCol="0">
            <a:spAutoFit/>
          </a:bodyPr>
          <a:lstStyle/>
          <a:p>
            <a:r>
              <a:rPr lang="en-US" dirty="0" smtClean="0">
                <a:latin typeface="+mj-lt"/>
              </a:rPr>
              <a:t>Location of the South </a:t>
            </a:r>
            <a:r>
              <a:rPr lang="en-US" dirty="0" err="1" smtClean="0">
                <a:latin typeface="+mj-lt"/>
              </a:rPr>
              <a:t>Farallon</a:t>
            </a:r>
            <a:r>
              <a:rPr lang="en-US" dirty="0" smtClean="0">
                <a:latin typeface="+mj-lt"/>
              </a:rPr>
              <a:t> Islands, California</a:t>
            </a:r>
          </a:p>
          <a:p>
            <a:endParaRPr lang="en-US" dirty="0" smtClean="0">
              <a:latin typeface="+mj-lt"/>
            </a:endParaRPr>
          </a:p>
          <a:p>
            <a:r>
              <a:rPr lang="en-US" dirty="0" smtClean="0">
                <a:latin typeface="+mj-lt"/>
              </a:rPr>
              <a:t>Approx. 30 miles west of San Francisco</a:t>
            </a:r>
            <a:endParaRPr lang="en-US" dirty="0">
              <a:latin typeface="+mj-lt"/>
            </a:endParaRPr>
          </a:p>
        </p:txBody>
      </p:sp>
      <p:cxnSp>
        <p:nvCxnSpPr>
          <p:cNvPr id="7" name="Straight Arrow Connector 6"/>
          <p:cNvCxnSpPr/>
          <p:nvPr/>
        </p:nvCxnSpPr>
        <p:spPr>
          <a:xfrm rot="10800000">
            <a:off x="5453876" y="2601211"/>
            <a:ext cx="381000"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Picture 12" descr="fws"/>
          <p:cNvPicPr>
            <a:picLocks noChangeAspect="1" noChangeArrowheads="1"/>
          </p:cNvPicPr>
          <p:nvPr/>
        </p:nvPicPr>
        <p:blipFill>
          <a:blip r:embed="rId4" cstate="screen">
            <a:clrChange>
              <a:clrFrom>
                <a:srgbClr val="E91514"/>
              </a:clrFrom>
              <a:clrTo>
                <a:srgbClr val="E91514">
                  <a:alpha val="0"/>
                </a:srgbClr>
              </a:clrTo>
            </a:clrChange>
          </a:blip>
          <a:srcRect/>
          <a:stretch>
            <a:fillRect/>
          </a:stretch>
        </p:blipFill>
        <p:spPr bwMode="auto">
          <a:xfrm>
            <a:off x="0" y="0"/>
            <a:ext cx="1843290" cy="1066800"/>
          </a:xfrm>
          <a:prstGeom prst="rect">
            <a:avLst/>
          </a:prstGeom>
          <a:noFill/>
          <a:ln w="9525">
            <a:noFill/>
            <a:miter lim="800000"/>
            <a:headEnd/>
            <a:tailEnd/>
          </a:ln>
        </p:spPr>
      </p:pic>
    </p:spTree>
    <p:extLst>
      <p:ext uri="{BB962C8B-B14F-4D97-AF65-F5344CB8AC3E}">
        <p14:creationId xmlns:p14="http://schemas.microsoft.com/office/powerpoint/2010/main" val="34870379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4" name="TextBox 3"/>
          <p:cNvSpPr txBox="1"/>
          <p:nvPr/>
        </p:nvSpPr>
        <p:spPr>
          <a:xfrm>
            <a:off x="357058" y="1259169"/>
            <a:ext cx="4716101" cy="610295"/>
          </a:xfrm>
          <a:prstGeom prst="rect">
            <a:avLst/>
          </a:prstGeom>
          <a:noFill/>
        </p:spPr>
        <p:txBody>
          <a:bodyPr wrap="square" rtlCol="0">
            <a:spAutoFit/>
          </a:bodyPr>
          <a:lstStyle/>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Mitigation</a:t>
            </a:r>
            <a:endParaRPr lang="en-US" sz="72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
        <p:nvSpPr>
          <p:cNvPr id="9" name="TextBox 8"/>
          <p:cNvSpPr txBox="1"/>
          <p:nvPr/>
        </p:nvSpPr>
        <p:spPr>
          <a:xfrm>
            <a:off x="2117700" y="2668263"/>
            <a:ext cx="1593706" cy="348813"/>
          </a:xfrm>
          <a:prstGeom prst="rect">
            <a:avLst/>
          </a:prstGeom>
          <a:noFill/>
        </p:spPr>
        <p:txBody>
          <a:bodyPr wrap="none" rtlCol="0">
            <a:spAutoFit/>
          </a:bodyPr>
          <a:lstStyle/>
          <a:p>
            <a:pPr algn="r">
              <a:lnSpc>
                <a:spcPts val="2000"/>
              </a:lnSpc>
            </a:pPr>
            <a:r>
              <a:rPr lang="en-US" sz="2000" dirty="0" smtClean="0">
                <a:solidFill>
                  <a:srgbClr val="FF7441"/>
                </a:solidFill>
                <a:effectLst/>
              </a:rPr>
              <a:t>Gull Hazing</a:t>
            </a:r>
            <a:endParaRPr lang="en-US" sz="2000" dirty="0">
              <a:solidFill>
                <a:srgbClr val="FF7441"/>
              </a:solidFill>
              <a:effectLst/>
            </a:endParaRPr>
          </a:p>
        </p:txBody>
      </p:sp>
      <p:sp>
        <p:nvSpPr>
          <p:cNvPr id="11" name="TextBox 10"/>
          <p:cNvSpPr txBox="1"/>
          <p:nvPr/>
        </p:nvSpPr>
        <p:spPr>
          <a:xfrm>
            <a:off x="2691383" y="2124684"/>
            <a:ext cx="1020023" cy="348813"/>
          </a:xfrm>
          <a:prstGeom prst="rect">
            <a:avLst/>
          </a:prstGeom>
          <a:noFill/>
        </p:spPr>
        <p:txBody>
          <a:bodyPr wrap="none" rtlCol="0">
            <a:spAutoFit/>
          </a:bodyPr>
          <a:lstStyle/>
          <a:p>
            <a:pPr algn="r">
              <a:lnSpc>
                <a:spcPts val="2000"/>
              </a:lnSpc>
            </a:pPr>
            <a:r>
              <a:rPr lang="en-US" sz="2000" dirty="0" smtClean="0">
                <a:solidFill>
                  <a:srgbClr val="FF7441"/>
                </a:solidFill>
                <a:effectLst/>
              </a:rPr>
              <a:t>Timing</a:t>
            </a:r>
            <a:endParaRPr lang="en-US" sz="2000" dirty="0">
              <a:solidFill>
                <a:srgbClr val="FF7441"/>
              </a:solidFill>
              <a:effectLst/>
            </a:endParaRPr>
          </a:p>
        </p:txBody>
      </p:sp>
    </p:spTree>
    <p:extLst>
      <p:ext uri="{BB962C8B-B14F-4D97-AF65-F5344CB8AC3E}">
        <p14:creationId xmlns:p14="http://schemas.microsoft.com/office/powerpoint/2010/main" val="777865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17" y="329927"/>
            <a:ext cx="9075683" cy="523220"/>
          </a:xfrm>
          <a:prstGeom prst="rect">
            <a:avLst/>
          </a:prstGeom>
          <a:noFill/>
        </p:spPr>
        <p:txBody>
          <a:bodyPr wrap="square" rtlCol="0">
            <a:spAutoFit/>
          </a:bodyPr>
          <a:lstStyle/>
          <a:p>
            <a:pPr lvl="0" algn="ctr"/>
            <a:r>
              <a:rPr lang="en-US" sz="2800" dirty="0">
                <a:ln w="3175">
                  <a:solidFill>
                    <a:schemeClr val="tx1">
                      <a:lumMod val="95000"/>
                    </a:schemeClr>
                  </a:solidFill>
                  <a:prstDash val="solid"/>
                </a:ln>
                <a:solidFill>
                  <a:schemeClr val="bg1">
                    <a:lumMod val="95000"/>
                    <a:lumOff val="5000"/>
                  </a:schemeClr>
                </a:solidFill>
              </a:rPr>
              <a:t>Risk Model: Effect of Hazing on Gull </a:t>
            </a:r>
            <a:r>
              <a:rPr lang="en-US" sz="2800" dirty="0" smtClean="0">
                <a:ln w="3175">
                  <a:solidFill>
                    <a:schemeClr val="tx1">
                      <a:lumMod val="95000"/>
                    </a:schemeClr>
                  </a:solidFill>
                  <a:prstDash val="solid"/>
                </a:ln>
                <a:solidFill>
                  <a:schemeClr val="bg1">
                    <a:lumMod val="95000"/>
                    <a:lumOff val="5000"/>
                  </a:schemeClr>
                </a:solidFill>
              </a:rPr>
              <a:t>Mortality</a:t>
            </a:r>
            <a:endParaRPr lang="en-US" sz="2800" dirty="0">
              <a:ln w="3175">
                <a:solidFill>
                  <a:schemeClr val="tx1">
                    <a:lumMod val="95000"/>
                  </a:schemeClr>
                </a:solidFill>
                <a:prstDash val="solid"/>
              </a:ln>
              <a:solidFill>
                <a:schemeClr val="bg1">
                  <a:lumMod val="95000"/>
                  <a:lumOff val="5000"/>
                </a:schemeClr>
              </a:solidFill>
            </a:endParaRPr>
          </a:p>
        </p:txBody>
      </p:sp>
      <p:pic>
        <p:nvPicPr>
          <p:cNvPr id="20485" name="Picture 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28600" y="1188720"/>
            <a:ext cx="8813800" cy="5288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88966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457200" y="91968"/>
            <a:ext cx="8229600" cy="685800"/>
          </a:xfrm>
          <a:prstGeom prst="rect">
            <a:avLst/>
          </a:prstGeom>
        </p:spPr>
        <p:txBody>
          <a:bodyPr>
            <a:normAutofit fontScale="90000"/>
          </a:bodyPr>
          <a:lstStyle/>
          <a:p>
            <a:pPr lvl="0">
              <a:spcBef>
                <a:spcPts val="0"/>
              </a:spcBef>
            </a:pPr>
            <a:r>
              <a:rPr lang="en-US" sz="4000" b="1" dirty="0">
                <a:solidFill>
                  <a:schemeClr val="bg1">
                    <a:lumMod val="95000"/>
                    <a:lumOff val="5000"/>
                  </a:schemeClr>
                </a:solidFill>
                <a:ea typeface="+mn-ea"/>
                <a:cs typeface="+mn-cs"/>
              </a:rPr>
              <a:t>Gull Hazing </a:t>
            </a:r>
            <a:r>
              <a:rPr lang="en-US" sz="4000" b="1" dirty="0" smtClean="0">
                <a:solidFill>
                  <a:schemeClr val="bg1">
                    <a:lumMod val="95000"/>
                    <a:lumOff val="5000"/>
                  </a:schemeClr>
                </a:solidFill>
                <a:ea typeface="+mn-ea"/>
                <a:cs typeface="+mn-cs"/>
              </a:rPr>
              <a:t>Trial </a:t>
            </a:r>
            <a:r>
              <a:rPr lang="en-US" sz="4000" b="1" dirty="0">
                <a:solidFill>
                  <a:schemeClr val="bg1">
                    <a:lumMod val="95000"/>
                    <a:lumOff val="5000"/>
                  </a:schemeClr>
                </a:solidFill>
                <a:ea typeface="+mn-ea"/>
                <a:cs typeface="+mn-cs"/>
              </a:rPr>
              <a:t>Results</a:t>
            </a:r>
            <a:r>
              <a:rPr lang="en-US" sz="3600" b="1" dirty="0">
                <a:solidFill>
                  <a:schemeClr val="bg1">
                    <a:lumMod val="95000"/>
                    <a:lumOff val="5000"/>
                  </a:schemeClr>
                </a:solidFill>
                <a:ea typeface="+mn-ea"/>
                <a:cs typeface="+mn-cs"/>
              </a:rPr>
              <a:t/>
            </a:r>
            <a:br>
              <a:rPr lang="en-US" sz="3600" b="1" dirty="0">
                <a:solidFill>
                  <a:schemeClr val="bg1">
                    <a:lumMod val="95000"/>
                    <a:lumOff val="5000"/>
                  </a:schemeClr>
                </a:solidFill>
                <a:ea typeface="+mn-ea"/>
                <a:cs typeface="+mn-cs"/>
              </a:rPr>
            </a:br>
            <a:endParaRPr lang="en-US" dirty="0">
              <a:solidFill>
                <a:schemeClr val="bg1">
                  <a:lumMod val="95000"/>
                  <a:lumOff val="5000"/>
                </a:schemeClr>
              </a:solidFill>
            </a:endParaRPr>
          </a:p>
        </p:txBody>
      </p:sp>
      <p:sp>
        <p:nvSpPr>
          <p:cNvPr id="4" name="Down Arrow 3"/>
          <p:cNvSpPr/>
          <p:nvPr/>
        </p:nvSpPr>
        <p:spPr>
          <a:xfrm>
            <a:off x="3293679" y="2295197"/>
            <a:ext cx="228600" cy="15240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a:off x="7696200" y="4800600"/>
            <a:ext cx="152400" cy="5334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391400" y="5334000"/>
            <a:ext cx="824265" cy="646331"/>
          </a:xfrm>
          <a:prstGeom prst="rect">
            <a:avLst/>
          </a:prstGeom>
          <a:noFill/>
        </p:spPr>
        <p:txBody>
          <a:bodyPr wrap="none" rtlCol="0">
            <a:spAutoFit/>
          </a:bodyPr>
          <a:lstStyle/>
          <a:p>
            <a:r>
              <a:rPr lang="en-US" b="1" dirty="0" smtClean="0"/>
              <a:t>Hazing</a:t>
            </a:r>
          </a:p>
          <a:p>
            <a:r>
              <a:rPr lang="en-US" b="1" dirty="0" smtClean="0"/>
              <a:t> Trial</a:t>
            </a:r>
            <a:endParaRPr lang="en-US" b="1"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248369" y="2296565"/>
            <a:ext cx="292100"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p:nvPr/>
        </p:nvPicPr>
        <p:blipFill>
          <a:blip r:embed="rId4" cstate="print"/>
          <a:srcRect/>
          <a:stretch>
            <a:fillRect/>
          </a:stretch>
        </p:blipFill>
        <p:spPr bwMode="auto">
          <a:xfrm>
            <a:off x="152400" y="762001"/>
            <a:ext cx="8839200" cy="5954006"/>
          </a:xfrm>
          <a:prstGeom prst="rect">
            <a:avLst/>
          </a:prstGeom>
          <a:noFill/>
          <a:ln w="9525">
            <a:noFill/>
            <a:miter lim="800000"/>
            <a:headEnd/>
            <a:tailEnd/>
          </a:ln>
        </p:spPr>
      </p:pic>
    </p:spTree>
    <p:extLst>
      <p:ext uri="{BB962C8B-B14F-4D97-AF65-F5344CB8AC3E}">
        <p14:creationId xmlns:p14="http://schemas.microsoft.com/office/powerpoint/2010/main" val="20958229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4" name="TextBox 3"/>
          <p:cNvSpPr txBox="1"/>
          <p:nvPr/>
        </p:nvSpPr>
        <p:spPr>
          <a:xfrm>
            <a:off x="357058" y="1259169"/>
            <a:ext cx="4716101" cy="610295"/>
          </a:xfrm>
          <a:prstGeom prst="rect">
            <a:avLst/>
          </a:prstGeom>
          <a:noFill/>
        </p:spPr>
        <p:txBody>
          <a:bodyPr wrap="square" rtlCol="0">
            <a:spAutoFit/>
          </a:bodyPr>
          <a:lstStyle/>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Mitigation</a:t>
            </a:r>
            <a:endParaRPr lang="en-US" sz="72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
        <p:nvSpPr>
          <p:cNvPr id="9" name="TextBox 8"/>
          <p:cNvSpPr txBox="1"/>
          <p:nvPr/>
        </p:nvSpPr>
        <p:spPr>
          <a:xfrm>
            <a:off x="2117700" y="2668263"/>
            <a:ext cx="1593706" cy="348813"/>
          </a:xfrm>
          <a:prstGeom prst="rect">
            <a:avLst/>
          </a:prstGeom>
          <a:noFill/>
        </p:spPr>
        <p:txBody>
          <a:bodyPr wrap="none" rtlCol="0">
            <a:spAutoFit/>
          </a:bodyPr>
          <a:lstStyle/>
          <a:p>
            <a:pPr algn="r">
              <a:lnSpc>
                <a:spcPts val="2000"/>
              </a:lnSpc>
            </a:pPr>
            <a:r>
              <a:rPr lang="en-US" sz="2000" dirty="0" smtClean="0">
                <a:solidFill>
                  <a:srgbClr val="FF7441"/>
                </a:solidFill>
                <a:effectLst/>
              </a:rPr>
              <a:t>Gull Hazing</a:t>
            </a:r>
            <a:endParaRPr lang="en-US" sz="2000" dirty="0">
              <a:solidFill>
                <a:srgbClr val="FF7441"/>
              </a:solidFill>
              <a:effectLst/>
            </a:endParaRPr>
          </a:p>
        </p:txBody>
      </p:sp>
      <p:sp>
        <p:nvSpPr>
          <p:cNvPr id="11" name="TextBox 10"/>
          <p:cNvSpPr txBox="1"/>
          <p:nvPr/>
        </p:nvSpPr>
        <p:spPr>
          <a:xfrm>
            <a:off x="2691383" y="2124684"/>
            <a:ext cx="1020023" cy="348813"/>
          </a:xfrm>
          <a:prstGeom prst="rect">
            <a:avLst/>
          </a:prstGeom>
          <a:noFill/>
        </p:spPr>
        <p:txBody>
          <a:bodyPr wrap="none" rtlCol="0">
            <a:spAutoFit/>
          </a:bodyPr>
          <a:lstStyle/>
          <a:p>
            <a:pPr algn="r">
              <a:lnSpc>
                <a:spcPts val="2000"/>
              </a:lnSpc>
            </a:pPr>
            <a:r>
              <a:rPr lang="en-US" sz="2000" dirty="0" smtClean="0">
                <a:solidFill>
                  <a:srgbClr val="FF7441"/>
                </a:solidFill>
                <a:effectLst/>
              </a:rPr>
              <a:t>Timing</a:t>
            </a:r>
            <a:endParaRPr lang="en-US" sz="2000" dirty="0">
              <a:solidFill>
                <a:srgbClr val="FF7441"/>
              </a:solidFill>
              <a:effectLst/>
            </a:endParaRPr>
          </a:p>
        </p:txBody>
      </p:sp>
    </p:spTree>
    <p:extLst>
      <p:ext uri="{BB962C8B-B14F-4D97-AF65-F5344CB8AC3E}">
        <p14:creationId xmlns:p14="http://schemas.microsoft.com/office/powerpoint/2010/main" val="415516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4" name="TextBox 3"/>
          <p:cNvSpPr txBox="1"/>
          <p:nvPr/>
        </p:nvSpPr>
        <p:spPr>
          <a:xfrm>
            <a:off x="357058" y="1259169"/>
            <a:ext cx="4716101" cy="610295"/>
          </a:xfrm>
          <a:prstGeom prst="rect">
            <a:avLst/>
          </a:prstGeom>
          <a:noFill/>
        </p:spPr>
        <p:txBody>
          <a:bodyPr wrap="square" rtlCol="0">
            <a:spAutoFit/>
          </a:bodyPr>
          <a:lstStyle/>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Mitigation</a:t>
            </a:r>
            <a:endParaRPr lang="en-US" sz="72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
        <p:nvSpPr>
          <p:cNvPr id="9" name="TextBox 8"/>
          <p:cNvSpPr txBox="1"/>
          <p:nvPr/>
        </p:nvSpPr>
        <p:spPr>
          <a:xfrm>
            <a:off x="2117700" y="2668263"/>
            <a:ext cx="1593706" cy="348813"/>
          </a:xfrm>
          <a:prstGeom prst="rect">
            <a:avLst/>
          </a:prstGeom>
          <a:noFill/>
        </p:spPr>
        <p:txBody>
          <a:bodyPr wrap="none" rtlCol="0">
            <a:spAutoFit/>
          </a:bodyPr>
          <a:lstStyle/>
          <a:p>
            <a:pPr algn="r">
              <a:lnSpc>
                <a:spcPts val="2000"/>
              </a:lnSpc>
            </a:pPr>
            <a:r>
              <a:rPr lang="en-US" sz="2000" dirty="0" smtClean="0">
                <a:solidFill>
                  <a:srgbClr val="FF7441"/>
                </a:solidFill>
                <a:effectLst/>
              </a:rPr>
              <a:t>Gull Hazing</a:t>
            </a:r>
            <a:endParaRPr lang="en-US" sz="2000" dirty="0">
              <a:solidFill>
                <a:srgbClr val="FF7441"/>
              </a:solidFill>
              <a:effectLst/>
            </a:endParaRPr>
          </a:p>
        </p:txBody>
      </p:sp>
      <p:sp>
        <p:nvSpPr>
          <p:cNvPr id="11" name="TextBox 10"/>
          <p:cNvSpPr txBox="1"/>
          <p:nvPr/>
        </p:nvSpPr>
        <p:spPr>
          <a:xfrm>
            <a:off x="2691383" y="2124684"/>
            <a:ext cx="1020023" cy="348813"/>
          </a:xfrm>
          <a:prstGeom prst="rect">
            <a:avLst/>
          </a:prstGeom>
          <a:noFill/>
        </p:spPr>
        <p:txBody>
          <a:bodyPr wrap="none" rtlCol="0">
            <a:spAutoFit/>
          </a:bodyPr>
          <a:lstStyle/>
          <a:p>
            <a:pPr algn="r">
              <a:lnSpc>
                <a:spcPts val="2000"/>
              </a:lnSpc>
            </a:pPr>
            <a:r>
              <a:rPr lang="en-US" sz="2000" dirty="0" smtClean="0">
                <a:solidFill>
                  <a:srgbClr val="FF7441"/>
                </a:solidFill>
                <a:effectLst/>
              </a:rPr>
              <a:t>Timing</a:t>
            </a:r>
            <a:endParaRPr lang="en-US" sz="2000" dirty="0">
              <a:solidFill>
                <a:srgbClr val="FF7441"/>
              </a:solidFill>
              <a:effectLst/>
            </a:endParaRPr>
          </a:p>
        </p:txBody>
      </p:sp>
      <p:sp>
        <p:nvSpPr>
          <p:cNvPr id="12" name="TextBox 11"/>
          <p:cNvSpPr txBox="1"/>
          <p:nvPr/>
        </p:nvSpPr>
        <p:spPr>
          <a:xfrm>
            <a:off x="934684" y="3186542"/>
            <a:ext cx="2776722" cy="348813"/>
          </a:xfrm>
          <a:prstGeom prst="rect">
            <a:avLst/>
          </a:prstGeom>
          <a:noFill/>
        </p:spPr>
        <p:txBody>
          <a:bodyPr wrap="none" rtlCol="0">
            <a:spAutoFit/>
          </a:bodyPr>
          <a:lstStyle/>
          <a:p>
            <a:pPr algn="r">
              <a:lnSpc>
                <a:spcPts val="2000"/>
              </a:lnSpc>
            </a:pPr>
            <a:r>
              <a:rPr lang="en-US" sz="2000" dirty="0" smtClean="0">
                <a:solidFill>
                  <a:srgbClr val="FF7441"/>
                </a:solidFill>
                <a:effectLst/>
              </a:rPr>
              <a:t>Capture </a:t>
            </a:r>
            <a:r>
              <a:rPr lang="en-US" sz="2000" dirty="0" smtClean="0">
                <a:solidFill>
                  <a:srgbClr val="FF7441"/>
                </a:solidFill>
              </a:rPr>
              <a:t>birds of prey</a:t>
            </a:r>
            <a:endParaRPr lang="en-US" sz="2000" dirty="0">
              <a:solidFill>
                <a:srgbClr val="FF7441"/>
              </a:solidFill>
              <a:effectLst/>
            </a:endParaRPr>
          </a:p>
        </p:txBody>
      </p:sp>
    </p:spTree>
    <p:extLst>
      <p:ext uri="{BB962C8B-B14F-4D97-AF65-F5344CB8AC3E}">
        <p14:creationId xmlns:p14="http://schemas.microsoft.com/office/powerpoint/2010/main" val="777865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4" name="TextBox 3"/>
          <p:cNvSpPr txBox="1"/>
          <p:nvPr/>
        </p:nvSpPr>
        <p:spPr>
          <a:xfrm>
            <a:off x="357058" y="1259169"/>
            <a:ext cx="4716101" cy="610295"/>
          </a:xfrm>
          <a:prstGeom prst="rect">
            <a:avLst/>
          </a:prstGeom>
          <a:noFill/>
        </p:spPr>
        <p:txBody>
          <a:bodyPr wrap="square" rtlCol="0">
            <a:spAutoFit/>
          </a:bodyPr>
          <a:lstStyle/>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Mitigation</a:t>
            </a:r>
            <a:endParaRPr lang="en-US" sz="72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
        <p:nvSpPr>
          <p:cNvPr id="9" name="TextBox 8"/>
          <p:cNvSpPr txBox="1"/>
          <p:nvPr/>
        </p:nvSpPr>
        <p:spPr>
          <a:xfrm>
            <a:off x="2117700" y="2668263"/>
            <a:ext cx="1593706" cy="348813"/>
          </a:xfrm>
          <a:prstGeom prst="rect">
            <a:avLst/>
          </a:prstGeom>
          <a:noFill/>
        </p:spPr>
        <p:txBody>
          <a:bodyPr wrap="none" rtlCol="0">
            <a:spAutoFit/>
          </a:bodyPr>
          <a:lstStyle/>
          <a:p>
            <a:pPr algn="r">
              <a:lnSpc>
                <a:spcPts val="2000"/>
              </a:lnSpc>
            </a:pPr>
            <a:r>
              <a:rPr lang="en-US" sz="2000" dirty="0" smtClean="0">
                <a:solidFill>
                  <a:srgbClr val="FF7441"/>
                </a:solidFill>
                <a:effectLst/>
              </a:rPr>
              <a:t>Gull Hazing</a:t>
            </a:r>
            <a:endParaRPr lang="en-US" sz="2000" dirty="0">
              <a:solidFill>
                <a:srgbClr val="FF7441"/>
              </a:solidFill>
              <a:effectLst/>
            </a:endParaRPr>
          </a:p>
        </p:txBody>
      </p:sp>
      <p:sp>
        <p:nvSpPr>
          <p:cNvPr id="11" name="TextBox 10"/>
          <p:cNvSpPr txBox="1"/>
          <p:nvPr/>
        </p:nvSpPr>
        <p:spPr>
          <a:xfrm>
            <a:off x="2691383" y="2124684"/>
            <a:ext cx="1020023" cy="348813"/>
          </a:xfrm>
          <a:prstGeom prst="rect">
            <a:avLst/>
          </a:prstGeom>
          <a:noFill/>
        </p:spPr>
        <p:txBody>
          <a:bodyPr wrap="none" rtlCol="0">
            <a:spAutoFit/>
          </a:bodyPr>
          <a:lstStyle/>
          <a:p>
            <a:pPr algn="r">
              <a:lnSpc>
                <a:spcPts val="2000"/>
              </a:lnSpc>
            </a:pPr>
            <a:r>
              <a:rPr lang="en-US" sz="2000" dirty="0" smtClean="0">
                <a:solidFill>
                  <a:srgbClr val="FF7441"/>
                </a:solidFill>
                <a:effectLst/>
              </a:rPr>
              <a:t>Timing</a:t>
            </a:r>
            <a:endParaRPr lang="en-US" sz="2000" dirty="0">
              <a:solidFill>
                <a:srgbClr val="FF7441"/>
              </a:solidFill>
              <a:effectLst/>
            </a:endParaRPr>
          </a:p>
        </p:txBody>
      </p:sp>
      <p:sp>
        <p:nvSpPr>
          <p:cNvPr id="12" name="TextBox 11"/>
          <p:cNvSpPr txBox="1"/>
          <p:nvPr/>
        </p:nvSpPr>
        <p:spPr>
          <a:xfrm>
            <a:off x="934684" y="3186542"/>
            <a:ext cx="2776722" cy="348813"/>
          </a:xfrm>
          <a:prstGeom prst="rect">
            <a:avLst/>
          </a:prstGeom>
          <a:noFill/>
        </p:spPr>
        <p:txBody>
          <a:bodyPr wrap="none" rtlCol="0">
            <a:spAutoFit/>
          </a:bodyPr>
          <a:lstStyle/>
          <a:p>
            <a:pPr algn="r">
              <a:lnSpc>
                <a:spcPts val="2000"/>
              </a:lnSpc>
            </a:pPr>
            <a:r>
              <a:rPr lang="en-US" sz="2000" dirty="0" smtClean="0">
                <a:solidFill>
                  <a:srgbClr val="FF7441"/>
                </a:solidFill>
                <a:effectLst/>
              </a:rPr>
              <a:t>Capture </a:t>
            </a:r>
            <a:r>
              <a:rPr lang="en-US" sz="2000" dirty="0" smtClean="0">
                <a:solidFill>
                  <a:srgbClr val="FF7441"/>
                </a:solidFill>
              </a:rPr>
              <a:t>birds of prey</a:t>
            </a:r>
            <a:endParaRPr lang="en-US" sz="2000" dirty="0">
              <a:solidFill>
                <a:srgbClr val="FF7441"/>
              </a:solidFill>
              <a:effectLst/>
            </a:endParaRPr>
          </a:p>
        </p:txBody>
      </p:sp>
      <p:sp>
        <p:nvSpPr>
          <p:cNvPr id="8" name="TextBox 7"/>
          <p:cNvSpPr txBox="1"/>
          <p:nvPr/>
        </p:nvSpPr>
        <p:spPr>
          <a:xfrm>
            <a:off x="892384" y="3770016"/>
            <a:ext cx="2792752" cy="348813"/>
          </a:xfrm>
          <a:prstGeom prst="rect">
            <a:avLst/>
          </a:prstGeom>
          <a:noFill/>
        </p:spPr>
        <p:txBody>
          <a:bodyPr wrap="none" rtlCol="0">
            <a:spAutoFit/>
          </a:bodyPr>
          <a:lstStyle/>
          <a:p>
            <a:pPr algn="r">
              <a:lnSpc>
                <a:spcPts val="2000"/>
              </a:lnSpc>
            </a:pPr>
            <a:r>
              <a:rPr lang="en-US" sz="2000" dirty="0" smtClean="0">
                <a:solidFill>
                  <a:srgbClr val="FF7441"/>
                </a:solidFill>
                <a:effectLst/>
              </a:rPr>
              <a:t>Capture salamanders</a:t>
            </a:r>
            <a:endParaRPr lang="en-US" sz="2000" dirty="0">
              <a:solidFill>
                <a:srgbClr val="FF7441"/>
              </a:solidFill>
              <a:effectLst/>
            </a:endParaRPr>
          </a:p>
        </p:txBody>
      </p:sp>
    </p:spTree>
    <p:extLst>
      <p:ext uri="{BB962C8B-B14F-4D97-AF65-F5344CB8AC3E}">
        <p14:creationId xmlns:p14="http://schemas.microsoft.com/office/powerpoint/2010/main" val="777865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4" name="TextBox 3"/>
          <p:cNvSpPr txBox="1"/>
          <p:nvPr/>
        </p:nvSpPr>
        <p:spPr>
          <a:xfrm>
            <a:off x="357058" y="1259169"/>
            <a:ext cx="4716101" cy="610295"/>
          </a:xfrm>
          <a:prstGeom prst="rect">
            <a:avLst/>
          </a:prstGeom>
          <a:noFill/>
        </p:spPr>
        <p:txBody>
          <a:bodyPr wrap="square" rtlCol="0">
            <a:spAutoFit/>
          </a:bodyPr>
          <a:lstStyle/>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Mitigation</a:t>
            </a:r>
            <a:endParaRPr lang="en-US" sz="72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
        <p:nvSpPr>
          <p:cNvPr id="9" name="TextBox 8"/>
          <p:cNvSpPr txBox="1"/>
          <p:nvPr/>
        </p:nvSpPr>
        <p:spPr>
          <a:xfrm>
            <a:off x="2117700" y="2668263"/>
            <a:ext cx="1593706" cy="348813"/>
          </a:xfrm>
          <a:prstGeom prst="rect">
            <a:avLst/>
          </a:prstGeom>
          <a:noFill/>
        </p:spPr>
        <p:txBody>
          <a:bodyPr wrap="none" rtlCol="0">
            <a:spAutoFit/>
          </a:bodyPr>
          <a:lstStyle/>
          <a:p>
            <a:pPr algn="r">
              <a:lnSpc>
                <a:spcPts val="2000"/>
              </a:lnSpc>
            </a:pPr>
            <a:r>
              <a:rPr lang="en-US" sz="2000" dirty="0" smtClean="0">
                <a:solidFill>
                  <a:srgbClr val="FF7441"/>
                </a:solidFill>
                <a:effectLst/>
              </a:rPr>
              <a:t>Gull Hazing</a:t>
            </a:r>
            <a:endParaRPr lang="en-US" sz="2000" dirty="0">
              <a:solidFill>
                <a:srgbClr val="FF7441"/>
              </a:solidFill>
              <a:effectLst/>
            </a:endParaRPr>
          </a:p>
        </p:txBody>
      </p:sp>
      <p:sp>
        <p:nvSpPr>
          <p:cNvPr id="11" name="TextBox 10"/>
          <p:cNvSpPr txBox="1"/>
          <p:nvPr/>
        </p:nvSpPr>
        <p:spPr>
          <a:xfrm>
            <a:off x="2691383" y="2124684"/>
            <a:ext cx="1020023" cy="348813"/>
          </a:xfrm>
          <a:prstGeom prst="rect">
            <a:avLst/>
          </a:prstGeom>
          <a:noFill/>
        </p:spPr>
        <p:txBody>
          <a:bodyPr wrap="none" rtlCol="0">
            <a:spAutoFit/>
          </a:bodyPr>
          <a:lstStyle/>
          <a:p>
            <a:pPr algn="r">
              <a:lnSpc>
                <a:spcPts val="2000"/>
              </a:lnSpc>
            </a:pPr>
            <a:r>
              <a:rPr lang="en-US" sz="2000" dirty="0" smtClean="0">
                <a:solidFill>
                  <a:srgbClr val="FF7441"/>
                </a:solidFill>
                <a:effectLst/>
              </a:rPr>
              <a:t>Timing</a:t>
            </a:r>
            <a:endParaRPr lang="en-US" sz="2000" dirty="0">
              <a:solidFill>
                <a:srgbClr val="FF7441"/>
              </a:solidFill>
              <a:effectLst/>
            </a:endParaRPr>
          </a:p>
        </p:txBody>
      </p:sp>
      <p:sp>
        <p:nvSpPr>
          <p:cNvPr id="12" name="TextBox 11"/>
          <p:cNvSpPr txBox="1"/>
          <p:nvPr/>
        </p:nvSpPr>
        <p:spPr>
          <a:xfrm>
            <a:off x="934684" y="3186542"/>
            <a:ext cx="2776722" cy="348813"/>
          </a:xfrm>
          <a:prstGeom prst="rect">
            <a:avLst/>
          </a:prstGeom>
          <a:noFill/>
        </p:spPr>
        <p:txBody>
          <a:bodyPr wrap="none" rtlCol="0">
            <a:spAutoFit/>
          </a:bodyPr>
          <a:lstStyle/>
          <a:p>
            <a:pPr algn="r">
              <a:lnSpc>
                <a:spcPts val="2000"/>
              </a:lnSpc>
            </a:pPr>
            <a:r>
              <a:rPr lang="en-US" sz="2000" dirty="0" smtClean="0">
                <a:solidFill>
                  <a:srgbClr val="FF7441"/>
                </a:solidFill>
                <a:effectLst/>
              </a:rPr>
              <a:t>Capture </a:t>
            </a:r>
            <a:r>
              <a:rPr lang="en-US" sz="2000" dirty="0" smtClean="0">
                <a:solidFill>
                  <a:srgbClr val="FF7441"/>
                </a:solidFill>
              </a:rPr>
              <a:t>birds of prey</a:t>
            </a:r>
            <a:endParaRPr lang="en-US" sz="2000" dirty="0">
              <a:solidFill>
                <a:srgbClr val="FF7441"/>
              </a:solidFill>
              <a:effectLst/>
            </a:endParaRPr>
          </a:p>
        </p:txBody>
      </p:sp>
      <p:sp>
        <p:nvSpPr>
          <p:cNvPr id="8" name="TextBox 7"/>
          <p:cNvSpPr txBox="1"/>
          <p:nvPr/>
        </p:nvSpPr>
        <p:spPr>
          <a:xfrm>
            <a:off x="892384" y="3770016"/>
            <a:ext cx="2792752" cy="348813"/>
          </a:xfrm>
          <a:prstGeom prst="rect">
            <a:avLst/>
          </a:prstGeom>
          <a:noFill/>
        </p:spPr>
        <p:txBody>
          <a:bodyPr wrap="none" rtlCol="0">
            <a:spAutoFit/>
          </a:bodyPr>
          <a:lstStyle/>
          <a:p>
            <a:pPr algn="r">
              <a:lnSpc>
                <a:spcPts val="2000"/>
              </a:lnSpc>
            </a:pPr>
            <a:r>
              <a:rPr lang="en-US" sz="2000" dirty="0" smtClean="0">
                <a:solidFill>
                  <a:srgbClr val="FF7441"/>
                </a:solidFill>
                <a:effectLst/>
              </a:rPr>
              <a:t>Capture salamanders</a:t>
            </a:r>
            <a:endParaRPr lang="en-US" sz="2000" dirty="0">
              <a:solidFill>
                <a:srgbClr val="FF7441"/>
              </a:solidFill>
              <a:effectLst/>
            </a:endParaRPr>
          </a:p>
        </p:txBody>
      </p:sp>
      <p:sp>
        <p:nvSpPr>
          <p:cNvPr id="13" name="TextBox 12"/>
          <p:cNvSpPr txBox="1"/>
          <p:nvPr/>
        </p:nvSpPr>
        <p:spPr>
          <a:xfrm>
            <a:off x="1446278" y="4386660"/>
            <a:ext cx="2236510" cy="348813"/>
          </a:xfrm>
          <a:prstGeom prst="rect">
            <a:avLst/>
          </a:prstGeom>
          <a:noFill/>
        </p:spPr>
        <p:txBody>
          <a:bodyPr wrap="none" rtlCol="0">
            <a:spAutoFit/>
          </a:bodyPr>
          <a:lstStyle/>
          <a:p>
            <a:pPr algn="r">
              <a:lnSpc>
                <a:spcPts val="2000"/>
              </a:lnSpc>
            </a:pPr>
            <a:r>
              <a:rPr lang="en-US" sz="2000" dirty="0" smtClean="0">
                <a:solidFill>
                  <a:srgbClr val="FF7441"/>
                </a:solidFill>
                <a:effectLst/>
              </a:rPr>
              <a:t>Carcass removal</a:t>
            </a:r>
            <a:endParaRPr lang="en-US" sz="2000" dirty="0">
              <a:solidFill>
                <a:srgbClr val="FF7441"/>
              </a:solidFill>
              <a:effectLst/>
            </a:endParaRPr>
          </a:p>
        </p:txBody>
      </p:sp>
    </p:spTree>
    <p:extLst>
      <p:ext uri="{BB962C8B-B14F-4D97-AF65-F5344CB8AC3E}">
        <p14:creationId xmlns:p14="http://schemas.microsoft.com/office/powerpoint/2010/main" val="777865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4" name="TextBox 3"/>
          <p:cNvSpPr txBox="1"/>
          <p:nvPr/>
        </p:nvSpPr>
        <p:spPr>
          <a:xfrm>
            <a:off x="357058" y="1259169"/>
            <a:ext cx="4716101" cy="610295"/>
          </a:xfrm>
          <a:prstGeom prst="rect">
            <a:avLst/>
          </a:prstGeom>
          <a:noFill/>
        </p:spPr>
        <p:txBody>
          <a:bodyPr wrap="square" rtlCol="0">
            <a:spAutoFit/>
          </a:bodyPr>
          <a:lstStyle/>
          <a:p>
            <a:pPr>
              <a:lnSpc>
                <a:spcPts val="3200"/>
              </a:lnSpc>
            </a:pPr>
            <a:r>
              <a:rPr lang="en-US" sz="66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Mitigation</a:t>
            </a:r>
            <a:endParaRPr lang="en-US" sz="72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
        <p:nvSpPr>
          <p:cNvPr id="9" name="TextBox 8"/>
          <p:cNvSpPr txBox="1"/>
          <p:nvPr/>
        </p:nvSpPr>
        <p:spPr>
          <a:xfrm>
            <a:off x="2117700" y="2668263"/>
            <a:ext cx="1593706" cy="348813"/>
          </a:xfrm>
          <a:prstGeom prst="rect">
            <a:avLst/>
          </a:prstGeom>
          <a:noFill/>
        </p:spPr>
        <p:txBody>
          <a:bodyPr wrap="none" rtlCol="0">
            <a:spAutoFit/>
          </a:bodyPr>
          <a:lstStyle/>
          <a:p>
            <a:pPr algn="r">
              <a:lnSpc>
                <a:spcPts val="2000"/>
              </a:lnSpc>
            </a:pPr>
            <a:r>
              <a:rPr lang="en-US" sz="2000" dirty="0" smtClean="0">
                <a:solidFill>
                  <a:srgbClr val="FF7441"/>
                </a:solidFill>
                <a:effectLst/>
              </a:rPr>
              <a:t>Gull Hazing</a:t>
            </a:r>
            <a:endParaRPr lang="en-US" sz="2000" dirty="0">
              <a:solidFill>
                <a:srgbClr val="FF7441"/>
              </a:solidFill>
              <a:effectLst/>
            </a:endParaRPr>
          </a:p>
        </p:txBody>
      </p:sp>
      <p:sp>
        <p:nvSpPr>
          <p:cNvPr id="11" name="TextBox 10"/>
          <p:cNvSpPr txBox="1"/>
          <p:nvPr/>
        </p:nvSpPr>
        <p:spPr>
          <a:xfrm>
            <a:off x="2691383" y="2124684"/>
            <a:ext cx="1020023" cy="348813"/>
          </a:xfrm>
          <a:prstGeom prst="rect">
            <a:avLst/>
          </a:prstGeom>
          <a:noFill/>
        </p:spPr>
        <p:txBody>
          <a:bodyPr wrap="none" rtlCol="0">
            <a:spAutoFit/>
          </a:bodyPr>
          <a:lstStyle/>
          <a:p>
            <a:pPr algn="r">
              <a:lnSpc>
                <a:spcPts val="2000"/>
              </a:lnSpc>
            </a:pPr>
            <a:r>
              <a:rPr lang="en-US" sz="2000" dirty="0" smtClean="0">
                <a:solidFill>
                  <a:srgbClr val="FF7441"/>
                </a:solidFill>
                <a:effectLst/>
              </a:rPr>
              <a:t>Timing</a:t>
            </a:r>
            <a:endParaRPr lang="en-US" sz="2000" dirty="0">
              <a:solidFill>
                <a:srgbClr val="FF7441"/>
              </a:solidFill>
              <a:effectLst/>
            </a:endParaRPr>
          </a:p>
        </p:txBody>
      </p:sp>
      <p:sp>
        <p:nvSpPr>
          <p:cNvPr id="12" name="TextBox 11"/>
          <p:cNvSpPr txBox="1"/>
          <p:nvPr/>
        </p:nvSpPr>
        <p:spPr>
          <a:xfrm>
            <a:off x="934684" y="3186542"/>
            <a:ext cx="2776722" cy="348813"/>
          </a:xfrm>
          <a:prstGeom prst="rect">
            <a:avLst/>
          </a:prstGeom>
          <a:noFill/>
        </p:spPr>
        <p:txBody>
          <a:bodyPr wrap="none" rtlCol="0">
            <a:spAutoFit/>
          </a:bodyPr>
          <a:lstStyle/>
          <a:p>
            <a:pPr algn="r">
              <a:lnSpc>
                <a:spcPts val="2000"/>
              </a:lnSpc>
            </a:pPr>
            <a:r>
              <a:rPr lang="en-US" sz="2000" dirty="0" smtClean="0">
                <a:solidFill>
                  <a:srgbClr val="FF7441"/>
                </a:solidFill>
                <a:effectLst/>
              </a:rPr>
              <a:t>Capture </a:t>
            </a:r>
            <a:r>
              <a:rPr lang="en-US" sz="2000" dirty="0" smtClean="0">
                <a:solidFill>
                  <a:srgbClr val="FF7441"/>
                </a:solidFill>
              </a:rPr>
              <a:t>birds of prey</a:t>
            </a:r>
            <a:endParaRPr lang="en-US" sz="2000" dirty="0">
              <a:solidFill>
                <a:srgbClr val="FF7441"/>
              </a:solidFill>
              <a:effectLst/>
            </a:endParaRPr>
          </a:p>
        </p:txBody>
      </p:sp>
      <p:sp>
        <p:nvSpPr>
          <p:cNvPr id="8" name="TextBox 7"/>
          <p:cNvSpPr txBox="1"/>
          <p:nvPr/>
        </p:nvSpPr>
        <p:spPr>
          <a:xfrm>
            <a:off x="892384" y="3770016"/>
            <a:ext cx="2792752" cy="348813"/>
          </a:xfrm>
          <a:prstGeom prst="rect">
            <a:avLst/>
          </a:prstGeom>
          <a:noFill/>
        </p:spPr>
        <p:txBody>
          <a:bodyPr wrap="none" rtlCol="0">
            <a:spAutoFit/>
          </a:bodyPr>
          <a:lstStyle/>
          <a:p>
            <a:pPr algn="r">
              <a:lnSpc>
                <a:spcPts val="2000"/>
              </a:lnSpc>
            </a:pPr>
            <a:r>
              <a:rPr lang="en-US" sz="2000" dirty="0" smtClean="0">
                <a:solidFill>
                  <a:srgbClr val="FF7441"/>
                </a:solidFill>
                <a:effectLst/>
              </a:rPr>
              <a:t>Capture salamanders</a:t>
            </a:r>
            <a:endParaRPr lang="en-US" sz="2000" dirty="0">
              <a:solidFill>
                <a:srgbClr val="FF7441"/>
              </a:solidFill>
              <a:effectLst/>
            </a:endParaRPr>
          </a:p>
        </p:txBody>
      </p:sp>
      <p:sp>
        <p:nvSpPr>
          <p:cNvPr id="10" name="TextBox 9"/>
          <p:cNvSpPr txBox="1"/>
          <p:nvPr/>
        </p:nvSpPr>
        <p:spPr>
          <a:xfrm>
            <a:off x="583199" y="5083324"/>
            <a:ext cx="3217547" cy="605294"/>
          </a:xfrm>
          <a:prstGeom prst="rect">
            <a:avLst/>
          </a:prstGeom>
          <a:noFill/>
        </p:spPr>
        <p:txBody>
          <a:bodyPr wrap="none" rtlCol="0">
            <a:spAutoFit/>
          </a:bodyPr>
          <a:lstStyle/>
          <a:p>
            <a:pPr algn="r">
              <a:lnSpc>
                <a:spcPts val="2000"/>
              </a:lnSpc>
            </a:pPr>
            <a:r>
              <a:rPr lang="en-US" sz="2000" dirty="0" smtClean="0">
                <a:solidFill>
                  <a:srgbClr val="FF7441"/>
                </a:solidFill>
                <a:effectLst/>
              </a:rPr>
              <a:t>Monitoring and adaptive </a:t>
            </a:r>
          </a:p>
          <a:p>
            <a:pPr algn="r">
              <a:lnSpc>
                <a:spcPts val="2000"/>
              </a:lnSpc>
            </a:pPr>
            <a:r>
              <a:rPr lang="en-US" sz="2000" dirty="0" smtClean="0">
                <a:solidFill>
                  <a:srgbClr val="FF7441"/>
                </a:solidFill>
                <a:effectLst/>
              </a:rPr>
              <a:t>management</a:t>
            </a:r>
            <a:endParaRPr lang="en-US" sz="2000" dirty="0">
              <a:solidFill>
                <a:srgbClr val="FF7441"/>
              </a:solidFill>
              <a:effectLst/>
            </a:endParaRPr>
          </a:p>
        </p:txBody>
      </p:sp>
      <p:sp>
        <p:nvSpPr>
          <p:cNvPr id="13" name="TextBox 12"/>
          <p:cNvSpPr txBox="1"/>
          <p:nvPr/>
        </p:nvSpPr>
        <p:spPr>
          <a:xfrm>
            <a:off x="1446278" y="4386660"/>
            <a:ext cx="2236510" cy="348813"/>
          </a:xfrm>
          <a:prstGeom prst="rect">
            <a:avLst/>
          </a:prstGeom>
          <a:noFill/>
        </p:spPr>
        <p:txBody>
          <a:bodyPr wrap="none" rtlCol="0">
            <a:spAutoFit/>
          </a:bodyPr>
          <a:lstStyle/>
          <a:p>
            <a:pPr algn="r">
              <a:lnSpc>
                <a:spcPts val="2000"/>
              </a:lnSpc>
            </a:pPr>
            <a:r>
              <a:rPr lang="en-US" sz="2000" dirty="0" smtClean="0">
                <a:solidFill>
                  <a:srgbClr val="FF7441"/>
                </a:solidFill>
                <a:effectLst/>
              </a:rPr>
              <a:t>Carcass removal</a:t>
            </a:r>
            <a:endParaRPr lang="en-US" sz="2000" dirty="0">
              <a:solidFill>
                <a:srgbClr val="FF7441"/>
              </a:solidFill>
              <a:effectLst/>
            </a:endParaRPr>
          </a:p>
        </p:txBody>
      </p:sp>
    </p:spTree>
    <p:extLst>
      <p:ext uri="{BB962C8B-B14F-4D97-AF65-F5344CB8AC3E}">
        <p14:creationId xmlns:p14="http://schemas.microsoft.com/office/powerpoint/2010/main" val="777865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93990" y="127498"/>
            <a:ext cx="8229600" cy="1143000"/>
          </a:xfrm>
          <a:prstGeom prst="rect">
            <a:avLst/>
          </a:prstGeom>
        </p:spPr>
        <p:txBody>
          <a:bodyPr>
            <a:noAutofit/>
          </a:bodyPr>
          <a:lstStyle/>
          <a:p>
            <a:r>
              <a:rPr lang="en-US" sz="660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latin typeface="Arial" charset="0"/>
                <a:ea typeface="+mn-ea"/>
                <a:cs typeface="Arial" charset="0"/>
              </a:rPr>
              <a:t>Required Permits</a:t>
            </a:r>
            <a:endParaRPr lang="en-US" b="1" dirty="0">
              <a:solidFill>
                <a:srgbClr val="049E9A"/>
              </a:solidFill>
            </a:endParaRPr>
          </a:p>
        </p:txBody>
      </p:sp>
      <p:sp>
        <p:nvSpPr>
          <p:cNvPr id="7" name="Text Placeholder 6"/>
          <p:cNvSpPr>
            <a:spLocks noGrp="1"/>
          </p:cNvSpPr>
          <p:nvPr>
            <p:ph type="body" idx="4294967295"/>
          </p:nvPr>
        </p:nvSpPr>
        <p:spPr>
          <a:xfrm>
            <a:off x="-1" y="1219200"/>
            <a:ext cx="4719145" cy="639763"/>
          </a:xfrm>
          <a:prstGeom prst="rect">
            <a:avLst/>
          </a:prstGeom>
        </p:spPr>
        <p:txBody>
          <a:bodyPr/>
          <a:lstStyle/>
          <a:p>
            <a:pPr marL="0" indent="0" algn="ctr">
              <a:spcBef>
                <a:spcPct val="0"/>
              </a:spcBef>
              <a:buNone/>
            </a:pPr>
            <a:r>
              <a:rPr lang="en-US" sz="440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latin typeface="Arial" charset="0"/>
                <a:cs typeface="Arial" charset="0"/>
              </a:rPr>
              <a:t>Federal Permits</a:t>
            </a:r>
          </a:p>
        </p:txBody>
      </p:sp>
      <p:sp>
        <p:nvSpPr>
          <p:cNvPr id="5" name="Content Placeholder 4"/>
          <p:cNvSpPr>
            <a:spLocks noGrp="1"/>
          </p:cNvSpPr>
          <p:nvPr>
            <p:ph sz="half" idx="4294967295"/>
          </p:nvPr>
        </p:nvSpPr>
        <p:spPr>
          <a:xfrm>
            <a:off x="0" y="2091559"/>
            <a:ext cx="5213131" cy="4796604"/>
          </a:xfrm>
          <a:prstGeom prst="rect">
            <a:avLst/>
          </a:prstGeom>
        </p:spPr>
        <p:txBody>
          <a:bodyPr>
            <a:noAutofit/>
          </a:bodyPr>
          <a:lstStyle/>
          <a:p>
            <a:pPr>
              <a:lnSpc>
                <a:spcPts val="2000"/>
              </a:lnSpc>
              <a:spcBef>
                <a:spcPct val="0"/>
              </a:spcBef>
            </a:pPr>
            <a:r>
              <a:rPr lang="en-US" sz="2000" dirty="0" smtClean="0">
                <a:solidFill>
                  <a:srgbClr val="FF7441"/>
                </a:solidFill>
                <a:latin typeface="Arial" charset="0"/>
                <a:cs typeface="Arial" charset="0"/>
              </a:rPr>
              <a:t>ESA: </a:t>
            </a:r>
            <a:r>
              <a:rPr lang="en-US" sz="2000" dirty="0">
                <a:solidFill>
                  <a:srgbClr val="FF7441"/>
                </a:solidFill>
                <a:latin typeface="Arial" charset="0"/>
                <a:cs typeface="Arial" charset="0"/>
              </a:rPr>
              <a:t>Sec. 7 consultation(s</a:t>
            </a:r>
            <a:r>
              <a:rPr lang="en-US" sz="2000" dirty="0" smtClean="0">
                <a:solidFill>
                  <a:srgbClr val="FF7441"/>
                </a:solidFill>
                <a:latin typeface="Arial" charset="0"/>
                <a:cs typeface="Arial" charset="0"/>
              </a:rPr>
              <a:t>)</a:t>
            </a:r>
          </a:p>
          <a:p>
            <a:pPr>
              <a:lnSpc>
                <a:spcPts val="2000"/>
              </a:lnSpc>
              <a:spcBef>
                <a:spcPct val="0"/>
              </a:spcBef>
            </a:pPr>
            <a:endParaRPr lang="en-US" sz="2000" dirty="0">
              <a:solidFill>
                <a:srgbClr val="FF7441"/>
              </a:solidFill>
              <a:latin typeface="Arial" charset="0"/>
              <a:cs typeface="Arial" charset="0"/>
            </a:endParaRPr>
          </a:p>
          <a:p>
            <a:pPr>
              <a:lnSpc>
                <a:spcPts val="2000"/>
              </a:lnSpc>
              <a:spcBef>
                <a:spcPct val="0"/>
              </a:spcBef>
            </a:pPr>
            <a:r>
              <a:rPr lang="en-US" sz="2000" dirty="0" smtClean="0">
                <a:solidFill>
                  <a:srgbClr val="FF7441"/>
                </a:solidFill>
                <a:latin typeface="Arial" charset="0"/>
                <a:cs typeface="Arial" charset="0"/>
              </a:rPr>
              <a:t>MMPA: IHA</a:t>
            </a:r>
          </a:p>
          <a:p>
            <a:pPr>
              <a:lnSpc>
                <a:spcPts val="2000"/>
              </a:lnSpc>
              <a:spcBef>
                <a:spcPct val="0"/>
              </a:spcBef>
            </a:pPr>
            <a:endParaRPr lang="en-US" sz="2000" dirty="0">
              <a:solidFill>
                <a:srgbClr val="FF7441"/>
              </a:solidFill>
              <a:latin typeface="Arial" charset="0"/>
              <a:cs typeface="Arial" charset="0"/>
            </a:endParaRPr>
          </a:p>
          <a:p>
            <a:pPr>
              <a:lnSpc>
                <a:spcPts val="2000"/>
              </a:lnSpc>
              <a:spcBef>
                <a:spcPct val="0"/>
              </a:spcBef>
            </a:pPr>
            <a:r>
              <a:rPr lang="en-US" sz="2000" dirty="0" smtClean="0">
                <a:solidFill>
                  <a:srgbClr val="FF7441"/>
                </a:solidFill>
                <a:latin typeface="Arial" charset="0"/>
                <a:cs typeface="Arial" charset="0"/>
              </a:rPr>
              <a:t>NOAA: </a:t>
            </a:r>
            <a:r>
              <a:rPr lang="en-US" sz="2000" dirty="0">
                <a:solidFill>
                  <a:srgbClr val="FF7441"/>
                </a:solidFill>
                <a:latin typeface="Arial" charset="0"/>
                <a:cs typeface="Arial" charset="0"/>
              </a:rPr>
              <a:t>Sanctuary Manager's </a:t>
            </a:r>
            <a:r>
              <a:rPr lang="en-US" sz="2000" dirty="0" smtClean="0">
                <a:solidFill>
                  <a:srgbClr val="FF7441"/>
                </a:solidFill>
                <a:latin typeface="Arial" charset="0"/>
                <a:cs typeface="Arial" charset="0"/>
              </a:rPr>
              <a:t>Permit</a:t>
            </a:r>
          </a:p>
          <a:p>
            <a:pPr>
              <a:lnSpc>
                <a:spcPts val="2000"/>
              </a:lnSpc>
              <a:spcBef>
                <a:spcPct val="0"/>
              </a:spcBef>
            </a:pPr>
            <a:endParaRPr lang="en-US" sz="2000" dirty="0">
              <a:solidFill>
                <a:srgbClr val="FF7441"/>
              </a:solidFill>
              <a:latin typeface="Arial" charset="0"/>
              <a:cs typeface="Arial" charset="0"/>
            </a:endParaRPr>
          </a:p>
          <a:p>
            <a:pPr>
              <a:lnSpc>
                <a:spcPts val="2000"/>
              </a:lnSpc>
              <a:spcBef>
                <a:spcPct val="0"/>
              </a:spcBef>
            </a:pPr>
            <a:r>
              <a:rPr lang="en-US" sz="2000" dirty="0" smtClean="0">
                <a:solidFill>
                  <a:srgbClr val="FF7441"/>
                </a:solidFill>
                <a:latin typeface="Arial" charset="0"/>
                <a:cs typeface="Arial" charset="0"/>
              </a:rPr>
              <a:t>CZMA: </a:t>
            </a:r>
            <a:r>
              <a:rPr lang="en-US" sz="2000" dirty="0">
                <a:solidFill>
                  <a:srgbClr val="FF7441"/>
                </a:solidFill>
                <a:latin typeface="Arial" charset="0"/>
                <a:cs typeface="Arial" charset="0"/>
              </a:rPr>
              <a:t>Consistency </a:t>
            </a:r>
            <a:r>
              <a:rPr lang="en-US" sz="2000" dirty="0" smtClean="0">
                <a:solidFill>
                  <a:srgbClr val="FF7441"/>
                </a:solidFill>
                <a:latin typeface="Arial" charset="0"/>
                <a:cs typeface="Arial" charset="0"/>
              </a:rPr>
              <a:t>Determination</a:t>
            </a:r>
          </a:p>
          <a:p>
            <a:pPr>
              <a:lnSpc>
                <a:spcPts val="2000"/>
              </a:lnSpc>
              <a:spcBef>
                <a:spcPct val="0"/>
              </a:spcBef>
            </a:pPr>
            <a:endParaRPr lang="en-US" sz="2000" dirty="0">
              <a:solidFill>
                <a:srgbClr val="FF7441"/>
              </a:solidFill>
              <a:latin typeface="Arial" charset="0"/>
              <a:cs typeface="Arial" charset="0"/>
            </a:endParaRPr>
          </a:p>
          <a:p>
            <a:pPr>
              <a:lnSpc>
                <a:spcPts val="2000"/>
              </a:lnSpc>
              <a:spcBef>
                <a:spcPct val="0"/>
              </a:spcBef>
            </a:pPr>
            <a:r>
              <a:rPr lang="en-US" sz="2000" dirty="0" smtClean="0">
                <a:solidFill>
                  <a:srgbClr val="FF7441"/>
                </a:solidFill>
                <a:latin typeface="Arial" charset="0"/>
                <a:cs typeface="Arial" charset="0"/>
              </a:rPr>
              <a:t>NHPA: </a:t>
            </a:r>
            <a:r>
              <a:rPr lang="en-US" sz="2000" dirty="0">
                <a:solidFill>
                  <a:srgbClr val="FF7441"/>
                </a:solidFill>
                <a:latin typeface="Arial" charset="0"/>
                <a:cs typeface="Arial" charset="0"/>
              </a:rPr>
              <a:t>Sec. 106 </a:t>
            </a:r>
            <a:r>
              <a:rPr lang="en-US" sz="2000" dirty="0" smtClean="0">
                <a:solidFill>
                  <a:srgbClr val="FF7441"/>
                </a:solidFill>
                <a:latin typeface="Arial" charset="0"/>
                <a:cs typeface="Arial" charset="0"/>
              </a:rPr>
              <a:t>consultation</a:t>
            </a:r>
          </a:p>
          <a:p>
            <a:pPr>
              <a:lnSpc>
                <a:spcPts val="2000"/>
              </a:lnSpc>
              <a:spcBef>
                <a:spcPct val="0"/>
              </a:spcBef>
            </a:pPr>
            <a:endParaRPr lang="en-US" sz="2000" dirty="0">
              <a:solidFill>
                <a:srgbClr val="FF7441"/>
              </a:solidFill>
              <a:latin typeface="Arial" charset="0"/>
              <a:cs typeface="Arial" charset="0"/>
            </a:endParaRPr>
          </a:p>
          <a:p>
            <a:pPr>
              <a:lnSpc>
                <a:spcPts val="2000"/>
              </a:lnSpc>
              <a:spcBef>
                <a:spcPct val="0"/>
              </a:spcBef>
            </a:pPr>
            <a:r>
              <a:rPr lang="en-US" sz="2000" dirty="0" smtClean="0">
                <a:solidFill>
                  <a:srgbClr val="FF7441"/>
                </a:solidFill>
                <a:latin typeface="Arial" charset="0"/>
                <a:cs typeface="Arial" charset="0"/>
              </a:rPr>
              <a:t>MBTA: Special Permit</a:t>
            </a:r>
          </a:p>
          <a:p>
            <a:pPr>
              <a:lnSpc>
                <a:spcPts val="2000"/>
              </a:lnSpc>
              <a:spcBef>
                <a:spcPct val="0"/>
              </a:spcBef>
            </a:pPr>
            <a:endParaRPr lang="en-US" sz="2000" dirty="0">
              <a:solidFill>
                <a:srgbClr val="FF7441"/>
              </a:solidFill>
              <a:latin typeface="Arial" charset="0"/>
              <a:cs typeface="Arial" charset="0"/>
            </a:endParaRPr>
          </a:p>
          <a:p>
            <a:pPr>
              <a:lnSpc>
                <a:spcPts val="2000"/>
              </a:lnSpc>
              <a:spcBef>
                <a:spcPct val="0"/>
              </a:spcBef>
            </a:pPr>
            <a:r>
              <a:rPr lang="en-US" sz="2000" dirty="0" smtClean="0">
                <a:solidFill>
                  <a:srgbClr val="FF7441"/>
                </a:solidFill>
                <a:latin typeface="Arial" charset="0"/>
                <a:cs typeface="Arial" charset="0"/>
              </a:rPr>
              <a:t>FWS: Pesticide Use Permit</a:t>
            </a:r>
          </a:p>
          <a:p>
            <a:pPr>
              <a:lnSpc>
                <a:spcPts val="2000"/>
              </a:lnSpc>
              <a:spcBef>
                <a:spcPct val="0"/>
              </a:spcBef>
            </a:pPr>
            <a:endParaRPr lang="en-US" sz="2000" dirty="0">
              <a:solidFill>
                <a:srgbClr val="FF7441"/>
              </a:solidFill>
              <a:latin typeface="Arial" charset="0"/>
              <a:cs typeface="Arial" charset="0"/>
            </a:endParaRPr>
          </a:p>
          <a:p>
            <a:pPr>
              <a:lnSpc>
                <a:spcPts val="2000"/>
              </a:lnSpc>
              <a:spcBef>
                <a:spcPct val="0"/>
              </a:spcBef>
            </a:pPr>
            <a:r>
              <a:rPr lang="en-US" sz="2000" dirty="0" smtClean="0">
                <a:solidFill>
                  <a:srgbClr val="FF7441"/>
                </a:solidFill>
                <a:latin typeface="Arial" charset="0"/>
                <a:cs typeface="Arial" charset="0"/>
              </a:rPr>
              <a:t>WA: Minimum Requirements Analysis</a:t>
            </a:r>
          </a:p>
          <a:p>
            <a:pPr>
              <a:lnSpc>
                <a:spcPts val="2000"/>
              </a:lnSpc>
              <a:spcBef>
                <a:spcPct val="0"/>
              </a:spcBef>
            </a:pPr>
            <a:endParaRPr lang="en-US" sz="2000" dirty="0">
              <a:solidFill>
                <a:srgbClr val="FF7441"/>
              </a:solidFill>
              <a:latin typeface="Arial" charset="0"/>
              <a:cs typeface="Arial" charset="0"/>
            </a:endParaRPr>
          </a:p>
          <a:p>
            <a:pPr>
              <a:lnSpc>
                <a:spcPts val="2000"/>
              </a:lnSpc>
              <a:spcBef>
                <a:spcPct val="0"/>
              </a:spcBef>
            </a:pPr>
            <a:r>
              <a:rPr lang="en-US" sz="2000" dirty="0" smtClean="0">
                <a:solidFill>
                  <a:srgbClr val="FF7441"/>
                </a:solidFill>
                <a:latin typeface="Arial" charset="0"/>
                <a:cs typeface="Arial" charset="0"/>
              </a:rPr>
              <a:t>CWA: </a:t>
            </a:r>
            <a:r>
              <a:rPr lang="en-US" sz="2000" dirty="0">
                <a:solidFill>
                  <a:srgbClr val="FF7441"/>
                </a:solidFill>
                <a:latin typeface="Arial" charset="0"/>
                <a:cs typeface="Arial" charset="0"/>
              </a:rPr>
              <a:t>NPDES </a:t>
            </a:r>
            <a:r>
              <a:rPr lang="en-US" sz="2000" dirty="0" smtClean="0">
                <a:solidFill>
                  <a:srgbClr val="FF7441"/>
                </a:solidFill>
                <a:latin typeface="Arial" charset="0"/>
                <a:cs typeface="Arial" charset="0"/>
              </a:rPr>
              <a:t>Permit</a:t>
            </a:r>
            <a:endParaRPr lang="en-US" sz="2000" dirty="0">
              <a:solidFill>
                <a:srgbClr val="FF7441"/>
              </a:solidFill>
              <a:latin typeface="Arial" charset="0"/>
              <a:cs typeface="Arial" charset="0"/>
            </a:endParaRPr>
          </a:p>
        </p:txBody>
      </p:sp>
      <p:sp>
        <p:nvSpPr>
          <p:cNvPr id="8" name="Text Placeholder 7"/>
          <p:cNvSpPr>
            <a:spLocks noGrp="1"/>
          </p:cNvSpPr>
          <p:nvPr>
            <p:ph type="body" sz="quarter" idx="4294967295"/>
          </p:nvPr>
        </p:nvSpPr>
        <p:spPr>
          <a:xfrm>
            <a:off x="5102225" y="1219200"/>
            <a:ext cx="4041775" cy="639763"/>
          </a:xfrm>
          <a:prstGeom prst="rect">
            <a:avLst/>
          </a:prstGeom>
        </p:spPr>
        <p:txBody>
          <a:bodyPr/>
          <a:lstStyle/>
          <a:p>
            <a:pPr marL="0" indent="0" algn="ctr">
              <a:spcBef>
                <a:spcPct val="0"/>
              </a:spcBef>
              <a:buNone/>
            </a:pPr>
            <a:r>
              <a:rPr lang="en-US" sz="400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latin typeface="Arial" charset="0"/>
                <a:cs typeface="Arial" charset="0"/>
              </a:rPr>
              <a:t>State Permits</a:t>
            </a:r>
          </a:p>
        </p:txBody>
      </p:sp>
      <p:sp>
        <p:nvSpPr>
          <p:cNvPr id="9" name="Content Placeholder 8"/>
          <p:cNvSpPr>
            <a:spLocks noGrp="1"/>
          </p:cNvSpPr>
          <p:nvPr>
            <p:ph sz="quarter" idx="4294967295"/>
          </p:nvPr>
        </p:nvSpPr>
        <p:spPr>
          <a:xfrm>
            <a:off x="4929353" y="2133600"/>
            <a:ext cx="4214648" cy="4374930"/>
          </a:xfrm>
          <a:prstGeom prst="rect">
            <a:avLst/>
          </a:prstGeom>
        </p:spPr>
        <p:txBody>
          <a:bodyPr>
            <a:normAutofit/>
          </a:bodyPr>
          <a:lstStyle/>
          <a:p>
            <a:pPr>
              <a:lnSpc>
                <a:spcPts val="2000"/>
              </a:lnSpc>
              <a:spcBef>
                <a:spcPct val="0"/>
              </a:spcBef>
            </a:pPr>
            <a:r>
              <a:rPr lang="en-US" sz="2000" dirty="0">
                <a:solidFill>
                  <a:srgbClr val="FF7441"/>
                </a:solidFill>
                <a:latin typeface="Arial" charset="0"/>
                <a:cs typeface="Arial" charset="0"/>
              </a:rPr>
              <a:t>CA Pesticide </a:t>
            </a:r>
            <a:r>
              <a:rPr lang="en-US" sz="2000" dirty="0" smtClean="0">
                <a:solidFill>
                  <a:srgbClr val="FF7441"/>
                </a:solidFill>
                <a:latin typeface="Arial" charset="0"/>
                <a:cs typeface="Arial" charset="0"/>
              </a:rPr>
              <a:t>Applicator License</a:t>
            </a:r>
          </a:p>
          <a:p>
            <a:pPr marL="0" indent="0">
              <a:lnSpc>
                <a:spcPts val="2000"/>
              </a:lnSpc>
              <a:spcBef>
                <a:spcPct val="0"/>
              </a:spcBef>
              <a:buNone/>
            </a:pPr>
            <a:r>
              <a:rPr lang="en-US" sz="2000" dirty="0" smtClean="0">
                <a:solidFill>
                  <a:srgbClr val="FF7441"/>
                </a:solidFill>
                <a:latin typeface="Arial" charset="0"/>
                <a:cs typeface="Arial" charset="0"/>
              </a:rPr>
              <a:t> </a:t>
            </a:r>
            <a:endParaRPr lang="en-US" sz="2000" dirty="0">
              <a:solidFill>
                <a:srgbClr val="FF7441"/>
              </a:solidFill>
              <a:latin typeface="Arial" charset="0"/>
              <a:cs typeface="Arial" charset="0"/>
            </a:endParaRPr>
          </a:p>
          <a:p>
            <a:pPr>
              <a:lnSpc>
                <a:spcPts val="2000"/>
              </a:lnSpc>
              <a:spcBef>
                <a:spcPct val="0"/>
              </a:spcBef>
            </a:pPr>
            <a:r>
              <a:rPr lang="en-US" sz="2000" dirty="0">
                <a:solidFill>
                  <a:srgbClr val="FF7441"/>
                </a:solidFill>
                <a:latin typeface="Arial" charset="0"/>
                <a:cs typeface="Arial" charset="0"/>
              </a:rPr>
              <a:t>Cal </a:t>
            </a:r>
            <a:r>
              <a:rPr lang="en-US" sz="2000" dirty="0" smtClean="0">
                <a:solidFill>
                  <a:srgbClr val="FF7441"/>
                </a:solidFill>
                <a:latin typeface="Arial" charset="0"/>
                <a:cs typeface="Arial" charset="0"/>
              </a:rPr>
              <a:t>ASBS: Discharge Permit</a:t>
            </a:r>
          </a:p>
          <a:p>
            <a:pPr>
              <a:lnSpc>
                <a:spcPts val="2000"/>
              </a:lnSpc>
              <a:spcBef>
                <a:spcPct val="0"/>
              </a:spcBef>
            </a:pPr>
            <a:endParaRPr lang="en-US" sz="2000" dirty="0">
              <a:solidFill>
                <a:srgbClr val="FF7441"/>
              </a:solidFill>
              <a:latin typeface="Arial" charset="0"/>
              <a:cs typeface="Arial" charset="0"/>
            </a:endParaRPr>
          </a:p>
          <a:p>
            <a:pPr>
              <a:lnSpc>
                <a:spcPts val="2000"/>
              </a:lnSpc>
              <a:spcBef>
                <a:spcPct val="0"/>
              </a:spcBef>
            </a:pPr>
            <a:r>
              <a:rPr lang="en-US" sz="2000" dirty="0" smtClean="0">
                <a:solidFill>
                  <a:srgbClr val="FF7441"/>
                </a:solidFill>
                <a:latin typeface="Arial" charset="0"/>
                <a:cs typeface="Arial" charset="0"/>
              </a:rPr>
              <a:t>CDFW: </a:t>
            </a:r>
            <a:r>
              <a:rPr lang="en-US" sz="2000" dirty="0">
                <a:solidFill>
                  <a:srgbClr val="FF7441"/>
                </a:solidFill>
                <a:latin typeface="Arial" charset="0"/>
                <a:cs typeface="Arial" charset="0"/>
              </a:rPr>
              <a:t>Special Closure </a:t>
            </a:r>
            <a:r>
              <a:rPr lang="en-US" sz="2000" dirty="0" smtClean="0">
                <a:solidFill>
                  <a:srgbClr val="FF7441"/>
                </a:solidFill>
                <a:latin typeface="Arial" charset="0"/>
                <a:cs typeface="Arial" charset="0"/>
              </a:rPr>
              <a:t>permit</a:t>
            </a:r>
          </a:p>
          <a:p>
            <a:pPr>
              <a:lnSpc>
                <a:spcPts val="2000"/>
              </a:lnSpc>
              <a:spcBef>
                <a:spcPct val="0"/>
              </a:spcBef>
            </a:pPr>
            <a:endParaRPr lang="en-US" sz="2000" dirty="0">
              <a:solidFill>
                <a:srgbClr val="FF7441"/>
              </a:solidFill>
              <a:latin typeface="Arial" charset="0"/>
              <a:cs typeface="Arial" charset="0"/>
            </a:endParaRPr>
          </a:p>
          <a:p>
            <a:pPr>
              <a:lnSpc>
                <a:spcPts val="2000"/>
              </a:lnSpc>
              <a:spcBef>
                <a:spcPct val="0"/>
              </a:spcBef>
            </a:pPr>
            <a:r>
              <a:rPr lang="en-US" sz="2000" dirty="0" smtClean="0">
                <a:solidFill>
                  <a:srgbClr val="FF7441"/>
                </a:solidFill>
                <a:latin typeface="Arial" charset="0"/>
                <a:cs typeface="Arial" charset="0"/>
              </a:rPr>
              <a:t>CDFW: </a:t>
            </a:r>
            <a:r>
              <a:rPr lang="en-US" sz="2000" dirty="0">
                <a:solidFill>
                  <a:srgbClr val="FF7441"/>
                </a:solidFill>
                <a:latin typeface="Arial" charset="0"/>
                <a:cs typeface="Arial" charset="0"/>
              </a:rPr>
              <a:t>Collection </a:t>
            </a:r>
            <a:r>
              <a:rPr lang="en-US" sz="2000" dirty="0" smtClean="0">
                <a:solidFill>
                  <a:srgbClr val="FF7441"/>
                </a:solidFill>
                <a:latin typeface="Arial" charset="0"/>
                <a:cs typeface="Arial" charset="0"/>
              </a:rPr>
              <a:t>permits</a:t>
            </a:r>
          </a:p>
          <a:p>
            <a:pPr>
              <a:lnSpc>
                <a:spcPts val="2000"/>
              </a:lnSpc>
              <a:spcBef>
                <a:spcPct val="0"/>
              </a:spcBef>
            </a:pPr>
            <a:endParaRPr lang="en-US" sz="2000" dirty="0" smtClean="0">
              <a:solidFill>
                <a:srgbClr val="FF7441"/>
              </a:solidFill>
              <a:latin typeface="Arial" charset="0"/>
              <a:cs typeface="Arial" charset="0"/>
            </a:endParaRPr>
          </a:p>
          <a:p>
            <a:pPr>
              <a:lnSpc>
                <a:spcPts val="2000"/>
              </a:lnSpc>
              <a:spcBef>
                <a:spcPct val="0"/>
              </a:spcBef>
            </a:pPr>
            <a:r>
              <a:rPr lang="en-US" sz="2000" dirty="0" smtClean="0">
                <a:solidFill>
                  <a:srgbClr val="FF7441"/>
                </a:solidFill>
                <a:latin typeface="Arial" charset="0"/>
                <a:cs typeface="Arial" charset="0"/>
              </a:rPr>
              <a:t>CDFW: Marine </a:t>
            </a:r>
            <a:r>
              <a:rPr lang="en-US" sz="2000" dirty="0">
                <a:solidFill>
                  <a:srgbClr val="FF7441"/>
                </a:solidFill>
                <a:latin typeface="Arial" charset="0"/>
                <a:cs typeface="Arial" charset="0"/>
              </a:rPr>
              <a:t>Take permits</a:t>
            </a:r>
          </a:p>
          <a:p>
            <a:pPr marL="0" indent="0">
              <a:lnSpc>
                <a:spcPts val="2000"/>
              </a:lnSpc>
              <a:spcBef>
                <a:spcPct val="0"/>
              </a:spcBef>
              <a:buNone/>
            </a:pPr>
            <a:endParaRPr lang="en-US" sz="2000" dirty="0">
              <a:solidFill>
                <a:srgbClr val="FF7441"/>
              </a:solidFill>
              <a:latin typeface="Arial" charset="0"/>
              <a:cs typeface="Arial" charset="0"/>
            </a:endParaRPr>
          </a:p>
          <a:p>
            <a:endParaRPr lang="en-US" dirty="0"/>
          </a:p>
          <a:p>
            <a:endParaRPr lang="en-US" dirty="0"/>
          </a:p>
        </p:txBody>
      </p:sp>
    </p:spTree>
    <p:extLst>
      <p:ext uri="{BB962C8B-B14F-4D97-AF65-F5344CB8AC3E}">
        <p14:creationId xmlns:p14="http://schemas.microsoft.com/office/powerpoint/2010/main" val="23308812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http://www.prbo.org/cms/images/marine/SEFI_seabirds/TUPU_ASchmidt.jpg">
            <a:hlinkClick r:id="rId3"/>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b="-1399"/>
          <a:stretch/>
        </p:blipFill>
        <p:spPr bwMode="auto">
          <a:xfrm>
            <a:off x="0" y="0"/>
            <a:ext cx="4659586" cy="6989379"/>
          </a:xfrm>
          <a:prstGeom prst="rect">
            <a:avLst/>
          </a:prstGeom>
          <a:noFill/>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188148" y="2089486"/>
            <a:ext cx="4716101" cy="557781"/>
          </a:xfrm>
          <a:prstGeom prst="rect">
            <a:avLst/>
          </a:prstGeom>
          <a:noFill/>
        </p:spPr>
        <p:txBody>
          <a:bodyPr wrap="square" rtlCol="0">
            <a:spAutoFit/>
          </a:bodyPr>
          <a:lstStyle/>
          <a:p>
            <a:pPr>
              <a:lnSpc>
                <a:spcPts val="3200"/>
              </a:lnSpc>
            </a:pPr>
            <a:r>
              <a:rPr lang="en-US" sz="5400" b="0" dirty="0" smtClean="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rPr>
              <a:t>Thank you</a:t>
            </a:r>
            <a:endParaRPr lang="en-US" sz="5400" b="0" dirty="0">
              <a:ln w="3175">
                <a:solidFill>
                  <a:schemeClr val="tx1">
                    <a:lumMod val="95000"/>
                  </a:schemeClr>
                </a:solidFill>
                <a:prstDash val="solid"/>
              </a:ln>
              <a:gradFill>
                <a:gsLst>
                  <a:gs pos="100000">
                    <a:srgbClr val="215C79"/>
                  </a:gs>
                  <a:gs pos="71000">
                    <a:srgbClr val="ACBFC8"/>
                  </a:gs>
                  <a:gs pos="45000">
                    <a:schemeClr val="tx1">
                      <a:lumMod val="85000"/>
                    </a:schemeClr>
                  </a:gs>
                  <a:gs pos="19000">
                    <a:srgbClr val="FFFFFF"/>
                  </a:gs>
                </a:gsLst>
                <a:lin ang="5400000" scaled="0"/>
              </a:gradFill>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val="1495159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40" name="Picture 8" descr="wegu copy"/>
          <p:cNvPicPr>
            <a:picLocks noChangeAspect="1" noChangeArrowheads="1"/>
          </p:cNvPicPr>
          <p:nvPr/>
        </p:nvPicPr>
        <p:blipFill>
          <a:blip r:embed="rId3" cstate="screen"/>
          <a:srcRect/>
          <a:stretch>
            <a:fillRect/>
          </a:stretch>
        </p:blipFill>
        <p:spPr bwMode="auto">
          <a:xfrm>
            <a:off x="4876800" y="2209800"/>
            <a:ext cx="1784351" cy="1828800"/>
          </a:xfrm>
          <a:prstGeom prst="rect">
            <a:avLst/>
          </a:prstGeom>
          <a:ln>
            <a:noFill/>
          </a:ln>
          <a:effectLst>
            <a:outerShdw blurRad="292100" dist="139700" dir="2700000" algn="tl" rotWithShape="0">
              <a:srgbClr val="333333">
                <a:alpha val="65000"/>
              </a:srgbClr>
            </a:outerShdw>
          </a:effectLst>
        </p:spPr>
      </p:pic>
      <p:pic>
        <p:nvPicPr>
          <p:cNvPr id="44037" name="Picture 5" descr="PIGU "/>
          <p:cNvPicPr>
            <a:picLocks noChangeAspect="1" noChangeArrowheads="1"/>
          </p:cNvPicPr>
          <p:nvPr/>
        </p:nvPicPr>
        <p:blipFill>
          <a:blip r:embed="rId4" cstate="screen"/>
          <a:srcRect/>
          <a:stretch>
            <a:fillRect/>
          </a:stretch>
        </p:blipFill>
        <p:spPr bwMode="auto">
          <a:xfrm>
            <a:off x="2665412" y="4191000"/>
            <a:ext cx="1677988" cy="2057400"/>
          </a:xfrm>
          <a:prstGeom prst="rect">
            <a:avLst/>
          </a:prstGeom>
          <a:ln>
            <a:noFill/>
          </a:ln>
          <a:effectLst>
            <a:outerShdw blurRad="292100" dist="139700" dir="2700000" algn="tl" rotWithShape="0">
              <a:srgbClr val="333333">
                <a:alpha val="65000"/>
              </a:srgbClr>
            </a:outerShdw>
          </a:effectLst>
        </p:spPr>
      </p:pic>
      <p:sp>
        <p:nvSpPr>
          <p:cNvPr id="6148" name="TextBox 3"/>
          <p:cNvSpPr txBox="1">
            <a:spLocks noChangeArrowheads="1"/>
          </p:cNvSpPr>
          <p:nvPr/>
        </p:nvSpPr>
        <p:spPr bwMode="auto">
          <a:xfrm>
            <a:off x="2491365" y="860048"/>
            <a:ext cx="4693914" cy="1077218"/>
          </a:xfrm>
          <a:prstGeom prst="rect">
            <a:avLst/>
          </a:prstGeom>
          <a:noFill/>
          <a:ln w="9525">
            <a:noFill/>
            <a:miter lim="800000"/>
            <a:headEnd/>
            <a:tailEnd/>
          </a:ln>
        </p:spPr>
        <p:txBody>
          <a:bodyPr wrap="none">
            <a:spAutoFit/>
          </a:bodyPr>
          <a:lstStyle/>
          <a:p>
            <a:pPr algn="ctr"/>
            <a:r>
              <a:rPr lang="en-US" b="1" dirty="0" smtClean="0">
                <a:latin typeface="+mj-lt"/>
              </a:rPr>
              <a:t>300,000 </a:t>
            </a:r>
            <a:r>
              <a:rPr lang="en-US" b="1" dirty="0">
                <a:latin typeface="+mj-lt"/>
              </a:rPr>
              <a:t>Breeding Seabirds</a:t>
            </a:r>
          </a:p>
          <a:p>
            <a:pPr algn="ctr"/>
            <a:r>
              <a:rPr lang="en-US" b="1" dirty="0">
                <a:latin typeface="+mj-lt"/>
              </a:rPr>
              <a:t>13 Species</a:t>
            </a:r>
          </a:p>
        </p:txBody>
      </p:sp>
      <p:pic>
        <p:nvPicPr>
          <p:cNvPr id="6149" name="Picture 5" descr="Rhinoceros Auklet SE Farallon Island 06-30-08 780"/>
          <p:cNvPicPr>
            <a:picLocks noChangeAspect="1" noChangeArrowheads="1"/>
          </p:cNvPicPr>
          <p:nvPr/>
        </p:nvPicPr>
        <p:blipFill>
          <a:blip r:embed="rId5" cstate="screen"/>
          <a:srcRect/>
          <a:stretch>
            <a:fillRect/>
          </a:stretch>
        </p:blipFill>
        <p:spPr bwMode="auto">
          <a:xfrm>
            <a:off x="4724400" y="4495800"/>
            <a:ext cx="1971675" cy="1752600"/>
          </a:xfrm>
          <a:prstGeom prst="rect">
            <a:avLst/>
          </a:prstGeom>
          <a:ln>
            <a:noFill/>
          </a:ln>
          <a:effectLst>
            <a:outerShdw blurRad="292100" dist="139700" dir="2700000" algn="tl" rotWithShape="0">
              <a:srgbClr val="333333">
                <a:alpha val="65000"/>
              </a:srgbClr>
            </a:outerShdw>
          </a:effectLst>
        </p:spPr>
      </p:pic>
      <p:pic>
        <p:nvPicPr>
          <p:cNvPr id="6150" name="Picture 4" descr="Cassin's Auklet SE Farallon Island 06-30-08 765"/>
          <p:cNvPicPr>
            <a:picLocks noChangeAspect="1" noChangeArrowheads="1"/>
          </p:cNvPicPr>
          <p:nvPr/>
        </p:nvPicPr>
        <p:blipFill>
          <a:blip r:embed="rId6" cstate="screen"/>
          <a:srcRect/>
          <a:stretch>
            <a:fillRect/>
          </a:stretch>
        </p:blipFill>
        <p:spPr bwMode="auto">
          <a:xfrm>
            <a:off x="6934200" y="4495800"/>
            <a:ext cx="1967956" cy="1752600"/>
          </a:xfrm>
          <a:prstGeom prst="rect">
            <a:avLst/>
          </a:prstGeom>
          <a:ln>
            <a:noFill/>
          </a:ln>
          <a:effectLst>
            <a:outerShdw blurRad="292100" dist="139700" dir="2700000" algn="tl" rotWithShape="0">
              <a:srgbClr val="333333">
                <a:alpha val="65000"/>
              </a:srgbClr>
            </a:outerShdw>
          </a:effectLst>
        </p:spPr>
      </p:pic>
      <p:pic>
        <p:nvPicPr>
          <p:cNvPr id="6151" name="Picture 5" descr="DSCN2538"/>
          <p:cNvPicPr>
            <a:picLocks noGrp="1" noChangeAspect="1" noChangeArrowheads="1"/>
          </p:cNvPicPr>
          <p:nvPr>
            <p:ph idx="4294967295"/>
          </p:nvPr>
        </p:nvPicPr>
        <p:blipFill>
          <a:blip r:embed="rId7" cstate="screen"/>
          <a:srcRect/>
          <a:stretch>
            <a:fillRect/>
          </a:stretch>
        </p:blipFill>
        <p:spPr>
          <a:xfrm>
            <a:off x="0" y="4191000"/>
            <a:ext cx="1905000" cy="2057400"/>
          </a:xfrm>
          <a:prstGeom prst="rect">
            <a:avLst/>
          </a:prstGeom>
          <a:ln>
            <a:noFill/>
          </a:ln>
          <a:effectLst>
            <a:outerShdw blurRad="292100" dist="139700" dir="2700000" algn="tl" rotWithShape="0">
              <a:srgbClr val="333333">
                <a:alpha val="65000"/>
              </a:srgbClr>
            </a:outerShdw>
          </a:effectLst>
        </p:spPr>
      </p:pic>
      <p:pic>
        <p:nvPicPr>
          <p:cNvPr id="6152" name="Picture 4" descr="Brandt's Cormorant SE Farallon Island 06-22-08 159"/>
          <p:cNvPicPr>
            <a:picLocks noChangeAspect="1" noChangeArrowheads="1"/>
          </p:cNvPicPr>
          <p:nvPr/>
        </p:nvPicPr>
        <p:blipFill>
          <a:blip r:embed="rId8" cstate="screen"/>
          <a:srcRect/>
          <a:stretch>
            <a:fillRect/>
          </a:stretch>
        </p:blipFill>
        <p:spPr bwMode="auto">
          <a:xfrm>
            <a:off x="304800" y="2209800"/>
            <a:ext cx="2067983" cy="1550987"/>
          </a:xfrm>
          <a:prstGeom prst="rect">
            <a:avLst/>
          </a:prstGeom>
          <a:ln>
            <a:noFill/>
          </a:ln>
          <a:effectLst>
            <a:outerShdw blurRad="292100" dist="139700" dir="2700000" algn="tl" rotWithShape="0">
              <a:srgbClr val="333333">
                <a:alpha val="65000"/>
              </a:srgbClr>
            </a:outerShdw>
          </a:effectLst>
        </p:spPr>
      </p:pic>
      <p:pic>
        <p:nvPicPr>
          <p:cNvPr id="6153" name="Picture 4" descr="IMG_3267"/>
          <p:cNvPicPr>
            <a:picLocks noChangeAspect="1" noChangeArrowheads="1"/>
          </p:cNvPicPr>
          <p:nvPr/>
        </p:nvPicPr>
        <p:blipFill>
          <a:blip r:embed="rId9" cstate="screen"/>
          <a:srcRect/>
          <a:stretch>
            <a:fillRect/>
          </a:stretch>
        </p:blipFill>
        <p:spPr bwMode="auto">
          <a:xfrm>
            <a:off x="6934200" y="2209800"/>
            <a:ext cx="1992804" cy="1752600"/>
          </a:xfrm>
          <a:prstGeom prst="rect">
            <a:avLst/>
          </a:prstGeom>
          <a:ln>
            <a:noFill/>
          </a:ln>
          <a:effectLst>
            <a:outerShdw blurRad="292100" dist="139700" dir="2700000" algn="tl" rotWithShape="0">
              <a:srgbClr val="333333">
                <a:alpha val="65000"/>
              </a:srgbClr>
            </a:outerShdw>
          </a:effectLst>
        </p:spPr>
      </p:pic>
      <p:pic>
        <p:nvPicPr>
          <p:cNvPr id="6154" name="Picture 5" descr="IMG_7809"/>
          <p:cNvPicPr>
            <a:picLocks noChangeAspect="1" noChangeArrowheads="1"/>
          </p:cNvPicPr>
          <p:nvPr/>
        </p:nvPicPr>
        <p:blipFill>
          <a:blip r:embed="rId10" cstate="screen"/>
          <a:srcRect/>
          <a:stretch>
            <a:fillRect/>
          </a:stretch>
        </p:blipFill>
        <p:spPr bwMode="auto">
          <a:xfrm>
            <a:off x="2667000" y="2209800"/>
            <a:ext cx="1828800" cy="1756833"/>
          </a:xfrm>
          <a:prstGeom prst="rect">
            <a:avLst/>
          </a:prstGeom>
          <a:ln>
            <a:noFill/>
          </a:ln>
          <a:effectLst>
            <a:outerShdw blurRad="292100" dist="139700" dir="2700000" algn="tl" rotWithShape="0">
              <a:srgbClr val="333333">
                <a:alpha val="65000"/>
              </a:srgbClr>
            </a:outerShdw>
          </a:effectLst>
        </p:spPr>
      </p:pic>
      <p:sp>
        <p:nvSpPr>
          <p:cNvPr id="6155" name="TextBox 4"/>
          <p:cNvSpPr txBox="1">
            <a:spLocks noChangeArrowheads="1"/>
          </p:cNvSpPr>
          <p:nvPr/>
        </p:nvSpPr>
        <p:spPr bwMode="auto">
          <a:xfrm>
            <a:off x="261150" y="1752600"/>
            <a:ext cx="2024850" cy="369332"/>
          </a:xfrm>
          <a:prstGeom prst="rect">
            <a:avLst/>
          </a:prstGeom>
          <a:noFill/>
          <a:ln w="9525">
            <a:noFill/>
            <a:miter lim="800000"/>
            <a:headEnd/>
            <a:tailEnd/>
          </a:ln>
        </p:spPr>
        <p:txBody>
          <a:bodyPr wrap="none">
            <a:spAutoFit/>
          </a:bodyPr>
          <a:lstStyle/>
          <a:p>
            <a:r>
              <a:rPr lang="en-US" sz="1800" dirty="0">
                <a:latin typeface="+mn-lt"/>
              </a:rPr>
              <a:t>Brandt’s Cormorant</a:t>
            </a:r>
          </a:p>
        </p:txBody>
      </p:sp>
      <p:sp>
        <p:nvSpPr>
          <p:cNvPr id="6156" name="TextBox 22"/>
          <p:cNvSpPr txBox="1">
            <a:spLocks noChangeArrowheads="1"/>
          </p:cNvSpPr>
          <p:nvPr/>
        </p:nvSpPr>
        <p:spPr bwMode="auto">
          <a:xfrm>
            <a:off x="2625736" y="1752600"/>
            <a:ext cx="1870064" cy="369332"/>
          </a:xfrm>
          <a:prstGeom prst="rect">
            <a:avLst/>
          </a:prstGeom>
          <a:noFill/>
          <a:ln w="9525">
            <a:noFill/>
            <a:miter lim="800000"/>
            <a:headEnd/>
            <a:tailEnd/>
          </a:ln>
        </p:spPr>
        <p:txBody>
          <a:bodyPr wrap="none">
            <a:spAutoFit/>
          </a:bodyPr>
          <a:lstStyle/>
          <a:p>
            <a:r>
              <a:rPr lang="en-US" sz="1800" dirty="0">
                <a:latin typeface="+mn-lt"/>
              </a:rPr>
              <a:t>Ashy Storm-Petrel</a:t>
            </a:r>
          </a:p>
        </p:txBody>
      </p:sp>
      <p:sp>
        <p:nvSpPr>
          <p:cNvPr id="6157" name="TextBox 23"/>
          <p:cNvSpPr txBox="1">
            <a:spLocks noChangeArrowheads="1"/>
          </p:cNvSpPr>
          <p:nvPr/>
        </p:nvSpPr>
        <p:spPr bwMode="auto">
          <a:xfrm>
            <a:off x="5074757" y="1752600"/>
            <a:ext cx="1402243" cy="369332"/>
          </a:xfrm>
          <a:prstGeom prst="rect">
            <a:avLst/>
          </a:prstGeom>
          <a:noFill/>
          <a:ln w="9525">
            <a:noFill/>
            <a:miter lim="800000"/>
            <a:headEnd/>
            <a:tailEnd/>
          </a:ln>
        </p:spPr>
        <p:txBody>
          <a:bodyPr wrap="none">
            <a:spAutoFit/>
          </a:bodyPr>
          <a:lstStyle/>
          <a:p>
            <a:r>
              <a:rPr lang="en-US" sz="1800" dirty="0">
                <a:latin typeface="+mn-lt"/>
              </a:rPr>
              <a:t>Western Gull</a:t>
            </a:r>
          </a:p>
        </p:txBody>
      </p:sp>
      <p:sp>
        <p:nvSpPr>
          <p:cNvPr id="6158" name="TextBox 24"/>
          <p:cNvSpPr txBox="1">
            <a:spLocks noChangeArrowheads="1"/>
          </p:cNvSpPr>
          <p:nvPr/>
        </p:nvSpPr>
        <p:spPr bwMode="auto">
          <a:xfrm>
            <a:off x="304800" y="6336268"/>
            <a:ext cx="1686872" cy="369332"/>
          </a:xfrm>
          <a:prstGeom prst="rect">
            <a:avLst/>
          </a:prstGeom>
          <a:noFill/>
          <a:ln w="9525">
            <a:noFill/>
            <a:miter lim="800000"/>
            <a:headEnd/>
            <a:tailEnd/>
          </a:ln>
        </p:spPr>
        <p:txBody>
          <a:bodyPr wrap="none">
            <a:spAutoFit/>
          </a:bodyPr>
          <a:lstStyle/>
          <a:p>
            <a:r>
              <a:rPr lang="en-US" sz="1800" dirty="0">
                <a:latin typeface="+mn-lt"/>
              </a:rPr>
              <a:t>Common Murre</a:t>
            </a:r>
          </a:p>
        </p:txBody>
      </p:sp>
      <p:sp>
        <p:nvSpPr>
          <p:cNvPr id="6159" name="TextBox 25"/>
          <p:cNvSpPr txBox="1">
            <a:spLocks noChangeArrowheads="1"/>
          </p:cNvSpPr>
          <p:nvPr/>
        </p:nvSpPr>
        <p:spPr bwMode="auto">
          <a:xfrm>
            <a:off x="2619427" y="6324600"/>
            <a:ext cx="1800173" cy="369332"/>
          </a:xfrm>
          <a:prstGeom prst="rect">
            <a:avLst/>
          </a:prstGeom>
          <a:noFill/>
          <a:ln w="9525">
            <a:noFill/>
            <a:miter lim="800000"/>
            <a:headEnd/>
            <a:tailEnd/>
          </a:ln>
        </p:spPr>
        <p:txBody>
          <a:bodyPr wrap="none">
            <a:spAutoFit/>
          </a:bodyPr>
          <a:lstStyle/>
          <a:p>
            <a:r>
              <a:rPr lang="en-US" sz="1800" dirty="0">
                <a:latin typeface="+mn-lt"/>
              </a:rPr>
              <a:t>Pigeon Guillemot</a:t>
            </a:r>
          </a:p>
        </p:txBody>
      </p:sp>
      <p:sp>
        <p:nvSpPr>
          <p:cNvPr id="6160" name="TextBox 26"/>
          <p:cNvSpPr txBox="1">
            <a:spLocks noChangeArrowheads="1"/>
          </p:cNvSpPr>
          <p:nvPr/>
        </p:nvSpPr>
        <p:spPr bwMode="auto">
          <a:xfrm>
            <a:off x="7239000" y="1752600"/>
            <a:ext cx="1752600" cy="369332"/>
          </a:xfrm>
          <a:prstGeom prst="rect">
            <a:avLst/>
          </a:prstGeom>
          <a:noFill/>
          <a:ln w="9525">
            <a:noFill/>
            <a:miter lim="800000"/>
            <a:headEnd/>
            <a:tailEnd/>
          </a:ln>
        </p:spPr>
        <p:txBody>
          <a:bodyPr wrap="square">
            <a:spAutoFit/>
          </a:bodyPr>
          <a:lstStyle/>
          <a:p>
            <a:r>
              <a:rPr lang="en-US" sz="1800" dirty="0" smtClean="0">
                <a:latin typeface="+mn-lt"/>
              </a:rPr>
              <a:t>Tufted Puffin</a:t>
            </a:r>
            <a:endParaRPr lang="en-US" sz="1800" dirty="0">
              <a:latin typeface="+mn-lt"/>
            </a:endParaRPr>
          </a:p>
        </p:txBody>
      </p:sp>
      <p:sp>
        <p:nvSpPr>
          <p:cNvPr id="6161" name="TextBox 27"/>
          <p:cNvSpPr txBox="1">
            <a:spLocks noChangeArrowheads="1"/>
          </p:cNvSpPr>
          <p:nvPr/>
        </p:nvSpPr>
        <p:spPr bwMode="auto">
          <a:xfrm>
            <a:off x="7124449" y="6324600"/>
            <a:ext cx="1562351" cy="369332"/>
          </a:xfrm>
          <a:prstGeom prst="rect">
            <a:avLst/>
          </a:prstGeom>
          <a:noFill/>
          <a:ln w="9525">
            <a:noFill/>
            <a:miter lim="800000"/>
            <a:headEnd/>
            <a:tailEnd/>
          </a:ln>
        </p:spPr>
        <p:txBody>
          <a:bodyPr wrap="none">
            <a:spAutoFit/>
          </a:bodyPr>
          <a:lstStyle/>
          <a:p>
            <a:r>
              <a:rPr lang="en-US" sz="1800" dirty="0">
                <a:latin typeface="+mn-lt"/>
              </a:rPr>
              <a:t>Cassin’s Auklet</a:t>
            </a:r>
          </a:p>
        </p:txBody>
      </p:sp>
      <p:sp>
        <p:nvSpPr>
          <p:cNvPr id="6162" name="TextBox 28"/>
          <p:cNvSpPr txBox="1">
            <a:spLocks noChangeArrowheads="1"/>
          </p:cNvSpPr>
          <p:nvPr/>
        </p:nvSpPr>
        <p:spPr bwMode="auto">
          <a:xfrm>
            <a:off x="4800600" y="6324600"/>
            <a:ext cx="2057400" cy="369332"/>
          </a:xfrm>
          <a:prstGeom prst="rect">
            <a:avLst/>
          </a:prstGeom>
          <a:noFill/>
          <a:ln w="9525">
            <a:noFill/>
            <a:miter lim="800000"/>
            <a:headEnd/>
            <a:tailEnd/>
          </a:ln>
        </p:spPr>
        <p:txBody>
          <a:bodyPr wrap="square">
            <a:spAutoFit/>
          </a:bodyPr>
          <a:lstStyle/>
          <a:p>
            <a:r>
              <a:rPr lang="en-US" sz="1800" dirty="0" smtClean="0">
                <a:latin typeface="+mn-lt"/>
              </a:rPr>
              <a:t>Rhinoceros Auklet</a:t>
            </a:r>
            <a:endParaRPr lang="en-US" sz="1800" dirty="0">
              <a:latin typeface="+mn-lt"/>
            </a:endParaRPr>
          </a:p>
        </p:txBody>
      </p:sp>
      <p:sp>
        <p:nvSpPr>
          <p:cNvPr id="19"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t>South </a:t>
            </a:r>
            <a:r>
              <a:rPr lang="en-US" sz="2800" b="1" dirty="0" err="1"/>
              <a:t>Farallon</a:t>
            </a:r>
            <a:r>
              <a:rPr lang="en-US" sz="2800" b="1" dirty="0"/>
              <a:t> </a:t>
            </a:r>
            <a:r>
              <a:rPr lang="en-US" sz="2800" b="1" dirty="0" smtClean="0"/>
              <a:t>Islands</a:t>
            </a:r>
          </a:p>
        </p:txBody>
      </p:sp>
      <p:pic>
        <p:nvPicPr>
          <p:cNvPr id="20" name="Picture 12" descr="fws"/>
          <p:cNvPicPr>
            <a:picLocks noChangeAspect="1" noChangeArrowheads="1"/>
          </p:cNvPicPr>
          <p:nvPr/>
        </p:nvPicPr>
        <p:blipFill>
          <a:blip r:embed="rId11" cstate="screen">
            <a:clrChange>
              <a:clrFrom>
                <a:srgbClr val="E91514"/>
              </a:clrFrom>
              <a:clrTo>
                <a:srgbClr val="E91514">
                  <a:alpha val="0"/>
                </a:srgbClr>
              </a:clrTo>
            </a:clrChange>
          </a:blip>
          <a:srcRect/>
          <a:stretch>
            <a:fillRect/>
          </a:stretch>
        </p:blipFill>
        <p:spPr bwMode="auto">
          <a:xfrm>
            <a:off x="0" y="0"/>
            <a:ext cx="1481959" cy="857680"/>
          </a:xfrm>
          <a:prstGeom prst="rect">
            <a:avLst/>
          </a:prstGeom>
          <a:noFill/>
          <a:ln w="9525">
            <a:noFill/>
            <a:miter lim="800000"/>
            <a:headEnd/>
            <a:tailEnd/>
          </a:ln>
        </p:spPr>
      </p:pic>
    </p:spTree>
    <p:extLst>
      <p:ext uri="{BB962C8B-B14F-4D97-AF65-F5344CB8AC3E}">
        <p14:creationId xmlns:p14="http://schemas.microsoft.com/office/powerpoint/2010/main" val="38715547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9600" y="1326453"/>
            <a:ext cx="7924800" cy="5333999"/>
          </a:xfrm>
          <a:prstGeom prst="rect">
            <a:avLst/>
          </a:prstGeom>
          <a:noFill/>
          <a:ln>
            <a:noFill/>
          </a:ln>
        </p:spPr>
      </p:pic>
      <p:sp>
        <p:nvSpPr>
          <p:cNvPr id="3" name="TextBox 2"/>
          <p:cNvSpPr txBox="1"/>
          <p:nvPr/>
        </p:nvSpPr>
        <p:spPr>
          <a:xfrm>
            <a:off x="-36785" y="152400"/>
            <a:ext cx="9180786" cy="954107"/>
          </a:xfrm>
          <a:prstGeom prst="rect">
            <a:avLst/>
          </a:prstGeom>
          <a:noFill/>
        </p:spPr>
        <p:txBody>
          <a:bodyPr wrap="square" rtlCol="0">
            <a:spAutoFit/>
          </a:bodyPr>
          <a:lstStyle/>
          <a:p>
            <a:pPr algn="ctr"/>
            <a:r>
              <a:rPr lang="en-US" sz="2800" dirty="0">
                <a:ln w="3175">
                  <a:solidFill>
                    <a:schemeClr val="tx1">
                      <a:lumMod val="95000"/>
                    </a:schemeClr>
                  </a:solidFill>
                  <a:prstDash val="solid"/>
                </a:ln>
                <a:solidFill>
                  <a:schemeClr val="bg1">
                    <a:lumMod val="95000"/>
                    <a:lumOff val="5000"/>
                  </a:schemeClr>
                </a:solidFill>
              </a:rPr>
              <a:t>Western Gull PVA With and Without </a:t>
            </a:r>
          </a:p>
          <a:p>
            <a:pPr algn="ctr"/>
            <a:r>
              <a:rPr lang="en-US" sz="2800" dirty="0">
                <a:ln w="3175">
                  <a:solidFill>
                    <a:schemeClr val="tx1">
                      <a:lumMod val="95000"/>
                    </a:schemeClr>
                  </a:solidFill>
                  <a:prstDash val="solid"/>
                </a:ln>
                <a:solidFill>
                  <a:schemeClr val="bg1">
                    <a:lumMod val="95000"/>
                    <a:lumOff val="5000"/>
                  </a:schemeClr>
                </a:solidFill>
              </a:rPr>
              <a:t>Non-target Mortality</a:t>
            </a:r>
          </a:p>
        </p:txBody>
      </p:sp>
    </p:spTree>
    <p:extLst>
      <p:ext uri="{BB962C8B-B14F-4D97-AF65-F5344CB8AC3E}">
        <p14:creationId xmlns:p14="http://schemas.microsoft.com/office/powerpoint/2010/main" val="6218100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descr="300 ANL 954"/>
          <p:cNvPicPr>
            <a:picLocks noChangeAspect="1" noChangeArrowheads="1"/>
          </p:cNvPicPr>
          <p:nvPr/>
        </p:nvPicPr>
        <p:blipFill>
          <a:blip r:embed="rId3" cstate="screen"/>
          <a:srcRect/>
          <a:stretch>
            <a:fillRect/>
          </a:stretch>
        </p:blipFill>
        <p:spPr bwMode="auto">
          <a:xfrm>
            <a:off x="304800" y="4343400"/>
            <a:ext cx="2808287" cy="1836816"/>
          </a:xfrm>
          <a:prstGeom prst="rect">
            <a:avLst/>
          </a:prstGeom>
          <a:ln>
            <a:noFill/>
          </a:ln>
          <a:effectLst>
            <a:outerShdw blurRad="292100" dist="139700" dir="2700000" algn="tl" rotWithShape="0">
              <a:srgbClr val="333333">
                <a:alpha val="65000"/>
              </a:srgbClr>
            </a:outerShdw>
          </a:effectLst>
        </p:spPr>
      </p:pic>
      <p:pic>
        <p:nvPicPr>
          <p:cNvPr id="5" name="Picture 16" descr="phoca 2"/>
          <p:cNvPicPr>
            <a:picLocks noChangeAspect="1" noChangeArrowheads="1"/>
          </p:cNvPicPr>
          <p:nvPr/>
        </p:nvPicPr>
        <p:blipFill>
          <a:blip r:embed="rId4" cstate="screen"/>
          <a:srcRect/>
          <a:stretch>
            <a:fillRect/>
          </a:stretch>
        </p:blipFill>
        <p:spPr bwMode="auto">
          <a:xfrm>
            <a:off x="3352800" y="2743200"/>
            <a:ext cx="2293938" cy="2743200"/>
          </a:xfrm>
          <a:prstGeom prst="rect">
            <a:avLst/>
          </a:prstGeom>
          <a:ln>
            <a:noFill/>
          </a:ln>
          <a:effectLst>
            <a:outerShdw blurRad="292100" dist="139700" dir="2700000" algn="tl" rotWithShape="0">
              <a:srgbClr val="333333">
                <a:alpha val="65000"/>
              </a:srgbClr>
            </a:outerShdw>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81000" y="2286000"/>
            <a:ext cx="2635250" cy="1757285"/>
          </a:xfrm>
          <a:prstGeom prst="rect">
            <a:avLst/>
          </a:prstGeom>
          <a:ln>
            <a:noFill/>
          </a:ln>
          <a:effectLst>
            <a:outerShdw blurRad="292100" dist="139700" dir="2700000" algn="tl" rotWithShape="0">
              <a:srgbClr val="333333">
                <a:alpha val="65000"/>
              </a:srgbClr>
            </a:outerShdw>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6019800" y="2286000"/>
            <a:ext cx="2743200" cy="1828800"/>
          </a:xfrm>
          <a:prstGeom prst="rect">
            <a:avLst/>
          </a:prstGeom>
          <a:ln>
            <a:noFill/>
          </a:ln>
          <a:effectLst>
            <a:outerShdw blurRad="292100" dist="139700" dir="2700000" algn="tl" rotWithShape="0">
              <a:srgbClr val="333333">
                <a:alpha val="65000"/>
              </a:srgbClr>
            </a:outerShdw>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6019800" y="4343400"/>
            <a:ext cx="2743200" cy="1828800"/>
          </a:xfrm>
          <a:prstGeom prst="rect">
            <a:avLst/>
          </a:prstGeom>
          <a:ln>
            <a:noFill/>
          </a:ln>
          <a:effectLst>
            <a:outerShdw blurRad="292100" dist="139700" dir="2700000" algn="tl" rotWithShape="0">
              <a:srgbClr val="333333">
                <a:alpha val="65000"/>
              </a:srgbClr>
            </a:outerShdw>
          </a:effectLst>
        </p:spPr>
      </p:pic>
      <p:sp>
        <p:nvSpPr>
          <p:cNvPr id="7175" name="TextBox 8"/>
          <p:cNvSpPr txBox="1">
            <a:spLocks noChangeArrowheads="1"/>
          </p:cNvSpPr>
          <p:nvPr/>
        </p:nvSpPr>
        <p:spPr bwMode="auto">
          <a:xfrm>
            <a:off x="2514600" y="932790"/>
            <a:ext cx="4433650" cy="1077218"/>
          </a:xfrm>
          <a:prstGeom prst="rect">
            <a:avLst/>
          </a:prstGeom>
          <a:noFill/>
          <a:ln w="9525">
            <a:noFill/>
            <a:miter lim="800000"/>
            <a:headEnd/>
            <a:tailEnd/>
          </a:ln>
        </p:spPr>
        <p:txBody>
          <a:bodyPr wrap="none">
            <a:spAutoFit/>
          </a:bodyPr>
          <a:lstStyle/>
          <a:p>
            <a:pPr algn="ctr"/>
            <a:r>
              <a:rPr lang="en-US" b="1" dirty="0" smtClean="0">
                <a:latin typeface="+mj-lt"/>
              </a:rPr>
              <a:t>Five Species </a:t>
            </a:r>
            <a:r>
              <a:rPr lang="en-US" b="1" dirty="0">
                <a:latin typeface="+mj-lt"/>
              </a:rPr>
              <a:t>of </a:t>
            </a:r>
            <a:r>
              <a:rPr lang="en-US" b="1" dirty="0" smtClean="0">
                <a:latin typeface="+mj-lt"/>
              </a:rPr>
              <a:t>Pinnipeds</a:t>
            </a:r>
            <a:endParaRPr lang="en-US" b="1" dirty="0">
              <a:latin typeface="+mj-lt"/>
            </a:endParaRPr>
          </a:p>
          <a:p>
            <a:pPr algn="ctr"/>
            <a:r>
              <a:rPr lang="en-US" b="1" dirty="0">
                <a:latin typeface="+mj-lt"/>
              </a:rPr>
              <a:t>~3,000 – 6,000 </a:t>
            </a:r>
            <a:r>
              <a:rPr lang="en-US" b="1" dirty="0" smtClean="0">
                <a:latin typeface="+mj-lt"/>
              </a:rPr>
              <a:t>Animals</a:t>
            </a:r>
            <a:endParaRPr lang="en-US" b="1" dirty="0">
              <a:latin typeface="+mj-lt"/>
            </a:endParaRPr>
          </a:p>
        </p:txBody>
      </p:sp>
      <p:sp>
        <p:nvSpPr>
          <p:cNvPr id="7176" name="TextBox 9"/>
          <p:cNvSpPr txBox="1">
            <a:spLocks noChangeArrowheads="1"/>
          </p:cNvSpPr>
          <p:nvPr/>
        </p:nvSpPr>
        <p:spPr bwMode="auto">
          <a:xfrm>
            <a:off x="681367" y="1840468"/>
            <a:ext cx="1909433" cy="369332"/>
          </a:xfrm>
          <a:prstGeom prst="rect">
            <a:avLst/>
          </a:prstGeom>
          <a:noFill/>
          <a:ln w="9525">
            <a:noFill/>
            <a:miter lim="800000"/>
            <a:headEnd/>
            <a:tailEnd/>
          </a:ln>
        </p:spPr>
        <p:txBody>
          <a:bodyPr wrap="none">
            <a:spAutoFit/>
          </a:bodyPr>
          <a:lstStyle/>
          <a:p>
            <a:r>
              <a:rPr lang="en-US" sz="1800" dirty="0">
                <a:latin typeface="+mn-lt"/>
              </a:rPr>
              <a:t>California Sea Lion</a:t>
            </a:r>
          </a:p>
        </p:txBody>
      </p:sp>
      <p:sp>
        <p:nvSpPr>
          <p:cNvPr id="7177" name="TextBox 10"/>
          <p:cNvSpPr txBox="1">
            <a:spLocks noChangeArrowheads="1"/>
          </p:cNvSpPr>
          <p:nvPr/>
        </p:nvSpPr>
        <p:spPr bwMode="auto">
          <a:xfrm>
            <a:off x="5825191" y="1828800"/>
            <a:ext cx="2856359" cy="369332"/>
          </a:xfrm>
          <a:prstGeom prst="rect">
            <a:avLst/>
          </a:prstGeom>
          <a:noFill/>
          <a:ln w="9525">
            <a:noFill/>
            <a:miter lim="800000"/>
            <a:headEnd/>
            <a:tailEnd/>
          </a:ln>
        </p:spPr>
        <p:txBody>
          <a:bodyPr wrap="none">
            <a:spAutoFit/>
          </a:bodyPr>
          <a:lstStyle/>
          <a:p>
            <a:r>
              <a:rPr lang="en-US" sz="1800" dirty="0">
                <a:latin typeface="+mn-lt"/>
              </a:rPr>
              <a:t>Steller Sea Lion (threatened)</a:t>
            </a:r>
          </a:p>
        </p:txBody>
      </p:sp>
      <p:sp>
        <p:nvSpPr>
          <p:cNvPr id="7178" name="TextBox 11"/>
          <p:cNvSpPr txBox="1">
            <a:spLocks noChangeArrowheads="1"/>
          </p:cNvSpPr>
          <p:nvPr/>
        </p:nvSpPr>
        <p:spPr bwMode="auto">
          <a:xfrm>
            <a:off x="381000" y="6259512"/>
            <a:ext cx="2373855" cy="369332"/>
          </a:xfrm>
          <a:prstGeom prst="rect">
            <a:avLst/>
          </a:prstGeom>
          <a:noFill/>
          <a:ln w="9525">
            <a:noFill/>
            <a:miter lim="800000"/>
            <a:headEnd/>
            <a:tailEnd/>
          </a:ln>
        </p:spPr>
        <p:txBody>
          <a:bodyPr wrap="none">
            <a:spAutoFit/>
          </a:bodyPr>
          <a:lstStyle/>
          <a:p>
            <a:r>
              <a:rPr lang="en-US" sz="1800" dirty="0">
                <a:latin typeface="+mn-lt"/>
              </a:rPr>
              <a:t>Northern Elephant Seal</a:t>
            </a:r>
          </a:p>
        </p:txBody>
      </p:sp>
      <p:sp>
        <p:nvSpPr>
          <p:cNvPr id="7179" name="TextBox 12"/>
          <p:cNvSpPr txBox="1">
            <a:spLocks noChangeArrowheads="1"/>
          </p:cNvSpPr>
          <p:nvPr/>
        </p:nvSpPr>
        <p:spPr bwMode="auto">
          <a:xfrm>
            <a:off x="3900480" y="2373868"/>
            <a:ext cx="1281120" cy="369332"/>
          </a:xfrm>
          <a:prstGeom prst="rect">
            <a:avLst/>
          </a:prstGeom>
          <a:noFill/>
          <a:ln w="9525">
            <a:noFill/>
            <a:miter lim="800000"/>
            <a:headEnd/>
            <a:tailEnd/>
          </a:ln>
        </p:spPr>
        <p:txBody>
          <a:bodyPr wrap="none">
            <a:spAutoFit/>
          </a:bodyPr>
          <a:lstStyle/>
          <a:p>
            <a:r>
              <a:rPr lang="en-US" sz="1800" dirty="0">
                <a:latin typeface="+mn-lt"/>
              </a:rPr>
              <a:t>Harbor Seal</a:t>
            </a:r>
          </a:p>
        </p:txBody>
      </p:sp>
      <p:sp>
        <p:nvSpPr>
          <p:cNvPr id="7180" name="TextBox 13"/>
          <p:cNvSpPr txBox="1">
            <a:spLocks noChangeArrowheads="1"/>
          </p:cNvSpPr>
          <p:nvPr/>
        </p:nvSpPr>
        <p:spPr bwMode="auto">
          <a:xfrm>
            <a:off x="6477000" y="6260068"/>
            <a:ext cx="1850186" cy="369332"/>
          </a:xfrm>
          <a:prstGeom prst="rect">
            <a:avLst/>
          </a:prstGeom>
          <a:noFill/>
          <a:ln w="9525">
            <a:noFill/>
            <a:miter lim="800000"/>
            <a:headEnd/>
            <a:tailEnd/>
          </a:ln>
        </p:spPr>
        <p:txBody>
          <a:bodyPr wrap="none">
            <a:spAutoFit/>
          </a:bodyPr>
          <a:lstStyle/>
          <a:p>
            <a:r>
              <a:rPr lang="en-US" sz="1800" dirty="0">
                <a:latin typeface="+mn-lt"/>
              </a:rPr>
              <a:t>Northern Fur Seal</a:t>
            </a:r>
          </a:p>
        </p:txBody>
      </p:sp>
      <p:sp>
        <p:nvSpPr>
          <p:cNvPr id="13"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t>South </a:t>
            </a:r>
            <a:r>
              <a:rPr lang="en-US" sz="2800" b="1" dirty="0" err="1"/>
              <a:t>Farallon</a:t>
            </a:r>
            <a:r>
              <a:rPr lang="en-US" sz="2800" b="1" dirty="0"/>
              <a:t> </a:t>
            </a:r>
            <a:r>
              <a:rPr lang="en-US" sz="2800" b="1" dirty="0" smtClean="0"/>
              <a:t>Islands</a:t>
            </a:r>
          </a:p>
        </p:txBody>
      </p:sp>
      <p:pic>
        <p:nvPicPr>
          <p:cNvPr id="14" name="Picture 12" descr="fws"/>
          <p:cNvPicPr>
            <a:picLocks noChangeAspect="1" noChangeArrowheads="1"/>
          </p:cNvPicPr>
          <p:nvPr/>
        </p:nvPicPr>
        <p:blipFill>
          <a:blip r:embed="rId8" cstate="screen">
            <a:clrChange>
              <a:clrFrom>
                <a:srgbClr val="E91514"/>
              </a:clrFrom>
              <a:clrTo>
                <a:srgbClr val="E91514">
                  <a:alpha val="0"/>
                </a:srgbClr>
              </a:clrTo>
            </a:clrChange>
          </a:blip>
          <a:srcRect/>
          <a:stretch>
            <a:fillRect/>
          </a:stretch>
        </p:blipFill>
        <p:spPr bwMode="auto">
          <a:xfrm>
            <a:off x="0" y="0"/>
            <a:ext cx="1481959" cy="857680"/>
          </a:xfrm>
          <a:prstGeom prst="rect">
            <a:avLst/>
          </a:prstGeom>
          <a:noFill/>
          <a:ln w="9525">
            <a:noFill/>
            <a:miter lim="800000"/>
            <a:headEnd/>
            <a:tailEnd/>
          </a:ln>
        </p:spPr>
      </p:pic>
    </p:spTree>
    <p:extLst>
      <p:ext uri="{BB962C8B-B14F-4D97-AF65-F5344CB8AC3E}">
        <p14:creationId xmlns:p14="http://schemas.microsoft.com/office/powerpoint/2010/main" val="20153002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13793" y="1143000"/>
            <a:ext cx="7315200" cy="1066800"/>
          </a:xfrm>
          <a:prstGeom prst="rect">
            <a:avLst/>
          </a:prstGeom>
        </p:spPr>
        <p:txBody>
          <a:bodyPr>
            <a:normAutofit/>
          </a:bodyPr>
          <a:lstStyle/>
          <a:p>
            <a:pPr algn="ctr"/>
            <a:r>
              <a:rPr lang="en-US" sz="2800" b="1" dirty="0" smtClean="0">
                <a:solidFill>
                  <a:schemeClr val="tx1"/>
                </a:solidFill>
              </a:rPr>
              <a:t>Endemic Species and Subspecies</a:t>
            </a:r>
            <a:endParaRPr lang="en-US" sz="2800" b="1" dirty="0">
              <a:solidFill>
                <a:schemeClr val="tx1"/>
              </a:solidFill>
            </a:endParaRPr>
          </a:p>
        </p:txBody>
      </p:sp>
      <p:pic>
        <p:nvPicPr>
          <p:cNvPr id="4" name="Content Placeholder 3" descr="20101121_178_.jpg"/>
          <p:cNvPicPr>
            <a:picLocks noGrp="1" noChangeAspect="1"/>
          </p:cNvPicPr>
          <p:nvPr>
            <p:ph idx="4294967295"/>
          </p:nvPr>
        </p:nvPicPr>
        <p:blipFill>
          <a:blip r:embed="rId3" cstate="screen"/>
          <a:stretch>
            <a:fillRect/>
          </a:stretch>
        </p:blipFill>
        <p:spPr>
          <a:xfrm>
            <a:off x="4708525" y="3124200"/>
            <a:ext cx="4435475" cy="2955925"/>
          </a:xfrm>
          <a:prstGeom prst="rect">
            <a:avLst/>
          </a:prstGeom>
          <a:ln>
            <a:noFill/>
          </a:ln>
          <a:effectLst>
            <a:outerShdw blurRad="292100" dist="139700" dir="2700000" algn="tl" rotWithShape="0">
              <a:srgbClr val="333333">
                <a:alpha val="65000"/>
              </a:srgbClr>
            </a:outerShdw>
          </a:effectLst>
        </p:spPr>
      </p:pic>
      <p:pic>
        <p:nvPicPr>
          <p:cNvPr id="5" name="Picture 7" descr="24_cb222_2jan07_5"/>
          <p:cNvPicPr>
            <a:picLocks noChangeAspect="1" noChangeArrowheads="1"/>
          </p:cNvPicPr>
          <p:nvPr/>
        </p:nvPicPr>
        <p:blipFill>
          <a:blip r:embed="rId4" cstate="screen"/>
          <a:srcRect/>
          <a:stretch>
            <a:fillRect/>
          </a:stretch>
        </p:blipFill>
        <p:spPr bwMode="auto">
          <a:xfrm>
            <a:off x="304800" y="3124200"/>
            <a:ext cx="3726485" cy="2971800"/>
          </a:xfrm>
          <a:prstGeom prst="rect">
            <a:avLst/>
          </a:prstGeom>
          <a:noFill/>
          <a:ln w="9525">
            <a:noFill/>
            <a:miter lim="800000"/>
            <a:headEnd/>
            <a:tailEnd/>
          </a:ln>
        </p:spPr>
      </p:pic>
      <p:sp>
        <p:nvSpPr>
          <p:cNvPr id="6" name="TextBox 9"/>
          <p:cNvSpPr txBox="1">
            <a:spLocks noChangeArrowheads="1"/>
          </p:cNvSpPr>
          <p:nvPr/>
        </p:nvSpPr>
        <p:spPr bwMode="auto">
          <a:xfrm>
            <a:off x="381000" y="2590800"/>
            <a:ext cx="3349507" cy="400110"/>
          </a:xfrm>
          <a:prstGeom prst="rect">
            <a:avLst/>
          </a:prstGeom>
          <a:noFill/>
          <a:ln w="9525">
            <a:noFill/>
            <a:miter lim="800000"/>
            <a:headEnd/>
            <a:tailEnd/>
          </a:ln>
        </p:spPr>
        <p:txBody>
          <a:bodyPr wrap="none">
            <a:spAutoFit/>
          </a:bodyPr>
          <a:lstStyle/>
          <a:p>
            <a:r>
              <a:rPr lang="en-US" sz="2000" b="1" dirty="0" err="1" smtClean="0">
                <a:latin typeface="+mn-lt"/>
              </a:rPr>
              <a:t>Farallon</a:t>
            </a:r>
            <a:r>
              <a:rPr lang="en-US" sz="2000" b="1" dirty="0" smtClean="0">
                <a:latin typeface="+mn-lt"/>
              </a:rPr>
              <a:t> Arboreal Salamander</a:t>
            </a:r>
            <a:endParaRPr lang="en-US" sz="2000" b="1" dirty="0">
              <a:latin typeface="+mn-lt"/>
            </a:endParaRPr>
          </a:p>
        </p:txBody>
      </p:sp>
      <p:sp>
        <p:nvSpPr>
          <p:cNvPr id="7" name="TextBox 9"/>
          <p:cNvSpPr txBox="1">
            <a:spLocks noChangeArrowheads="1"/>
          </p:cNvSpPr>
          <p:nvPr/>
        </p:nvSpPr>
        <p:spPr bwMode="auto">
          <a:xfrm>
            <a:off x="4419600" y="2602468"/>
            <a:ext cx="2543773" cy="400110"/>
          </a:xfrm>
          <a:prstGeom prst="rect">
            <a:avLst/>
          </a:prstGeom>
          <a:noFill/>
          <a:ln w="9525">
            <a:noFill/>
            <a:miter lim="800000"/>
            <a:headEnd/>
            <a:tailEnd/>
          </a:ln>
        </p:spPr>
        <p:txBody>
          <a:bodyPr wrap="none">
            <a:spAutoFit/>
          </a:bodyPr>
          <a:lstStyle/>
          <a:p>
            <a:r>
              <a:rPr lang="en-US" sz="2000" b="1" dirty="0" err="1" smtClean="0">
                <a:latin typeface="+mn-lt"/>
              </a:rPr>
              <a:t>Farallon</a:t>
            </a:r>
            <a:r>
              <a:rPr lang="en-US" sz="2000" b="1" dirty="0" smtClean="0">
                <a:latin typeface="+mn-lt"/>
              </a:rPr>
              <a:t> Camel Cricket</a:t>
            </a:r>
            <a:endParaRPr lang="en-US" sz="2000" b="1" dirty="0">
              <a:latin typeface="+mn-lt"/>
            </a:endParaRPr>
          </a:p>
        </p:txBody>
      </p:sp>
      <p:sp>
        <p:nvSpPr>
          <p:cNvPr id="8"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t>South </a:t>
            </a:r>
            <a:r>
              <a:rPr lang="en-US" sz="2800" b="1" dirty="0" err="1"/>
              <a:t>Farallon</a:t>
            </a:r>
            <a:r>
              <a:rPr lang="en-US" sz="2800" b="1" dirty="0"/>
              <a:t> </a:t>
            </a:r>
            <a:r>
              <a:rPr lang="en-US" sz="2800" b="1" dirty="0" smtClean="0"/>
              <a:t>Islands</a:t>
            </a:r>
          </a:p>
        </p:txBody>
      </p:sp>
      <p:pic>
        <p:nvPicPr>
          <p:cNvPr id="9" name="Picture 12" descr="fws"/>
          <p:cNvPicPr>
            <a:picLocks noChangeAspect="1" noChangeArrowheads="1"/>
          </p:cNvPicPr>
          <p:nvPr/>
        </p:nvPicPr>
        <p:blipFill>
          <a:blip r:embed="rId5" cstate="screen">
            <a:clrChange>
              <a:clrFrom>
                <a:srgbClr val="E91514"/>
              </a:clrFrom>
              <a:clrTo>
                <a:srgbClr val="E91514">
                  <a:alpha val="0"/>
                </a:srgbClr>
              </a:clrTo>
            </a:clrChange>
          </a:blip>
          <a:srcRect/>
          <a:stretch>
            <a:fillRect/>
          </a:stretch>
        </p:blipFill>
        <p:spPr bwMode="auto">
          <a:xfrm>
            <a:off x="0" y="0"/>
            <a:ext cx="1481959" cy="857680"/>
          </a:xfrm>
          <a:prstGeom prst="rect">
            <a:avLst/>
          </a:prstGeom>
          <a:noFill/>
          <a:ln w="9525">
            <a:noFill/>
            <a:miter lim="800000"/>
            <a:headEnd/>
            <a:tailEnd/>
          </a:ln>
        </p:spPr>
      </p:pic>
    </p:spTree>
    <p:extLst>
      <p:ext uri="{BB962C8B-B14F-4D97-AF65-F5344CB8AC3E}">
        <p14:creationId xmlns:p14="http://schemas.microsoft.com/office/powerpoint/2010/main" val="5032453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1118865794"/>
              </p:ext>
            </p:extLst>
          </p:nvPr>
        </p:nvGraphicFramePr>
        <p:xfrm>
          <a:off x="157659" y="-22772"/>
          <a:ext cx="8839201" cy="6830839"/>
        </p:xfrm>
        <a:graphic>
          <a:graphicData uri="http://schemas.openxmlformats.org/presentationml/2006/ole">
            <mc:AlternateContent xmlns:mc="http://schemas.openxmlformats.org/markup-compatibility/2006">
              <mc:Choice xmlns:v="urn:schemas-microsoft-com:vml" Requires="v">
                <p:oleObj spid="_x0000_s1066" name="Slide" r:id="rId4" imgW="4608543" imgH="3456543" progId="PowerPoint.Slide.12">
                  <p:embed/>
                </p:oleObj>
              </mc:Choice>
              <mc:Fallback>
                <p:oleObj name="Slide" r:id="rId4" imgW="4608543" imgH="3456543" progId="PowerPoint.Slide.12">
                  <p:embed/>
                  <p:pic>
                    <p:nvPicPr>
                      <p:cNvPr id="0" name="Object 3"/>
                      <p:cNvPicPr>
                        <a:picLocks noChangeAspect="1" noChangeArrowheads="1"/>
                      </p:cNvPicPr>
                      <p:nvPr/>
                    </p:nvPicPr>
                    <p:blipFill>
                      <a:blip r:embed="rId5"/>
                      <a:srcRect/>
                      <a:stretch>
                        <a:fillRect/>
                      </a:stretch>
                    </p:blipFill>
                    <p:spPr bwMode="auto">
                      <a:xfrm>
                        <a:off x="157659" y="-22772"/>
                        <a:ext cx="8839201" cy="6830839"/>
                      </a:xfrm>
                      <a:prstGeom prst="rect">
                        <a:avLst/>
                      </a:prstGeom>
                      <a:noFill/>
                    </p:spPr>
                  </p:pic>
                </p:oleObj>
              </mc:Fallback>
            </mc:AlternateContent>
          </a:graphicData>
        </a:graphic>
      </p:graphicFrame>
      <p:pic>
        <p:nvPicPr>
          <p:cNvPr id="4" name="Picture 79" descr="Picture4"/>
          <p:cNvPicPr>
            <a:picLocks noChangeAspect="1" noChangeArrowheads="1"/>
          </p:cNvPicPr>
          <p:nvPr/>
        </p:nvPicPr>
        <p:blipFill>
          <a:blip r:embed="rId6" cstate="screen">
            <a:clrChange>
              <a:clrFrom>
                <a:srgbClr val="FFFFFF"/>
              </a:clrFrom>
              <a:clrTo>
                <a:srgbClr val="FFFFFF">
                  <a:alpha val="0"/>
                </a:srgbClr>
              </a:clrTo>
            </a:clrChange>
          </a:blip>
          <a:srcRect/>
          <a:stretch>
            <a:fillRect/>
          </a:stretch>
        </p:blipFill>
        <p:spPr bwMode="auto">
          <a:xfrm>
            <a:off x="3888827" y="2487799"/>
            <a:ext cx="2406870" cy="1818524"/>
          </a:xfrm>
          <a:prstGeom prst="rect">
            <a:avLst/>
          </a:prstGeom>
          <a:noFill/>
          <a:ln w="9525">
            <a:noFill/>
            <a:miter lim="800000"/>
            <a:headEnd/>
            <a:tailEnd/>
          </a:ln>
        </p:spPr>
      </p:pic>
      <p:sp>
        <p:nvSpPr>
          <p:cNvPr id="5" name="TextBox 4"/>
          <p:cNvSpPr txBox="1"/>
          <p:nvPr/>
        </p:nvSpPr>
        <p:spPr>
          <a:xfrm>
            <a:off x="2911366" y="3397061"/>
            <a:ext cx="1447800" cy="923330"/>
          </a:xfrm>
          <a:prstGeom prst="rect">
            <a:avLst/>
          </a:prstGeom>
          <a:noFill/>
        </p:spPr>
        <p:txBody>
          <a:bodyPr wrap="square" rtlCol="0">
            <a:spAutoFit/>
          </a:bodyPr>
          <a:lstStyle/>
          <a:p>
            <a:pPr algn="ctr"/>
            <a:r>
              <a:rPr lang="en-US" sz="1800" b="1" dirty="0" smtClean="0">
                <a:solidFill>
                  <a:schemeClr val="bg1"/>
                </a:solidFill>
              </a:rPr>
              <a:t>Invasive </a:t>
            </a:r>
          </a:p>
          <a:p>
            <a:pPr algn="ctr"/>
            <a:r>
              <a:rPr lang="en-US" sz="1800" b="1" dirty="0" smtClean="0">
                <a:solidFill>
                  <a:schemeClr val="bg1"/>
                </a:solidFill>
              </a:rPr>
              <a:t>House Mice</a:t>
            </a:r>
            <a:endParaRPr lang="en-US" sz="1800" b="1" dirty="0">
              <a:solidFill>
                <a:schemeClr val="bg1"/>
              </a:solidFill>
            </a:endParaRPr>
          </a:p>
        </p:txBody>
      </p:sp>
    </p:spTree>
    <p:extLst>
      <p:ext uri="{BB962C8B-B14F-4D97-AF65-F5344CB8AC3E}">
        <p14:creationId xmlns:p14="http://schemas.microsoft.com/office/powerpoint/2010/main" val="20799283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1"/>
            <a:ext cx="5062193" cy="3796644"/>
          </a:xfrm>
          <a:prstGeom prst="rect">
            <a:avLst/>
          </a:prstGeom>
        </p:spPr>
      </p:pic>
      <p:pic>
        <p:nvPicPr>
          <p:cNvPr id="3" name="Picture 2" descr="http://naturearts.com/wallpaper/images/burrowing-owl-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331654" y="3982756"/>
            <a:ext cx="3806769" cy="285507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9"/>
          <p:cNvSpPr txBox="1">
            <a:spLocks noChangeArrowheads="1"/>
          </p:cNvSpPr>
          <p:nvPr/>
        </p:nvSpPr>
        <p:spPr bwMode="auto">
          <a:xfrm>
            <a:off x="5265379" y="133701"/>
            <a:ext cx="2420856" cy="400110"/>
          </a:xfrm>
          <a:prstGeom prst="rect">
            <a:avLst/>
          </a:prstGeom>
          <a:noFill/>
          <a:ln w="9525">
            <a:noFill/>
            <a:miter lim="800000"/>
            <a:headEnd/>
            <a:tailEnd/>
          </a:ln>
        </p:spPr>
        <p:txBody>
          <a:bodyPr wrap="none">
            <a:spAutoFit/>
          </a:bodyPr>
          <a:lstStyle/>
          <a:p>
            <a:r>
              <a:rPr lang="en-US" sz="2000" b="1" dirty="0" smtClean="0">
                <a:latin typeface="+mn-lt"/>
              </a:rPr>
              <a:t>Ashy Storm-Petrel</a:t>
            </a:r>
            <a:endParaRPr lang="en-US" sz="2000" b="1" dirty="0">
              <a:latin typeface="+mn-lt"/>
            </a:endParaRPr>
          </a:p>
        </p:txBody>
      </p:sp>
      <p:sp>
        <p:nvSpPr>
          <p:cNvPr id="5" name="TextBox 9"/>
          <p:cNvSpPr txBox="1">
            <a:spLocks noChangeArrowheads="1"/>
          </p:cNvSpPr>
          <p:nvPr/>
        </p:nvSpPr>
        <p:spPr bwMode="auto">
          <a:xfrm>
            <a:off x="7035007" y="3582646"/>
            <a:ext cx="2005677" cy="400110"/>
          </a:xfrm>
          <a:prstGeom prst="rect">
            <a:avLst/>
          </a:prstGeom>
          <a:noFill/>
          <a:ln w="9525">
            <a:noFill/>
            <a:miter lim="800000"/>
            <a:headEnd/>
            <a:tailEnd/>
          </a:ln>
        </p:spPr>
        <p:txBody>
          <a:bodyPr wrap="none">
            <a:spAutoFit/>
          </a:bodyPr>
          <a:lstStyle/>
          <a:p>
            <a:r>
              <a:rPr lang="en-US" sz="2000" b="1" dirty="0" smtClean="0">
                <a:latin typeface="+mn-lt"/>
              </a:rPr>
              <a:t>Burrowing Owl</a:t>
            </a:r>
            <a:endParaRPr lang="en-US" sz="2000" b="1" dirty="0">
              <a:latin typeface="+mn-lt"/>
            </a:endParaRPr>
          </a:p>
        </p:txBody>
      </p:sp>
      <p:pic>
        <p:nvPicPr>
          <p:cNvPr id="6" name="Picture 79" descr="Picture4"/>
          <p:cNvPicPr>
            <a:picLocks noChangeAspect="1" noChangeArrowheads="1"/>
          </p:cNvPicPr>
          <p:nvPr/>
        </p:nvPicPr>
        <p:blipFill>
          <a:blip r:embed="rId4" cstate="screen">
            <a:clrChange>
              <a:clrFrom>
                <a:srgbClr val="FFFFFF"/>
              </a:clrFrom>
              <a:clrTo>
                <a:srgbClr val="FFFFFF">
                  <a:alpha val="0"/>
                </a:srgbClr>
              </a:clrTo>
            </a:clrChange>
          </a:blip>
          <a:srcRect/>
          <a:stretch>
            <a:fillRect/>
          </a:stretch>
        </p:blipFill>
        <p:spPr bwMode="auto">
          <a:xfrm>
            <a:off x="1327662" y="4184593"/>
            <a:ext cx="2406870" cy="1818524"/>
          </a:xfrm>
          <a:prstGeom prst="rect">
            <a:avLst/>
          </a:prstGeom>
          <a:noFill/>
          <a:ln w="9525">
            <a:noFill/>
            <a:miter lim="800000"/>
            <a:headEnd/>
            <a:tailEnd/>
          </a:ln>
        </p:spPr>
      </p:pic>
      <p:cxnSp>
        <p:nvCxnSpPr>
          <p:cNvPr id="8" name="Straight Arrow Connector 7"/>
          <p:cNvCxnSpPr/>
          <p:nvPr/>
        </p:nvCxnSpPr>
        <p:spPr>
          <a:xfrm flipH="1">
            <a:off x="2950591" y="5410294"/>
            <a:ext cx="2912881"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2950590" y="2300140"/>
            <a:ext cx="2705492" cy="19890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81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53" descr="ASSP"/>
          <p:cNvPicPr>
            <a:picLocks noChangeAspect="1" noChangeArrowheads="1"/>
          </p:cNvPicPr>
          <p:nvPr/>
        </p:nvPicPr>
        <p:blipFill>
          <a:blip r:embed="rId2" cstate="print"/>
          <a:srcRect/>
          <a:stretch>
            <a:fillRect/>
          </a:stretch>
        </p:blipFill>
        <p:spPr bwMode="auto">
          <a:xfrm>
            <a:off x="1447800" y="1752600"/>
            <a:ext cx="5715000" cy="3814906"/>
          </a:xfrm>
          <a:prstGeom prst="rect">
            <a:avLst/>
          </a:prstGeom>
          <a:noFill/>
        </p:spPr>
      </p:pic>
      <p:pic>
        <p:nvPicPr>
          <p:cNvPr id="73731" name="Picture 51" descr="prbo - letters"/>
          <p:cNvPicPr>
            <a:picLocks noChangeAspect="1" noChangeArrowheads="1"/>
          </p:cNvPicPr>
          <p:nvPr/>
        </p:nvPicPr>
        <p:blipFill>
          <a:blip r:embed="rId3" cstate="print"/>
          <a:srcRect r="17241" b="4666"/>
          <a:stretch>
            <a:fillRect/>
          </a:stretch>
        </p:blipFill>
        <p:spPr bwMode="auto">
          <a:xfrm>
            <a:off x="0" y="0"/>
            <a:ext cx="914400" cy="479425"/>
          </a:xfrm>
          <a:prstGeom prst="rect">
            <a:avLst/>
          </a:prstGeom>
          <a:noFill/>
        </p:spPr>
      </p:pic>
      <p:pic>
        <p:nvPicPr>
          <p:cNvPr id="73730" name="Picture 52" descr="Bird only"/>
          <p:cNvPicPr>
            <a:picLocks noChangeAspect="1" noChangeArrowheads="1"/>
          </p:cNvPicPr>
          <p:nvPr/>
        </p:nvPicPr>
        <p:blipFill>
          <a:blip r:embed="rId4" cstate="print"/>
          <a:srcRect/>
          <a:stretch>
            <a:fillRect/>
          </a:stretch>
        </p:blipFill>
        <p:spPr bwMode="auto">
          <a:xfrm>
            <a:off x="7889875" y="228600"/>
            <a:ext cx="1254125" cy="714375"/>
          </a:xfrm>
          <a:prstGeom prst="rect">
            <a:avLst/>
          </a:prstGeom>
          <a:noFill/>
        </p:spPr>
      </p:pic>
      <p:sp>
        <p:nvSpPr>
          <p:cNvPr id="73733" name="Rectangle 5"/>
          <p:cNvSpPr>
            <a:spLocks noChangeArrowheads="1"/>
          </p:cNvSpPr>
          <p:nvPr/>
        </p:nvSpPr>
        <p:spPr bwMode="auto">
          <a:xfrm>
            <a:off x="1447800" y="0"/>
            <a:ext cx="624840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Modeling the Impacts of House Mouse Eradication on Ashy Storm-Petrels on Southeast Farallon Island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3734" name="Rectangle 6"/>
          <p:cNvSpPr>
            <a:spLocks noChangeArrowheads="1"/>
          </p:cNvSpPr>
          <p:nvPr/>
        </p:nvSpPr>
        <p:spPr bwMode="auto">
          <a:xfrm>
            <a:off x="0" y="5712767"/>
            <a:ext cx="69342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7"/>
          <p:cNvSpPr/>
          <p:nvPr/>
        </p:nvSpPr>
        <p:spPr>
          <a:xfrm>
            <a:off x="228600" y="5657671"/>
            <a:ext cx="8915400" cy="1231106"/>
          </a:xfrm>
          <a:prstGeom prst="rect">
            <a:avLst/>
          </a:prstGeom>
        </p:spPr>
        <p:txBody>
          <a:bodyPr wrap="square">
            <a:spAutoFit/>
          </a:bodyPr>
          <a:lstStyle/>
          <a:p>
            <a:pPr lvl="0" fontAlgn="base">
              <a:spcBef>
                <a:spcPct val="0"/>
              </a:spcBef>
              <a:spcAft>
                <a:spcPct val="0"/>
              </a:spcAft>
            </a:pPr>
            <a:r>
              <a:rPr lang="en-US" dirty="0" smtClean="0">
                <a:latin typeface="Arial" pitchFamily="34" charset="0"/>
                <a:ea typeface="Times New Roman" pitchFamily="18" charset="0"/>
                <a:cs typeface="Arial" pitchFamily="34" charset="0"/>
              </a:rPr>
              <a:t>	         Report to the U.S. Fish and Wildlife Service</a:t>
            </a:r>
            <a:endParaRPr lang="en-US" sz="800" dirty="0" smtClean="0">
              <a:latin typeface="Arial" pitchFamily="34" charset="0"/>
              <a:cs typeface="Arial" pitchFamily="34" charset="0"/>
            </a:endParaRPr>
          </a:p>
          <a:p>
            <a:pPr lvl="0" eaLnBrk="0" fontAlgn="base" hangingPunct="0">
              <a:spcBef>
                <a:spcPct val="0"/>
              </a:spcBef>
              <a:spcAft>
                <a:spcPct val="0"/>
              </a:spcAft>
            </a:pPr>
            <a:r>
              <a:rPr lang="en-US" dirty="0" smtClean="0">
                <a:latin typeface="Arial" pitchFamily="34" charset="0"/>
                <a:ea typeface="Times New Roman" pitchFamily="18" charset="0"/>
                <a:cs typeface="Arial" pitchFamily="34" charset="0"/>
              </a:rPr>
              <a:t>	Nadav Nur, Russell Bradley, Leo Salas, and Jaime Jahncke</a:t>
            </a:r>
            <a:endParaRPr lang="en-US" sz="800" dirty="0" smtClean="0">
              <a:latin typeface="Arial" pitchFamily="34" charset="0"/>
              <a:cs typeface="Arial" pitchFamily="34" charset="0"/>
            </a:endParaRPr>
          </a:p>
          <a:p>
            <a:pPr lvl="0" eaLnBrk="0" fontAlgn="base" hangingPunct="0">
              <a:spcBef>
                <a:spcPct val="0"/>
              </a:spcBef>
              <a:spcAft>
                <a:spcPct val="0"/>
              </a:spcAft>
            </a:pPr>
            <a:r>
              <a:rPr lang="en-US" dirty="0" smtClean="0">
                <a:latin typeface="Arial" pitchFamily="34" charset="0"/>
                <a:ea typeface="Times New Roman" pitchFamily="18" charset="0"/>
                <a:cs typeface="Arial" pitchFamily="34" charset="0"/>
              </a:rPr>
              <a:t>		     PRBO Conservation Science</a:t>
            </a:r>
            <a:endParaRPr lang="en-US" sz="800" dirty="0" smtClean="0">
              <a:latin typeface="Arial" pitchFamily="34" charset="0"/>
              <a:cs typeface="Arial" pitchFamily="34" charset="0"/>
            </a:endParaRPr>
          </a:p>
          <a:p>
            <a:pPr lvl="0" eaLnBrk="0" fontAlgn="base" hangingPunct="0">
              <a:spcBef>
                <a:spcPct val="0"/>
              </a:spcBef>
              <a:spcAft>
                <a:spcPct val="0"/>
              </a:spcAft>
            </a:pPr>
            <a:r>
              <a:rPr lang="en-US" dirty="0" smtClean="0">
                <a:latin typeface="Arial" pitchFamily="34" charset="0"/>
                <a:ea typeface="Times New Roman" pitchFamily="18" charset="0"/>
                <a:cs typeface="Arial" pitchFamily="34" charset="0"/>
              </a:rPr>
              <a:t>		</a:t>
            </a:r>
            <a:endParaRPr lang="en-US" sz="2000" dirty="0" smtClean="0">
              <a:latin typeface="Arial" pitchFamily="34" charset="0"/>
              <a:ea typeface="Times New Roman" pitchFamily="18" charset="0"/>
              <a:cs typeface="Arial" pitchFamily="34" charset="0"/>
            </a:endParaRPr>
          </a:p>
        </p:txBody>
      </p:sp>
    </p:spTree>
    <p:extLst>
      <p:ext uri="{BB962C8B-B14F-4D97-AF65-F5344CB8AC3E}">
        <p14:creationId xmlns:p14="http://schemas.microsoft.com/office/powerpoint/2010/main" val="4225707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a:ext>
            </a:extLst>
          </a:blip>
          <a:stretch>
            <a:fillRect/>
          </a:stretch>
        </p:blipFill>
        <p:spPr>
          <a:xfrm>
            <a:off x="1282273" y="1481962"/>
            <a:ext cx="6873766" cy="5270938"/>
          </a:xfrm>
          <a:prstGeom prst="rect">
            <a:avLst/>
          </a:prstGeom>
        </p:spPr>
      </p:pic>
      <p:sp>
        <p:nvSpPr>
          <p:cNvPr id="3" name="Rectangle 2"/>
          <p:cNvSpPr/>
          <p:nvPr/>
        </p:nvSpPr>
        <p:spPr>
          <a:xfrm>
            <a:off x="-31531" y="378371"/>
            <a:ext cx="9364717" cy="1754326"/>
          </a:xfrm>
          <a:prstGeom prst="rect">
            <a:avLst/>
          </a:prstGeom>
        </p:spPr>
        <p:txBody>
          <a:bodyPr wrap="square">
            <a:spAutoFit/>
          </a:bodyPr>
          <a:lstStyle/>
          <a:p>
            <a:pPr algn="ctr"/>
            <a:r>
              <a:rPr lang="en-US" sz="3600" dirty="0">
                <a:solidFill>
                  <a:schemeClr val="bg1">
                    <a:lumMod val="95000"/>
                    <a:lumOff val="5000"/>
                  </a:schemeClr>
                </a:solidFill>
                <a:latin typeface="Calibri" pitchFamily="34" charset="0"/>
                <a:cs typeface="Calibri" pitchFamily="34" charset="0"/>
              </a:rPr>
              <a:t>Relationship of Mouse and Owl  Abundance with Storm-Petrel Predation</a:t>
            </a:r>
            <a:r>
              <a:rPr lang="en-US" sz="3600" dirty="0">
                <a:solidFill>
                  <a:schemeClr val="bg1">
                    <a:lumMod val="95000"/>
                    <a:lumOff val="5000"/>
                  </a:schemeClr>
                </a:solidFill>
              </a:rPr>
              <a:t/>
            </a:r>
            <a:br>
              <a:rPr lang="en-US" sz="3600" dirty="0">
                <a:solidFill>
                  <a:schemeClr val="bg1">
                    <a:lumMod val="95000"/>
                    <a:lumOff val="5000"/>
                  </a:schemeClr>
                </a:solidFill>
              </a:rPr>
            </a:br>
            <a:endParaRPr lang="en-US" sz="3600" dirty="0">
              <a:solidFill>
                <a:schemeClr val="bg1">
                  <a:lumMod val="95000"/>
                  <a:lumOff val="5000"/>
                </a:schemeClr>
              </a:solidFill>
            </a:endParaRPr>
          </a:p>
        </p:txBody>
      </p:sp>
    </p:spTree>
    <p:extLst>
      <p:ext uri="{BB962C8B-B14F-4D97-AF65-F5344CB8AC3E}">
        <p14:creationId xmlns:p14="http://schemas.microsoft.com/office/powerpoint/2010/main" val="2506389474"/>
      </p:ext>
    </p:extLst>
  </p:cSld>
  <p:clrMapOvr>
    <a:masterClrMapping/>
  </p:clrMapOvr>
  <p:timing>
    <p:tnLst>
      <p:par>
        <p:cTn id="1" dur="indefinite" restart="never" nodeType="tmRoot"/>
      </p:par>
    </p:tnLst>
  </p:timing>
</p:sld>
</file>

<file path=ppt/theme/theme1.xml><?xml version="1.0" encoding="utf-8"?>
<a:theme xmlns:a="http://schemas.openxmlformats.org/drawingml/2006/main" name="Ma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Pelz, Mark</DisplayName>
        <AccountId>7</AccountId>
        <AccountType/>
      </UserInfo>
    </Reviewed_x0020_By_x003f_>
    <Reviewed_x003f_ xmlns="b8c791ff-8839-41d3-a5c3-dadefa89be97">Yes</Reviewed_x003f_>
    <Notes xmlns="b8c791ff-8839-41d3-a5c3-dadefa89be97" xsi:nil="true"/>
    <SenttoFOIACoordinator_x003f_ xmlns="b8c791ff-8839-41d3-a5c3-dadefa89be97">false</SenttoFOIACoordinator_x003f_>
    <PotentialExemption_x003f_ xmlns="b8c791ff-8839-41d3-a5c3-dadefa89be97">No</PotentialExemption_x003f_>
  </documentManagement>
</p:properties>
</file>

<file path=customXml/itemProps1.xml><?xml version="1.0" encoding="utf-8"?>
<ds:datastoreItem xmlns:ds="http://schemas.openxmlformats.org/officeDocument/2006/customXml" ds:itemID="{2A13A87B-8C81-4905-BBC7-4E2EB56E3DFC}"/>
</file>

<file path=customXml/itemProps2.xml><?xml version="1.0" encoding="utf-8"?>
<ds:datastoreItem xmlns:ds="http://schemas.openxmlformats.org/officeDocument/2006/customXml" ds:itemID="{78359323-6232-40A3-85D8-2ED331CA83BA}"/>
</file>

<file path=customXml/itemProps3.xml><?xml version="1.0" encoding="utf-8"?>
<ds:datastoreItem xmlns:ds="http://schemas.openxmlformats.org/officeDocument/2006/customXml" ds:itemID="{DBC737F9-CB03-4E01-9920-BDD92E119920}"/>
</file>

<file path=docProps/app.xml><?xml version="1.0" encoding="utf-8"?>
<Properties xmlns="http://schemas.openxmlformats.org/officeDocument/2006/extended-properties" xmlns:vt="http://schemas.openxmlformats.org/officeDocument/2006/docPropsVTypes">
  <Template/>
  <TotalTime>99228</TotalTime>
  <Words>2283</Words>
  <Application>Microsoft Office PowerPoint</Application>
  <PresentationFormat>On-screen Show (4:3)</PresentationFormat>
  <Paragraphs>354</Paragraphs>
  <Slides>30</Slides>
  <Notes>27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Main</vt:lpstr>
      <vt:lpstr>Slide</vt:lpstr>
      <vt:lpstr>PowerPoint Presentation</vt:lpstr>
      <vt:lpstr>PowerPoint Presentation</vt:lpstr>
      <vt:lpstr>PowerPoint Presentation</vt:lpstr>
      <vt:lpstr>PowerPoint Presentation</vt:lpstr>
      <vt:lpstr>Endemic Species and Subspecies</vt:lpstr>
      <vt:lpstr>PowerPoint Presentation</vt:lpstr>
      <vt:lpstr>PowerPoint Presentation</vt:lpstr>
      <vt:lpstr>PowerPoint Presentation</vt:lpstr>
      <vt:lpstr>PowerPoint Presentation</vt:lpstr>
      <vt:lpstr>PowerPoint Presentation</vt:lpstr>
      <vt:lpstr>PowerPoint Presentation</vt:lpstr>
      <vt:lpstr>Farallon Project Expected Benefits</vt:lpstr>
      <vt:lpstr>PowerPoint Presentation</vt:lpstr>
      <vt:lpstr>PowerPoint Presentation</vt:lpstr>
      <vt:lpstr>PowerPoint Presentation</vt:lpstr>
      <vt:lpstr>PowerPoint Presentation</vt:lpstr>
      <vt:lpstr>Action Alternatives</vt:lpstr>
      <vt:lpstr>PowerPoint Presentation</vt:lpstr>
      <vt:lpstr>PowerPoint Presentation</vt:lpstr>
      <vt:lpstr>PowerPoint Presentation</vt:lpstr>
      <vt:lpstr>PowerPoint Presentation</vt:lpstr>
      <vt:lpstr>Gull Hazing Trial Results </vt:lpstr>
      <vt:lpstr>PowerPoint Presentation</vt:lpstr>
      <vt:lpstr>PowerPoint Presentation</vt:lpstr>
      <vt:lpstr>PowerPoint Presentation</vt:lpstr>
      <vt:lpstr>PowerPoint Presentation</vt:lpstr>
      <vt:lpstr>PowerPoint Presentation</vt:lpstr>
      <vt:lpstr>Required Permits</vt:lpstr>
      <vt:lpstr>PowerPoint Presentation</vt:lpstr>
      <vt:lpstr>PowerPoint Presentation</vt:lpstr>
    </vt:vector>
  </TitlesOfParts>
  <Company>ICEG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Duarte</dc:creator>
  <cp:lastModifiedBy>Gerry McChesney</cp:lastModifiedBy>
  <cp:revision>1805</cp:revision>
  <dcterms:created xsi:type="dcterms:W3CDTF">2010-05-24T06:10:49Z</dcterms:created>
  <dcterms:modified xsi:type="dcterms:W3CDTF">2013-08-21T15:18:19Z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0x010100AE725DA223521E4F8FF3AAF8EF66E35D</vt:lpwstr>
  </property>
  <property fmtid="{D5CDD505-2E9C-101B-9397-08002B2CF9AE}" pid="3" name="Order">
    <vt:r8>577300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ies>
</file>