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slides/slide3.xml" ContentType="application/vnd.openxmlformats-officedocument.presentationml.slide+xml"/>
  <Override PartName="/ppt/slides/slide42.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2.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29.xml" ContentType="application/vnd.openxmlformats-officedocument.presentationml.slide+xml"/>
  <Override PartName="/ppt/slides/slide41.xml" ContentType="application/vnd.openxmlformats-officedocument.presentationml.slide+xml"/>
  <Override PartName="/ppt/slides/slide2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8.xml" ContentType="application/vnd.openxmlformats-officedocument.presentationml.slide+xml"/>
  <Override PartName="/ppt/slides/slide14.xml" ContentType="application/vnd.openxmlformats-officedocument.presentationml.slide+xml"/>
  <Override PartName="/ppt/slides/slide4.xml" ContentType="application/vnd.openxmlformats-officedocument.presentationml.slide+xml"/>
  <Override PartName="/ppt/slides/slide16.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2.xml" ContentType="application/vnd.openxmlformats-officedocument.presentationml.slide+xml"/>
  <Override PartName="/ppt/slides/slide15.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21.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7.xml" ContentType="application/vnd.openxmlformats-officedocument.presentationml.notesSlide+xml"/>
  <Override PartName="/ppt/notesSlides/notesSlide26.xml" ContentType="application/vnd.openxmlformats-officedocument.presentationml.notesSlide+xml"/>
  <Override PartName="/ppt/notesSlides/notesSlide23.xml" ContentType="application/vnd.openxmlformats-officedocument.presentationml.notesSlide+xml"/>
  <Override PartName="/ppt/notesSlides/notesSlide28.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slideMasters/slideMaster1.xml" ContentType="application/vnd.openxmlformats-officedocument.presentationml.slideMaster+xml"/>
  <Override PartName="/ppt/notesSlides/notesSlide37.xml" ContentType="application/vnd.openxmlformats-officedocument.presentationml.notesSlide+xml"/>
  <Override PartName="/ppt/notesSlides/notesSlide36.xml" ContentType="application/vnd.openxmlformats-officedocument.presentationml.notesSlide+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29.xml" ContentType="application/vnd.openxmlformats-officedocument.presentationml.notesSlide+xml"/>
  <Override PartName="/ppt/notesSlides/notesSlide21.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20.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22.xml" ContentType="application/vnd.openxmlformats-officedocument.presentationml.notesSlide+xml"/>
  <Override PartName="/ppt/notesSlides/notesSlide10.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commentAuthors.xml" ContentType="application/vnd.openxmlformats-officedocument.presentationml.commentAuthors+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53"/>
  </p:notesMasterIdLst>
  <p:sldIdLst>
    <p:sldId id="256" r:id="rId2"/>
    <p:sldId id="494" r:id="rId3"/>
    <p:sldId id="446" r:id="rId4"/>
    <p:sldId id="342" r:id="rId5"/>
    <p:sldId id="334" r:id="rId6"/>
    <p:sldId id="432" r:id="rId7"/>
    <p:sldId id="335" r:id="rId8"/>
    <p:sldId id="336" r:id="rId9"/>
    <p:sldId id="436" r:id="rId10"/>
    <p:sldId id="437" r:id="rId11"/>
    <p:sldId id="469" r:id="rId12"/>
    <p:sldId id="454" r:id="rId13"/>
    <p:sldId id="466" r:id="rId14"/>
    <p:sldId id="344" r:id="rId15"/>
    <p:sldId id="441" r:id="rId16"/>
    <p:sldId id="349" r:id="rId17"/>
    <p:sldId id="350" r:id="rId18"/>
    <p:sldId id="442" r:id="rId19"/>
    <p:sldId id="507" r:id="rId20"/>
    <p:sldId id="439" r:id="rId21"/>
    <p:sldId id="501" r:id="rId22"/>
    <p:sldId id="473" r:id="rId23"/>
    <p:sldId id="477" r:id="rId24"/>
    <p:sldId id="360" r:id="rId25"/>
    <p:sldId id="475" r:id="rId26"/>
    <p:sldId id="458" r:id="rId27"/>
    <p:sldId id="502" r:id="rId28"/>
    <p:sldId id="472" r:id="rId29"/>
    <p:sldId id="503" r:id="rId30"/>
    <p:sldId id="480" r:id="rId31"/>
    <p:sldId id="481" r:id="rId32"/>
    <p:sldId id="482" r:id="rId33"/>
    <p:sldId id="483" r:id="rId34"/>
    <p:sldId id="484" r:id="rId35"/>
    <p:sldId id="485" r:id="rId36"/>
    <p:sldId id="486" r:id="rId37"/>
    <p:sldId id="497" r:id="rId38"/>
    <p:sldId id="488" r:id="rId39"/>
    <p:sldId id="489" r:id="rId40"/>
    <p:sldId id="490" r:id="rId41"/>
    <p:sldId id="504" r:id="rId42"/>
    <p:sldId id="505" r:id="rId43"/>
    <p:sldId id="506" r:id="rId44"/>
    <p:sldId id="476" r:id="rId45"/>
    <p:sldId id="478" r:id="rId46"/>
    <p:sldId id="510" r:id="rId47"/>
    <p:sldId id="509" r:id="rId48"/>
    <p:sldId id="512" r:id="rId49"/>
    <p:sldId id="511" r:id="rId50"/>
    <p:sldId id="514" r:id="rId51"/>
    <p:sldId id="513" r:id="rId52"/>
  </p:sldIdLst>
  <p:sldSz cx="9144000" cy="6858000" type="screen4x3"/>
  <p:notesSz cx="6858000" cy="9144000"/>
  <p:defaultTextStyle>
    <a:defPPr>
      <a:defRPr lang="en-US"/>
    </a:defPPr>
    <a:lvl1pPr algn="l" rtl="0" fontAlgn="base">
      <a:spcBef>
        <a:spcPct val="0"/>
      </a:spcBef>
      <a:spcAft>
        <a:spcPct val="0"/>
      </a:spcAft>
      <a:defRPr sz="3200" kern="1200">
        <a:solidFill>
          <a:schemeClr val="tx1"/>
        </a:solidFill>
        <a:latin typeface="Arial" charset="0"/>
        <a:ea typeface="+mn-ea"/>
        <a:cs typeface="+mn-cs"/>
      </a:defRPr>
    </a:lvl1pPr>
    <a:lvl2pPr marL="457200" algn="l" rtl="0" fontAlgn="base">
      <a:spcBef>
        <a:spcPct val="0"/>
      </a:spcBef>
      <a:spcAft>
        <a:spcPct val="0"/>
      </a:spcAft>
      <a:defRPr sz="3200" kern="1200">
        <a:solidFill>
          <a:schemeClr val="tx1"/>
        </a:solidFill>
        <a:latin typeface="Arial" charset="0"/>
        <a:ea typeface="+mn-ea"/>
        <a:cs typeface="+mn-cs"/>
      </a:defRPr>
    </a:lvl2pPr>
    <a:lvl3pPr marL="914400" algn="l" rtl="0" fontAlgn="base">
      <a:spcBef>
        <a:spcPct val="0"/>
      </a:spcBef>
      <a:spcAft>
        <a:spcPct val="0"/>
      </a:spcAft>
      <a:defRPr sz="3200" kern="1200">
        <a:solidFill>
          <a:schemeClr val="tx1"/>
        </a:solidFill>
        <a:latin typeface="Arial" charset="0"/>
        <a:ea typeface="+mn-ea"/>
        <a:cs typeface="+mn-cs"/>
      </a:defRPr>
    </a:lvl3pPr>
    <a:lvl4pPr marL="1371600" algn="l" rtl="0" fontAlgn="base">
      <a:spcBef>
        <a:spcPct val="0"/>
      </a:spcBef>
      <a:spcAft>
        <a:spcPct val="0"/>
      </a:spcAft>
      <a:defRPr sz="3200" kern="1200">
        <a:solidFill>
          <a:schemeClr val="tx1"/>
        </a:solidFill>
        <a:latin typeface="Arial" charset="0"/>
        <a:ea typeface="+mn-ea"/>
        <a:cs typeface="+mn-cs"/>
      </a:defRPr>
    </a:lvl4pPr>
    <a:lvl5pPr marL="1828800" algn="l" rtl="0" fontAlgn="base">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carter" initials="al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B17FAD"/>
    <a:srgbClr val="0F6FC6"/>
    <a:srgbClr val="CC0000"/>
    <a:srgbClr val="FFFF00"/>
    <a:srgbClr val="336600"/>
    <a:srgbClr val="FDA1F0"/>
    <a:srgbClr val="FF505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85" autoAdjust="0"/>
    <p:restoredTop sz="97354" autoAdjust="0"/>
  </p:normalViewPr>
  <p:slideViewPr>
    <p:cSldViewPr>
      <p:cViewPr>
        <p:scale>
          <a:sx n="66" d="100"/>
          <a:sy n="66" d="100"/>
        </p:scale>
        <p:origin x="-78"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5" d="100"/>
        <a:sy n="95" d="100"/>
      </p:scale>
      <p:origin x="0" y="8021"/>
    </p:cViewPr>
  </p:sorterViewPr>
  <p:notesViewPr>
    <p:cSldViewPr>
      <p:cViewPr varScale="1">
        <p:scale>
          <a:sx n="64" d="100"/>
          <a:sy n="64" d="100"/>
        </p:scale>
        <p:origin x="-3058" y="-6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552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53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553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439EE92A-FCF6-4008-B61B-3ED7435F2321}" type="slidenum">
              <a:rPr lang="en-US"/>
              <a:pPr>
                <a:defRPr/>
              </a:pPr>
              <a:t>‹#›</a:t>
            </a:fld>
            <a:endParaRPr lang="en-US" dirty="0"/>
          </a:p>
        </p:txBody>
      </p:sp>
    </p:spTree>
    <p:extLst>
      <p:ext uri="{BB962C8B-B14F-4D97-AF65-F5344CB8AC3E}">
        <p14:creationId xmlns:p14="http://schemas.microsoft.com/office/powerpoint/2010/main" val="36767463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miter lim="800000"/>
            <a:headEnd/>
            <a:tailEnd/>
          </a:ln>
        </p:spPr>
        <p:txBody>
          <a:bodyPr/>
          <a:lstStyle/>
          <a:p>
            <a:fld id="{93D566F1-DA57-49DE-AA93-557F8E50A229}" type="slidenum">
              <a:rPr lang="en-US" smtClean="0"/>
              <a:pPr/>
              <a:t>11</a:t>
            </a:fld>
            <a:endParaRPr lang="en-US" dirty="0"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pPr eaLnBrk="1" hangingPunct="1"/>
            <a:r>
              <a:rPr lang="en-US" b="1" dirty="0" smtClean="0"/>
              <a:t>IMPACTS</a:t>
            </a:r>
            <a:r>
              <a:rPr lang="en-US" b="1" baseline="0" dirty="0" smtClean="0"/>
              <a:t> OF INVASIVE HOUSE MICE</a:t>
            </a:r>
          </a:p>
          <a:p>
            <a:pPr eaLnBrk="1" hangingPunct="1"/>
            <a:endParaRPr lang="en-US" dirty="0" smtClean="0"/>
          </a:p>
          <a:p>
            <a:pPr eaLnBrk="1" hangingPunct="1"/>
            <a:r>
              <a:rPr lang="en-US" dirty="0" err="1" smtClean="0"/>
              <a:t>Farallone</a:t>
            </a:r>
            <a:r>
              <a:rPr lang="en-US" dirty="0" smtClean="0"/>
              <a:t> plant impacts:</a:t>
            </a:r>
            <a:r>
              <a:rPr lang="en-US" baseline="0" dirty="0" smtClean="0"/>
              <a:t> </a:t>
            </a:r>
            <a:r>
              <a:rPr lang="en-US" dirty="0" err="1" smtClean="0"/>
              <a:t>Herbivory</a:t>
            </a:r>
            <a:r>
              <a:rPr lang="en-US" dirty="0" smtClean="0"/>
              <a:t> on </a:t>
            </a:r>
            <a:r>
              <a:rPr lang="en-US" b="1" dirty="0" smtClean="0"/>
              <a:t>endemic Farallon Goldfields:</a:t>
            </a:r>
            <a:r>
              <a:rPr lang="en-US" b="1" baseline="0" dirty="0" smtClean="0"/>
              <a:t> </a:t>
            </a:r>
            <a:r>
              <a:rPr lang="en-US" b="0" baseline="0" dirty="0" smtClean="0"/>
              <a:t>mice</a:t>
            </a:r>
            <a:r>
              <a:rPr lang="en-US" dirty="0" smtClean="0"/>
              <a:t> eat flowering buds of this dominant native plant</a:t>
            </a:r>
            <a:r>
              <a:rPr lang="en-US" baseline="0" dirty="0" smtClean="0"/>
              <a:t> and </a:t>
            </a:r>
            <a:r>
              <a:rPr lang="en-US" b="1" baseline="0" dirty="0" smtClean="0"/>
              <a:t>each mice can eat hundreds of seeds each day!</a:t>
            </a:r>
            <a:endParaRPr lang="en-US" b="1" dirty="0" smtClean="0"/>
          </a:p>
          <a:p>
            <a:pPr eaLnBrk="1" hangingPunct="1"/>
            <a:endParaRPr lang="en-US" dirty="0" smtClean="0"/>
          </a:p>
          <a:p>
            <a:pPr eaLnBrk="1" hangingPunct="1"/>
            <a:r>
              <a:rPr lang="en-US" dirty="0" smtClean="0"/>
              <a:t>Mice may play a role in non-native seed dispersal as well</a:t>
            </a:r>
            <a:r>
              <a:rPr lang="en-US" baseline="0" dirty="0" smtClean="0"/>
              <a:t> (especially grasses) </a:t>
            </a:r>
            <a:endParaRPr lang="en-US" dirty="0" smtClean="0"/>
          </a:p>
          <a:p>
            <a:pPr eaLnBrk="1" hangingPunct="1"/>
            <a:endParaRPr lang="en-US" dirty="0" smtClean="0"/>
          </a:p>
          <a:p>
            <a:pPr eaLnBrk="1" hangingPunct="1"/>
            <a:r>
              <a:rPr lang="en-US" dirty="0" smtClean="0"/>
              <a:t>Mice may increase non-native plant cover </a:t>
            </a:r>
            <a:r>
              <a:rPr lang="en-US" dirty="0" smtClean="0">
                <a:cs typeface="Arial" charset="0"/>
              </a:rPr>
              <a:t>→ which </a:t>
            </a:r>
            <a:r>
              <a:rPr lang="en-US" dirty="0" smtClean="0"/>
              <a:t>Decreases nest site quality for burrowing seabirds (auklets, storm-petrels)   Burrowing mice may disrupt burrow-nesting</a:t>
            </a:r>
            <a:r>
              <a:rPr lang="en-US" baseline="0" dirty="0" smtClean="0"/>
              <a:t> seabirds, and are known to predate chicks and eggs.</a:t>
            </a:r>
            <a:endParaRPr lang="en-US" dirty="0" smtClean="0"/>
          </a:p>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6D9C4E-941D-4085-B9CE-1C687F98D03D}" type="slidenum">
              <a:rPr lang="en-US"/>
              <a:pPr/>
              <a:t>12</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t>Invasive species were listed as a cause of 55-67% of island animal extinctions for which a cause is known (World Conservation Monitoring Centre data)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Transient wintering Burrowing Owls migrate south along the coast in the fall, and occasionally a few migrants would end up lost and at sea, and would land on the South Farallones by mistake.</a:t>
            </a:r>
            <a:r>
              <a:rPr lang="en-US" baseline="0" dirty="0" smtClean="0"/>
              <a:t>  </a:t>
            </a:r>
            <a:r>
              <a:rPr lang="en-US" dirty="0" smtClean="0"/>
              <a:t>Like most other vagrant</a:t>
            </a:r>
            <a:r>
              <a:rPr lang="en-US" baseline="0" dirty="0" smtClean="0"/>
              <a:t> </a:t>
            </a:r>
            <a:r>
              <a:rPr lang="en-US" dirty="0" smtClean="0"/>
              <a:t>birds, after a day or two of rest, they would soon continue on southward to the mainland on their migration, as there was no natural food source for them in the fall.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Since the introduction and expansion of the non-native</a:t>
            </a:r>
            <a:r>
              <a:rPr lang="en-US" baseline="0" dirty="0" smtClean="0"/>
              <a:t> </a:t>
            </a:r>
            <a:r>
              <a:rPr lang="en-US" dirty="0" smtClean="0"/>
              <a:t>mice to the island though, some transient</a:t>
            </a:r>
            <a:r>
              <a:rPr lang="en-US" baseline="0" dirty="0" smtClean="0"/>
              <a:t> </a:t>
            </a:r>
            <a:r>
              <a:rPr lang="en-US" dirty="0" smtClean="0"/>
              <a:t>owls now land in September, stay due to the abundant mice in the fall,</a:t>
            </a:r>
            <a:r>
              <a:rPr lang="en-US" baseline="0" dirty="0" smtClean="0"/>
              <a:t> and they attempt to overwinter, feeding on endangered small petrels when the mice population crashes.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They are now arriving in September, staying for the mice, and then when the mice numbers naturally decline in the late winter, the owls then prey on the returning ASSPs coming back to begin breeding. As are result, transient wintering  Burrowing owls are now a major predator to Ashy Storm Petrels.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The burrowing owls now stay all winter, and while some die, some survive depart by April for their breeding grounds to the north, but they do not breed on the island.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Many die on the island in the winter/spring due to it being largely unsuitable habitat or insufficient prey.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ASSP</a:t>
            </a:r>
            <a:r>
              <a:rPr lang="en-US" baseline="0" dirty="0" smtClean="0"/>
              <a:t> on the Farallones need protection –  estimated </a:t>
            </a:r>
            <a:r>
              <a:rPr lang="en-US" dirty="0" smtClean="0"/>
              <a:t>40% of the predation of ASSP is from owls</a:t>
            </a:r>
            <a:r>
              <a:rPr lang="en-US" baseline="0" dirty="0" smtClean="0"/>
              <a:t> (most of the rest is from western gulls).</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ASSP remains showed up in 70% of the BUOW pellets analyzed from Apr.-Jul. </a:t>
            </a:r>
          </a:p>
          <a:p>
            <a:endParaRPr lang="en-US" dirty="0" smtClean="0"/>
          </a:p>
          <a:p>
            <a:r>
              <a:rPr lang="en-US" dirty="0" smtClean="0"/>
              <a:t>Why are the owls on the Farallones</a:t>
            </a:r>
            <a:r>
              <a:rPr lang="en-US" baseline="0" dirty="0" smtClean="0"/>
              <a:t> through winter?  They are sustained there by the presence of invasive house mouse.</a:t>
            </a:r>
            <a:endParaRPr lang="en-US" dirty="0" smtClean="0"/>
          </a:p>
          <a:p>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WEGU outnumber BUOW by at least 1,000 to 1, so the relative predation effect of the average BUOW is 775x that of the average WEGU, on the individual level.</a:t>
            </a:r>
          </a:p>
          <a:p>
            <a:endParaRPr lang="en-US" dirty="0" smtClean="0"/>
          </a:p>
          <a:p>
            <a:r>
              <a:rPr lang="en-US" baseline="0" dirty="0" smtClean="0"/>
              <a:t>.</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miter lim="800000"/>
            <a:headEnd/>
            <a:tailEnd/>
          </a:ln>
        </p:spPr>
        <p:txBody>
          <a:bodyPr/>
          <a:lstStyle/>
          <a:p>
            <a:fld id="{83626897-CD64-4439-86A8-6E870EE517EC}" type="slidenum">
              <a:rPr lang="en-US" smtClean="0"/>
              <a:pPr/>
              <a:t>16</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14400" y="4343400"/>
            <a:ext cx="5029200" cy="4114800"/>
          </a:xfrm>
          <a:noFill/>
        </p:spPr>
        <p:txBody>
          <a:bodyPr/>
          <a:lstStyle/>
          <a:p>
            <a:pPr eaLnBrk="1" hangingPunct="1"/>
            <a:r>
              <a:rPr lang="en-US" dirty="0" smtClean="0"/>
              <a:t>Owls arrive when mouse population is at annual peak in fall. </a:t>
            </a:r>
          </a:p>
          <a:p>
            <a:pPr eaLnBrk="1" hangingPunct="1"/>
            <a:r>
              <a:rPr lang="en-US" dirty="0" smtClean="0"/>
              <a:t>Owls remain for winter.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miter lim="800000"/>
            <a:headEnd/>
            <a:tailEnd/>
          </a:ln>
        </p:spPr>
        <p:txBody>
          <a:bodyPr/>
          <a:lstStyle/>
          <a:p>
            <a:fld id="{C10B96D0-649B-4ACD-B416-3C672534939A}" type="slidenum">
              <a:rPr lang="en-US" smtClean="0"/>
              <a:pPr/>
              <a:t>17</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xfrm>
            <a:off x="914400" y="4343400"/>
            <a:ext cx="5029200" cy="4114800"/>
          </a:xfrm>
          <a:noFill/>
        </p:spPr>
        <p:txBody>
          <a:bodyPr/>
          <a:lstStyle/>
          <a:p>
            <a:pPr eaLnBrk="1" hangingPunct="1"/>
            <a:r>
              <a:rPr lang="en-US" dirty="0" smtClean="0"/>
              <a:t>Mouse population crashes in mid-winter and remains low through early summer.</a:t>
            </a:r>
          </a:p>
          <a:p>
            <a:pPr eaLnBrk="1" hangingPunct="1"/>
            <a:r>
              <a:rPr lang="en-US" dirty="0" smtClean="0"/>
              <a:t>Ashy</a:t>
            </a:r>
            <a:r>
              <a:rPr lang="en-US" baseline="0" dirty="0" smtClean="0"/>
              <a:t> Storm-Petrels begin arriving back at the colony in January and February to begin courtship and prospecting for nest sites.</a:t>
            </a:r>
          </a:p>
          <a:p>
            <a:pPr eaLnBrk="1" hangingPunct="1"/>
            <a:r>
              <a:rPr lang="en-US" baseline="0" dirty="0" smtClean="0"/>
              <a:t>Burrowing Owls switch to feeding heavily on the rare Ashy as well as the closely related Leach’s storm-petrels.</a:t>
            </a: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Arial" charset="0"/>
                <a:ea typeface="+mn-ea"/>
                <a:cs typeface="+mn-cs"/>
              </a:rPr>
              <a:t>Closing the Refuge to public access to protect wildlife and habitats.</a:t>
            </a:r>
          </a:p>
          <a:p>
            <a:pPr lvl="0"/>
            <a:r>
              <a:rPr lang="en-US" sz="1200" kern="1200" dirty="0" smtClean="0">
                <a:solidFill>
                  <a:schemeClr val="tx1"/>
                </a:solidFill>
                <a:latin typeface="Arial" charset="0"/>
                <a:ea typeface="+mn-ea"/>
                <a:cs typeface="+mn-cs"/>
              </a:rPr>
              <a:t>Closing off sensitive areas to human access (including biologists).</a:t>
            </a:r>
          </a:p>
          <a:p>
            <a:pPr lvl="0"/>
            <a:r>
              <a:rPr lang="en-US" sz="1200" kern="1200" dirty="0" smtClean="0">
                <a:solidFill>
                  <a:schemeClr val="tx1"/>
                </a:solidFill>
                <a:latin typeface="Arial" charset="0"/>
                <a:ea typeface="+mn-ea"/>
                <a:cs typeface="+mn-cs"/>
              </a:rPr>
              <a:t>Removal of feral rabbits and cats from the islands in the 1970s, with the last of these invasive animals removed in 1974.</a:t>
            </a:r>
          </a:p>
          <a:p>
            <a:pPr lvl="0"/>
            <a:r>
              <a:rPr lang="en-US" sz="1200" kern="1200" dirty="0" smtClean="0">
                <a:solidFill>
                  <a:schemeClr val="tx1"/>
                </a:solidFill>
                <a:latin typeface="Arial" charset="0"/>
                <a:ea typeface="+mn-ea"/>
                <a:cs typeface="+mn-cs"/>
              </a:rPr>
              <a:t>Controlling introduced (non-native) flora.</a:t>
            </a:r>
          </a:p>
          <a:p>
            <a:pPr lvl="0"/>
            <a:r>
              <a:rPr lang="en-US" sz="1200" kern="1200" dirty="0" smtClean="0">
                <a:solidFill>
                  <a:schemeClr val="tx1"/>
                </a:solidFill>
                <a:latin typeface="Arial" charset="0"/>
                <a:ea typeface="+mn-ea"/>
                <a:cs typeface="+mn-cs"/>
              </a:rPr>
              <a:t>Installation of boardwalks to prevent trampling of sensitive habitat and limiting most human activities to only a few established trails.</a:t>
            </a:r>
          </a:p>
          <a:p>
            <a:pPr lvl="0"/>
            <a:r>
              <a:rPr lang="en-US" sz="1200" kern="1200" dirty="0" smtClean="0">
                <a:solidFill>
                  <a:schemeClr val="tx1"/>
                </a:solidFill>
                <a:latin typeface="Arial" charset="0"/>
                <a:ea typeface="+mn-ea"/>
                <a:cs typeface="+mn-cs"/>
              </a:rPr>
              <a:t>Night lighting is minimized and screened from view so that nocturnal species are not disturbed.</a:t>
            </a:r>
          </a:p>
          <a:p>
            <a:pPr lvl="0"/>
            <a:r>
              <a:rPr lang="en-US" sz="1200" kern="1200" dirty="0" smtClean="0">
                <a:solidFill>
                  <a:schemeClr val="tx1"/>
                </a:solidFill>
                <a:latin typeface="Arial" charset="0"/>
                <a:ea typeface="+mn-ea"/>
                <a:cs typeface="+mn-cs"/>
              </a:rPr>
              <a:t>Removing all unneeded structures to maximize natural habitat available to wildlife.</a:t>
            </a:r>
          </a:p>
          <a:p>
            <a:pPr lvl="0"/>
            <a:r>
              <a:rPr lang="en-US" sz="1200" kern="1200" dirty="0" smtClean="0">
                <a:solidFill>
                  <a:schemeClr val="tx1"/>
                </a:solidFill>
                <a:latin typeface="Arial" charset="0"/>
                <a:ea typeface="+mn-ea"/>
                <a:cs typeface="+mn-cs"/>
              </a:rPr>
              <a:t>Limiting the number of people allowed on the island at one time.</a:t>
            </a:r>
          </a:p>
          <a:p>
            <a:r>
              <a:rPr lang="en-US" sz="1200" kern="1200" dirty="0" smtClean="0">
                <a:solidFill>
                  <a:schemeClr val="tx1"/>
                </a:solidFill>
                <a:latin typeface="Arial" charset="0"/>
                <a:ea typeface="+mn-ea"/>
                <a:cs typeface="+mn-cs"/>
              </a:rPr>
              <a:t>Construction of the "</a:t>
            </a:r>
            <a:r>
              <a:rPr lang="en-US" sz="1200" kern="1200" dirty="0" err="1" smtClean="0">
                <a:solidFill>
                  <a:schemeClr val="tx1"/>
                </a:solidFill>
                <a:latin typeface="Arial" charset="0"/>
                <a:ea typeface="+mn-ea"/>
                <a:cs typeface="+mn-cs"/>
              </a:rPr>
              <a:t>Murre</a:t>
            </a:r>
            <a:r>
              <a:rPr lang="en-US" sz="1200" kern="1200" dirty="0" smtClean="0">
                <a:solidFill>
                  <a:schemeClr val="tx1"/>
                </a:solidFill>
                <a:latin typeface="Arial" charset="0"/>
                <a:ea typeface="+mn-ea"/>
                <a:cs typeface="+mn-cs"/>
              </a:rPr>
              <a:t> Ledge" to shield an expanding Common </a:t>
            </a:r>
            <a:r>
              <a:rPr lang="en-US" sz="1200" kern="1200" dirty="0" err="1" smtClean="0">
                <a:solidFill>
                  <a:schemeClr val="tx1"/>
                </a:solidFill>
                <a:latin typeface="Arial" charset="0"/>
                <a:ea typeface="+mn-ea"/>
                <a:cs typeface="+mn-cs"/>
              </a:rPr>
              <a:t>Murre</a:t>
            </a:r>
            <a:r>
              <a:rPr lang="en-US" sz="1200" kern="1200" dirty="0" smtClean="0">
                <a:solidFill>
                  <a:schemeClr val="tx1"/>
                </a:solidFill>
                <a:latin typeface="Arial" charset="0"/>
                <a:ea typeface="+mn-ea"/>
                <a:cs typeface="+mn-cs"/>
              </a:rPr>
              <a:t> colony from human disturbance, using materials from removed building foundations</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19</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In 2009, the Service completed a Comprehensive Conservation Plan (CCP) and Environmental Assessment</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to guide the management of the Farallon National Wildlife Refuge over a 15-year period. The wildlife management goal identified in the CCP is to protect, inventory, monitor, and</a:t>
            </a:r>
            <a:r>
              <a:rPr lang="en-US" sz="1200" b="1" kern="1200" dirty="0" smtClean="0">
                <a:solidFill>
                  <a:schemeClr val="tx1"/>
                </a:solidFill>
                <a:latin typeface="Arial" charset="0"/>
                <a:ea typeface="+mn-ea"/>
                <a:cs typeface="+mn-cs"/>
              </a:rPr>
              <a:t> restore </a:t>
            </a:r>
            <a:r>
              <a:rPr lang="en-US" sz="1200" kern="1200" dirty="0" smtClean="0">
                <a:solidFill>
                  <a:schemeClr val="tx1"/>
                </a:solidFill>
                <a:latin typeface="Arial" charset="0"/>
                <a:ea typeface="+mn-ea"/>
                <a:cs typeface="+mn-cs"/>
              </a:rPr>
              <a:t>to historic levels breeding populations of 12 seabird species, 5 marine mammal species, and other native wildlife. </a:t>
            </a:r>
          </a:p>
          <a:p>
            <a:endParaRPr lang="en-US" b="1" dirty="0" smtClean="0"/>
          </a:p>
          <a:p>
            <a:r>
              <a:rPr lang="en-US" sz="1200" b="1" kern="1200" dirty="0" smtClean="0">
                <a:solidFill>
                  <a:schemeClr val="tx1"/>
                </a:solidFill>
                <a:latin typeface="Arial" charset="0"/>
                <a:ea typeface="+mn-ea"/>
                <a:cs typeface="+mn-cs"/>
              </a:rPr>
              <a:t>One of the strategies identified to meet this goal is the eradication of the house mouse and the prevention of future human introduction of mice.</a:t>
            </a:r>
            <a:endParaRPr lang="en-US" b="1"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a:t>
            </a:fld>
            <a:endParaRPr lang="en-US" dirty="0"/>
          </a:p>
        </p:txBody>
      </p:sp>
    </p:spTree>
    <p:extLst>
      <p:ext uri="{BB962C8B-B14F-4D97-AF65-F5344CB8AC3E}">
        <p14:creationId xmlns:p14="http://schemas.microsoft.com/office/powerpoint/2010/main" val="30230982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Arial" charset="0"/>
                <a:ea typeface="+mn-ea"/>
                <a:cs typeface="+mn-cs"/>
              </a:rPr>
              <a:t>In 2009, the Service completed a Comprehensive Conservation Plan (CCP) and Environmental Assessment</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to guide the management of the Farallon National Wildlife Refuge over a 15-year period. The wildlife management goal identified in the CCP is to protect, inventory, monitor, and</a:t>
            </a:r>
            <a:r>
              <a:rPr lang="en-US" sz="1200" b="1" kern="1200" dirty="0" smtClean="0">
                <a:solidFill>
                  <a:schemeClr val="tx1"/>
                </a:solidFill>
                <a:latin typeface="Arial" charset="0"/>
                <a:ea typeface="+mn-ea"/>
                <a:cs typeface="+mn-cs"/>
              </a:rPr>
              <a:t> restore </a:t>
            </a:r>
            <a:r>
              <a:rPr lang="en-US" sz="1200" kern="1200" dirty="0" smtClean="0">
                <a:solidFill>
                  <a:schemeClr val="tx1"/>
                </a:solidFill>
                <a:latin typeface="Arial" charset="0"/>
                <a:ea typeface="+mn-ea"/>
                <a:cs typeface="+mn-cs"/>
              </a:rPr>
              <a:t>to historic levels breeding populations of 12 seabird species, 5 marine mammal species, and other native wildlife. </a:t>
            </a:r>
          </a:p>
          <a:p>
            <a:endParaRPr lang="en-US" b="1" dirty="0" smtClean="0"/>
          </a:p>
          <a:p>
            <a:r>
              <a:rPr lang="en-US" sz="1200" b="1" kern="1200" dirty="0" smtClean="0">
                <a:solidFill>
                  <a:schemeClr val="tx1"/>
                </a:solidFill>
                <a:latin typeface="Arial" charset="0"/>
                <a:ea typeface="+mn-ea"/>
                <a:cs typeface="+mn-cs"/>
              </a:rPr>
              <a:t>One of the strategies identified to meet this goal is the eradication of the house mouse and the prevention of future human introduction of mice.</a:t>
            </a:r>
            <a:endParaRPr lang="en-US" b="1"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22</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smtClean="0"/>
          </a:p>
          <a:p>
            <a:endParaRPr lang="en-US" dirty="0" smtClean="0"/>
          </a:p>
          <a:p>
            <a:pPr>
              <a:defRPr/>
            </a:pPr>
            <a:r>
              <a:rPr lang="en-US" b="1" dirty="0" smtClean="0"/>
              <a:t>Control/removal of the owls alone would not address the purpose &amp; need, </a:t>
            </a:r>
            <a:r>
              <a:rPr lang="en-US" dirty="0" smtClean="0"/>
              <a:t>(all other mouse impacts of SEFI environment/species would remain,</a:t>
            </a:r>
          </a:p>
          <a:p>
            <a:pPr>
              <a:defRPr/>
            </a:pPr>
            <a:r>
              <a:rPr lang="en-US" dirty="0" smtClean="0"/>
              <a:t>and owl removal would likely be </a:t>
            </a:r>
            <a:r>
              <a:rPr lang="en-US" b="1" dirty="0" smtClean="0"/>
              <a:t>ineffective </a:t>
            </a:r>
            <a:r>
              <a:rPr lang="en-US" dirty="0" smtClean="0"/>
              <a:t>(owls would/could return), and it</a:t>
            </a:r>
            <a:r>
              <a:rPr lang="en-US" b="1" dirty="0" smtClean="0"/>
              <a:t> would require indefinite perpetual efforts/funding not available…</a:t>
            </a:r>
            <a:r>
              <a:rPr lang="en-US" dirty="0" smtClean="0"/>
              <a:t>it is</a:t>
            </a:r>
            <a:r>
              <a:rPr lang="en-US" b="1" dirty="0" smtClean="0"/>
              <a:t> </a:t>
            </a:r>
            <a:r>
              <a:rPr lang="en-US" dirty="0" smtClean="0"/>
              <a:t>very difficult and time-consuming to attempt to catch the owls.</a:t>
            </a:r>
          </a:p>
          <a:p>
            <a:r>
              <a:rPr lang="en-US" dirty="0" smtClean="0"/>
              <a:t>Control (as opposed to eradication) is not a feasible option, as 2 mice can quickly become 20,000 mice in a matter of months with enough food resources, due to their prolific breeding abilities (at only 3 weeks of age). </a:t>
            </a:r>
          </a:p>
          <a:p>
            <a:endParaRPr lang="en-US" dirty="0" smtClean="0"/>
          </a:p>
          <a:p>
            <a:r>
              <a:rPr lang="en-US" dirty="0" smtClean="0"/>
              <a:t>Control would be constant, perpetual, unfeasible logistically and likely ineffective.</a:t>
            </a:r>
          </a:p>
          <a:p>
            <a:endParaRPr lang="en-US" dirty="0" smtClean="0"/>
          </a:p>
          <a:p>
            <a:r>
              <a:rPr lang="en-US" dirty="0" smtClean="0"/>
              <a:t>To be successful, </a:t>
            </a:r>
            <a:r>
              <a:rPr lang="en-US" b="1" dirty="0" smtClean="0"/>
              <a:t>100% of the mice </a:t>
            </a:r>
            <a:r>
              <a:rPr lang="en-US" dirty="0" smtClean="0"/>
              <a:t>must be removed. Otherwise, they will quickly repopulate and the effort will be a failure.</a:t>
            </a:r>
          </a:p>
          <a:p>
            <a:endParaRPr lang="en-US" dirty="0" smtClean="0"/>
          </a:p>
          <a:p>
            <a:r>
              <a:rPr lang="en-US" dirty="0" smtClean="0"/>
              <a:t>The non-target impacts are minimized and are short-term,</a:t>
            </a:r>
          </a:p>
          <a:p>
            <a:r>
              <a:rPr lang="en-US" dirty="0" smtClean="0"/>
              <a:t>while ecosystem benefits of invasive species removal s are long-term. </a:t>
            </a:r>
          </a:p>
          <a:p>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23</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24</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25</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AF2C16-36E0-496A-A5FF-DA09732B24EB}" type="slidenum">
              <a:rPr lang="en-US"/>
              <a:pPr/>
              <a:t>26</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dirty="0" smtClean="0"/>
              <a:t>The only effective and successful</a:t>
            </a:r>
            <a:r>
              <a:rPr lang="en-US" baseline="0" dirty="0" smtClean="0"/>
              <a:t> means for conducting eradication of rodents on islands this size and type has been the one-time use of </a:t>
            </a:r>
            <a:r>
              <a:rPr lang="en-US" b="1" baseline="0" dirty="0" smtClean="0"/>
              <a:t>rodenticides.  </a:t>
            </a:r>
          </a:p>
          <a:p>
            <a:pPr eaLnBrk="1" hangingPunct="1">
              <a:spcBef>
                <a:spcPct val="0"/>
              </a:spcBef>
            </a:pPr>
            <a:endParaRPr lang="en-US" b="1" dirty="0" smtClean="0"/>
          </a:p>
          <a:p>
            <a:pPr eaLnBrk="1" hangingPunct="1">
              <a:spcBef>
                <a:spcPct val="0"/>
              </a:spcBef>
            </a:pPr>
            <a:r>
              <a:rPr lang="en-US" b="1" dirty="0" smtClean="0"/>
              <a:t>The one-time use of specially formulated rodenticides for conservation purposes on islands have been used successfully on hundreds of islands to help conserve and restore wildlife and ecosystems, including the Galapagos.  Their use on island eradication projects involves years of studies, dozens of authorizations, certifications, permits and planning to assist in avoiding any unnecessary unintentional impacts to native species.</a:t>
            </a:r>
          </a:p>
          <a:p>
            <a:pPr eaLnBrk="1" hangingPunct="1">
              <a:spcBef>
                <a:spcPct val="0"/>
              </a:spcBef>
            </a:pPr>
            <a:endParaRPr lang="en-US" b="1" dirty="0" smtClean="0"/>
          </a:p>
          <a:p>
            <a:pPr eaLnBrk="1" hangingPunct="1">
              <a:spcBef>
                <a:spcPct val="0"/>
              </a:spcBef>
            </a:pPr>
            <a:r>
              <a:rPr lang="en-US" b="1" dirty="0" smtClean="0"/>
              <a:t>One-time use of compounds for island restoration/eradication must be distinguished from the chronic, public mainland control uses that are unpermitted, unplanned, unregulated and uncertified that have caused so much non-target wildlife damage on the mainland.</a:t>
            </a:r>
          </a:p>
          <a:p>
            <a:endParaRPr lang="en-US" baseline="0" dirty="0" smtClean="0"/>
          </a:p>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27</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28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30</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32</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33</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34</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35</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36</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37</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38</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39</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40</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42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Farallon</a:t>
            </a:r>
            <a:r>
              <a:rPr lang="en-US" baseline="0" dirty="0" smtClean="0"/>
              <a:t> NWR established in 1909 by President Theodore Roosevelt as a sanctuary for birds.</a:t>
            </a:r>
          </a:p>
          <a:p>
            <a:r>
              <a:rPr lang="en-US" baseline="0" dirty="0" smtClean="0"/>
              <a:t>Only include North Farallones, Middle Farallon, and Noonday Rock.</a:t>
            </a:r>
          </a:p>
          <a:p>
            <a:r>
              <a:rPr lang="en-US" baseline="0" dirty="0" smtClean="0"/>
              <a:t>South Farallon Islands added in 1969.</a:t>
            </a:r>
          </a:p>
          <a:p>
            <a:r>
              <a:rPr lang="en-US" baseline="0" dirty="0" smtClean="0"/>
              <a:t>Group of relatively small islands; totaling only 120 acres in size with a high point of 370 feet.</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Farallon Islands : topography steep, largely inaccessible, on foot;</a:t>
            </a:r>
          </a:p>
          <a:p>
            <a:r>
              <a:rPr lang="en-US" b="1" dirty="0" smtClean="0"/>
              <a:t> West End and portions of SEFI are designated Wilderness Areas, where human impacts are restricted, even  many research activities</a:t>
            </a:r>
          </a:p>
          <a:p>
            <a:r>
              <a:rPr lang="en-US" dirty="0" smtClean="0"/>
              <a:t>South Farallones provide</a:t>
            </a:r>
            <a:r>
              <a:rPr lang="en-US" baseline="0" dirty="0" smtClean="0"/>
              <a:t> breeding and resting habitat for several species of seabirds and marine mammals within one of the most productive areas of the rich California Current Upwelling zone.</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pPr eaLnBrk="1" hangingPunct="1"/>
            <a:r>
              <a:rPr lang="en-US" dirty="0" smtClean="0"/>
              <a:t>- Refuge supports the largest seabird colony in the contiguous U.S., with nearly 300,000 breeding birds of 13 species (200,000 on South Farallones);</a:t>
            </a:r>
          </a:p>
          <a:p>
            <a:pPr eaLnBrk="1" hangingPunct="1">
              <a:buFontTx/>
              <a:buChar char="-"/>
            </a:pPr>
            <a:r>
              <a:rPr lang="en-US" dirty="0" smtClean="0"/>
              <a:t>World’s largest colonies of Ashy</a:t>
            </a:r>
            <a:r>
              <a:rPr lang="en-US" baseline="0" dirty="0" smtClean="0"/>
              <a:t> Storm-Petrel, Brandt’s Cormorant, and Western Gull.</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dirty="0" smtClean="0"/>
              <a:t>Yet the numbers</a:t>
            </a:r>
            <a:r>
              <a:rPr lang="en-US" baseline="0" dirty="0" smtClean="0"/>
              <a:t> </a:t>
            </a:r>
            <a:r>
              <a:rPr lang="en-US" dirty="0" smtClean="0"/>
              <a:t>of breeding seabirds are only ~1/3 or so of what they were before human impacts,</a:t>
            </a:r>
            <a:r>
              <a:rPr lang="en-US" baseline="0" dirty="0" smtClean="0"/>
              <a:t> </a:t>
            </a:r>
            <a:r>
              <a:rPr lang="en-US" b="1" baseline="0" dirty="0" smtClean="0"/>
              <a:t>The breeding seabirds formerly numbered over 1 million! </a:t>
            </a:r>
            <a:endParaRPr lang="en-US" baseline="0" dirty="0" smtClean="0"/>
          </a:p>
          <a:p>
            <a:pPr eaLnBrk="1" hangingPunct="1"/>
            <a:r>
              <a:rPr lang="en-US" baseline="0" dirty="0" smtClean="0"/>
              <a:t>- Extensive data collection on the islands’ seabird community since the early 1970s has made the Farallones one of the foremost natural laboratories for monitoring changes in the North Pacific Ocean ecosystem.</a:t>
            </a:r>
            <a:endParaRPr lang="en-US" dirty="0" smtClean="0"/>
          </a:p>
        </p:txBody>
      </p:sp>
      <p:sp>
        <p:nvSpPr>
          <p:cNvPr id="37892" name="Slide Number Placeholder 3"/>
          <p:cNvSpPr>
            <a:spLocks noGrp="1"/>
          </p:cNvSpPr>
          <p:nvPr>
            <p:ph type="sldNum" sz="quarter" idx="5"/>
          </p:nvPr>
        </p:nvSpPr>
        <p:spPr>
          <a:noFill/>
          <a:ln>
            <a:miter lim="800000"/>
            <a:headEnd/>
            <a:tailEnd/>
          </a:ln>
        </p:spPr>
        <p:txBody>
          <a:bodyPr/>
          <a:lstStyle/>
          <a:p>
            <a:fld id="{4D8DC805-9E36-4CDF-93FF-8C87E3070D78}" type="slidenum">
              <a:rPr lang="en-US" smtClean="0"/>
              <a:pPr/>
              <a:t>7</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Islands</a:t>
            </a:r>
            <a:r>
              <a:rPr lang="en-US" baseline="0" dirty="0" smtClean="0"/>
              <a:t> provide important breeding and resting habitat.</a:t>
            </a:r>
          </a:p>
          <a:p>
            <a:r>
              <a:rPr lang="en-US" dirty="0" smtClean="0"/>
              <a:t>-  </a:t>
            </a:r>
            <a:r>
              <a:rPr lang="en-US" dirty="0" err="1" smtClean="0"/>
              <a:t>Pinnipeds</a:t>
            </a:r>
            <a:r>
              <a:rPr lang="en-US" dirty="0" smtClean="0"/>
              <a:t> were formerly decimated by seal hunters.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  Though recovery has occurred for some species such as the now abundant California</a:t>
            </a:r>
            <a:r>
              <a:rPr lang="en-US" baseline="0" dirty="0" smtClean="0"/>
              <a:t> sea lion</a:t>
            </a:r>
            <a:r>
              <a:rPr lang="en-US" dirty="0" smtClean="0"/>
              <a:t>,</a:t>
            </a:r>
            <a:r>
              <a:rPr lang="en-US" baseline="0" dirty="0" smtClean="0"/>
              <a:t> threatened Stellar sea lions are declining and Northern Fur Seals are just a fraction of historic numbers.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Salamander</a:t>
            </a:r>
            <a:r>
              <a:rPr lang="en-US" baseline="0" dirty="0" smtClean="0"/>
              <a:t> is endemic subspecies. Lives in a very different habitat than on mainland.</a:t>
            </a:r>
          </a:p>
          <a:p>
            <a:r>
              <a:rPr lang="en-US" baseline="0" dirty="0" smtClean="0"/>
              <a:t>Cricket is very unique species.  Mainly occurs in a few caves on the islands.</a:t>
            </a:r>
            <a:endParaRPr lang="en-US" dirty="0"/>
          </a:p>
        </p:txBody>
      </p:sp>
      <p:sp>
        <p:nvSpPr>
          <p:cNvPr id="4" name="Slide Number Placeholder 3"/>
          <p:cNvSpPr>
            <a:spLocks noGrp="1"/>
          </p:cNvSpPr>
          <p:nvPr>
            <p:ph type="sldNum" sz="quarter" idx="10"/>
          </p:nvPr>
        </p:nvSpPr>
        <p:spPr/>
        <p:txBody>
          <a:bodyPr/>
          <a:lstStyle/>
          <a:p>
            <a:pPr>
              <a:defRPr/>
            </a:pPr>
            <a:fld id="{439EE92A-FCF6-4008-B61B-3ED7435F2321}" type="slidenum">
              <a:rPr lang="en-US" smtClean="0"/>
              <a:pPr>
                <a:defRPr/>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42EA0D-E398-4AC2-83E0-46D5066C385E}" type="slidenum">
              <a:rPr lang="en-US"/>
              <a:pPr/>
              <a:t>10</a:t>
            </a:fld>
            <a:endParaRPr lang="en-US"/>
          </a:p>
        </p:txBody>
      </p:sp>
      <p:sp>
        <p:nvSpPr>
          <p:cNvPr id="852994" name="Rectangle 2"/>
          <p:cNvSpPr>
            <a:spLocks noGrp="1" noRot="1" noChangeAspect="1" noChangeArrowheads="1" noTextEdit="1"/>
          </p:cNvSpPr>
          <p:nvPr>
            <p:ph type="sldImg"/>
          </p:nvPr>
        </p:nvSpPr>
        <p:spPr>
          <a:ln/>
        </p:spPr>
      </p:sp>
      <p:sp>
        <p:nvSpPr>
          <p:cNvPr id="852995" name="Rectangle 3"/>
          <p:cNvSpPr>
            <a:spLocks noGrp="1" noChangeArrowheads="1"/>
          </p:cNvSpPr>
          <p:nvPr>
            <p:ph type="body" idx="1"/>
          </p:nvPr>
        </p:nvSpPr>
        <p:spPr/>
        <p:txBody>
          <a:bodyPr/>
          <a:lstStyle/>
          <a:p>
            <a:r>
              <a:rPr lang="en-US" dirty="0"/>
              <a:t>The arrival of Russian and American fur traders in the 1800s brought an un-paralleled capitalization and decimation to the island’s wildlife.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dirty="0"/>
          </a:p>
        </p:txBody>
      </p:sp>
      <p:sp>
        <p:nvSpPr>
          <p:cNvPr id="19" name="Footer Placeholder 18"/>
          <p:cNvSpPr>
            <a:spLocks noGrp="1"/>
          </p:cNvSpPr>
          <p:nvPr>
            <p:ph type="ftr" sz="quarter" idx="11"/>
          </p:nvPr>
        </p:nvSpPr>
        <p:spPr/>
        <p:txBody>
          <a:bodyPr/>
          <a:lstStyle/>
          <a:p>
            <a:pPr>
              <a:defRPr/>
            </a:pPr>
            <a:endParaRPr lang="en-US" dirty="0"/>
          </a:p>
        </p:txBody>
      </p:sp>
      <p:sp>
        <p:nvSpPr>
          <p:cNvPr id="27" name="Slide Number Placeholder 26"/>
          <p:cNvSpPr>
            <a:spLocks noGrp="1"/>
          </p:cNvSpPr>
          <p:nvPr>
            <p:ph type="sldNum" sz="quarter" idx="12"/>
          </p:nvPr>
        </p:nvSpPr>
        <p:spPr/>
        <p:txBody>
          <a:bodyPr/>
          <a:lstStyle/>
          <a:p>
            <a:pPr>
              <a:defRPr/>
            </a:pPr>
            <a:fld id="{A1786A09-A32E-4FC4-A787-4C51D99D16EF}"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2DD88286-3A0E-4C11-BC9B-27FFC964F489}" type="slidenum">
              <a:rPr lang="en-US" smtClean="0"/>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33912F2-3108-49BA-888D-8E1094D1EF2B}" type="slidenum">
              <a:rPr lang="en-US" smtClean="0"/>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541964F6-039C-4864-B1F9-B5A6879510EF}"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E2CA29CC-C402-47F3-933A-5F5422D150BE}" type="slidenum">
              <a:rPr lang="en-US" smtClean="0"/>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8E57718E-EE56-40A8-9D2A-D8996CC5B70D}"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D203389E-C5B8-4A0D-BFEB-90F3AC9C0BE3}"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B76C63F5-2700-4062-8952-218CA7912B38}" type="slidenum">
              <a:rPr lang="en-US" smtClean="0"/>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ED9743EA-D651-4A8B-8FB7-D34CE71E698B}" type="slidenum">
              <a:rPr lang="en-US" smtClean="0"/>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629190EB-7D21-4015-BB4B-7C2680F3056F}" type="slidenum">
              <a:rPr lang="en-US" smtClean="0"/>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pPr>
              <a:defRPr/>
            </a:pPr>
            <a:fld id="{D7F87202-B963-4AD2-917D-A95582D19475}" type="slidenum">
              <a:rPr lang="en-US" smtClean="0"/>
              <a:pPr>
                <a:defRPr/>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B4F31B09-6FEA-49A3-BB46-CF167B27A998}" type="slidenum">
              <a:rPr lang="en-US" smtClean="0"/>
              <a:pPr>
                <a:defRPr/>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4.jpeg"/><Relationship Id="rId7"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29.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7.jpeg"/><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notesSlide" Target="../notesSlides/notesSlide2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 Id="rId9" Type="http://schemas.openxmlformats.org/officeDocument/2006/relationships/image" Target="../media/image44.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DSCN2026"/>
          <p:cNvPicPr>
            <a:picLocks noChangeAspect="1" noChangeArrowheads="1"/>
          </p:cNvPicPr>
          <p:nvPr/>
        </p:nvPicPr>
        <p:blipFill>
          <a:blip r:embed="rId3" cstate="screen">
            <a:lum contrast="2000"/>
          </a:blip>
          <a:srcRect/>
          <a:stretch>
            <a:fillRect/>
          </a:stretch>
        </p:blipFill>
        <p:spPr bwMode="auto">
          <a:xfrm>
            <a:off x="1066800" y="1219200"/>
            <a:ext cx="6992197" cy="5198119"/>
          </a:xfrm>
          <a:prstGeom prst="rect">
            <a:avLst/>
          </a:prstGeom>
          <a:ln>
            <a:noFill/>
          </a:ln>
          <a:effectLst>
            <a:outerShdw blurRad="292100" dist="139700" dir="2700000" algn="tl" rotWithShape="0">
              <a:srgbClr val="333333">
                <a:alpha val="65000"/>
              </a:srgbClr>
            </a:outerShdw>
          </a:effectLst>
        </p:spPr>
      </p:pic>
      <p:sp>
        <p:nvSpPr>
          <p:cNvPr id="7" name="Title 6"/>
          <p:cNvSpPr>
            <a:spLocks noGrp="1"/>
          </p:cNvSpPr>
          <p:nvPr>
            <p:ph type="ctrTitle"/>
          </p:nvPr>
        </p:nvSpPr>
        <p:spPr>
          <a:xfrm>
            <a:off x="685800" y="533400"/>
            <a:ext cx="7851648" cy="1295400"/>
          </a:xfrm>
        </p:spPr>
        <p:txBody>
          <a:bodyPr>
            <a:normAutofit fontScale="90000"/>
          </a:bodyPr>
          <a:lstStyle/>
          <a:p>
            <a:pPr algn="ctr"/>
            <a:r>
              <a:rPr lang="en-US" sz="4000" dirty="0" smtClean="0">
                <a:solidFill>
                  <a:schemeClr val="tx1"/>
                </a:solidFill>
                <a:effectLst/>
              </a:rPr>
              <a:t>Restoring the South Farallon Islands:</a:t>
            </a:r>
            <a:br>
              <a:rPr lang="en-US" sz="4000" dirty="0" smtClean="0">
                <a:solidFill>
                  <a:schemeClr val="tx1"/>
                </a:solidFill>
                <a:effectLst/>
              </a:rPr>
            </a:br>
            <a:r>
              <a:rPr lang="en-US" sz="3600" dirty="0" smtClean="0">
                <a:solidFill>
                  <a:schemeClr val="tx1"/>
                </a:solidFill>
                <a:effectLst/>
              </a:rPr>
              <a:t>Invasive Mouse Eradication Project </a:t>
            </a:r>
            <a:r>
              <a:rPr lang="en-US" sz="4000" dirty="0" smtClean="0">
                <a:solidFill>
                  <a:schemeClr val="tx1"/>
                </a:solidFill>
                <a:effectLst/>
              </a:rPr>
              <a:t/>
            </a:r>
            <a:br>
              <a:rPr lang="en-US" sz="4000" dirty="0" smtClean="0">
                <a:solidFill>
                  <a:schemeClr val="tx1"/>
                </a:solidFill>
                <a:effectLst/>
              </a:rPr>
            </a:br>
            <a:endParaRPr lang="en-US" sz="4000" dirty="0">
              <a:solidFill>
                <a:schemeClr val="tx1"/>
              </a:solidFill>
              <a:effectLst/>
            </a:endParaRPr>
          </a:p>
        </p:txBody>
      </p:sp>
      <p:pic>
        <p:nvPicPr>
          <p:cNvPr id="11" name="Picture 12" descr="fws"/>
          <p:cNvPicPr>
            <a:picLocks noChangeAspect="1" noChangeArrowheads="1"/>
          </p:cNvPicPr>
          <p:nvPr/>
        </p:nvPicPr>
        <p:blipFill>
          <a:blip r:embed="rId4" cstate="screen">
            <a:clrChange>
              <a:clrFrom>
                <a:srgbClr val="E91514"/>
              </a:clrFrom>
              <a:clrTo>
                <a:srgbClr val="E91514">
                  <a:alpha val="0"/>
                </a:srgbClr>
              </a:clrTo>
            </a:clrChange>
          </a:blip>
          <a:srcRect/>
          <a:stretch>
            <a:fillRect/>
          </a:stretch>
        </p:blipFill>
        <p:spPr bwMode="auto">
          <a:xfrm>
            <a:off x="6400800" y="5448560"/>
            <a:ext cx="1600200" cy="926112"/>
          </a:xfrm>
          <a:prstGeom prst="rect">
            <a:avLst/>
          </a:prstGeom>
          <a:noFill/>
          <a:ln w="9525">
            <a:noFill/>
            <a:miter lim="800000"/>
            <a:headEnd/>
            <a:tailEnd/>
          </a:ln>
        </p:spPr>
      </p:pic>
      <p:sp>
        <p:nvSpPr>
          <p:cNvPr id="5" name="TextBox 4"/>
          <p:cNvSpPr txBox="1"/>
          <p:nvPr/>
        </p:nvSpPr>
        <p:spPr>
          <a:xfrm>
            <a:off x="1447800" y="1371600"/>
            <a:ext cx="6324600" cy="461665"/>
          </a:xfrm>
          <a:prstGeom prst="rect">
            <a:avLst/>
          </a:prstGeom>
          <a:noFill/>
        </p:spPr>
        <p:txBody>
          <a:bodyPr wrap="square" rtlCol="0">
            <a:spAutoFit/>
          </a:bodyPr>
          <a:lstStyle/>
          <a:p>
            <a:pPr algn="ctr"/>
            <a:r>
              <a:rPr lang="en-US" sz="2400" dirty="0" smtClean="0">
                <a:solidFill>
                  <a:schemeClr val="bg1"/>
                </a:solidFill>
              </a:rPr>
              <a:t>Farallon National Wildlife Refuge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1" name="Rectangle 3"/>
          <p:cNvSpPr>
            <a:spLocks noGrp="1" noChangeArrowheads="1"/>
          </p:cNvSpPr>
          <p:nvPr>
            <p:ph type="body" idx="1"/>
          </p:nvPr>
        </p:nvSpPr>
        <p:spPr>
          <a:xfrm>
            <a:off x="4876800" y="1371600"/>
            <a:ext cx="4114800" cy="5181600"/>
          </a:xfrm>
        </p:spPr>
        <p:txBody>
          <a:bodyPr>
            <a:normAutofit/>
          </a:bodyPr>
          <a:lstStyle/>
          <a:p>
            <a:pPr lvl="1"/>
            <a:r>
              <a:rPr lang="en-US" dirty="0" smtClean="0"/>
              <a:t>Early 1800s: Seals</a:t>
            </a:r>
            <a:r>
              <a:rPr lang="en-US" dirty="0"/>
              <a:t>, </a:t>
            </a:r>
            <a:r>
              <a:rPr lang="en-US" dirty="0" smtClean="0"/>
              <a:t>sea </a:t>
            </a:r>
            <a:r>
              <a:rPr lang="en-US" dirty="0"/>
              <a:t>lions </a:t>
            </a:r>
            <a:r>
              <a:rPr lang="en-US" dirty="0" smtClean="0"/>
              <a:t>decimated for fur and blubber.</a:t>
            </a:r>
            <a:endParaRPr lang="en-US" sz="2800" dirty="0"/>
          </a:p>
          <a:p>
            <a:pPr lvl="1"/>
            <a:r>
              <a:rPr lang="en-US" dirty="0" smtClean="0"/>
              <a:t>1848-1900: Common </a:t>
            </a:r>
            <a:r>
              <a:rPr lang="en-US" dirty="0" err="1"/>
              <a:t>Murre</a:t>
            </a:r>
            <a:r>
              <a:rPr lang="en-US" dirty="0"/>
              <a:t> </a:t>
            </a:r>
            <a:r>
              <a:rPr lang="en-US" dirty="0" smtClean="0"/>
              <a:t>eggs </a:t>
            </a:r>
            <a:r>
              <a:rPr lang="en-US" dirty="0"/>
              <a:t>collected for sale in San </a:t>
            </a:r>
            <a:r>
              <a:rPr lang="en-US" dirty="0" smtClean="0"/>
              <a:t>Francisco</a:t>
            </a:r>
          </a:p>
          <a:p>
            <a:pPr lvl="1"/>
            <a:r>
              <a:rPr lang="en-US" dirty="0" smtClean="0"/>
              <a:t>WWII: U.S. Navy</a:t>
            </a:r>
          </a:p>
          <a:p>
            <a:pPr lvl="1"/>
            <a:r>
              <a:rPr lang="en-US" dirty="0" smtClean="0">
                <a:cs typeface="Arial" pitchFamily="34" charset="0"/>
              </a:rPr>
              <a:t>1855 – 1969: Lighthouse keepers</a:t>
            </a:r>
            <a:r>
              <a:rPr lang="en-US" dirty="0" smtClean="0"/>
              <a:t>, impacts heavy</a:t>
            </a:r>
          </a:p>
          <a:p>
            <a:pPr lvl="1"/>
            <a:r>
              <a:rPr lang="en-US" dirty="0" smtClean="0">
                <a:solidFill>
                  <a:srgbClr val="FF0000"/>
                </a:solidFill>
              </a:rPr>
              <a:t>Invasive mice, rabbits, cats, plants introduced, causing major impacts to the island ecosystem </a:t>
            </a:r>
            <a:endParaRPr lang="en-US" dirty="0">
              <a:solidFill>
                <a:srgbClr val="FF0000"/>
              </a:solidFill>
            </a:endParaRPr>
          </a:p>
        </p:txBody>
      </p:sp>
      <p:pic>
        <p:nvPicPr>
          <p:cNvPr id="851973" name="Picture 5" descr="Eggers on Farallon Islands"/>
          <p:cNvPicPr>
            <a:picLocks noChangeAspect="1" noChangeArrowheads="1"/>
          </p:cNvPicPr>
          <p:nvPr/>
        </p:nvPicPr>
        <p:blipFill>
          <a:blip r:embed="rId3" cstate="print"/>
          <a:srcRect t="11393"/>
          <a:stretch>
            <a:fillRect/>
          </a:stretch>
        </p:blipFill>
        <p:spPr bwMode="auto">
          <a:xfrm>
            <a:off x="0" y="1828800"/>
            <a:ext cx="4900613" cy="4800600"/>
          </a:xfrm>
          <a:prstGeom prst="rect">
            <a:avLst/>
          </a:prstGeom>
          <a:noFill/>
        </p:spPr>
      </p:pic>
      <p:sp>
        <p:nvSpPr>
          <p:cNvPr id="4" name="Title 1"/>
          <p:cNvSpPr>
            <a:spLocks noGrp="1"/>
          </p:cNvSpPr>
          <p:nvPr>
            <p:ph type="title"/>
          </p:nvPr>
        </p:nvSpPr>
        <p:spPr>
          <a:xfrm>
            <a:off x="457200" y="381000"/>
            <a:ext cx="8229600" cy="990600"/>
          </a:xfrm>
        </p:spPr>
        <p:txBody>
          <a:bodyPr>
            <a:normAutofit fontScale="90000"/>
          </a:bodyPr>
          <a:lstStyle/>
          <a:p>
            <a:pPr algn="ctr"/>
            <a:r>
              <a:rPr lang="en-US" sz="5400" b="1" dirty="0" smtClean="0">
                <a:cs typeface="Arial" pitchFamily="34" charset="0"/>
              </a:rPr>
              <a:t>Human Impacts on Farallones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242" name="AutoShape 74"/>
          <p:cNvCxnSpPr>
            <a:cxnSpLocks noChangeShapeType="1"/>
            <a:stCxn id="10253" idx="4"/>
          </p:cNvCxnSpPr>
          <p:nvPr/>
        </p:nvCxnSpPr>
        <p:spPr bwMode="auto">
          <a:xfrm rot="16200000" flipH="1">
            <a:off x="4528741" y="4147740"/>
            <a:ext cx="1455737" cy="1526381"/>
          </a:xfrm>
          <a:prstGeom prst="straightConnector1">
            <a:avLst/>
          </a:prstGeom>
          <a:noFill/>
          <a:ln w="127000">
            <a:solidFill>
              <a:schemeClr val="tx1"/>
            </a:solidFill>
            <a:round/>
            <a:headEnd/>
            <a:tailEnd type="none" w="med" len="med"/>
          </a:ln>
          <a:effectLst/>
        </p:spPr>
      </p:cxnSp>
      <p:cxnSp>
        <p:nvCxnSpPr>
          <p:cNvPr id="10244" name="AutoShape 76"/>
          <p:cNvCxnSpPr>
            <a:cxnSpLocks noChangeShapeType="1"/>
            <a:stCxn id="10253" idx="3"/>
          </p:cNvCxnSpPr>
          <p:nvPr/>
        </p:nvCxnSpPr>
        <p:spPr bwMode="auto">
          <a:xfrm rot="5400000" flipH="1" flipV="1">
            <a:off x="5363776" y="2669079"/>
            <a:ext cx="576157" cy="2412289"/>
          </a:xfrm>
          <a:prstGeom prst="straightConnector1">
            <a:avLst/>
          </a:prstGeom>
          <a:noFill/>
          <a:ln w="127000">
            <a:solidFill>
              <a:schemeClr val="tx1"/>
            </a:solidFill>
            <a:round/>
            <a:headEnd/>
            <a:tailEnd type="none" w="med" len="med"/>
          </a:ln>
          <a:effectLst/>
        </p:spPr>
      </p:cxnSp>
      <p:cxnSp>
        <p:nvCxnSpPr>
          <p:cNvPr id="10245" name="AutoShape 77"/>
          <p:cNvCxnSpPr>
            <a:cxnSpLocks noChangeShapeType="1"/>
          </p:cNvCxnSpPr>
          <p:nvPr/>
        </p:nvCxnSpPr>
        <p:spPr bwMode="auto">
          <a:xfrm rot="5400000" flipH="1" flipV="1">
            <a:off x="3965575" y="2593975"/>
            <a:ext cx="2133600" cy="1212850"/>
          </a:xfrm>
          <a:prstGeom prst="straightConnector1">
            <a:avLst/>
          </a:prstGeom>
          <a:noFill/>
          <a:ln w="127000">
            <a:solidFill>
              <a:schemeClr val="tx1"/>
            </a:solidFill>
            <a:round/>
            <a:headEnd/>
            <a:tailEnd type="none" w="med" len="med"/>
          </a:ln>
          <a:effectLst/>
        </p:spPr>
      </p:cxnSp>
      <p:sp>
        <p:nvSpPr>
          <p:cNvPr id="10253" name="Oval 72"/>
          <p:cNvSpPr>
            <a:spLocks noChangeArrowheads="1"/>
          </p:cNvSpPr>
          <p:nvPr/>
        </p:nvSpPr>
        <p:spPr bwMode="auto">
          <a:xfrm>
            <a:off x="4425950" y="4048125"/>
            <a:ext cx="134937" cy="134938"/>
          </a:xfrm>
          <a:prstGeom prst="ellipse">
            <a:avLst/>
          </a:prstGeom>
          <a:noFill/>
          <a:ln w="9525">
            <a:noFill/>
            <a:round/>
            <a:headEnd/>
            <a:tailEnd/>
          </a:ln>
          <a:effectLst/>
        </p:spPr>
        <p:txBody>
          <a:bodyPr wrap="none" anchor="ctr"/>
          <a:lstStyle/>
          <a:p>
            <a:endParaRPr lang="en-US" dirty="0"/>
          </a:p>
        </p:txBody>
      </p:sp>
      <p:sp>
        <p:nvSpPr>
          <p:cNvPr id="20" name="TextBox 19"/>
          <p:cNvSpPr txBox="1"/>
          <p:nvPr/>
        </p:nvSpPr>
        <p:spPr>
          <a:xfrm>
            <a:off x="7086600" y="838200"/>
            <a:ext cx="2057400" cy="1569660"/>
          </a:xfrm>
          <a:prstGeom prst="rect">
            <a:avLst/>
          </a:prstGeom>
          <a:noFill/>
        </p:spPr>
        <p:txBody>
          <a:bodyPr wrap="square" rtlCol="0">
            <a:spAutoFit/>
          </a:bodyPr>
          <a:lstStyle/>
          <a:p>
            <a:pPr algn="ctr"/>
            <a:r>
              <a:rPr lang="en-US" sz="2400" dirty="0" smtClean="0"/>
              <a:t>Native and Endemic Plant</a:t>
            </a:r>
          </a:p>
          <a:p>
            <a:pPr algn="ctr"/>
            <a:r>
              <a:rPr lang="en-US" sz="2400" dirty="0" smtClean="0"/>
              <a:t>Consumption</a:t>
            </a:r>
            <a:endParaRPr lang="en-US" sz="2400" dirty="0"/>
          </a:p>
        </p:txBody>
      </p:sp>
      <p:sp>
        <p:nvSpPr>
          <p:cNvPr id="24" name="TextBox 23"/>
          <p:cNvSpPr txBox="1"/>
          <p:nvPr/>
        </p:nvSpPr>
        <p:spPr>
          <a:xfrm>
            <a:off x="0" y="4267200"/>
            <a:ext cx="3352800" cy="461665"/>
          </a:xfrm>
          <a:prstGeom prst="rect">
            <a:avLst/>
          </a:prstGeom>
          <a:noFill/>
        </p:spPr>
        <p:txBody>
          <a:bodyPr wrap="square" rtlCol="0">
            <a:spAutoFit/>
          </a:bodyPr>
          <a:lstStyle/>
          <a:p>
            <a:r>
              <a:rPr lang="en-US" sz="2400" dirty="0" smtClean="0"/>
              <a:t>Feed Burrowing Owls</a:t>
            </a:r>
            <a:endParaRPr lang="en-US" sz="2400" dirty="0"/>
          </a:p>
        </p:txBody>
      </p:sp>
      <p:pic>
        <p:nvPicPr>
          <p:cNvPr id="44037" name="Picture 5" descr="C:\Users\sesposito\Downloads\5224447656_a75ba0e508_b.jpg"/>
          <p:cNvPicPr>
            <a:picLocks noChangeAspect="1" noChangeArrowheads="1"/>
          </p:cNvPicPr>
          <p:nvPr/>
        </p:nvPicPr>
        <p:blipFill>
          <a:blip r:embed="rId3" cstate="email"/>
          <a:srcRect/>
          <a:stretch>
            <a:fillRect/>
          </a:stretch>
        </p:blipFill>
        <p:spPr bwMode="auto">
          <a:xfrm>
            <a:off x="6019800" y="5105400"/>
            <a:ext cx="2133600" cy="1573530"/>
          </a:xfrm>
          <a:prstGeom prst="ellipse">
            <a:avLst/>
          </a:prstGeom>
          <a:noFill/>
        </p:spPr>
      </p:pic>
      <p:sp>
        <p:nvSpPr>
          <p:cNvPr id="29" name="TextBox 28"/>
          <p:cNvSpPr txBox="1"/>
          <p:nvPr/>
        </p:nvSpPr>
        <p:spPr>
          <a:xfrm>
            <a:off x="6629400" y="4267201"/>
            <a:ext cx="2514600" cy="461665"/>
          </a:xfrm>
          <a:prstGeom prst="rect">
            <a:avLst/>
          </a:prstGeom>
          <a:noFill/>
        </p:spPr>
        <p:txBody>
          <a:bodyPr wrap="square" rtlCol="0">
            <a:spAutoFit/>
          </a:bodyPr>
          <a:lstStyle/>
          <a:p>
            <a:r>
              <a:rPr lang="en-US" sz="2400" dirty="0" smtClean="0"/>
              <a:t>Weed Dispersal</a:t>
            </a:r>
            <a:endParaRPr lang="en-US" sz="2400" dirty="0"/>
          </a:p>
        </p:txBody>
      </p:sp>
      <p:pic>
        <p:nvPicPr>
          <p:cNvPr id="21" name="Picture 4" descr="SEFI BUOW"/>
          <p:cNvPicPr>
            <a:picLocks noChangeAspect="1" noChangeArrowheads="1"/>
          </p:cNvPicPr>
          <p:nvPr/>
        </p:nvPicPr>
        <p:blipFill>
          <a:blip r:embed="rId4" cstate="email"/>
          <a:srcRect l="15686" t="32864" r="21569" b="10799"/>
          <a:stretch>
            <a:fillRect/>
          </a:stretch>
        </p:blipFill>
        <p:spPr bwMode="auto">
          <a:xfrm>
            <a:off x="304800" y="2514600"/>
            <a:ext cx="2438400" cy="1828800"/>
          </a:xfrm>
          <a:prstGeom prst="ellipse">
            <a:avLst/>
          </a:prstGeom>
          <a:ln>
            <a:noFill/>
          </a:ln>
          <a:effectLst>
            <a:outerShdw blurRad="292100" dist="139700" dir="2700000" algn="tl" rotWithShape="0">
              <a:srgbClr val="333333">
                <a:alpha val="65000"/>
              </a:srgbClr>
            </a:outerShdw>
          </a:effectLst>
        </p:spPr>
      </p:pic>
      <p:cxnSp>
        <p:nvCxnSpPr>
          <p:cNvPr id="25" name="AutoShape 78"/>
          <p:cNvCxnSpPr>
            <a:cxnSpLocks noChangeShapeType="1"/>
          </p:cNvCxnSpPr>
          <p:nvPr/>
        </p:nvCxnSpPr>
        <p:spPr bwMode="auto">
          <a:xfrm rot="10800000">
            <a:off x="2667000" y="3581400"/>
            <a:ext cx="685800" cy="304800"/>
          </a:xfrm>
          <a:prstGeom prst="straightConnector1">
            <a:avLst/>
          </a:prstGeom>
          <a:noFill/>
          <a:ln w="127000">
            <a:solidFill>
              <a:srgbClr val="FF0000"/>
            </a:solidFill>
            <a:round/>
            <a:headEnd type="none"/>
            <a:tailEnd type="none" w="med" len="med"/>
          </a:ln>
          <a:effectLst/>
        </p:spPr>
      </p:cxnSp>
      <p:pic>
        <p:nvPicPr>
          <p:cNvPr id="19" name="Picture 79" descr="Picture4"/>
          <p:cNvPicPr>
            <a:picLocks noChangeAspect="1" noChangeArrowheads="1"/>
          </p:cNvPicPr>
          <p:nvPr/>
        </p:nvPicPr>
        <p:blipFill>
          <a:blip r:embed="rId5" cstate="screen">
            <a:clrChange>
              <a:clrFrom>
                <a:srgbClr val="FFFFFF"/>
              </a:clrFrom>
              <a:clrTo>
                <a:srgbClr val="FFFFFF">
                  <a:alpha val="0"/>
                </a:srgbClr>
              </a:clrTo>
            </a:clrChange>
          </a:blip>
          <a:srcRect/>
          <a:stretch>
            <a:fillRect/>
          </a:stretch>
        </p:blipFill>
        <p:spPr bwMode="auto">
          <a:xfrm>
            <a:off x="2971800" y="2438400"/>
            <a:ext cx="3429000" cy="2590800"/>
          </a:xfrm>
          <a:prstGeom prst="rect">
            <a:avLst/>
          </a:prstGeom>
          <a:noFill/>
          <a:ln w="9525">
            <a:noFill/>
            <a:miter lim="800000"/>
            <a:headEnd/>
            <a:tailEnd/>
          </a:ln>
        </p:spPr>
      </p:pic>
      <p:sp>
        <p:nvSpPr>
          <p:cNvPr id="23" name="TextBox 22"/>
          <p:cNvSpPr txBox="1"/>
          <p:nvPr/>
        </p:nvSpPr>
        <p:spPr>
          <a:xfrm>
            <a:off x="3352800" y="4724400"/>
            <a:ext cx="1447800" cy="923330"/>
          </a:xfrm>
          <a:prstGeom prst="rect">
            <a:avLst/>
          </a:prstGeom>
          <a:noFill/>
        </p:spPr>
        <p:txBody>
          <a:bodyPr wrap="square" rtlCol="0">
            <a:spAutoFit/>
          </a:bodyPr>
          <a:lstStyle/>
          <a:p>
            <a:pPr algn="ctr"/>
            <a:r>
              <a:rPr lang="en-US" sz="1800" b="1" dirty="0" smtClean="0"/>
              <a:t>Introduced </a:t>
            </a:r>
          </a:p>
          <a:p>
            <a:pPr algn="ctr"/>
            <a:r>
              <a:rPr lang="en-US" sz="1800" b="1" dirty="0" smtClean="0"/>
              <a:t>House Mice</a:t>
            </a:r>
            <a:endParaRPr lang="en-US" sz="1800" b="1" dirty="0"/>
          </a:p>
        </p:txBody>
      </p:sp>
      <p:cxnSp>
        <p:nvCxnSpPr>
          <p:cNvPr id="27" name="AutoShape 74"/>
          <p:cNvCxnSpPr>
            <a:cxnSpLocks noChangeShapeType="1"/>
          </p:cNvCxnSpPr>
          <p:nvPr/>
        </p:nvCxnSpPr>
        <p:spPr bwMode="auto">
          <a:xfrm rot="10800000" flipV="1">
            <a:off x="2514600" y="4572000"/>
            <a:ext cx="914400" cy="838200"/>
          </a:xfrm>
          <a:prstGeom prst="straightConnector1">
            <a:avLst/>
          </a:prstGeom>
          <a:noFill/>
          <a:ln w="127000">
            <a:solidFill>
              <a:schemeClr val="tx1"/>
            </a:solidFill>
            <a:round/>
            <a:headEnd/>
            <a:tailEnd type="none" w="med" len="med"/>
          </a:ln>
          <a:effectLst/>
        </p:spPr>
      </p:cxnSp>
      <p:pic>
        <p:nvPicPr>
          <p:cNvPr id="30" name="Picture 7" descr="24_cb222_2jan07_5"/>
          <p:cNvPicPr>
            <a:picLocks noChangeAspect="1" noChangeArrowheads="1"/>
          </p:cNvPicPr>
          <p:nvPr/>
        </p:nvPicPr>
        <p:blipFill>
          <a:blip r:embed="rId6" cstate="screen"/>
          <a:srcRect/>
          <a:stretch>
            <a:fillRect/>
          </a:stretch>
        </p:blipFill>
        <p:spPr bwMode="auto">
          <a:xfrm>
            <a:off x="304800" y="4800600"/>
            <a:ext cx="2265445" cy="1806649"/>
          </a:xfrm>
          <a:prstGeom prst="ellipse">
            <a:avLst/>
          </a:prstGeom>
          <a:noFill/>
          <a:ln w="9525">
            <a:noFill/>
            <a:miter lim="800000"/>
            <a:headEnd/>
            <a:tailEnd/>
          </a:ln>
        </p:spPr>
      </p:pic>
      <p:sp>
        <p:nvSpPr>
          <p:cNvPr id="33" name="TextBox 32"/>
          <p:cNvSpPr txBox="1"/>
          <p:nvPr/>
        </p:nvSpPr>
        <p:spPr>
          <a:xfrm>
            <a:off x="2057400" y="6019800"/>
            <a:ext cx="4876800" cy="830997"/>
          </a:xfrm>
          <a:prstGeom prst="rect">
            <a:avLst/>
          </a:prstGeom>
          <a:noFill/>
        </p:spPr>
        <p:txBody>
          <a:bodyPr wrap="square" rtlCol="0">
            <a:spAutoFit/>
          </a:bodyPr>
          <a:lstStyle/>
          <a:p>
            <a:r>
              <a:rPr lang="en-US" sz="2400" dirty="0" smtClean="0"/>
              <a:t>         </a:t>
            </a:r>
            <a:r>
              <a:rPr lang="en-US" sz="2400" i="1" dirty="0" smtClean="0">
                <a:solidFill>
                  <a:schemeClr val="tx2"/>
                </a:solidFill>
              </a:rPr>
              <a:t>Likely impacts on: </a:t>
            </a:r>
          </a:p>
          <a:p>
            <a:r>
              <a:rPr lang="en-US" sz="2400" dirty="0" smtClean="0"/>
              <a:t>Salamanders  and  Invertebrates</a:t>
            </a:r>
            <a:endParaRPr lang="en-US" sz="2400" dirty="0"/>
          </a:p>
        </p:txBody>
      </p:sp>
      <p:pic>
        <p:nvPicPr>
          <p:cNvPr id="28" name="Picture 27" descr="Lasthenia_DSC_0244_2.JPG"/>
          <p:cNvPicPr>
            <a:picLocks noChangeAspect="1"/>
          </p:cNvPicPr>
          <p:nvPr/>
        </p:nvPicPr>
        <p:blipFill>
          <a:blip r:embed="rId7" cstate="print"/>
          <a:stretch>
            <a:fillRect/>
          </a:stretch>
        </p:blipFill>
        <p:spPr>
          <a:xfrm>
            <a:off x="4800600" y="508636"/>
            <a:ext cx="2438400" cy="1615440"/>
          </a:xfrm>
          <a:prstGeom prst="ellipse">
            <a:avLst/>
          </a:prstGeom>
        </p:spPr>
      </p:pic>
      <p:pic>
        <p:nvPicPr>
          <p:cNvPr id="31" name="Picture 30" descr="weeds_DSC_0067.JPG"/>
          <p:cNvPicPr>
            <a:picLocks noChangeAspect="1"/>
          </p:cNvPicPr>
          <p:nvPr/>
        </p:nvPicPr>
        <p:blipFill>
          <a:blip r:embed="rId8" cstate="print"/>
          <a:stretch>
            <a:fillRect/>
          </a:stretch>
        </p:blipFill>
        <p:spPr>
          <a:xfrm>
            <a:off x="6858000" y="2819400"/>
            <a:ext cx="2185358" cy="1447800"/>
          </a:xfrm>
          <a:prstGeom prst="ellipse">
            <a:avLst/>
          </a:prstGeom>
        </p:spPr>
      </p:pic>
      <p:pic>
        <p:nvPicPr>
          <p:cNvPr id="36" name="Picture 10" descr="http://farm4.static.flickr.com/3598/3502208970_bb6ffd03f9_b.jpg"/>
          <p:cNvPicPr>
            <a:picLocks noChangeAspect="1" noChangeArrowheads="1"/>
          </p:cNvPicPr>
          <p:nvPr/>
        </p:nvPicPr>
        <p:blipFill>
          <a:blip r:embed="rId9" cstate="email"/>
          <a:srcRect/>
          <a:stretch>
            <a:fillRect/>
          </a:stretch>
        </p:blipFill>
        <p:spPr bwMode="auto">
          <a:xfrm>
            <a:off x="1981200" y="533400"/>
            <a:ext cx="2582103" cy="1749653"/>
          </a:xfrm>
          <a:prstGeom prst="ellipse">
            <a:avLst/>
          </a:prstGeom>
          <a:ln>
            <a:noFill/>
          </a:ln>
          <a:effectLst>
            <a:outerShdw blurRad="292100" dist="139700" dir="2700000" algn="tl" rotWithShape="0">
              <a:srgbClr val="333333">
                <a:alpha val="65000"/>
              </a:srgbClr>
            </a:outerShdw>
          </a:effectLst>
        </p:spPr>
        <p:style>
          <a:lnRef idx="2">
            <a:schemeClr val="dk1"/>
          </a:lnRef>
          <a:fillRef idx="1">
            <a:schemeClr val="lt1"/>
          </a:fillRef>
          <a:effectRef idx="0">
            <a:schemeClr val="dk1"/>
          </a:effectRef>
          <a:fontRef idx="minor">
            <a:schemeClr val="dk1"/>
          </a:fontRef>
        </p:style>
      </p:pic>
      <p:cxnSp>
        <p:nvCxnSpPr>
          <p:cNvPr id="37" name="AutoShape 78"/>
          <p:cNvCxnSpPr>
            <a:cxnSpLocks noChangeShapeType="1"/>
          </p:cNvCxnSpPr>
          <p:nvPr/>
        </p:nvCxnSpPr>
        <p:spPr bwMode="auto">
          <a:xfrm rot="16200000" flipV="1">
            <a:off x="3276600" y="2514600"/>
            <a:ext cx="914400" cy="457200"/>
          </a:xfrm>
          <a:prstGeom prst="straightConnector1">
            <a:avLst/>
          </a:prstGeom>
          <a:noFill/>
          <a:ln w="127000">
            <a:solidFill>
              <a:schemeClr val="tx1"/>
            </a:solidFill>
            <a:round/>
            <a:headEnd type="none"/>
            <a:tailEnd type="none" w="med" len="med"/>
          </a:ln>
          <a:effectLst/>
        </p:spPr>
      </p:cxnSp>
      <p:sp>
        <p:nvSpPr>
          <p:cNvPr id="40" name="TextBox 39"/>
          <p:cNvSpPr txBox="1"/>
          <p:nvPr/>
        </p:nvSpPr>
        <p:spPr>
          <a:xfrm>
            <a:off x="228600" y="838200"/>
            <a:ext cx="2057400" cy="1200329"/>
          </a:xfrm>
          <a:prstGeom prst="rect">
            <a:avLst/>
          </a:prstGeom>
          <a:noFill/>
        </p:spPr>
        <p:txBody>
          <a:bodyPr wrap="square" rtlCol="0">
            <a:spAutoFit/>
          </a:bodyPr>
          <a:lstStyle/>
          <a:p>
            <a:r>
              <a:rPr lang="en-US" sz="2400" dirty="0" smtClean="0"/>
              <a:t>Egg &amp; Chick  </a:t>
            </a:r>
          </a:p>
          <a:p>
            <a:r>
              <a:rPr lang="en-US" sz="2400" dirty="0" smtClean="0"/>
              <a:t>Predation (low impact)</a:t>
            </a:r>
            <a:endParaRPr lang="en-US" sz="2400" dirty="0"/>
          </a:p>
        </p:txBody>
      </p:sp>
      <p:sp>
        <p:nvSpPr>
          <p:cNvPr id="26" name="Title 25"/>
          <p:cNvSpPr>
            <a:spLocks noGrp="1"/>
          </p:cNvSpPr>
          <p:nvPr>
            <p:ph type="title"/>
          </p:nvPr>
        </p:nvSpPr>
        <p:spPr>
          <a:xfrm>
            <a:off x="228600" y="0"/>
            <a:ext cx="8915400" cy="609600"/>
          </a:xfrm>
        </p:spPr>
        <p:txBody>
          <a:bodyPr>
            <a:normAutofit fontScale="90000"/>
          </a:bodyPr>
          <a:lstStyle/>
          <a:p>
            <a:r>
              <a:rPr lang="en-US" dirty="0" smtClean="0"/>
              <a:t> Direct Impacts of Mice on Farallones </a:t>
            </a:r>
            <a:endParaRPr lang="en-US" dirty="0"/>
          </a:p>
        </p:txBody>
      </p:sp>
    </p:spTree>
    <p:extLst>
      <p:ext uri="{BB962C8B-B14F-4D97-AF65-F5344CB8AC3E}">
        <p14:creationId xmlns:p14="http://schemas.microsoft.com/office/powerpoint/2010/main" val="1342198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304800" y="1905000"/>
            <a:ext cx="8686800" cy="4031873"/>
          </a:xfrm>
          <a:prstGeom prst="rect">
            <a:avLst/>
          </a:prstGeom>
          <a:noFill/>
          <a:ln w="9525">
            <a:noFill/>
            <a:miter lim="800000"/>
            <a:headEnd/>
            <a:tailEnd/>
          </a:ln>
          <a:effectLst/>
        </p:spPr>
        <p:txBody>
          <a:bodyPr wrap="square">
            <a:spAutoFit/>
          </a:bodyPr>
          <a:lstStyle/>
          <a:p>
            <a:pPr marL="571500" indent="-571500" eaLnBrk="0" hangingPunct="0">
              <a:buFont typeface="Arial" pitchFamily="34" charset="0"/>
              <a:buChar char="•"/>
            </a:pPr>
            <a:r>
              <a:rPr lang="en-US" b="1" dirty="0" smtClean="0">
                <a:solidFill>
                  <a:srgbClr val="FF0000"/>
                </a:solidFill>
              </a:rPr>
              <a:t>68-94% </a:t>
            </a:r>
            <a:r>
              <a:rPr lang="en-US" b="1" dirty="0" smtClean="0"/>
              <a:t>of historic bird, mammal, reptile &amp; plant extinctions are on islands</a:t>
            </a:r>
          </a:p>
          <a:p>
            <a:pPr marL="571500" indent="-571500" eaLnBrk="0" hangingPunct="0">
              <a:buFont typeface="Arial" pitchFamily="34" charset="0"/>
              <a:buChar char="•"/>
            </a:pPr>
            <a:endParaRPr lang="en-US" b="1" dirty="0" smtClean="0">
              <a:solidFill>
                <a:srgbClr val="FF0000"/>
              </a:solidFill>
            </a:endParaRPr>
          </a:p>
          <a:p>
            <a:pPr marL="571500" indent="-571500" eaLnBrk="0" hangingPunct="0">
              <a:buFont typeface="Arial" pitchFamily="34" charset="0"/>
              <a:buChar char="•"/>
            </a:pPr>
            <a:r>
              <a:rPr lang="en-US" b="1" dirty="0" smtClean="0">
                <a:solidFill>
                  <a:srgbClr val="FF0000"/>
                </a:solidFill>
              </a:rPr>
              <a:t>55-67% </a:t>
            </a:r>
            <a:r>
              <a:rPr lang="en-US" b="1" dirty="0" smtClean="0"/>
              <a:t>of island extinctions are due to invasive species introductions</a:t>
            </a:r>
          </a:p>
          <a:p>
            <a:pPr marL="571500" indent="-571500" eaLnBrk="0" hangingPunct="0">
              <a:buFont typeface="Arial" pitchFamily="34" charset="0"/>
              <a:buChar char="•"/>
            </a:pPr>
            <a:endParaRPr lang="en-US" b="1" dirty="0" smtClean="0">
              <a:solidFill>
                <a:srgbClr val="FF0000"/>
              </a:solidFill>
            </a:endParaRPr>
          </a:p>
          <a:p>
            <a:pPr marL="571500" indent="-571500" eaLnBrk="0" hangingPunct="0">
              <a:buFont typeface="Arial" pitchFamily="34" charset="0"/>
              <a:buChar char="•"/>
            </a:pPr>
            <a:r>
              <a:rPr lang="en-US" b="1" dirty="0" smtClean="0">
                <a:solidFill>
                  <a:srgbClr val="FF0000"/>
                </a:solidFill>
              </a:rPr>
              <a:t>Invasive rodents cause ~2/3 of all bird &amp; reptile extinctions on islands</a:t>
            </a:r>
            <a:endParaRPr lang="en-US" b="1" dirty="0">
              <a:solidFill>
                <a:srgbClr val="FF0000"/>
              </a:solidFill>
            </a:endParaRPr>
          </a:p>
        </p:txBody>
      </p:sp>
      <p:sp>
        <p:nvSpPr>
          <p:cNvPr id="56323" name="Text Box 3"/>
          <p:cNvSpPr txBox="1">
            <a:spLocks noChangeArrowheads="1"/>
          </p:cNvSpPr>
          <p:nvPr/>
        </p:nvSpPr>
        <p:spPr bwMode="auto">
          <a:xfrm>
            <a:off x="1447800" y="914400"/>
            <a:ext cx="5555260" cy="707886"/>
          </a:xfrm>
          <a:prstGeom prst="rect">
            <a:avLst/>
          </a:prstGeom>
          <a:noFill/>
          <a:ln w="9525">
            <a:noFill/>
            <a:miter lim="800000"/>
            <a:headEnd/>
            <a:tailEnd/>
          </a:ln>
          <a:effectLst/>
        </p:spPr>
        <p:txBody>
          <a:bodyPr wrap="square">
            <a:spAutoFit/>
          </a:bodyPr>
          <a:lstStyle/>
          <a:p>
            <a:pPr algn="ctr" eaLnBrk="0" hangingPunct="0"/>
            <a:r>
              <a:rPr lang="en-US" sz="4000" b="1" dirty="0" smtClean="0">
                <a:solidFill>
                  <a:schemeClr val="tx2"/>
                </a:solidFill>
              </a:rPr>
              <a:t>Island Extinctions</a:t>
            </a:r>
            <a:r>
              <a:rPr lang="en-US" sz="4000" b="1" dirty="0">
                <a:solidFill>
                  <a:schemeClr val="tx2"/>
                </a:solidFill>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Box 4"/>
          <p:cNvSpPr txBox="1">
            <a:spLocks noChangeArrowheads="1"/>
          </p:cNvSpPr>
          <p:nvPr/>
        </p:nvSpPr>
        <p:spPr bwMode="auto">
          <a:xfrm>
            <a:off x="3886201" y="838200"/>
            <a:ext cx="5236222" cy="646331"/>
          </a:xfrm>
          <a:prstGeom prst="rect">
            <a:avLst/>
          </a:prstGeom>
          <a:noFill/>
          <a:ln w="9525">
            <a:noFill/>
            <a:miter lim="800000"/>
            <a:headEnd/>
            <a:tailEnd/>
          </a:ln>
        </p:spPr>
        <p:txBody>
          <a:bodyPr wrap="square">
            <a:spAutoFit/>
          </a:bodyPr>
          <a:lstStyle/>
          <a:p>
            <a:r>
              <a:rPr lang="en-US" sz="3600" b="1" dirty="0" smtClean="0">
                <a:solidFill>
                  <a:schemeClr val="tx2"/>
                </a:solidFill>
                <a:latin typeface="+mj-lt"/>
              </a:rPr>
              <a:t>Indirect Impacts of Mice</a:t>
            </a:r>
          </a:p>
        </p:txBody>
      </p:sp>
      <p:sp>
        <p:nvSpPr>
          <p:cNvPr id="11269" name="TextBox 5"/>
          <p:cNvSpPr txBox="1">
            <a:spLocks noChangeArrowheads="1"/>
          </p:cNvSpPr>
          <p:nvPr/>
        </p:nvSpPr>
        <p:spPr bwMode="auto">
          <a:xfrm>
            <a:off x="3505200" y="1752600"/>
            <a:ext cx="5334000" cy="2769989"/>
          </a:xfrm>
          <a:prstGeom prst="rect">
            <a:avLst/>
          </a:prstGeom>
          <a:noFill/>
          <a:ln w="9525">
            <a:noFill/>
            <a:miter lim="800000"/>
            <a:headEnd/>
            <a:tailEnd/>
          </a:ln>
        </p:spPr>
        <p:txBody>
          <a:bodyPr wrap="square">
            <a:spAutoFit/>
          </a:bodyPr>
          <a:lstStyle/>
          <a:p>
            <a:pPr marL="457200" indent="-457200" algn="ctr">
              <a:spcBef>
                <a:spcPts val="600"/>
              </a:spcBef>
              <a:spcAft>
                <a:spcPts val="600"/>
              </a:spcAft>
            </a:pPr>
            <a:r>
              <a:rPr lang="en-US" sz="2400" b="1" u="sng" dirty="0" smtClean="0">
                <a:solidFill>
                  <a:schemeClr val="tx2"/>
                </a:solidFill>
              </a:rPr>
              <a:t>Ashy Storm-Petrels</a:t>
            </a:r>
          </a:p>
          <a:p>
            <a:pPr marL="914400" lvl="1" indent="-457200">
              <a:spcBef>
                <a:spcPts val="600"/>
              </a:spcBef>
              <a:spcAft>
                <a:spcPts val="600"/>
              </a:spcAft>
              <a:buFont typeface="Arial" charset="0"/>
              <a:buChar char="•"/>
            </a:pPr>
            <a:r>
              <a:rPr lang="en-US" sz="2400" b="1" dirty="0" smtClean="0">
                <a:latin typeface="+mn-lt"/>
              </a:rPr>
              <a:t>Endemic to coastal California and northern Baja California</a:t>
            </a:r>
          </a:p>
          <a:p>
            <a:pPr marL="914400" lvl="1" indent="-457200">
              <a:spcBef>
                <a:spcPts val="600"/>
              </a:spcBef>
              <a:spcAft>
                <a:spcPts val="600"/>
              </a:spcAft>
              <a:buFont typeface="Arial" charset="0"/>
              <a:buChar char="•"/>
            </a:pPr>
            <a:r>
              <a:rPr lang="en-US" sz="2400" b="1" dirty="0" smtClean="0">
                <a:latin typeface="+mn-lt"/>
              </a:rPr>
              <a:t>World population: 5,000-7,000 breeders; </a:t>
            </a:r>
            <a:r>
              <a:rPr lang="en-US" sz="2400" b="1" dirty="0">
                <a:latin typeface="+mn-lt"/>
              </a:rPr>
              <a:t>50% on Farallon </a:t>
            </a:r>
            <a:r>
              <a:rPr lang="en-US" sz="2400" b="1" dirty="0" smtClean="0">
                <a:latin typeface="+mn-lt"/>
              </a:rPr>
              <a:t>Islands</a:t>
            </a:r>
          </a:p>
          <a:p>
            <a:pPr marL="914400" lvl="1" indent="-457200">
              <a:spcBef>
                <a:spcPts val="600"/>
              </a:spcBef>
              <a:spcAft>
                <a:spcPts val="600"/>
              </a:spcAft>
              <a:buFont typeface="Arial" charset="0"/>
              <a:buChar char="•"/>
            </a:pPr>
            <a:r>
              <a:rPr lang="en-US" sz="2400" b="1" dirty="0" smtClean="0">
                <a:latin typeface="+mn-lt"/>
              </a:rPr>
              <a:t>40% decline over 20-yr period</a:t>
            </a:r>
            <a:endParaRPr lang="en-US" sz="2400" b="1" dirty="0">
              <a:latin typeface="+mn-lt"/>
            </a:endParaRPr>
          </a:p>
        </p:txBody>
      </p:sp>
      <p:pic>
        <p:nvPicPr>
          <p:cNvPr id="39937" name="Picture 1"/>
          <p:cNvPicPr>
            <a:picLocks noChangeAspect="1" noChangeArrowheads="1"/>
          </p:cNvPicPr>
          <p:nvPr/>
        </p:nvPicPr>
        <p:blipFill>
          <a:blip r:embed="rId3" cstate="print"/>
          <a:srcRect/>
          <a:stretch>
            <a:fillRect/>
          </a:stretch>
        </p:blipFill>
        <p:spPr bwMode="auto">
          <a:xfrm>
            <a:off x="152400" y="990600"/>
            <a:ext cx="3352800" cy="2231167"/>
          </a:xfrm>
          <a:prstGeom prst="rect">
            <a:avLst/>
          </a:prstGeom>
          <a:noFill/>
          <a:ln w="9525">
            <a:noFill/>
            <a:miter lim="800000"/>
            <a:headEnd/>
            <a:tailEnd/>
          </a:ln>
          <a:effectLst/>
        </p:spPr>
      </p:pic>
      <p:pic>
        <p:nvPicPr>
          <p:cNvPr id="6" name="Picture 5" descr="IMG_7809"/>
          <p:cNvPicPr>
            <a:picLocks noChangeAspect="1" noChangeArrowheads="1"/>
          </p:cNvPicPr>
          <p:nvPr/>
        </p:nvPicPr>
        <p:blipFill>
          <a:blip r:embed="rId4" cstate="screen"/>
          <a:srcRect/>
          <a:stretch>
            <a:fillRect/>
          </a:stretch>
        </p:blipFill>
        <p:spPr bwMode="auto">
          <a:xfrm>
            <a:off x="304800" y="3505199"/>
            <a:ext cx="3276600" cy="314765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assp"/>
          <p:cNvPicPr>
            <a:picLocks noChangeAspect="1" noChangeArrowheads="1"/>
          </p:cNvPicPr>
          <p:nvPr/>
        </p:nvPicPr>
        <p:blipFill>
          <a:blip r:embed="rId3" cstate="screen"/>
          <a:srcRect/>
          <a:stretch>
            <a:fillRect/>
          </a:stretch>
        </p:blipFill>
        <p:spPr bwMode="auto">
          <a:xfrm>
            <a:off x="152400" y="2209800"/>
            <a:ext cx="3886200" cy="3046834"/>
          </a:xfrm>
          <a:prstGeom prst="rect">
            <a:avLst/>
          </a:prstGeom>
          <a:ln>
            <a:noFill/>
          </a:ln>
          <a:effectLst>
            <a:outerShdw blurRad="292100" dist="139700" dir="2700000" algn="tl" rotWithShape="0">
              <a:srgbClr val="333333">
                <a:alpha val="65000"/>
              </a:srgbClr>
            </a:outerShdw>
          </a:effectLst>
        </p:spPr>
      </p:pic>
      <p:sp>
        <p:nvSpPr>
          <p:cNvPr id="11268" name="TextBox 4"/>
          <p:cNvSpPr txBox="1">
            <a:spLocks noChangeArrowheads="1"/>
          </p:cNvSpPr>
          <p:nvPr/>
        </p:nvSpPr>
        <p:spPr bwMode="auto">
          <a:xfrm>
            <a:off x="914401" y="786825"/>
            <a:ext cx="7162800" cy="646331"/>
          </a:xfrm>
          <a:prstGeom prst="rect">
            <a:avLst/>
          </a:prstGeom>
          <a:noFill/>
          <a:ln w="9525">
            <a:noFill/>
            <a:miter lim="800000"/>
            <a:headEnd/>
            <a:tailEnd/>
          </a:ln>
        </p:spPr>
        <p:txBody>
          <a:bodyPr wrap="square">
            <a:spAutoFit/>
          </a:bodyPr>
          <a:lstStyle/>
          <a:p>
            <a:pPr algn="ctr"/>
            <a:r>
              <a:rPr lang="en-US" sz="3600" b="1" dirty="0" smtClean="0">
                <a:solidFill>
                  <a:schemeClr val="tx2"/>
                </a:solidFill>
                <a:latin typeface="+mj-lt"/>
              </a:rPr>
              <a:t>Ashy </a:t>
            </a:r>
            <a:r>
              <a:rPr lang="en-US" sz="3600" b="1" dirty="0">
                <a:solidFill>
                  <a:schemeClr val="tx2"/>
                </a:solidFill>
                <a:latin typeface="+mj-lt"/>
              </a:rPr>
              <a:t>Storm-Petrel</a:t>
            </a:r>
          </a:p>
        </p:txBody>
      </p:sp>
      <p:sp>
        <p:nvSpPr>
          <p:cNvPr id="11269" name="TextBox 5"/>
          <p:cNvSpPr txBox="1">
            <a:spLocks noChangeArrowheads="1"/>
          </p:cNvSpPr>
          <p:nvPr/>
        </p:nvSpPr>
        <p:spPr bwMode="auto">
          <a:xfrm>
            <a:off x="4114800" y="1676400"/>
            <a:ext cx="4800600" cy="4708981"/>
          </a:xfrm>
          <a:prstGeom prst="rect">
            <a:avLst/>
          </a:prstGeom>
          <a:noFill/>
          <a:ln w="9525">
            <a:noFill/>
            <a:miter lim="800000"/>
            <a:headEnd/>
            <a:tailEnd/>
          </a:ln>
        </p:spPr>
        <p:txBody>
          <a:bodyPr wrap="square">
            <a:spAutoFit/>
          </a:bodyPr>
          <a:lstStyle/>
          <a:p>
            <a:pPr marL="457200" indent="-457200">
              <a:spcBef>
                <a:spcPts val="600"/>
              </a:spcBef>
              <a:spcAft>
                <a:spcPts val="600"/>
              </a:spcAft>
              <a:buFont typeface="Arial" charset="0"/>
              <a:buChar char="•"/>
            </a:pPr>
            <a:r>
              <a:rPr lang="en-US" sz="2400" b="1" dirty="0" smtClean="0">
                <a:latin typeface="+mn-lt"/>
              </a:rPr>
              <a:t>Small bird, limited range, small world population size</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Long life span (35 yrs)</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Low annual production of young</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  Highly susceptible to predation, other threats</a:t>
            </a:r>
          </a:p>
          <a:p>
            <a:pPr marL="457200" indent="-457200">
              <a:spcBef>
                <a:spcPts val="600"/>
              </a:spcBef>
              <a:spcAft>
                <a:spcPts val="600"/>
              </a:spcAft>
              <a:buFont typeface="Arial" charset="0"/>
              <a:buChar char="•"/>
            </a:pPr>
            <a:r>
              <a:rPr lang="en-US" sz="2400" b="1" dirty="0" smtClean="0">
                <a:latin typeface="+mn-lt"/>
              </a:rPr>
              <a:t>USFWS Species of Concern</a:t>
            </a:r>
            <a:endParaRPr lang="en-US" sz="2400" b="1" dirty="0">
              <a:latin typeface="+mn-lt"/>
            </a:endParaRPr>
          </a:p>
          <a:p>
            <a:pPr marL="457200" indent="-457200">
              <a:spcBef>
                <a:spcPts val="600"/>
              </a:spcBef>
              <a:spcAft>
                <a:spcPts val="600"/>
              </a:spcAft>
              <a:buFont typeface="Arial" charset="0"/>
              <a:buChar char="•"/>
            </a:pPr>
            <a:r>
              <a:rPr lang="en-US" sz="2400" b="1" dirty="0" smtClean="0">
                <a:latin typeface="+mn-lt"/>
              </a:rPr>
              <a:t>California </a:t>
            </a:r>
            <a:r>
              <a:rPr lang="en-US" sz="2400" b="1" dirty="0">
                <a:latin typeface="+mn-lt"/>
              </a:rPr>
              <a:t>Species of Special </a:t>
            </a:r>
            <a:r>
              <a:rPr lang="en-US" sz="2400" b="1" dirty="0" smtClean="0">
                <a:latin typeface="+mn-lt"/>
              </a:rPr>
              <a:t>Concern</a:t>
            </a:r>
          </a:p>
          <a:p>
            <a:pPr marL="457200" indent="-457200">
              <a:spcBef>
                <a:spcPts val="600"/>
              </a:spcBef>
              <a:spcAft>
                <a:spcPts val="600"/>
              </a:spcAft>
              <a:buFont typeface="Arial" charset="0"/>
              <a:buChar char="•"/>
            </a:pPr>
            <a:r>
              <a:rPr lang="en-US" sz="2400" b="1" dirty="0" smtClean="0">
                <a:solidFill>
                  <a:srgbClr val="FF0000"/>
                </a:solidFill>
              </a:rPr>
              <a:t>IUCN globally endangered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4" descr="SEFI BUOW"/>
          <p:cNvPicPr>
            <a:picLocks noChangeAspect="1" noChangeArrowheads="1"/>
          </p:cNvPicPr>
          <p:nvPr/>
        </p:nvPicPr>
        <p:blipFill>
          <a:blip r:embed="rId3" cstate="email"/>
          <a:srcRect/>
          <a:stretch>
            <a:fillRect/>
          </a:stretch>
        </p:blipFill>
        <p:spPr bwMode="auto">
          <a:xfrm>
            <a:off x="381000" y="1905000"/>
            <a:ext cx="3886200" cy="3246139"/>
          </a:xfrm>
          <a:prstGeom prst="rect">
            <a:avLst/>
          </a:prstGeom>
          <a:ln>
            <a:noFill/>
          </a:ln>
          <a:effectLst>
            <a:outerShdw blurRad="292100" dist="139700" dir="2700000" algn="tl" rotWithShape="0">
              <a:srgbClr val="333333">
                <a:alpha val="65000"/>
              </a:srgbClr>
            </a:outerShdw>
          </a:effectLst>
        </p:spPr>
      </p:pic>
      <p:pic>
        <p:nvPicPr>
          <p:cNvPr id="12291" name="Picture 4" descr="PetelWings"/>
          <p:cNvPicPr>
            <a:picLocks noChangeAspect="1" noChangeArrowheads="1"/>
          </p:cNvPicPr>
          <p:nvPr/>
        </p:nvPicPr>
        <p:blipFill>
          <a:blip r:embed="rId4" cstate="email"/>
          <a:srcRect/>
          <a:stretch>
            <a:fillRect/>
          </a:stretch>
        </p:blipFill>
        <p:spPr bwMode="auto">
          <a:xfrm>
            <a:off x="4572000" y="1905000"/>
            <a:ext cx="4111558" cy="3275309"/>
          </a:xfrm>
          <a:prstGeom prst="rect">
            <a:avLst/>
          </a:prstGeom>
          <a:ln>
            <a:noFill/>
          </a:ln>
          <a:effectLst>
            <a:outerShdw blurRad="292100" dist="139700" dir="2700000" algn="tl" rotWithShape="0">
              <a:srgbClr val="333333">
                <a:alpha val="65000"/>
              </a:srgbClr>
            </a:outerShdw>
          </a:effectLst>
        </p:spPr>
      </p:pic>
      <p:sp>
        <p:nvSpPr>
          <p:cNvPr id="12292" name="TextBox 3"/>
          <p:cNvSpPr txBox="1">
            <a:spLocks noChangeArrowheads="1"/>
          </p:cNvSpPr>
          <p:nvPr/>
        </p:nvSpPr>
        <p:spPr bwMode="auto">
          <a:xfrm>
            <a:off x="914400" y="762000"/>
            <a:ext cx="2740430" cy="892552"/>
          </a:xfrm>
          <a:prstGeom prst="rect">
            <a:avLst/>
          </a:prstGeom>
          <a:noFill/>
          <a:ln w="9525">
            <a:noFill/>
            <a:miter lim="800000"/>
            <a:headEnd/>
            <a:tailEnd/>
          </a:ln>
        </p:spPr>
        <p:txBody>
          <a:bodyPr wrap="none">
            <a:spAutoFit/>
          </a:bodyPr>
          <a:lstStyle/>
          <a:p>
            <a:r>
              <a:rPr lang="en-US" b="1" dirty="0">
                <a:solidFill>
                  <a:schemeClr val="tx2"/>
                </a:solidFill>
                <a:latin typeface="+mj-lt"/>
              </a:rPr>
              <a:t>Burrowing </a:t>
            </a:r>
            <a:r>
              <a:rPr lang="en-US" b="1" dirty="0" smtClean="0">
                <a:solidFill>
                  <a:schemeClr val="tx2"/>
                </a:solidFill>
                <a:latin typeface="+mj-lt"/>
              </a:rPr>
              <a:t>Owl</a:t>
            </a:r>
          </a:p>
          <a:p>
            <a:pPr algn="ctr"/>
            <a:r>
              <a:rPr lang="en-US" sz="2000" dirty="0" smtClean="0">
                <a:latin typeface="+mj-lt"/>
              </a:rPr>
              <a:t>(fall-winter)</a:t>
            </a:r>
            <a:endParaRPr lang="en-US" sz="2000" dirty="0">
              <a:latin typeface="+mj-lt"/>
            </a:endParaRPr>
          </a:p>
        </p:txBody>
      </p:sp>
      <p:sp>
        <p:nvSpPr>
          <p:cNvPr id="12293" name="TextBox 4"/>
          <p:cNvSpPr txBox="1">
            <a:spLocks noChangeArrowheads="1"/>
          </p:cNvSpPr>
          <p:nvPr/>
        </p:nvSpPr>
        <p:spPr bwMode="auto">
          <a:xfrm>
            <a:off x="4783056" y="762000"/>
            <a:ext cx="3353931" cy="1077218"/>
          </a:xfrm>
          <a:prstGeom prst="rect">
            <a:avLst/>
          </a:prstGeom>
          <a:noFill/>
          <a:ln w="9525">
            <a:noFill/>
            <a:miter lim="800000"/>
            <a:headEnd/>
            <a:tailEnd/>
          </a:ln>
        </p:spPr>
        <p:txBody>
          <a:bodyPr wrap="none">
            <a:spAutoFit/>
          </a:bodyPr>
          <a:lstStyle/>
          <a:p>
            <a:pPr algn="ctr"/>
            <a:r>
              <a:rPr lang="en-US" b="1" dirty="0" smtClean="0">
                <a:solidFill>
                  <a:schemeClr val="tx2"/>
                </a:solidFill>
                <a:latin typeface="+mj-lt"/>
              </a:rPr>
              <a:t>Ashy Storm-Petrel </a:t>
            </a:r>
          </a:p>
          <a:p>
            <a:pPr algn="ctr"/>
            <a:r>
              <a:rPr lang="en-US" dirty="0" smtClean="0">
                <a:latin typeface="+mj-lt"/>
              </a:rPr>
              <a:t>feather </a:t>
            </a:r>
            <a:r>
              <a:rPr lang="en-US" dirty="0">
                <a:latin typeface="+mj-lt"/>
              </a:rPr>
              <a:t>pile</a:t>
            </a:r>
          </a:p>
        </p:txBody>
      </p:sp>
      <p:sp>
        <p:nvSpPr>
          <p:cNvPr id="6" name="TextBox 3"/>
          <p:cNvSpPr txBox="1">
            <a:spLocks noChangeArrowheads="1"/>
          </p:cNvSpPr>
          <p:nvPr/>
        </p:nvSpPr>
        <p:spPr bwMode="auto">
          <a:xfrm>
            <a:off x="304800" y="5410200"/>
            <a:ext cx="8839200" cy="1938992"/>
          </a:xfrm>
          <a:prstGeom prst="rect">
            <a:avLst/>
          </a:prstGeom>
          <a:noFill/>
          <a:ln w="9525">
            <a:noFill/>
            <a:miter lim="800000"/>
            <a:headEnd/>
            <a:tailEnd/>
          </a:ln>
        </p:spPr>
        <p:txBody>
          <a:bodyPr wrap="square">
            <a:spAutoFit/>
          </a:bodyPr>
          <a:lstStyle/>
          <a:p>
            <a:pPr>
              <a:buFont typeface="Arial" pitchFamily="34" charset="0"/>
              <a:buChar char="•"/>
            </a:pPr>
            <a:r>
              <a:rPr lang="en-US" sz="2400" b="1" dirty="0" smtClean="0">
                <a:latin typeface="Arial" pitchFamily="34" charset="0"/>
                <a:cs typeface="Arial" pitchFamily="34" charset="0"/>
              </a:rPr>
              <a:t> 40% (avg. 225-270) petrel carcasses found per year are from burrowing owls.</a:t>
            </a:r>
          </a:p>
          <a:p>
            <a:pPr>
              <a:buFont typeface="Arial" pitchFamily="34" charset="0"/>
              <a:buChar char="•"/>
            </a:pPr>
            <a:r>
              <a:rPr lang="en-US" sz="2400" b="1" dirty="0" smtClean="0">
                <a:latin typeface="Arial" pitchFamily="34" charset="0"/>
                <a:cs typeface="Arial" pitchFamily="34" charset="0"/>
              </a:rPr>
              <a:t> Petrel remains in 70% of owl pellets (April – July)</a:t>
            </a:r>
          </a:p>
          <a:p>
            <a:pPr>
              <a:buFont typeface="Arial" pitchFamily="34" charset="0"/>
              <a:buChar char="•"/>
            </a:pPr>
            <a:endParaRPr lang="en-US" sz="2400" dirty="0" smtClean="0"/>
          </a:p>
          <a:p>
            <a:pPr>
              <a:buFont typeface="Arial" pitchFamily="34" charset="0"/>
              <a:buChar char="•"/>
            </a:pPr>
            <a:endParaRPr lang="en-US" sz="2400" b="1" dirty="0" smtClean="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0" y="914400"/>
            <a:ext cx="9144000" cy="523220"/>
          </a:xfrm>
          <a:prstGeom prst="rect">
            <a:avLst/>
          </a:prstGeom>
          <a:noFill/>
          <a:ln w="9525">
            <a:noFill/>
            <a:miter lim="800000"/>
            <a:headEnd/>
            <a:tailEnd/>
          </a:ln>
          <a:effectLst/>
        </p:spPr>
        <p:txBody>
          <a:bodyPr>
            <a:spAutoFit/>
          </a:bodyPr>
          <a:lstStyle/>
          <a:p>
            <a:pPr algn="ctr">
              <a:spcBef>
                <a:spcPts val="600"/>
              </a:spcBef>
            </a:pPr>
            <a:r>
              <a:rPr lang="en-US" sz="2800" b="1" dirty="0">
                <a:solidFill>
                  <a:schemeClr val="tx2"/>
                </a:solidFill>
                <a:latin typeface="+mj-lt"/>
              </a:rPr>
              <a:t>Farallon </a:t>
            </a:r>
            <a:r>
              <a:rPr lang="en-US" sz="2800" b="1" dirty="0" smtClean="0">
                <a:solidFill>
                  <a:schemeClr val="tx2"/>
                </a:solidFill>
                <a:latin typeface="+mj-lt"/>
              </a:rPr>
              <a:t>House Mouse Population Cycle</a:t>
            </a:r>
            <a:endParaRPr lang="en-US" sz="2800" b="1" dirty="0">
              <a:solidFill>
                <a:schemeClr val="tx2"/>
              </a:solidFill>
              <a:latin typeface="+mj-lt"/>
            </a:endParaRPr>
          </a:p>
        </p:txBody>
      </p:sp>
      <p:grpSp>
        <p:nvGrpSpPr>
          <p:cNvPr id="14339" name="Group 2"/>
          <p:cNvGrpSpPr>
            <a:grpSpLocks/>
          </p:cNvGrpSpPr>
          <p:nvPr/>
        </p:nvGrpSpPr>
        <p:grpSpPr bwMode="auto">
          <a:xfrm>
            <a:off x="1295400" y="1447800"/>
            <a:ext cx="6477000" cy="4876800"/>
            <a:chOff x="609600" y="1066800"/>
            <a:chExt cx="6781800" cy="5105400"/>
          </a:xfrm>
        </p:grpSpPr>
        <p:pic>
          <p:nvPicPr>
            <p:cNvPr id="14341" name="Picture 25" descr="Picture2"/>
            <p:cNvPicPr>
              <a:picLocks noChangeAspect="1" noChangeArrowheads="1"/>
            </p:cNvPicPr>
            <p:nvPr/>
          </p:nvPicPr>
          <p:blipFill>
            <a:blip r:embed="rId3" cstate="screen"/>
            <a:srcRect/>
            <a:stretch>
              <a:fillRect/>
            </a:stretch>
          </p:blipFill>
          <p:spPr bwMode="auto">
            <a:xfrm>
              <a:off x="609600" y="1066800"/>
              <a:ext cx="6781800" cy="5105400"/>
            </a:xfrm>
            <a:prstGeom prst="rect">
              <a:avLst/>
            </a:prstGeom>
            <a:noFill/>
            <a:ln w="9525">
              <a:noFill/>
              <a:miter lim="800000"/>
              <a:headEnd/>
              <a:tailEnd/>
            </a:ln>
          </p:spPr>
        </p:pic>
        <p:sp>
          <p:nvSpPr>
            <p:cNvPr id="14342" name="Rectangle 8" descr="Dark downward diagonal"/>
            <p:cNvSpPr>
              <a:spLocks noChangeArrowheads="1"/>
            </p:cNvSpPr>
            <p:nvPr/>
          </p:nvSpPr>
          <p:spPr bwMode="auto">
            <a:xfrm>
              <a:off x="5715000" y="1676400"/>
              <a:ext cx="1676400" cy="3886200"/>
            </a:xfrm>
            <a:prstGeom prst="rect">
              <a:avLst/>
            </a:prstGeom>
            <a:noFill/>
            <a:ln w="9525">
              <a:noFill/>
              <a:miter lim="800000"/>
              <a:headEnd/>
              <a:tailEnd/>
            </a:ln>
            <a:effectLst/>
          </p:spPr>
          <p:txBody>
            <a:bodyPr wrap="none" anchor="ctr"/>
            <a:lstStyle/>
            <a:p>
              <a:endParaRPr lang="en-US"/>
            </a:p>
          </p:txBody>
        </p:sp>
        <p:sp>
          <p:nvSpPr>
            <p:cNvPr id="14343" name="Line 19"/>
            <p:cNvSpPr>
              <a:spLocks noChangeShapeType="1"/>
            </p:cNvSpPr>
            <p:nvPr/>
          </p:nvSpPr>
          <p:spPr bwMode="auto">
            <a:xfrm>
              <a:off x="2362200" y="5334000"/>
              <a:ext cx="2819400" cy="0"/>
            </a:xfrm>
            <a:prstGeom prst="line">
              <a:avLst/>
            </a:prstGeom>
            <a:noFill/>
            <a:ln w="9525">
              <a:noFill/>
              <a:round/>
              <a:headEnd/>
              <a:tailEnd type="triangle" w="med" len="med"/>
            </a:ln>
            <a:effectLst/>
          </p:spPr>
          <p:txBody>
            <a:bodyPr>
              <a:spAutoFit/>
            </a:bodyPr>
            <a:lstStyle/>
            <a:p>
              <a:endParaRPr lang="en-US"/>
            </a:p>
          </p:txBody>
        </p:sp>
        <p:sp>
          <p:nvSpPr>
            <p:cNvPr id="2" name="Rectangle 1"/>
            <p:cNvSpPr/>
            <p:nvPr/>
          </p:nvSpPr>
          <p:spPr>
            <a:xfrm>
              <a:off x="4876800" y="5181600"/>
              <a:ext cx="2514600" cy="228600"/>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1371600" y="5181600"/>
              <a:ext cx="762000" cy="228600"/>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4346" name="Picture 15" descr="buow"/>
            <p:cNvPicPr>
              <a:picLocks noChangeAspect="1" noChangeArrowheads="1"/>
            </p:cNvPicPr>
            <p:nvPr/>
          </p:nvPicPr>
          <p:blipFill>
            <a:blip r:embed="rId4" cstate="screen"/>
            <a:srcRect/>
            <a:stretch>
              <a:fillRect/>
            </a:stretch>
          </p:blipFill>
          <p:spPr bwMode="auto">
            <a:xfrm>
              <a:off x="6216650" y="4191000"/>
              <a:ext cx="461962" cy="914400"/>
            </a:xfrm>
            <a:prstGeom prst="rect">
              <a:avLst/>
            </a:prstGeom>
            <a:noFill/>
            <a:ln w="9525">
              <a:noFill/>
              <a:miter lim="800000"/>
              <a:headEnd/>
              <a:tailEnd/>
            </a:ln>
          </p:spPr>
        </p:pic>
        <p:cxnSp>
          <p:nvCxnSpPr>
            <p:cNvPr id="6" name="Straight Connector 5"/>
            <p:cNvCxnSpPr/>
            <p:nvPr/>
          </p:nvCxnSpPr>
          <p:spPr>
            <a:xfrm>
              <a:off x="4876800" y="4800600"/>
              <a:ext cx="0" cy="304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096000" y="4800600"/>
              <a:ext cx="0" cy="30480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76800" y="4800600"/>
              <a:ext cx="12192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4350" name="TextBox 10"/>
            <p:cNvSpPr txBox="1">
              <a:spLocks noChangeArrowheads="1"/>
            </p:cNvSpPr>
            <p:nvPr/>
          </p:nvSpPr>
          <p:spPr bwMode="auto">
            <a:xfrm>
              <a:off x="4724400" y="4419600"/>
              <a:ext cx="1492250" cy="369888"/>
            </a:xfrm>
            <a:prstGeom prst="rect">
              <a:avLst/>
            </a:prstGeom>
            <a:noFill/>
            <a:ln w="9525">
              <a:noFill/>
              <a:miter lim="800000"/>
              <a:headEnd/>
              <a:tailEnd/>
            </a:ln>
          </p:spPr>
          <p:txBody>
            <a:bodyPr wrap="none">
              <a:spAutoFit/>
            </a:bodyPr>
            <a:lstStyle/>
            <a:p>
              <a:r>
                <a:rPr lang="en-US" sz="1800" b="1">
                  <a:solidFill>
                    <a:srgbClr val="FF0000"/>
                  </a:solidFill>
                </a:rPr>
                <a:t>Owl arrivals</a:t>
              </a:r>
            </a:p>
          </p:txBody>
        </p:sp>
      </p:grpSp>
      <p:sp>
        <p:nvSpPr>
          <p:cNvPr id="15" name="Rectangle 14"/>
          <p:cNvSpPr/>
          <p:nvPr/>
        </p:nvSpPr>
        <p:spPr>
          <a:xfrm>
            <a:off x="1371600" y="6172200"/>
            <a:ext cx="6629400" cy="461665"/>
          </a:xfrm>
          <a:prstGeom prst="rect">
            <a:avLst/>
          </a:prstGeom>
        </p:spPr>
        <p:txBody>
          <a:bodyPr wrap="square">
            <a:spAutoFit/>
          </a:bodyPr>
          <a:lstStyle/>
          <a:p>
            <a:pPr algn="ctr">
              <a:spcBef>
                <a:spcPts val="600"/>
              </a:spcBef>
            </a:pPr>
            <a:r>
              <a:rPr lang="en-US" sz="2400" b="1" dirty="0" smtClean="0">
                <a:latin typeface="+mn-lt"/>
              </a:rPr>
              <a:t>(Y axis = mouse trap success)</a:t>
            </a:r>
            <a:endParaRPr lang="en-US" sz="2400" b="1" dirty="0">
              <a:latin typeface="+mn-lt"/>
            </a:endParaRPr>
          </a:p>
        </p:txBody>
      </p:sp>
      <p:pic>
        <p:nvPicPr>
          <p:cNvPr id="16" name="Picture 10" descr="Mus_musculus"/>
          <p:cNvPicPr>
            <a:picLocks noChangeAspect="1" noChangeArrowheads="1"/>
          </p:cNvPicPr>
          <p:nvPr/>
        </p:nvPicPr>
        <p:blipFill>
          <a:blip r:embed="rId5" cstate="screen">
            <a:clrChange>
              <a:clrFrom>
                <a:srgbClr val="FAFAF0"/>
              </a:clrFrom>
              <a:clrTo>
                <a:srgbClr val="FAFAF0">
                  <a:alpha val="0"/>
                </a:srgbClr>
              </a:clrTo>
            </a:clrChange>
          </a:blip>
          <a:srcRect/>
          <a:stretch>
            <a:fillRect/>
          </a:stretch>
        </p:blipFill>
        <p:spPr bwMode="auto">
          <a:xfrm>
            <a:off x="4419600" y="1981200"/>
            <a:ext cx="1066800" cy="8275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295400" y="1371600"/>
            <a:ext cx="6477000" cy="4800600"/>
            <a:chOff x="1219200" y="1447800"/>
            <a:chExt cx="6477000" cy="4800600"/>
          </a:xfrm>
        </p:grpSpPr>
        <p:pic>
          <p:nvPicPr>
            <p:cNvPr id="15365" name="Picture 25" descr="Picture2"/>
            <p:cNvPicPr>
              <a:picLocks noChangeAspect="1" noChangeArrowheads="1"/>
            </p:cNvPicPr>
            <p:nvPr/>
          </p:nvPicPr>
          <p:blipFill>
            <a:blip r:embed="rId3" cstate="screen"/>
            <a:srcRect/>
            <a:stretch>
              <a:fillRect/>
            </a:stretch>
          </p:blipFill>
          <p:spPr bwMode="auto">
            <a:xfrm>
              <a:off x="1219200" y="1447800"/>
              <a:ext cx="6477000" cy="4800600"/>
            </a:xfrm>
            <a:prstGeom prst="rect">
              <a:avLst/>
            </a:prstGeom>
            <a:noFill/>
            <a:ln w="9525">
              <a:noFill/>
              <a:miter lim="800000"/>
              <a:headEnd/>
              <a:tailEnd/>
            </a:ln>
          </p:spPr>
        </p:pic>
        <p:pic>
          <p:nvPicPr>
            <p:cNvPr id="15366" name="Picture 15" descr="buow"/>
            <p:cNvPicPr>
              <a:picLocks noChangeAspect="1" noChangeArrowheads="1"/>
            </p:cNvPicPr>
            <p:nvPr/>
          </p:nvPicPr>
          <p:blipFill>
            <a:blip r:embed="rId4" cstate="screen"/>
            <a:srcRect/>
            <a:stretch>
              <a:fillRect/>
            </a:stretch>
          </p:blipFill>
          <p:spPr bwMode="auto">
            <a:xfrm>
              <a:off x="6495408" y="4528782"/>
              <a:ext cx="441200" cy="859809"/>
            </a:xfrm>
            <a:prstGeom prst="rect">
              <a:avLst/>
            </a:prstGeom>
            <a:noFill/>
            <a:ln w="9525">
              <a:noFill/>
              <a:miter lim="800000"/>
              <a:headEnd/>
              <a:tailEnd/>
            </a:ln>
          </p:spPr>
        </p:pic>
        <p:sp>
          <p:nvSpPr>
            <p:cNvPr id="15367" name="Rectangle 8" descr="Dark downward diagonal"/>
            <p:cNvSpPr>
              <a:spLocks noChangeArrowheads="1"/>
            </p:cNvSpPr>
            <p:nvPr/>
          </p:nvSpPr>
          <p:spPr bwMode="auto">
            <a:xfrm>
              <a:off x="6095144" y="2021006"/>
              <a:ext cx="1601056" cy="3654188"/>
            </a:xfrm>
            <a:prstGeom prst="rect">
              <a:avLst/>
            </a:prstGeom>
            <a:noFill/>
            <a:ln w="9525">
              <a:noFill/>
              <a:miter lim="800000"/>
              <a:headEnd/>
              <a:tailEnd/>
            </a:ln>
            <a:effectLst/>
          </p:spPr>
          <p:txBody>
            <a:bodyPr wrap="none" anchor="ctr"/>
            <a:lstStyle/>
            <a:p>
              <a:endParaRPr lang="en-US"/>
            </a:p>
          </p:txBody>
        </p:sp>
        <p:sp>
          <p:nvSpPr>
            <p:cNvPr id="15368" name="Line 19"/>
            <p:cNvSpPr>
              <a:spLocks noChangeShapeType="1"/>
            </p:cNvSpPr>
            <p:nvPr/>
          </p:nvSpPr>
          <p:spPr bwMode="auto">
            <a:xfrm>
              <a:off x="2893031" y="5460242"/>
              <a:ext cx="2692685" cy="0"/>
            </a:xfrm>
            <a:prstGeom prst="line">
              <a:avLst/>
            </a:prstGeom>
            <a:noFill/>
            <a:ln w="9525">
              <a:noFill/>
              <a:round/>
              <a:headEnd/>
              <a:tailEnd type="triangle" w="med" len="med"/>
            </a:ln>
            <a:effectLst/>
          </p:spPr>
          <p:txBody>
            <a:bodyPr>
              <a:spAutoFit/>
            </a:bodyPr>
            <a:lstStyle/>
            <a:p>
              <a:endParaRPr lang="en-US"/>
            </a:p>
          </p:txBody>
        </p:sp>
        <p:sp>
          <p:nvSpPr>
            <p:cNvPr id="2" name="Rectangle 1"/>
            <p:cNvSpPr/>
            <p:nvPr/>
          </p:nvSpPr>
          <p:spPr bwMode="auto">
            <a:xfrm>
              <a:off x="5294616" y="5316940"/>
              <a:ext cx="2401584" cy="214952"/>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bwMode="auto">
            <a:xfrm>
              <a:off x="1946953" y="5316940"/>
              <a:ext cx="727753" cy="214952"/>
            </a:xfrm>
            <a:prstGeom prst="rect">
              <a:avLst/>
            </a:prstGeom>
            <a:solidFill>
              <a:srgbClr val="FF505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Rectangle 13"/>
            <p:cNvSpPr/>
            <p:nvPr/>
          </p:nvSpPr>
          <p:spPr bwMode="auto">
            <a:xfrm>
              <a:off x="1946953" y="5030337"/>
              <a:ext cx="4293742" cy="214952"/>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le 14"/>
            <p:cNvSpPr/>
            <p:nvPr/>
          </p:nvSpPr>
          <p:spPr bwMode="auto">
            <a:xfrm>
              <a:off x="7010400" y="5029200"/>
              <a:ext cx="682375" cy="210403"/>
            </a:xfrm>
            <a:prstGeom prst="rect">
              <a:avLst/>
            </a:prstGeom>
            <a:solidFill>
              <a:srgbClr val="92D050">
                <a:alpha val="5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5373" name="Picture 37" descr="AshyStormPetrel_1"/>
            <p:cNvPicPr>
              <a:picLocks noChangeAspect="1" noChangeArrowheads="1"/>
            </p:cNvPicPr>
            <p:nvPr/>
          </p:nvPicPr>
          <p:blipFill>
            <a:blip r:embed="rId5" cstate="screen"/>
            <a:srcRect/>
            <a:stretch>
              <a:fillRect/>
            </a:stretch>
          </p:blipFill>
          <p:spPr bwMode="auto">
            <a:xfrm>
              <a:off x="2629040" y="4385481"/>
              <a:ext cx="527981" cy="626944"/>
            </a:xfrm>
            <a:prstGeom prst="rect">
              <a:avLst/>
            </a:prstGeom>
            <a:noFill/>
            <a:ln w="9525">
              <a:noFill/>
              <a:miter lim="800000"/>
              <a:headEnd/>
              <a:tailEnd/>
            </a:ln>
          </p:spPr>
        </p:pic>
      </p:grpSp>
      <p:pic>
        <p:nvPicPr>
          <p:cNvPr id="17" name="Picture 10" descr="Mus_musculus"/>
          <p:cNvPicPr>
            <a:picLocks noChangeAspect="1" noChangeArrowheads="1"/>
          </p:cNvPicPr>
          <p:nvPr/>
        </p:nvPicPr>
        <p:blipFill>
          <a:blip r:embed="rId6" cstate="screen">
            <a:clrChange>
              <a:clrFrom>
                <a:srgbClr val="FAFAF0"/>
              </a:clrFrom>
              <a:clrTo>
                <a:srgbClr val="FAFAF0">
                  <a:alpha val="0"/>
                </a:srgbClr>
              </a:clrTo>
            </a:clrChange>
          </a:blip>
          <a:srcRect/>
          <a:stretch>
            <a:fillRect/>
          </a:stretch>
        </p:blipFill>
        <p:spPr bwMode="auto">
          <a:xfrm>
            <a:off x="4419600" y="1981200"/>
            <a:ext cx="1066800" cy="827555"/>
          </a:xfrm>
          <a:prstGeom prst="rect">
            <a:avLst/>
          </a:prstGeom>
          <a:noFill/>
          <a:ln w="9525">
            <a:noFill/>
            <a:miter lim="800000"/>
            <a:headEnd/>
            <a:tailEnd/>
          </a:ln>
        </p:spPr>
      </p:pic>
      <p:sp>
        <p:nvSpPr>
          <p:cNvPr id="16" name="Text Box 7"/>
          <p:cNvSpPr txBox="1">
            <a:spLocks noChangeArrowheads="1"/>
          </p:cNvSpPr>
          <p:nvPr/>
        </p:nvSpPr>
        <p:spPr bwMode="auto">
          <a:xfrm>
            <a:off x="0" y="914400"/>
            <a:ext cx="9144000" cy="523220"/>
          </a:xfrm>
          <a:prstGeom prst="rect">
            <a:avLst/>
          </a:prstGeom>
          <a:noFill/>
          <a:ln w="9525">
            <a:noFill/>
            <a:miter lim="800000"/>
            <a:headEnd/>
            <a:tailEnd/>
          </a:ln>
          <a:effectLst/>
        </p:spPr>
        <p:txBody>
          <a:bodyPr>
            <a:spAutoFit/>
          </a:bodyPr>
          <a:lstStyle/>
          <a:p>
            <a:pPr algn="ctr">
              <a:spcBef>
                <a:spcPts val="600"/>
              </a:spcBef>
            </a:pPr>
            <a:r>
              <a:rPr lang="en-US" sz="2800" b="1" dirty="0">
                <a:solidFill>
                  <a:schemeClr val="tx2"/>
                </a:solidFill>
                <a:latin typeface="+mj-lt"/>
              </a:rPr>
              <a:t>Farallon </a:t>
            </a:r>
            <a:r>
              <a:rPr lang="en-US" sz="2800" b="1" dirty="0" smtClean="0">
                <a:solidFill>
                  <a:schemeClr val="tx2"/>
                </a:solidFill>
                <a:latin typeface="+mj-lt"/>
              </a:rPr>
              <a:t>House Mouse Population Cycle</a:t>
            </a:r>
            <a:endParaRPr lang="en-US" sz="2800" b="1" dirty="0">
              <a:solidFill>
                <a:schemeClr val="tx2"/>
              </a:solidFill>
              <a:latin typeface="+mj-lt"/>
            </a:endParaRPr>
          </a:p>
        </p:txBody>
      </p:sp>
      <p:sp>
        <p:nvSpPr>
          <p:cNvPr id="19" name="Rectangle 18"/>
          <p:cNvSpPr/>
          <p:nvPr/>
        </p:nvSpPr>
        <p:spPr>
          <a:xfrm>
            <a:off x="1143000" y="6248400"/>
            <a:ext cx="7315200" cy="400110"/>
          </a:xfrm>
          <a:prstGeom prst="rect">
            <a:avLst/>
          </a:prstGeom>
        </p:spPr>
        <p:txBody>
          <a:bodyPr wrap="square">
            <a:spAutoFit/>
          </a:bodyPr>
          <a:lstStyle/>
          <a:p>
            <a:pPr algn="ctr">
              <a:spcBef>
                <a:spcPts val="600"/>
              </a:spcBef>
            </a:pPr>
            <a:r>
              <a:rPr lang="en-US" sz="2000" b="1" dirty="0" smtClean="0"/>
              <a:t>(Y axis = mouse trap success;  X axis = month)</a:t>
            </a:r>
            <a:endParaRPr lang="en-US" sz="20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19200"/>
          </a:xfrm>
        </p:spPr>
        <p:txBody>
          <a:bodyPr>
            <a:normAutofit fontScale="90000"/>
          </a:bodyPr>
          <a:lstStyle/>
          <a:p>
            <a:pPr algn="ctr"/>
            <a:r>
              <a:rPr lang="en-US" b="1" dirty="0" smtClean="0"/>
              <a:t>Mouse Impacts on the Ecosystem </a:t>
            </a:r>
            <a:endParaRPr lang="en-US" b="1" dirty="0"/>
          </a:p>
        </p:txBody>
      </p:sp>
      <p:sp>
        <p:nvSpPr>
          <p:cNvPr id="6" name="Rectangle 5"/>
          <p:cNvSpPr/>
          <p:nvPr/>
        </p:nvSpPr>
        <p:spPr>
          <a:xfrm>
            <a:off x="533400" y="4572000"/>
            <a:ext cx="8458200" cy="1077218"/>
          </a:xfrm>
          <a:prstGeom prst="rect">
            <a:avLst/>
          </a:prstGeom>
        </p:spPr>
        <p:txBody>
          <a:bodyPr wrap="square">
            <a:spAutoFit/>
          </a:bodyPr>
          <a:lstStyle/>
          <a:p>
            <a:pPr>
              <a:buFontTx/>
              <a:buChar char="•"/>
            </a:pPr>
            <a:endParaRPr lang="en-US" dirty="0" smtClean="0"/>
          </a:p>
          <a:p>
            <a:pPr>
              <a:buFontTx/>
              <a:buChar char="•"/>
            </a:pPr>
            <a:endParaRPr lang="en-US" dirty="0" smtClean="0"/>
          </a:p>
        </p:txBody>
      </p:sp>
      <p:sp>
        <p:nvSpPr>
          <p:cNvPr id="7" name="Content Placeholder 2"/>
          <p:cNvSpPr>
            <a:spLocks noGrp="1"/>
          </p:cNvSpPr>
          <p:nvPr>
            <p:ph idx="1"/>
          </p:nvPr>
        </p:nvSpPr>
        <p:spPr>
          <a:xfrm>
            <a:off x="457200" y="1524000"/>
            <a:ext cx="8229600" cy="5410200"/>
          </a:xfrm>
        </p:spPr>
        <p:txBody>
          <a:bodyPr>
            <a:noAutofit/>
          </a:bodyPr>
          <a:lstStyle/>
          <a:p>
            <a:pPr>
              <a:spcBef>
                <a:spcPts val="1200"/>
              </a:spcBef>
              <a:spcAft>
                <a:spcPts val="1200"/>
              </a:spcAft>
            </a:pPr>
            <a:r>
              <a:rPr lang="en-US" sz="1800" b="1" dirty="0" smtClean="0">
                <a:solidFill>
                  <a:srgbClr val="FF0000"/>
                </a:solidFill>
              </a:rPr>
              <a:t>Plague-levels of mice: </a:t>
            </a:r>
            <a:r>
              <a:rPr lang="en-US" sz="1800" b="1" dirty="0" smtClean="0"/>
              <a:t>over 1200 mice per hectare in the fall    </a:t>
            </a:r>
            <a:r>
              <a:rPr lang="en-US" sz="1800" dirty="0" smtClean="0"/>
              <a:t>(most heavily affected islands worldwide have ~20 - 200/ha)</a:t>
            </a:r>
          </a:p>
          <a:p>
            <a:pPr>
              <a:spcBef>
                <a:spcPts val="600"/>
              </a:spcBef>
              <a:spcAft>
                <a:spcPts val="1200"/>
              </a:spcAft>
            </a:pPr>
            <a:r>
              <a:rPr lang="en-US" sz="1800" b="1" dirty="0" smtClean="0"/>
              <a:t>Encourage overwintering by </a:t>
            </a:r>
            <a:r>
              <a:rPr lang="en-US" sz="1800" b="1" dirty="0" smtClean="0">
                <a:solidFill>
                  <a:srgbClr val="FF0000"/>
                </a:solidFill>
              </a:rPr>
              <a:t>Burrowing Owls</a:t>
            </a:r>
            <a:r>
              <a:rPr lang="en-US" sz="1800" b="1" dirty="0" smtClean="0"/>
              <a:t>.</a:t>
            </a:r>
          </a:p>
          <a:p>
            <a:pPr lvl="1">
              <a:spcBef>
                <a:spcPts val="600"/>
              </a:spcBef>
              <a:spcAft>
                <a:spcPts val="1200"/>
              </a:spcAft>
            </a:pPr>
            <a:r>
              <a:rPr lang="en-US" sz="1800" b="1" dirty="0" smtClean="0"/>
              <a:t>Owls switch to prey on </a:t>
            </a:r>
            <a:r>
              <a:rPr lang="en-US" sz="1800" b="1" dirty="0" smtClean="0">
                <a:solidFill>
                  <a:srgbClr val="FF0000"/>
                </a:solidFill>
              </a:rPr>
              <a:t>Ashy storm-petrels </a:t>
            </a:r>
            <a:r>
              <a:rPr lang="en-US" sz="1800" b="1" dirty="0" smtClean="0"/>
              <a:t>when mouse population crashes.</a:t>
            </a:r>
          </a:p>
          <a:p>
            <a:pPr lvl="1">
              <a:spcBef>
                <a:spcPts val="600"/>
              </a:spcBef>
              <a:spcAft>
                <a:spcPts val="1200"/>
              </a:spcAft>
            </a:pPr>
            <a:r>
              <a:rPr lang="en-US" sz="1800" b="1" dirty="0" smtClean="0"/>
              <a:t>Owls also prey on declining </a:t>
            </a:r>
            <a:r>
              <a:rPr lang="en-US" sz="1800" b="1" dirty="0" smtClean="0">
                <a:solidFill>
                  <a:srgbClr val="FF0000"/>
                </a:solidFill>
              </a:rPr>
              <a:t>Cassin’s Auklet, Leach’s Storm-Petrel</a:t>
            </a:r>
            <a:r>
              <a:rPr lang="en-US" sz="1800" b="1" dirty="0" smtClean="0"/>
              <a:t>.</a:t>
            </a:r>
          </a:p>
          <a:p>
            <a:pPr lvl="1">
              <a:spcBef>
                <a:spcPts val="600"/>
              </a:spcBef>
              <a:spcAft>
                <a:spcPts val="1200"/>
              </a:spcAft>
            </a:pPr>
            <a:r>
              <a:rPr lang="en-US" sz="1800" b="1" dirty="0" smtClean="0"/>
              <a:t>Many </a:t>
            </a:r>
            <a:r>
              <a:rPr lang="en-US" sz="1800" b="1" dirty="0" smtClean="0">
                <a:solidFill>
                  <a:srgbClr val="FF0000"/>
                </a:solidFill>
              </a:rPr>
              <a:t>owls </a:t>
            </a:r>
            <a:r>
              <a:rPr lang="en-US" sz="1800" b="1" dirty="0" smtClean="0"/>
              <a:t>eventually die as well</a:t>
            </a:r>
          </a:p>
          <a:p>
            <a:pPr>
              <a:spcBef>
                <a:spcPts val="1200"/>
              </a:spcBef>
              <a:spcAft>
                <a:spcPts val="1200"/>
              </a:spcAft>
            </a:pPr>
            <a:r>
              <a:rPr lang="en-US" sz="1800" b="1" dirty="0" smtClean="0"/>
              <a:t> Impacts likely to endemic </a:t>
            </a:r>
            <a:r>
              <a:rPr lang="en-US" sz="1800" b="1" dirty="0" smtClean="0">
                <a:solidFill>
                  <a:srgbClr val="FF0000"/>
                </a:solidFill>
              </a:rPr>
              <a:t>salamander, invertebrates </a:t>
            </a:r>
            <a:r>
              <a:rPr lang="en-US" sz="1800" b="1" dirty="0" smtClean="0"/>
              <a:t>due</a:t>
            </a:r>
            <a:r>
              <a:rPr lang="en-US" sz="1800" b="1" dirty="0" smtClean="0">
                <a:solidFill>
                  <a:srgbClr val="FF0000"/>
                </a:solidFill>
              </a:rPr>
              <a:t> </a:t>
            </a:r>
            <a:r>
              <a:rPr lang="en-US" sz="1800" b="1" dirty="0" smtClean="0"/>
              <a:t>to mouse predation or competition for resources; </a:t>
            </a:r>
          </a:p>
          <a:p>
            <a:pPr>
              <a:spcBef>
                <a:spcPts val="1200"/>
              </a:spcBef>
              <a:spcAft>
                <a:spcPts val="1200"/>
              </a:spcAft>
            </a:pPr>
            <a:r>
              <a:rPr lang="en-US" sz="1800" b="1" dirty="0" smtClean="0"/>
              <a:t>Likely impact to </a:t>
            </a:r>
            <a:r>
              <a:rPr lang="en-US" sz="1800" b="1" dirty="0" smtClean="0">
                <a:solidFill>
                  <a:srgbClr val="FF0000"/>
                </a:solidFill>
              </a:rPr>
              <a:t>native plants </a:t>
            </a:r>
            <a:r>
              <a:rPr lang="en-US" sz="1800" b="1" dirty="0" smtClean="0"/>
              <a:t>from consumption; </a:t>
            </a:r>
            <a:r>
              <a:rPr lang="en-US" sz="1800" b="1" dirty="0" smtClean="0">
                <a:solidFill>
                  <a:srgbClr val="FF0000"/>
                </a:solidFill>
              </a:rPr>
              <a:t>invasive plants </a:t>
            </a:r>
            <a:r>
              <a:rPr lang="en-US" sz="1800" b="1" dirty="0" smtClean="0"/>
              <a:t>by seed spread .</a:t>
            </a:r>
          </a:p>
          <a:p>
            <a:pPr>
              <a:spcBef>
                <a:spcPts val="1200"/>
              </a:spcBef>
              <a:spcAft>
                <a:spcPts val="1200"/>
              </a:spcAft>
            </a:pPr>
            <a:r>
              <a:rPr lang="en-US" sz="1800" b="1" dirty="0" smtClean="0"/>
              <a:t>Other impacts not realized.</a:t>
            </a:r>
            <a:endParaRPr lang="en-US" sz="1800" dirty="0" smtClean="0"/>
          </a:p>
          <a:p>
            <a:pPr>
              <a:spcBef>
                <a:spcPts val="1200"/>
              </a:spcBef>
              <a:spcAft>
                <a:spcPts val="1200"/>
              </a:spcAft>
            </a:pPr>
            <a:endParaRPr lang="en-US" sz="1800" dirty="0" smtClean="0"/>
          </a:p>
          <a:p>
            <a:pPr>
              <a:spcBef>
                <a:spcPts val="1200"/>
              </a:spcBef>
              <a:spcAft>
                <a:spcPts val="1200"/>
              </a:spcAft>
            </a:pPr>
            <a:endParaRPr lang="en-US" sz="1800" dirty="0" smtClean="0"/>
          </a:p>
          <a:p>
            <a:pPr>
              <a:spcBef>
                <a:spcPts val="1200"/>
              </a:spcBef>
              <a:spcAft>
                <a:spcPts val="1200"/>
              </a:spcAft>
            </a:pPr>
            <a:endParaRPr lang="en-US" sz="1800" dirty="0" smtClean="0"/>
          </a:p>
          <a:p>
            <a:pPr>
              <a:spcBef>
                <a:spcPts val="1200"/>
              </a:spcBef>
              <a:spcAft>
                <a:spcPts val="1200"/>
              </a:spcAft>
            </a:pPr>
            <a:endParaRPr lang="en-US" sz="1800" dirty="0" smtClean="0"/>
          </a:p>
          <a:p>
            <a:pPr>
              <a:spcBef>
                <a:spcPts val="1200"/>
              </a:spcBef>
              <a:spcAft>
                <a:spcPts val="1200"/>
              </a:spcAft>
              <a:buFont typeface="Wingdings" pitchFamily="2" charset="2"/>
              <a:buNone/>
            </a:pPr>
            <a:endParaRPr lang="en-US" sz="1800" dirty="0" smtClean="0">
              <a:solidFill>
                <a:srgbClr val="FF0000"/>
              </a:solidFill>
            </a:endParaRPr>
          </a:p>
          <a:p>
            <a:pPr>
              <a:spcBef>
                <a:spcPts val="1200"/>
              </a:spcBef>
              <a:spcAft>
                <a:spcPts val="1200"/>
              </a:spcAft>
              <a:buFont typeface="Wingdings" pitchFamily="2" charset="2"/>
              <a:buNone/>
            </a:pPr>
            <a:endParaRPr lang="en-US" sz="1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1143000"/>
          </a:xfrm>
        </p:spPr>
        <p:txBody>
          <a:bodyPr/>
          <a:lstStyle/>
          <a:p>
            <a:pPr algn="ctr"/>
            <a:r>
              <a:rPr lang="en-US" b="1" dirty="0" err="1" smtClean="0"/>
              <a:t>Farallon</a:t>
            </a:r>
            <a:r>
              <a:rPr lang="en-US" b="1" dirty="0" smtClean="0"/>
              <a:t> NWR Management</a:t>
            </a:r>
            <a:endParaRPr lang="en-US" b="1" dirty="0"/>
          </a:p>
        </p:txBody>
      </p:sp>
      <p:sp>
        <p:nvSpPr>
          <p:cNvPr id="3" name="TextBox 2"/>
          <p:cNvSpPr txBox="1"/>
          <p:nvPr/>
        </p:nvSpPr>
        <p:spPr>
          <a:xfrm>
            <a:off x="381000" y="1828800"/>
            <a:ext cx="8458200" cy="5032147"/>
          </a:xfrm>
          <a:prstGeom prst="rect">
            <a:avLst/>
          </a:prstGeom>
          <a:noFill/>
        </p:spPr>
        <p:txBody>
          <a:bodyPr wrap="square" rtlCol="0">
            <a:spAutoFit/>
          </a:bodyPr>
          <a:lstStyle/>
          <a:p>
            <a:pPr lvl="0">
              <a:spcBef>
                <a:spcPts val="600"/>
              </a:spcBef>
              <a:spcAft>
                <a:spcPts val="600"/>
              </a:spcAft>
              <a:buFont typeface="Arial" pitchFamily="34" charset="0"/>
              <a:buChar char="•"/>
            </a:pPr>
            <a:r>
              <a:rPr lang="en-US" sz="2100" b="1" dirty="0" smtClean="0"/>
              <a:t>  Closed to public access to protect wildlife and habitats.</a:t>
            </a:r>
          </a:p>
          <a:p>
            <a:pPr lvl="0">
              <a:spcBef>
                <a:spcPts val="600"/>
              </a:spcBef>
              <a:spcAft>
                <a:spcPts val="600"/>
              </a:spcAft>
              <a:buFont typeface="Arial" pitchFamily="34" charset="0"/>
              <a:buChar char="•"/>
            </a:pPr>
            <a:r>
              <a:rPr lang="en-US" sz="2100" b="1" dirty="0" smtClean="0"/>
              <a:t>  Removal of feral rabbits and cats in the early 1970s.</a:t>
            </a:r>
          </a:p>
          <a:p>
            <a:pPr lvl="0">
              <a:spcBef>
                <a:spcPts val="600"/>
              </a:spcBef>
              <a:spcAft>
                <a:spcPts val="600"/>
              </a:spcAft>
              <a:buFont typeface="Arial" pitchFamily="34" charset="0"/>
              <a:buChar char="•"/>
            </a:pPr>
            <a:r>
              <a:rPr lang="en-US" sz="2100" b="1" dirty="0" smtClean="0"/>
              <a:t>  Control of invasive plants (ongoing).</a:t>
            </a:r>
          </a:p>
          <a:p>
            <a:pPr lvl="0">
              <a:spcBef>
                <a:spcPts val="600"/>
              </a:spcBef>
              <a:spcAft>
                <a:spcPts val="600"/>
              </a:spcAft>
              <a:buFont typeface="Arial" pitchFamily="34" charset="0"/>
              <a:buChar char="•"/>
            </a:pPr>
            <a:r>
              <a:rPr lang="en-US" sz="2100" b="1" dirty="0" smtClean="0"/>
              <a:t>  Installation of boardwalks to prevent trampling of sensitive     habitat.</a:t>
            </a:r>
          </a:p>
          <a:p>
            <a:pPr lvl="0">
              <a:spcBef>
                <a:spcPts val="600"/>
              </a:spcBef>
              <a:spcAft>
                <a:spcPts val="600"/>
              </a:spcAft>
              <a:buFont typeface="Arial" pitchFamily="34" charset="0"/>
              <a:buChar char="•"/>
            </a:pPr>
            <a:r>
              <a:rPr lang="en-US" sz="2100" b="1" dirty="0" smtClean="0"/>
              <a:t>  Removal of unneeded structures to increase natural habitat.</a:t>
            </a:r>
          </a:p>
          <a:p>
            <a:pPr lvl="0">
              <a:spcBef>
                <a:spcPts val="600"/>
              </a:spcBef>
              <a:spcAft>
                <a:spcPts val="600"/>
              </a:spcAft>
              <a:buFont typeface="Arial" pitchFamily="34" charset="0"/>
              <a:buChar char="•"/>
            </a:pPr>
            <a:r>
              <a:rPr lang="en-US" sz="2100" b="1" dirty="0" smtClean="0"/>
              <a:t>  Artificial habitat creation for seabirds</a:t>
            </a:r>
          </a:p>
          <a:p>
            <a:pPr lvl="0">
              <a:spcBef>
                <a:spcPts val="600"/>
              </a:spcBef>
              <a:spcAft>
                <a:spcPts val="600"/>
              </a:spcAft>
              <a:buFont typeface="Arial" pitchFamily="34" charset="0"/>
              <a:buChar char="•"/>
            </a:pPr>
            <a:r>
              <a:rPr lang="en-US" sz="2100" b="1" dirty="0" smtClean="0"/>
              <a:t>  Boat closures and aircraft restrictions (through other agencies)</a:t>
            </a:r>
          </a:p>
          <a:p>
            <a:pPr lvl="0">
              <a:spcBef>
                <a:spcPts val="600"/>
              </a:spcBef>
              <a:spcAft>
                <a:spcPts val="600"/>
              </a:spcAft>
              <a:buFont typeface="Arial" pitchFamily="34" charset="0"/>
              <a:buChar char="•"/>
            </a:pPr>
            <a:endParaRPr lang="en-US" sz="2100" b="1" dirty="0" smtClean="0"/>
          </a:p>
          <a:p>
            <a:pPr lvl="0">
              <a:spcBef>
                <a:spcPts val="600"/>
              </a:spcBef>
              <a:spcAft>
                <a:spcPts val="600"/>
              </a:spcAft>
              <a:buFont typeface="Arial" pitchFamily="34" charset="0"/>
              <a:buChar char="•"/>
            </a:pPr>
            <a:r>
              <a:rPr lang="en-US" sz="2100" b="1" dirty="0" smtClean="0">
                <a:solidFill>
                  <a:srgbClr val="FF0000"/>
                </a:solidFill>
              </a:rPr>
              <a:t>  Introduced house mice not yet addressed </a:t>
            </a:r>
          </a:p>
          <a:p>
            <a:pPr lvl="0">
              <a:spcBef>
                <a:spcPts val="600"/>
              </a:spcBef>
              <a:spcAft>
                <a:spcPts val="600"/>
              </a:spcAft>
              <a:buFont typeface="Arial" pitchFamily="34" charset="0"/>
              <a:buChar char="•"/>
            </a:pPr>
            <a:endParaRPr lang="en-US" sz="2100" b="1"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a:r>
              <a:rPr lang="en-US" b="1" dirty="0" smtClean="0">
                <a:solidFill>
                  <a:schemeClr val="tx1"/>
                </a:solidFill>
              </a:rPr>
              <a:t>Meeting Goals</a:t>
            </a:r>
            <a:endParaRPr lang="en-US" b="1" dirty="0">
              <a:solidFill>
                <a:schemeClr val="tx1"/>
              </a:solidFill>
            </a:endParaRPr>
          </a:p>
        </p:txBody>
      </p:sp>
      <p:sp>
        <p:nvSpPr>
          <p:cNvPr id="3" name="Content Placeholder 2"/>
          <p:cNvSpPr>
            <a:spLocks noGrp="1"/>
          </p:cNvSpPr>
          <p:nvPr>
            <p:ph idx="1"/>
          </p:nvPr>
        </p:nvSpPr>
        <p:spPr>
          <a:xfrm>
            <a:off x="0" y="1524000"/>
            <a:ext cx="8763000" cy="5334000"/>
          </a:xfrm>
        </p:spPr>
        <p:txBody>
          <a:bodyPr>
            <a:normAutofit/>
          </a:bodyPr>
          <a:lstStyle/>
          <a:p>
            <a:pPr lvl="1">
              <a:spcBef>
                <a:spcPts val="2400"/>
              </a:spcBef>
            </a:pPr>
            <a:r>
              <a:rPr lang="en-US" sz="2800" dirty="0" smtClean="0"/>
              <a:t>To update cooperating/reviewing agencies on the proposed non-native house mouse eradication project</a:t>
            </a:r>
          </a:p>
          <a:p>
            <a:pPr lvl="1">
              <a:spcBef>
                <a:spcPts val="2400"/>
              </a:spcBef>
            </a:pPr>
            <a:r>
              <a:rPr lang="en-US" sz="2800" dirty="0" smtClean="0"/>
              <a:t>To provide a summary of public scoping comments</a:t>
            </a:r>
          </a:p>
          <a:p>
            <a:pPr lvl="1">
              <a:spcBef>
                <a:spcPts val="2400"/>
              </a:spcBef>
            </a:pPr>
            <a:r>
              <a:rPr lang="en-US" sz="2800" dirty="0" smtClean="0"/>
              <a:t>To receive comments on the project issues and alternatives to consider</a:t>
            </a:r>
            <a:endParaRPr lang="en-US" sz="2800" dirty="0"/>
          </a:p>
          <a:p>
            <a:pPr lvl="1">
              <a:spcBef>
                <a:spcPts val="2400"/>
              </a:spcBef>
            </a:pPr>
            <a:r>
              <a:rPr lang="en-US" sz="2800" dirty="0" smtClean="0"/>
              <a:t>To provide a forum for input on development of an informed decision-making process</a:t>
            </a:r>
          </a:p>
          <a:p>
            <a:pPr lvl="1">
              <a:buNone/>
            </a:pPr>
            <a:endParaRPr lang="en-US"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final_cover_cropped.jpg"/>
          <p:cNvPicPr>
            <a:picLocks noChangeAspect="1"/>
          </p:cNvPicPr>
          <p:nvPr/>
        </p:nvPicPr>
        <p:blipFill>
          <a:blip r:embed="rId3" cstate="print"/>
          <a:stretch>
            <a:fillRect/>
          </a:stretch>
        </p:blipFill>
        <p:spPr>
          <a:xfrm>
            <a:off x="1922318" y="0"/>
            <a:ext cx="5299364" cy="6858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2466" name="Picture 2"/>
          <p:cNvPicPr>
            <a:picLocks noChangeAspect="1" noChangeArrowheads="1"/>
          </p:cNvPicPr>
          <p:nvPr/>
        </p:nvPicPr>
        <p:blipFill>
          <a:blip r:embed="rId3" cstate="print"/>
          <a:srcRect/>
          <a:stretch>
            <a:fillRect/>
          </a:stretch>
        </p:blipFill>
        <p:spPr bwMode="auto">
          <a:xfrm>
            <a:off x="1490769" y="0"/>
            <a:ext cx="6162462"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39200" cy="1219200"/>
          </a:xfrm>
        </p:spPr>
        <p:txBody>
          <a:bodyPr>
            <a:normAutofit/>
          </a:bodyPr>
          <a:lstStyle/>
          <a:p>
            <a:pPr algn="ctr"/>
            <a:r>
              <a:rPr lang="en-US" b="1" dirty="0" smtClean="0"/>
              <a:t>Purpose and Need</a:t>
            </a:r>
            <a:endParaRPr lang="en-US" dirty="0"/>
          </a:p>
        </p:txBody>
      </p:sp>
      <p:sp>
        <p:nvSpPr>
          <p:cNvPr id="5" name="Content Placeholder 4"/>
          <p:cNvSpPr>
            <a:spLocks noGrp="1"/>
          </p:cNvSpPr>
          <p:nvPr>
            <p:ph idx="1"/>
          </p:nvPr>
        </p:nvSpPr>
        <p:spPr>
          <a:xfrm>
            <a:off x="457200" y="2209800"/>
            <a:ext cx="8229600" cy="3733800"/>
          </a:xfrm>
        </p:spPr>
        <p:txBody>
          <a:bodyPr>
            <a:noAutofit/>
          </a:bodyPr>
          <a:lstStyle/>
          <a:p>
            <a:pPr>
              <a:buNone/>
            </a:pPr>
            <a:r>
              <a:rPr lang="en-US" sz="4000" b="1" dirty="0" smtClean="0"/>
              <a:t>  To assist in the protection and restoration of the South </a:t>
            </a:r>
            <a:r>
              <a:rPr lang="en-US" sz="4000" b="1" dirty="0" err="1" smtClean="0"/>
              <a:t>Farallon</a:t>
            </a:r>
            <a:r>
              <a:rPr lang="en-US" sz="4000" b="1" dirty="0" smtClean="0"/>
              <a:t> Islands ecosystem, particularly seabirds and other native biological resources, </a:t>
            </a:r>
            <a:r>
              <a:rPr lang="en-US" sz="4000" b="1" dirty="0" smtClean="0">
                <a:solidFill>
                  <a:srgbClr val="FF0000"/>
                </a:solidFill>
              </a:rPr>
              <a:t>by </a:t>
            </a:r>
            <a:r>
              <a:rPr lang="en-US" sz="4000" b="1" dirty="0" smtClean="0">
                <a:solidFill>
                  <a:srgbClr val="FF0000"/>
                </a:solidFill>
              </a:rPr>
              <a:t>eliminating the negative impacts of non-native </a:t>
            </a:r>
            <a:r>
              <a:rPr lang="en-US" sz="4000" b="1" dirty="0" smtClean="0">
                <a:solidFill>
                  <a:srgbClr val="FF0000"/>
                </a:solidFill>
              </a:rPr>
              <a:t>house mice. </a:t>
            </a:r>
          </a:p>
          <a:p>
            <a:endParaRPr lang="en-US" sz="4000" b="1" dirty="0" smtClean="0"/>
          </a:p>
          <a:p>
            <a:pPr>
              <a:buNone/>
            </a:pPr>
            <a:endParaRPr lang="en-US" sz="40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04088"/>
            <a:ext cx="8991600" cy="1143000"/>
          </a:xfrm>
        </p:spPr>
        <p:txBody>
          <a:bodyPr>
            <a:normAutofit/>
          </a:bodyPr>
          <a:lstStyle/>
          <a:p>
            <a:r>
              <a:rPr lang="en-US" b="1" dirty="0" smtClean="0"/>
              <a:t> Principles of Eradication Projects</a:t>
            </a:r>
            <a:endParaRPr lang="en-US" b="1" dirty="0"/>
          </a:p>
        </p:txBody>
      </p:sp>
      <p:sp>
        <p:nvSpPr>
          <p:cNvPr id="3" name="Content Placeholder 2"/>
          <p:cNvSpPr>
            <a:spLocks noGrp="1"/>
          </p:cNvSpPr>
          <p:nvPr>
            <p:ph idx="1"/>
          </p:nvPr>
        </p:nvSpPr>
        <p:spPr>
          <a:xfrm>
            <a:off x="457200" y="2286000"/>
            <a:ext cx="8229600" cy="4038600"/>
          </a:xfrm>
        </p:spPr>
        <p:txBody>
          <a:bodyPr>
            <a:normAutofit lnSpcReduction="10000"/>
          </a:bodyPr>
          <a:lstStyle/>
          <a:p>
            <a:r>
              <a:rPr lang="en-US" b="1" dirty="0" smtClean="0"/>
              <a:t>Method used must meet the </a:t>
            </a:r>
            <a:r>
              <a:rPr lang="en-US" b="1" i="1" dirty="0" smtClean="0"/>
              <a:t>Purpose and Need</a:t>
            </a:r>
          </a:p>
          <a:p>
            <a:pPr>
              <a:buNone/>
            </a:pPr>
            <a:endParaRPr lang="en-US" b="1" dirty="0" smtClean="0"/>
          </a:p>
          <a:p>
            <a:r>
              <a:rPr lang="en-US" b="1" dirty="0" smtClean="0"/>
              <a:t>Must result in complete removal (100%) of all mice</a:t>
            </a:r>
          </a:p>
          <a:p>
            <a:pPr>
              <a:buNone/>
            </a:pPr>
            <a:r>
              <a:rPr lang="en-US" b="1" i="1" dirty="0" smtClean="0"/>
              <a:t>                                                </a:t>
            </a:r>
            <a:r>
              <a:rPr lang="en-US" i="1" dirty="0" smtClean="0"/>
              <a:t>(Control is not eradication) </a:t>
            </a:r>
          </a:p>
          <a:p>
            <a:endParaRPr lang="en-US" b="1" dirty="0" smtClean="0"/>
          </a:p>
          <a:p>
            <a:r>
              <a:rPr lang="en-US" b="1" dirty="0" smtClean="0"/>
              <a:t>Method should minimize non-target impacts</a:t>
            </a:r>
          </a:p>
          <a:p>
            <a:endParaRPr lang="en-US" b="1" dirty="0" smtClean="0"/>
          </a:p>
          <a:p>
            <a:r>
              <a:rPr lang="en-US" b="1" dirty="0" smtClean="0"/>
              <a:t>Long-term ecosystem benefits must outweigh any  short-term impacts or likely risks of the project</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28600"/>
            <a:ext cx="8229600" cy="1828800"/>
          </a:xfrm>
        </p:spPr>
        <p:txBody>
          <a:bodyPr>
            <a:noAutofit/>
          </a:bodyPr>
          <a:lstStyle/>
          <a:p>
            <a:pPr algn="ctr" eaLnBrk="1" hangingPunct="1"/>
            <a:r>
              <a:rPr lang="en-US" sz="5400" b="1" dirty="0" smtClean="0">
                <a:cs typeface="Arial" pitchFamily="34" charset="0"/>
              </a:rPr>
              <a:t>History of the Farallon Restoration Partnership</a:t>
            </a:r>
          </a:p>
        </p:txBody>
      </p:sp>
      <p:sp>
        <p:nvSpPr>
          <p:cNvPr id="3075" name="Rectangle 3"/>
          <p:cNvSpPr>
            <a:spLocks noGrp="1" noChangeArrowheads="1"/>
          </p:cNvSpPr>
          <p:nvPr>
            <p:ph idx="1"/>
          </p:nvPr>
        </p:nvSpPr>
        <p:spPr>
          <a:xfrm>
            <a:off x="2438400" y="4114800"/>
            <a:ext cx="5029200" cy="838200"/>
          </a:xfrm>
        </p:spPr>
        <p:txBody>
          <a:bodyPr>
            <a:normAutofit/>
          </a:bodyPr>
          <a:lstStyle/>
          <a:p>
            <a:pPr eaLnBrk="1" hangingPunct="1">
              <a:buNone/>
            </a:pPr>
            <a:r>
              <a:rPr lang="en-US" sz="2400" b="1" dirty="0" smtClean="0"/>
              <a:t>Luckenbach Oil Spill Trustee Council </a:t>
            </a:r>
          </a:p>
        </p:txBody>
      </p:sp>
      <p:pic>
        <p:nvPicPr>
          <p:cNvPr id="3076" name="Picture 5" descr="prbo_logo_no_text"/>
          <p:cNvPicPr>
            <a:picLocks noChangeAspect="1" noChangeArrowheads="1"/>
          </p:cNvPicPr>
          <p:nvPr/>
        </p:nvPicPr>
        <p:blipFill>
          <a:blip r:embed="rId4" cstate="screen"/>
          <a:srcRect/>
          <a:stretch>
            <a:fillRect/>
          </a:stretch>
        </p:blipFill>
        <p:spPr bwMode="auto">
          <a:xfrm>
            <a:off x="3657600" y="2438400"/>
            <a:ext cx="1590675" cy="1330325"/>
          </a:xfrm>
          <a:prstGeom prst="rect">
            <a:avLst/>
          </a:prstGeom>
          <a:noFill/>
          <a:ln w="9525">
            <a:solidFill>
              <a:schemeClr val="tx1"/>
            </a:solidFill>
            <a:miter lim="800000"/>
            <a:headEnd/>
            <a:tailEnd/>
          </a:ln>
        </p:spPr>
      </p:pic>
      <p:sp>
        <p:nvSpPr>
          <p:cNvPr id="3077" name="Rectangle 6"/>
          <p:cNvSpPr>
            <a:spLocks noChangeArrowheads="1"/>
          </p:cNvSpPr>
          <p:nvPr/>
        </p:nvSpPr>
        <p:spPr bwMode="auto">
          <a:xfrm>
            <a:off x="0" y="2909888"/>
            <a:ext cx="9144000" cy="0"/>
          </a:xfrm>
          <a:prstGeom prst="rect">
            <a:avLst/>
          </a:prstGeom>
          <a:noFill/>
          <a:ln w="9525">
            <a:noFill/>
            <a:miter lim="800000"/>
            <a:headEnd/>
            <a:tailEnd/>
          </a:ln>
          <a:effectLst/>
        </p:spPr>
        <p:txBody>
          <a:bodyPr wrap="none" anchor="ctr">
            <a:spAutoFit/>
          </a:bodyPr>
          <a:lstStyle/>
          <a:p>
            <a:endParaRPr lang="en-US" dirty="0"/>
          </a:p>
        </p:txBody>
      </p:sp>
      <p:pic>
        <p:nvPicPr>
          <p:cNvPr id="3078" name="Picture 8" descr="NFWF"/>
          <p:cNvPicPr>
            <a:picLocks noChangeAspect="1" noChangeArrowheads="1"/>
          </p:cNvPicPr>
          <p:nvPr/>
        </p:nvPicPr>
        <p:blipFill>
          <a:blip r:embed="rId5" cstate="screen"/>
          <a:srcRect/>
          <a:stretch>
            <a:fillRect/>
          </a:stretch>
        </p:blipFill>
        <p:spPr bwMode="auto">
          <a:xfrm>
            <a:off x="2362200" y="4876800"/>
            <a:ext cx="1514475" cy="1460500"/>
          </a:xfrm>
          <a:prstGeom prst="rect">
            <a:avLst/>
          </a:prstGeom>
          <a:noFill/>
          <a:ln w="9525">
            <a:noFill/>
            <a:miter lim="800000"/>
            <a:headEnd/>
            <a:tailEnd/>
          </a:ln>
        </p:spPr>
      </p:pic>
      <p:pic>
        <p:nvPicPr>
          <p:cNvPr id="3080" name="Picture 2"/>
          <p:cNvPicPr>
            <a:picLocks noChangeAspect="1"/>
          </p:cNvPicPr>
          <p:nvPr/>
        </p:nvPicPr>
        <p:blipFill>
          <a:blip r:embed="rId6" cstate="screen"/>
          <a:srcRect/>
          <a:stretch>
            <a:fillRect/>
          </a:stretch>
        </p:blipFill>
        <p:spPr bwMode="auto">
          <a:xfrm>
            <a:off x="914400" y="2362200"/>
            <a:ext cx="1371600" cy="1646238"/>
          </a:xfrm>
          <a:prstGeom prst="rect">
            <a:avLst/>
          </a:prstGeom>
          <a:noFill/>
          <a:ln w="9525">
            <a:noFill/>
            <a:miter lim="800000"/>
            <a:headEnd/>
            <a:tailEnd/>
          </a:ln>
        </p:spPr>
      </p:pic>
      <p:graphicFrame>
        <p:nvGraphicFramePr>
          <p:cNvPr id="3083" name="Object 11"/>
          <p:cNvGraphicFramePr>
            <a:graphicFrameLocks noChangeAspect="1"/>
          </p:cNvGraphicFramePr>
          <p:nvPr/>
        </p:nvGraphicFramePr>
        <p:xfrm>
          <a:off x="5867400" y="2438400"/>
          <a:ext cx="2743200" cy="1371600"/>
        </p:xfrm>
        <a:graphic>
          <a:graphicData uri="http://schemas.openxmlformats.org/presentationml/2006/ole">
            <mc:AlternateContent xmlns:mc="http://schemas.openxmlformats.org/markup-compatibility/2006">
              <mc:Choice xmlns:v="urn:schemas-microsoft-com:vml" Requires="v">
                <p:oleObj spid="_x0000_s3096" name="Acrobat Document" r:id="rId7" imgW="3606480" imgH="1831680" progId="AcroExch.Document">
                  <p:embed/>
                </p:oleObj>
              </mc:Choice>
              <mc:Fallback>
                <p:oleObj name="Acrobat Document" r:id="rId7" imgW="3606480" imgH="1831680" progId="AcroExch.Document">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67400" y="2438400"/>
                        <a:ext cx="27432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 name="Picture 8" descr="SCC Logo jpg color.jpeg"/>
          <p:cNvPicPr>
            <a:picLocks noChangeAspect="1"/>
          </p:cNvPicPr>
          <p:nvPr/>
        </p:nvPicPr>
        <p:blipFill>
          <a:blip r:embed="rId9" cstate="print"/>
          <a:stretch>
            <a:fillRect/>
          </a:stretch>
        </p:blipFill>
        <p:spPr>
          <a:xfrm>
            <a:off x="4495800" y="5029200"/>
            <a:ext cx="1771650" cy="1317757"/>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8610600" cy="838200"/>
          </a:xfrm>
        </p:spPr>
        <p:txBody>
          <a:bodyPr>
            <a:normAutofit fontScale="90000"/>
          </a:bodyPr>
          <a:lstStyle/>
          <a:p>
            <a:r>
              <a:rPr lang="en-US" dirty="0" smtClean="0"/>
              <a:t/>
            </a:r>
            <a:br>
              <a:rPr lang="en-US" dirty="0" smtClean="0"/>
            </a:br>
            <a:r>
              <a:rPr lang="en-US" dirty="0" smtClean="0"/>
              <a:t/>
            </a:r>
            <a:br>
              <a:rPr lang="en-US" dirty="0" smtClean="0"/>
            </a:br>
            <a:r>
              <a:rPr lang="en-US" dirty="0" smtClean="0"/>
              <a:t>         </a:t>
            </a:r>
            <a:r>
              <a:rPr lang="en-US" b="1" dirty="0" smtClean="0"/>
              <a:t>Farallon</a:t>
            </a:r>
            <a:r>
              <a:rPr lang="en-US" dirty="0" smtClean="0"/>
              <a:t> </a:t>
            </a:r>
            <a:r>
              <a:rPr lang="en-US" b="1" dirty="0" smtClean="0"/>
              <a:t>Mouse Project History </a:t>
            </a:r>
            <a:r>
              <a:rPr lang="en-US" dirty="0" smtClean="0"/>
              <a:t/>
            </a:r>
            <a:br>
              <a:rPr lang="en-US" dirty="0" smtClean="0"/>
            </a:br>
            <a:endParaRPr lang="en-US" dirty="0"/>
          </a:p>
        </p:txBody>
      </p:sp>
      <p:sp>
        <p:nvSpPr>
          <p:cNvPr id="6" name="Content Placeholder 2"/>
          <p:cNvSpPr>
            <a:spLocks noGrp="1"/>
          </p:cNvSpPr>
          <p:nvPr>
            <p:ph idx="1"/>
          </p:nvPr>
        </p:nvSpPr>
        <p:spPr>
          <a:xfrm>
            <a:off x="457200" y="1524000"/>
            <a:ext cx="8229600" cy="5029200"/>
          </a:xfrm>
        </p:spPr>
        <p:txBody>
          <a:bodyPr>
            <a:normAutofit fontScale="92500" lnSpcReduction="10000"/>
          </a:bodyPr>
          <a:lstStyle/>
          <a:p>
            <a:r>
              <a:rPr lang="en-US" b="1" dirty="0" smtClean="0">
                <a:solidFill>
                  <a:schemeClr val="bg2">
                    <a:lumMod val="25000"/>
                  </a:schemeClr>
                </a:solidFill>
              </a:rPr>
              <a:t>2004</a:t>
            </a:r>
            <a:r>
              <a:rPr lang="en-US" dirty="0" smtClean="0">
                <a:solidFill>
                  <a:schemeClr val="bg2">
                    <a:lumMod val="25000"/>
                  </a:schemeClr>
                </a:solidFill>
              </a:rPr>
              <a:t>: </a:t>
            </a:r>
            <a:r>
              <a:rPr lang="en-US" dirty="0" smtClean="0"/>
              <a:t>Farallon Feasibility Study Written for Mouse Removal</a:t>
            </a:r>
          </a:p>
          <a:p>
            <a:r>
              <a:rPr lang="en-US" b="1" dirty="0" smtClean="0">
                <a:solidFill>
                  <a:schemeClr val="bg2">
                    <a:lumMod val="25000"/>
                  </a:schemeClr>
                </a:solidFill>
              </a:rPr>
              <a:t>2006: </a:t>
            </a:r>
            <a:r>
              <a:rPr lang="en-US" dirty="0" smtClean="0"/>
              <a:t>Initial EA Scoping Period and Public Scoping Meeting</a:t>
            </a:r>
          </a:p>
          <a:p>
            <a:r>
              <a:rPr lang="en-US" b="1" dirty="0" smtClean="0">
                <a:solidFill>
                  <a:schemeClr val="bg2">
                    <a:lumMod val="25000"/>
                  </a:schemeClr>
                </a:solidFill>
              </a:rPr>
              <a:t>2006-09: </a:t>
            </a:r>
            <a:r>
              <a:rPr lang="en-US" dirty="0" smtClean="0"/>
              <a:t>Draft EA development with NFWF and IC funds</a:t>
            </a:r>
          </a:p>
          <a:p>
            <a:r>
              <a:rPr lang="en-US" b="1" dirty="0" smtClean="0">
                <a:solidFill>
                  <a:schemeClr val="bg2">
                    <a:lumMod val="25000"/>
                  </a:schemeClr>
                </a:solidFill>
              </a:rPr>
              <a:t>2006: </a:t>
            </a:r>
            <a:r>
              <a:rPr lang="en-US" dirty="0" err="1" smtClean="0"/>
              <a:t>Luckenbach</a:t>
            </a:r>
            <a:r>
              <a:rPr lang="en-US" dirty="0" smtClean="0"/>
              <a:t> Oil Spill Restoration Plan identified </a:t>
            </a:r>
            <a:r>
              <a:rPr lang="en-US" dirty="0" err="1" smtClean="0"/>
              <a:t>Farallon</a:t>
            </a:r>
            <a:r>
              <a:rPr lang="en-US" dirty="0" smtClean="0"/>
              <a:t> mouse eradication as preferred project for seabird restoration</a:t>
            </a:r>
          </a:p>
          <a:p>
            <a:r>
              <a:rPr lang="en-US" b="1" dirty="0" smtClean="0">
                <a:solidFill>
                  <a:schemeClr val="bg2">
                    <a:lumMod val="25000"/>
                  </a:schemeClr>
                </a:solidFill>
              </a:rPr>
              <a:t>2009: </a:t>
            </a:r>
            <a:r>
              <a:rPr lang="en-US" dirty="0" smtClean="0"/>
              <a:t>Farallon NWR Comprehensive Conservation Plan &amp; EA </a:t>
            </a:r>
          </a:p>
          <a:p>
            <a:r>
              <a:rPr lang="en-US" b="1" dirty="0" smtClean="0">
                <a:solidFill>
                  <a:schemeClr val="bg2">
                    <a:lumMod val="25000"/>
                  </a:schemeClr>
                </a:solidFill>
              </a:rPr>
              <a:t>2010:  </a:t>
            </a:r>
            <a:r>
              <a:rPr lang="en-US" dirty="0" err="1" smtClean="0"/>
              <a:t>Luckenbach</a:t>
            </a:r>
            <a:r>
              <a:rPr lang="en-US" dirty="0" smtClean="0"/>
              <a:t> Oil Spill Restoration funding approved</a:t>
            </a:r>
          </a:p>
          <a:p>
            <a:r>
              <a:rPr lang="en-US" b="1" dirty="0" smtClean="0">
                <a:solidFill>
                  <a:schemeClr val="bg2">
                    <a:lumMod val="25000"/>
                  </a:schemeClr>
                </a:solidFill>
              </a:rPr>
              <a:t>Sept. 2010 - February 2011: </a:t>
            </a:r>
            <a:r>
              <a:rPr lang="en-US" dirty="0" smtClean="0"/>
              <a:t>EA development &amp; field studies</a:t>
            </a:r>
          </a:p>
          <a:p>
            <a:r>
              <a:rPr lang="en-US" b="1" dirty="0" smtClean="0">
                <a:solidFill>
                  <a:schemeClr val="bg2">
                    <a:lumMod val="25000"/>
                  </a:schemeClr>
                </a:solidFill>
              </a:rPr>
              <a:t>Feb 10 2011: </a:t>
            </a:r>
            <a:r>
              <a:rPr lang="en-US" dirty="0" smtClean="0"/>
              <a:t>Decision to switch to an EIS</a:t>
            </a:r>
          </a:p>
          <a:p>
            <a:r>
              <a:rPr lang="en-US" b="1" dirty="0" smtClean="0">
                <a:solidFill>
                  <a:schemeClr val="bg2">
                    <a:lumMod val="25000"/>
                  </a:schemeClr>
                </a:solidFill>
              </a:rPr>
              <a:t>April 2011: </a:t>
            </a:r>
            <a:r>
              <a:rPr lang="en-US" dirty="0" smtClean="0"/>
              <a:t>Notice of Intent for Draft EIS issued </a:t>
            </a:r>
          </a:p>
          <a:p>
            <a:r>
              <a:rPr lang="en-US" b="1" dirty="0" smtClean="0">
                <a:solidFill>
                  <a:schemeClr val="bg2">
                    <a:lumMod val="25000"/>
                  </a:schemeClr>
                </a:solidFill>
              </a:rPr>
              <a:t>April 13- June 10, 2011: </a:t>
            </a:r>
            <a:r>
              <a:rPr lang="en-US" dirty="0" smtClean="0"/>
              <a:t>Public Scoping Period </a:t>
            </a:r>
          </a:p>
          <a:p>
            <a:r>
              <a:rPr lang="en-US" b="1" dirty="0" smtClean="0">
                <a:solidFill>
                  <a:schemeClr val="bg2">
                    <a:lumMod val="25000"/>
                  </a:schemeClr>
                </a:solidFill>
              </a:rPr>
              <a:t>May 12, 2011: </a:t>
            </a:r>
            <a:r>
              <a:rPr lang="en-US" dirty="0" smtClean="0"/>
              <a:t>Public Scoping Meeting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304800" y="2133600"/>
            <a:ext cx="8534400" cy="4495800"/>
          </a:xfrm>
        </p:spPr>
        <p:txBody>
          <a:bodyPr>
            <a:normAutofit fontScale="70000" lnSpcReduction="20000"/>
          </a:bodyPr>
          <a:lstStyle/>
          <a:p>
            <a:r>
              <a:rPr lang="en-US" sz="4000" b="1" dirty="0" smtClean="0">
                <a:solidFill>
                  <a:schemeClr val="accent1">
                    <a:lumMod val="75000"/>
                  </a:schemeClr>
                </a:solidFill>
              </a:rPr>
              <a:t>Introduced </a:t>
            </a:r>
            <a:r>
              <a:rPr lang="en-US" sz="4000" b="1" dirty="0">
                <a:solidFill>
                  <a:schemeClr val="accent1">
                    <a:lumMod val="75000"/>
                  </a:schemeClr>
                </a:solidFill>
              </a:rPr>
              <a:t>predators</a:t>
            </a:r>
          </a:p>
          <a:p>
            <a:r>
              <a:rPr lang="en-US" sz="4000" b="1" dirty="0" smtClean="0">
                <a:solidFill>
                  <a:schemeClr val="accent1">
                    <a:lumMod val="75000"/>
                  </a:schemeClr>
                </a:solidFill>
              </a:rPr>
              <a:t>Live-Trapping</a:t>
            </a:r>
          </a:p>
          <a:p>
            <a:r>
              <a:rPr lang="en-US" sz="4000" b="1" dirty="0" smtClean="0">
                <a:solidFill>
                  <a:schemeClr val="accent1">
                    <a:lumMod val="75000"/>
                  </a:schemeClr>
                </a:solidFill>
              </a:rPr>
              <a:t>Snap-trapping</a:t>
            </a:r>
            <a:endParaRPr lang="en-US" sz="4000" b="1" dirty="0">
              <a:solidFill>
                <a:schemeClr val="accent1">
                  <a:lumMod val="75000"/>
                </a:schemeClr>
              </a:solidFill>
            </a:endParaRPr>
          </a:p>
          <a:p>
            <a:r>
              <a:rPr lang="en-US" sz="4000" b="1" dirty="0" smtClean="0">
                <a:solidFill>
                  <a:schemeClr val="accent1">
                    <a:lumMod val="75000"/>
                  </a:schemeClr>
                </a:solidFill>
              </a:rPr>
              <a:t>Virus – Sterilization</a:t>
            </a:r>
          </a:p>
          <a:p>
            <a:r>
              <a:rPr lang="en-US" sz="4000" b="1" dirty="0" smtClean="0">
                <a:solidFill>
                  <a:schemeClr val="accent1">
                    <a:lumMod val="75000"/>
                  </a:schemeClr>
                </a:solidFill>
              </a:rPr>
              <a:t>Rodenticide</a:t>
            </a:r>
            <a:r>
              <a:rPr lang="en-US" b="1" dirty="0" smtClean="0">
                <a:solidFill>
                  <a:schemeClr val="accent1">
                    <a:lumMod val="60000"/>
                    <a:lumOff val="40000"/>
                  </a:schemeClr>
                </a:solidFill>
              </a:rPr>
              <a:t> </a:t>
            </a:r>
            <a:r>
              <a:rPr lang="en-US" sz="3400" b="1" dirty="0" smtClean="0">
                <a:solidFill>
                  <a:schemeClr val="accent1">
                    <a:lumMod val="60000"/>
                    <a:lumOff val="40000"/>
                  </a:schemeClr>
                </a:solidFill>
              </a:rPr>
              <a:t>- only successful proven method: &gt;330 islands</a:t>
            </a:r>
          </a:p>
          <a:p>
            <a:pPr>
              <a:buNone/>
            </a:pPr>
            <a:r>
              <a:rPr lang="en-US" sz="2900" dirty="0" smtClean="0"/>
              <a:t>	      </a:t>
            </a:r>
            <a:r>
              <a:rPr lang="en-US" sz="2900" u="sng" dirty="0" smtClean="0"/>
              <a:t>Two compounds are currently registered for this use in the US:</a:t>
            </a:r>
          </a:p>
          <a:p>
            <a:pPr lvl="1">
              <a:buFont typeface="Wingdings" pitchFamily="2" charset="2"/>
              <a:buChar char="Ø"/>
            </a:pPr>
            <a:r>
              <a:rPr lang="en-US" sz="2900" b="1" dirty="0" smtClean="0"/>
              <a:t>Brodifacoum</a:t>
            </a:r>
            <a:r>
              <a:rPr lang="en-US" sz="2900" dirty="0" smtClean="0"/>
              <a:t> has a demonstrated history of eradication success on mice;</a:t>
            </a:r>
          </a:p>
          <a:p>
            <a:pPr lvl="1">
              <a:buFont typeface="Wingdings" pitchFamily="2" charset="2"/>
              <a:buChar char="Ø"/>
            </a:pPr>
            <a:r>
              <a:rPr lang="en-US" sz="2900" b="1" dirty="0" smtClean="0"/>
              <a:t>Diphacinone</a:t>
            </a:r>
            <a:r>
              <a:rPr lang="en-US" sz="2900" dirty="0" smtClean="0"/>
              <a:t> has not been used successfully for a mouse eradication</a:t>
            </a:r>
          </a:p>
          <a:p>
            <a:pPr>
              <a:buNone/>
            </a:pPr>
            <a:endParaRPr lang="en-US" sz="2800" b="1" dirty="0" smtClean="0">
              <a:solidFill>
                <a:srgbClr val="B17FAD"/>
              </a:solidFill>
            </a:endParaRPr>
          </a:p>
          <a:p>
            <a:pPr>
              <a:buNone/>
            </a:pPr>
            <a:r>
              <a:rPr lang="en-US" sz="4100" b="1" dirty="0" smtClean="0">
                <a:solidFill>
                  <a:srgbClr val="FF3300"/>
                </a:solidFill>
              </a:rPr>
              <a:t>    We are now completely revisiting </a:t>
            </a:r>
            <a:r>
              <a:rPr lang="en-US" sz="4100" b="1" i="1" u="sng" dirty="0" smtClean="0">
                <a:solidFill>
                  <a:srgbClr val="FF3300"/>
                </a:solidFill>
              </a:rPr>
              <a:t>all</a:t>
            </a:r>
            <a:r>
              <a:rPr lang="en-US" sz="4100" b="1" dirty="0" smtClean="0">
                <a:solidFill>
                  <a:srgbClr val="FF3300"/>
                </a:solidFill>
              </a:rPr>
              <a:t> potential alternatives to consider for the DEIS.</a:t>
            </a:r>
          </a:p>
          <a:p>
            <a:endParaRPr lang="en-US" b="1" dirty="0" smtClean="0">
              <a:solidFill>
                <a:srgbClr val="00B0F0"/>
              </a:solidFill>
            </a:endParaRPr>
          </a:p>
          <a:p>
            <a:endParaRPr lang="en-US" b="1" dirty="0" smtClean="0">
              <a:solidFill>
                <a:srgbClr val="00B0F0"/>
              </a:solidFill>
            </a:endParaRPr>
          </a:p>
          <a:p>
            <a:pPr>
              <a:buNone/>
            </a:pPr>
            <a:endParaRPr lang="en-US" b="1" dirty="0">
              <a:solidFill>
                <a:srgbClr val="00B0F0"/>
              </a:solidFill>
            </a:endParaRPr>
          </a:p>
          <a:p>
            <a:pPr>
              <a:buNone/>
            </a:pPr>
            <a:endParaRPr lang="en-US" b="1" i="1" dirty="0">
              <a:solidFill>
                <a:schemeClr val="accent4">
                  <a:lumMod val="50000"/>
                </a:schemeClr>
              </a:solidFill>
            </a:endParaRPr>
          </a:p>
        </p:txBody>
      </p:sp>
      <p:sp>
        <p:nvSpPr>
          <p:cNvPr id="4" name="Content Placeholder 3"/>
          <p:cNvSpPr>
            <a:spLocks noGrp="1"/>
          </p:cNvSpPr>
          <p:nvPr>
            <p:ph sz="half" idx="4294967295"/>
          </p:nvPr>
        </p:nvSpPr>
        <p:spPr>
          <a:xfrm flipH="1">
            <a:off x="9144000" y="5791200"/>
            <a:ext cx="1219200" cy="228600"/>
          </a:xfrm>
        </p:spPr>
        <p:txBody>
          <a:bodyPr>
            <a:normAutofit fontScale="40000" lnSpcReduction="20000"/>
          </a:bodyPr>
          <a:lstStyle/>
          <a:p>
            <a:pPr>
              <a:buNone/>
            </a:pPr>
            <a:endParaRPr lang="en-US" b="1" dirty="0">
              <a:solidFill>
                <a:schemeClr val="accent4">
                  <a:lumMod val="75000"/>
                </a:schemeClr>
              </a:solidFill>
            </a:endParaRPr>
          </a:p>
        </p:txBody>
      </p:sp>
      <p:sp>
        <p:nvSpPr>
          <p:cNvPr id="6" name="Rectangle 2"/>
          <p:cNvSpPr>
            <a:spLocks noGrp="1" noChangeArrowheads="1"/>
          </p:cNvSpPr>
          <p:nvPr>
            <p:ph type="title"/>
          </p:nvPr>
        </p:nvSpPr>
        <p:spPr>
          <a:xfrm>
            <a:off x="457200" y="1295400"/>
            <a:ext cx="8229600" cy="1600200"/>
          </a:xfrm>
        </p:spPr>
        <p:txBody>
          <a:bodyPr>
            <a:normAutofit fontScale="90000"/>
          </a:bodyPr>
          <a:lstStyle/>
          <a:p>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solidFill>
                  <a:srgbClr val="FF0000"/>
                </a:solidFill>
              </a:rPr>
              <a:t/>
            </a:r>
            <a:br>
              <a:rPr lang="en-US" sz="4000" b="1" dirty="0" smtClean="0">
                <a:solidFill>
                  <a:srgbClr val="FF0000"/>
                </a:solidFill>
              </a:rPr>
            </a:br>
            <a:r>
              <a:rPr lang="en-US" sz="4000" b="1" dirty="0" smtClean="0"/>
              <a:t/>
            </a:r>
            <a:br>
              <a:rPr lang="en-US" sz="4000" b="1" dirty="0" smtClean="0"/>
            </a:br>
            <a:r>
              <a:rPr lang="en-US" sz="4000" b="1" dirty="0" smtClean="0"/>
              <a:t/>
            </a:r>
            <a:br>
              <a:rPr lang="en-US" sz="4000" b="1" dirty="0" smtClean="0"/>
            </a:br>
            <a:r>
              <a:rPr lang="en-US" sz="4000" b="1" dirty="0" smtClean="0"/>
              <a:t> Removal Methods  Initially Considered </a:t>
            </a:r>
            <a:br>
              <a:rPr lang="en-US" sz="4000" b="1" dirty="0" smtClean="0"/>
            </a:br>
            <a:r>
              <a:rPr lang="en-US" sz="4000" b="1" dirty="0" smtClean="0"/>
              <a:t>   </a:t>
            </a:r>
            <a:r>
              <a:rPr lang="en-US" sz="3600" i="1" dirty="0" smtClean="0">
                <a:solidFill>
                  <a:schemeClr val="tx1">
                    <a:lumMod val="75000"/>
                    <a:lumOff val="25000"/>
                  </a:schemeClr>
                </a:solidFill>
              </a:rPr>
              <a:t>(in the previous EA planning process)</a:t>
            </a:r>
            <a:r>
              <a:rPr lang="en-US" sz="4000" b="1" dirty="0" smtClean="0"/>
              <a:t/>
            </a:r>
            <a:br>
              <a:rPr lang="en-US" sz="4000" b="1" dirty="0" smtClean="0"/>
            </a:br>
            <a:r>
              <a:rPr lang="en-US" sz="4000" b="1" dirty="0" smtClean="0"/>
              <a:t> </a:t>
            </a:r>
            <a:r>
              <a:rPr lang="en-US" sz="4000" b="1" dirty="0"/>
              <a:t/>
            </a:r>
            <a:br>
              <a:rPr lang="en-US" sz="4000" b="1" dirty="0"/>
            </a:br>
            <a:endParaRPr lang="en-US" sz="32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96112"/>
          </a:xfrm>
        </p:spPr>
        <p:txBody>
          <a:bodyPr>
            <a:normAutofit/>
          </a:bodyPr>
          <a:lstStyle/>
          <a:p>
            <a:pPr algn="ctr"/>
            <a:r>
              <a:rPr lang="en-US" dirty="0" smtClean="0">
                <a:solidFill>
                  <a:schemeClr val="tx1"/>
                </a:solidFill>
              </a:rPr>
              <a:t>Environmental Compliance</a:t>
            </a:r>
            <a:endParaRPr lang="en-US" sz="4400" i="1" dirty="0">
              <a:solidFill>
                <a:schemeClr val="tx1"/>
              </a:solidFill>
            </a:endParaRPr>
          </a:p>
        </p:txBody>
      </p:sp>
      <p:sp>
        <p:nvSpPr>
          <p:cNvPr id="3" name="Content Placeholder 2"/>
          <p:cNvSpPr>
            <a:spLocks noGrp="1"/>
          </p:cNvSpPr>
          <p:nvPr>
            <p:ph idx="1"/>
          </p:nvPr>
        </p:nvSpPr>
        <p:spPr>
          <a:xfrm>
            <a:off x="457200" y="1676400"/>
            <a:ext cx="8229600" cy="4876800"/>
          </a:xfrm>
        </p:spPr>
        <p:txBody>
          <a:bodyPr>
            <a:normAutofit lnSpcReduction="10000"/>
          </a:bodyPr>
          <a:lstStyle/>
          <a:p>
            <a:r>
              <a:rPr lang="en-US" sz="2800" dirty="0" smtClean="0"/>
              <a:t>National Environmental Policy Act (NEPA)</a:t>
            </a:r>
            <a:endParaRPr lang="en-US" dirty="0" smtClean="0"/>
          </a:p>
          <a:p>
            <a:r>
              <a:rPr lang="en-US" dirty="0" smtClean="0"/>
              <a:t>Pesticide Use Permit (PUP)</a:t>
            </a:r>
          </a:p>
          <a:p>
            <a:r>
              <a:rPr lang="en-US" dirty="0" smtClean="0"/>
              <a:t>Federal Insecticide Fungicide and Rodenticide Act (FIFRA)</a:t>
            </a:r>
          </a:p>
          <a:p>
            <a:r>
              <a:rPr lang="en-US" dirty="0" smtClean="0"/>
              <a:t>Clean Water Act (CWA)  - NPDES</a:t>
            </a:r>
          </a:p>
          <a:p>
            <a:pPr lvl="0"/>
            <a:r>
              <a:rPr lang="en-US" dirty="0" smtClean="0"/>
              <a:t>Wilderness Act (WA) – Minimum Requirements</a:t>
            </a:r>
          </a:p>
          <a:p>
            <a:pPr lvl="0"/>
            <a:r>
              <a:rPr lang="en-US" dirty="0" smtClean="0"/>
              <a:t>Migratory Bird Treaty Act (MBTA) – Special Purpose</a:t>
            </a:r>
          </a:p>
          <a:p>
            <a:pPr lvl="0"/>
            <a:r>
              <a:rPr lang="en-US" dirty="0" smtClean="0"/>
              <a:t>Endangered Species Act (ESA) – Section 7</a:t>
            </a:r>
          </a:p>
          <a:p>
            <a:pPr lvl="0"/>
            <a:r>
              <a:rPr lang="en-US" dirty="0" smtClean="0"/>
              <a:t>National Historic Preservation Act (NHPA) – Section 106</a:t>
            </a:r>
          </a:p>
          <a:p>
            <a:pPr lvl="0"/>
            <a:r>
              <a:rPr lang="en-US" dirty="0" smtClean="0"/>
              <a:t>Marine Mammal Protection Act (MMPA)</a:t>
            </a:r>
          </a:p>
          <a:p>
            <a:r>
              <a:rPr lang="en-US" dirty="0" smtClean="0"/>
              <a:t>National Marine Sanctuaries Act (NMSA)</a:t>
            </a:r>
          </a:p>
          <a:p>
            <a:pPr lvl="0"/>
            <a:r>
              <a:rPr lang="en-US" dirty="0" smtClean="0"/>
              <a:t>Coastal Zone Management Act (CZMA) – Consistency</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pPr algn="ctr"/>
            <a:r>
              <a:rPr lang="en-US" b="1" dirty="0" smtClean="0">
                <a:solidFill>
                  <a:schemeClr val="bg2">
                    <a:lumMod val="25000"/>
                  </a:schemeClr>
                </a:solidFill>
              </a:rPr>
              <a:t>Current Proposed Milestones:</a:t>
            </a:r>
            <a:endParaRPr lang="en-US" b="1" dirty="0">
              <a:solidFill>
                <a:schemeClr val="bg2">
                  <a:lumMod val="25000"/>
                </a:schemeClr>
              </a:solidFill>
            </a:endParaRPr>
          </a:p>
        </p:txBody>
      </p:sp>
      <p:sp>
        <p:nvSpPr>
          <p:cNvPr id="3" name="Content Placeholder 2"/>
          <p:cNvSpPr>
            <a:spLocks noGrp="1"/>
          </p:cNvSpPr>
          <p:nvPr>
            <p:ph idx="1"/>
          </p:nvPr>
        </p:nvSpPr>
        <p:spPr>
          <a:xfrm>
            <a:off x="457200" y="1371600"/>
            <a:ext cx="8229600" cy="5334000"/>
          </a:xfrm>
        </p:spPr>
        <p:txBody>
          <a:bodyPr>
            <a:normAutofit fontScale="85000" lnSpcReduction="20000"/>
          </a:bodyPr>
          <a:lstStyle/>
          <a:p>
            <a:pPr>
              <a:spcBef>
                <a:spcPts val="1200"/>
              </a:spcBef>
              <a:spcAft>
                <a:spcPts val="1200"/>
              </a:spcAft>
            </a:pPr>
            <a:r>
              <a:rPr lang="en-US" b="1" dirty="0" smtClean="0">
                <a:solidFill>
                  <a:srgbClr val="FF0000"/>
                </a:solidFill>
              </a:rPr>
              <a:t>Incorporate scoping comments from agencies and the public into the Draft Environmental Impact Statement (DEIS)</a:t>
            </a:r>
          </a:p>
          <a:p>
            <a:pPr>
              <a:spcBef>
                <a:spcPts val="1200"/>
              </a:spcBef>
              <a:spcAft>
                <a:spcPts val="1200"/>
              </a:spcAft>
            </a:pPr>
            <a:r>
              <a:rPr lang="en-US" b="1" dirty="0" smtClean="0"/>
              <a:t> Develop  and implement DEIS Alternative Section Process (make informed decisions on reasonable alternatives)</a:t>
            </a:r>
          </a:p>
          <a:p>
            <a:pPr>
              <a:spcBef>
                <a:spcPts val="1200"/>
              </a:spcBef>
              <a:spcAft>
                <a:spcPts val="1200"/>
              </a:spcAft>
            </a:pPr>
            <a:r>
              <a:rPr lang="en-US" b="1" dirty="0" smtClean="0">
                <a:solidFill>
                  <a:srgbClr val="FF0000"/>
                </a:solidFill>
              </a:rPr>
              <a:t>Present Draft Alternatives and Selection Process used to cooperating agencies for your review and comments</a:t>
            </a:r>
          </a:p>
          <a:p>
            <a:pPr>
              <a:spcBef>
                <a:spcPts val="1200"/>
              </a:spcBef>
              <a:spcAft>
                <a:spcPts val="1200"/>
              </a:spcAft>
            </a:pPr>
            <a:r>
              <a:rPr lang="en-US" b="1" dirty="0" smtClean="0"/>
              <a:t>Prepare Draft EIS for partner review; incorporate comments</a:t>
            </a:r>
          </a:p>
          <a:p>
            <a:pPr>
              <a:spcBef>
                <a:spcPts val="1200"/>
              </a:spcBef>
              <a:spcAft>
                <a:spcPts val="1200"/>
              </a:spcAft>
            </a:pPr>
            <a:r>
              <a:rPr lang="en-US" b="1" dirty="0" smtClean="0">
                <a:solidFill>
                  <a:srgbClr val="FF0000"/>
                </a:solidFill>
              </a:rPr>
              <a:t>Prepare Draft EIS for agency review; address comments</a:t>
            </a:r>
          </a:p>
          <a:p>
            <a:pPr>
              <a:spcBef>
                <a:spcPts val="1200"/>
              </a:spcBef>
              <a:spcAft>
                <a:spcPts val="1200"/>
              </a:spcAft>
            </a:pPr>
            <a:r>
              <a:rPr lang="en-US" b="1" dirty="0" smtClean="0"/>
              <a:t>Prepare DEIS for public comment; address comments</a:t>
            </a:r>
          </a:p>
          <a:p>
            <a:pPr>
              <a:spcBef>
                <a:spcPts val="1200"/>
              </a:spcBef>
              <a:spcAft>
                <a:spcPts val="1200"/>
              </a:spcAft>
            </a:pPr>
            <a:r>
              <a:rPr lang="en-US" b="1" dirty="0" smtClean="0"/>
              <a:t>Prepare Final EIS and Record of Decision (ROD) - Spring 2012?</a:t>
            </a:r>
          </a:p>
          <a:p>
            <a:pPr>
              <a:spcBef>
                <a:spcPts val="1200"/>
              </a:spcBef>
              <a:spcAft>
                <a:spcPts val="1200"/>
              </a:spcAft>
            </a:pPr>
            <a:r>
              <a:rPr lang="en-US" b="1" dirty="0" smtClean="0"/>
              <a:t>Implementation if action alternative selected - Fall 2012?</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a:r>
              <a:rPr lang="en-US" b="1" u="sng" dirty="0" smtClean="0">
                <a:solidFill>
                  <a:schemeClr val="tx1"/>
                </a:solidFill>
              </a:rPr>
              <a:t>Agenda </a:t>
            </a:r>
            <a:endParaRPr lang="en-US" b="1" u="sng" dirty="0">
              <a:solidFill>
                <a:schemeClr val="tx1"/>
              </a:solidFill>
            </a:endParaRPr>
          </a:p>
        </p:txBody>
      </p:sp>
      <p:sp>
        <p:nvSpPr>
          <p:cNvPr id="3" name="Content Placeholder 2"/>
          <p:cNvSpPr>
            <a:spLocks noGrp="1"/>
          </p:cNvSpPr>
          <p:nvPr>
            <p:ph idx="1"/>
          </p:nvPr>
        </p:nvSpPr>
        <p:spPr>
          <a:xfrm>
            <a:off x="381000" y="1676400"/>
            <a:ext cx="8458200" cy="4648200"/>
          </a:xfrm>
        </p:spPr>
        <p:txBody>
          <a:bodyPr>
            <a:noAutofit/>
          </a:bodyPr>
          <a:lstStyle/>
          <a:p>
            <a:pPr>
              <a:spcBef>
                <a:spcPts val="1200"/>
              </a:spcBef>
            </a:pPr>
            <a:r>
              <a:rPr lang="en-US" sz="2400" b="1" dirty="0" smtClean="0"/>
              <a:t>Introductions; Purpose &amp; Goals of the Meeting     </a:t>
            </a:r>
            <a:r>
              <a:rPr lang="en-US" sz="2400" dirty="0" smtClean="0">
                <a:solidFill>
                  <a:schemeClr val="accent1"/>
                </a:solidFill>
              </a:rPr>
              <a:t>(9:00 - 9:20)</a:t>
            </a:r>
          </a:p>
          <a:p>
            <a:pPr>
              <a:spcBef>
                <a:spcPts val="1200"/>
              </a:spcBef>
            </a:pPr>
            <a:r>
              <a:rPr lang="en-US" sz="2400" b="1" dirty="0" smtClean="0"/>
              <a:t>Presentation: Project Background </a:t>
            </a:r>
            <a:r>
              <a:rPr lang="en-US" sz="2400" dirty="0" smtClean="0"/>
              <a:t>	</a:t>
            </a:r>
            <a:r>
              <a:rPr lang="en-US" sz="2400" dirty="0" smtClean="0">
                <a:solidFill>
                  <a:schemeClr val="accent1"/>
                </a:solidFill>
              </a:rPr>
              <a:t>            	  (9:20 – 9:45)</a:t>
            </a:r>
          </a:p>
          <a:p>
            <a:pPr>
              <a:spcBef>
                <a:spcPts val="1200"/>
              </a:spcBef>
            </a:pPr>
            <a:r>
              <a:rPr lang="en-US" sz="2400" b="1" dirty="0" smtClean="0"/>
              <a:t>Summary of DEIS Scoping Period Comments</a:t>
            </a:r>
            <a:r>
              <a:rPr lang="en-US" sz="2400" dirty="0" smtClean="0"/>
              <a:t>	</a:t>
            </a:r>
            <a:r>
              <a:rPr lang="en-US" sz="2400" dirty="0" smtClean="0">
                <a:solidFill>
                  <a:schemeClr val="accent1"/>
                </a:solidFill>
              </a:rPr>
              <a:t>(9:45- 10:00)</a:t>
            </a:r>
          </a:p>
          <a:p>
            <a:pPr>
              <a:spcBef>
                <a:spcPts val="1200"/>
              </a:spcBef>
            </a:pPr>
            <a:r>
              <a:rPr lang="en-US" sz="2400" dirty="0" smtClean="0">
                <a:solidFill>
                  <a:schemeClr val="accent1"/>
                </a:solidFill>
              </a:rPr>
              <a:t> </a:t>
            </a:r>
            <a:r>
              <a:rPr lang="en-US" sz="2400" b="1" dirty="0" smtClean="0"/>
              <a:t>Summary of Available </a:t>
            </a:r>
            <a:r>
              <a:rPr lang="en-US" sz="2400" b="1" dirty="0" err="1" smtClean="0"/>
              <a:t>Rodenticides</a:t>
            </a:r>
            <a:endParaRPr lang="en-US" sz="2400" b="1" dirty="0" smtClean="0"/>
          </a:p>
          <a:p>
            <a:pPr marL="274320" lvl="1" indent="-274320">
              <a:spcBef>
                <a:spcPts val="1200"/>
              </a:spcBef>
              <a:buClr>
                <a:schemeClr val="accent3"/>
              </a:buClr>
              <a:buSzPct val="95000"/>
            </a:pPr>
            <a:r>
              <a:rPr lang="en-US" b="1" dirty="0" smtClean="0"/>
              <a:t>Questions on the Presentations</a:t>
            </a:r>
            <a:r>
              <a:rPr lang="en-US" dirty="0" smtClean="0"/>
              <a:t>	          	           </a:t>
            </a:r>
            <a:r>
              <a:rPr lang="en-US" dirty="0" smtClean="0">
                <a:solidFill>
                  <a:schemeClr val="accent1"/>
                </a:solidFill>
              </a:rPr>
              <a:t>(10:00 - 10:15)</a:t>
            </a:r>
          </a:p>
          <a:p>
            <a:pPr>
              <a:spcBef>
                <a:spcPts val="1200"/>
              </a:spcBef>
            </a:pPr>
            <a:r>
              <a:rPr lang="en-US" sz="2400" b="1" dirty="0" smtClean="0"/>
              <a:t>Receive input on Alternatives, Issues, etc.…       </a:t>
            </a:r>
            <a:r>
              <a:rPr lang="en-US" sz="2400" dirty="0" smtClean="0">
                <a:solidFill>
                  <a:schemeClr val="accent1"/>
                </a:solidFill>
              </a:rPr>
              <a:t>(10:30 - 11:30)</a:t>
            </a:r>
          </a:p>
          <a:p>
            <a:pPr marL="274320" lvl="1" indent="-274320">
              <a:spcBef>
                <a:spcPts val="1200"/>
              </a:spcBef>
              <a:buClr>
                <a:schemeClr val="accent3"/>
              </a:buClr>
              <a:buSzPct val="95000"/>
            </a:pPr>
            <a:r>
              <a:rPr lang="en-US" b="1" dirty="0" smtClean="0"/>
              <a:t>Present draft Alternative Selection Process; </a:t>
            </a:r>
          </a:p>
          <a:p>
            <a:pPr marL="274320" lvl="1" indent="-274320">
              <a:spcBef>
                <a:spcPts val="1200"/>
              </a:spcBef>
              <a:buClr>
                <a:schemeClr val="accent3"/>
              </a:buClr>
              <a:buSzPct val="95000"/>
              <a:buNone/>
            </a:pPr>
            <a:r>
              <a:rPr lang="en-US" b="1" dirty="0" smtClean="0"/>
              <a:t>	solicit comments	           				</a:t>
            </a:r>
            <a:r>
              <a:rPr lang="en-US" dirty="0" smtClean="0">
                <a:solidFill>
                  <a:schemeClr val="accent1"/>
                </a:solidFill>
              </a:rPr>
              <a:t>(11:30 - 12:00)</a:t>
            </a:r>
          </a:p>
          <a:p>
            <a:pPr>
              <a:spcBef>
                <a:spcPts val="1200"/>
              </a:spcBef>
            </a:pPr>
            <a:r>
              <a:rPr lang="en-US" sz="2400" b="1" dirty="0" smtClean="0"/>
              <a:t>Adjourn</a:t>
            </a:r>
            <a:r>
              <a:rPr lang="en-US" sz="2400" dirty="0" smtClean="0">
                <a:solidFill>
                  <a:schemeClr val="accent1"/>
                </a:solidFill>
              </a:rPr>
              <a:t> 						(12:00)</a:t>
            </a:r>
          </a:p>
          <a:p>
            <a:pPr>
              <a:spcBef>
                <a:spcPts val="1200"/>
              </a:spcBef>
              <a:buNone/>
            </a:pPr>
            <a:endParaRPr lang="en-US" sz="2400" dirty="0"/>
          </a:p>
        </p:txBody>
      </p:sp>
    </p:spTree>
    <p:extLst>
      <p:ext uri="{BB962C8B-B14F-4D97-AF65-F5344CB8AC3E}">
        <p14:creationId xmlns:p14="http://schemas.microsoft.com/office/powerpoint/2010/main" val="15710782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219200"/>
          </a:xfrm>
        </p:spPr>
        <p:txBody>
          <a:bodyPr>
            <a:normAutofit fontScale="90000"/>
          </a:bodyPr>
          <a:lstStyle/>
          <a:p>
            <a:pPr algn="ctr"/>
            <a:r>
              <a:rPr lang="en-US" b="1" dirty="0" smtClean="0"/>
              <a:t>Summary of Scoping Comments</a:t>
            </a:r>
            <a:endParaRPr lang="en-US" b="1" dirty="0"/>
          </a:p>
        </p:txBody>
      </p:sp>
      <p:sp>
        <p:nvSpPr>
          <p:cNvPr id="3" name="Content Placeholder 2"/>
          <p:cNvSpPr>
            <a:spLocks noGrp="1"/>
          </p:cNvSpPr>
          <p:nvPr>
            <p:ph idx="1"/>
          </p:nvPr>
        </p:nvSpPr>
        <p:spPr>
          <a:xfrm>
            <a:off x="457200" y="2590800"/>
            <a:ext cx="8229600" cy="3886200"/>
          </a:xfrm>
        </p:spPr>
        <p:txBody>
          <a:bodyPr>
            <a:normAutofit/>
          </a:bodyPr>
          <a:lstStyle/>
          <a:p>
            <a:pPr>
              <a:buNone/>
            </a:pPr>
            <a:r>
              <a:rPr lang="en-US" b="1" dirty="0" smtClean="0"/>
              <a:t>Overall </a:t>
            </a:r>
            <a:r>
              <a:rPr lang="en-US" b="1" dirty="0"/>
              <a:t>characterization</a:t>
            </a:r>
            <a:r>
              <a:rPr lang="en-US" dirty="0"/>
              <a:t>:</a:t>
            </a:r>
          </a:p>
          <a:p>
            <a:r>
              <a:rPr lang="en-US" dirty="0"/>
              <a:t>We received 48 </a:t>
            </a:r>
            <a:r>
              <a:rPr lang="en-US" dirty="0" smtClean="0"/>
              <a:t>comments </a:t>
            </a:r>
          </a:p>
          <a:p>
            <a:pPr>
              <a:buNone/>
            </a:pPr>
            <a:r>
              <a:rPr lang="en-US" dirty="0" smtClean="0"/>
              <a:t>          	(545 with WildCare</a:t>
            </a:r>
            <a:r>
              <a:rPr lang="en-US" dirty="0"/>
              <a:t> </a:t>
            </a:r>
            <a:r>
              <a:rPr lang="en-US" dirty="0" smtClean="0"/>
              <a:t>petitioner comments)</a:t>
            </a:r>
          </a:p>
          <a:p>
            <a:pPr>
              <a:buNone/>
            </a:pPr>
            <a:endParaRPr lang="en-US" dirty="0" smtClean="0"/>
          </a:p>
          <a:p>
            <a:r>
              <a:rPr lang="en-US" dirty="0" smtClean="0"/>
              <a:t>2,709 </a:t>
            </a:r>
            <a:r>
              <a:rPr lang="en-US" dirty="0"/>
              <a:t>signed WildCare petitions </a:t>
            </a:r>
            <a:endParaRPr lang="en-US" dirty="0" smtClean="0"/>
          </a:p>
          <a:p>
            <a:pPr>
              <a:buNone/>
            </a:pPr>
            <a:r>
              <a:rPr lang="en-US" dirty="0" smtClean="0"/>
              <a:t>		(</a:t>
            </a:r>
            <a:r>
              <a:rPr lang="en-US" dirty="0"/>
              <a:t>497 included comments) against the </a:t>
            </a:r>
            <a:r>
              <a:rPr lang="en-US" dirty="0" smtClean="0"/>
              <a:t>project</a:t>
            </a:r>
          </a:p>
          <a:p>
            <a:pPr>
              <a:buNone/>
            </a:pPr>
            <a:endParaRPr lang="en-US" dirty="0" smtClean="0"/>
          </a:p>
          <a:p>
            <a:r>
              <a:rPr lang="en-US" dirty="0" smtClean="0"/>
              <a:t> </a:t>
            </a:r>
            <a:r>
              <a:rPr lang="en-US" dirty="0"/>
              <a:t>41 signed other petitions against the project</a:t>
            </a:r>
            <a:r>
              <a:rPr lang="en-US" dirty="0" smtClean="0"/>
              <a:t>.</a:t>
            </a:r>
          </a:p>
          <a:p>
            <a:pPr lvl="0"/>
            <a:endParaRPr lang="en-US" sz="2400" dirty="0"/>
          </a:p>
          <a:p>
            <a:endParaRPr lang="en-US" dirty="0"/>
          </a:p>
        </p:txBody>
      </p:sp>
      <p:pic>
        <p:nvPicPr>
          <p:cNvPr id="4" name="Picture 12" descr="fws"/>
          <p:cNvPicPr>
            <a:picLocks noChangeAspect="1" noChangeArrowheads="1"/>
          </p:cNvPicPr>
          <p:nvPr/>
        </p:nvPicPr>
        <p:blipFill>
          <a:blip r:embed="rId3" cstate="screen">
            <a:clrChange>
              <a:clrFrom>
                <a:srgbClr val="E91514"/>
              </a:clrFrom>
              <a:clrTo>
                <a:srgbClr val="E91514">
                  <a:alpha val="0"/>
                </a:srgbClr>
              </a:clrTo>
            </a:clrChange>
          </a:blip>
          <a:srcRect/>
          <a:stretch>
            <a:fillRect/>
          </a:stretch>
        </p:blipFill>
        <p:spPr bwMode="auto">
          <a:xfrm>
            <a:off x="0" y="0"/>
            <a:ext cx="1843290" cy="106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371600"/>
          </a:xfrm>
        </p:spPr>
        <p:txBody>
          <a:bodyPr>
            <a:normAutofit fontScale="90000"/>
          </a:bodyPr>
          <a:lstStyle/>
          <a:p>
            <a:pPr algn="ctr"/>
            <a:r>
              <a:rPr lang="en-US" b="1" dirty="0" smtClean="0"/>
              <a:t/>
            </a:r>
            <a:br>
              <a:rPr lang="en-US" b="1" dirty="0" smtClean="0"/>
            </a:br>
            <a:r>
              <a:rPr lang="en-US" b="1" dirty="0" smtClean="0"/>
              <a:t>Overall Characterization of the </a:t>
            </a:r>
            <a:br>
              <a:rPr lang="en-US" b="1" dirty="0" smtClean="0"/>
            </a:br>
            <a:r>
              <a:rPr lang="en-US" b="1" dirty="0" smtClean="0"/>
              <a:t>Scoping Period Comments</a:t>
            </a:r>
            <a:r>
              <a:rPr lang="en-US" dirty="0" smtClean="0"/>
              <a:t/>
            </a:r>
            <a:br>
              <a:rPr lang="en-US" dirty="0" smtClean="0"/>
            </a:br>
            <a:endParaRPr lang="en-US" dirty="0"/>
          </a:p>
        </p:txBody>
      </p:sp>
      <p:sp>
        <p:nvSpPr>
          <p:cNvPr id="3" name="Content Placeholder 2"/>
          <p:cNvSpPr>
            <a:spLocks noGrp="1"/>
          </p:cNvSpPr>
          <p:nvPr>
            <p:ph idx="1"/>
          </p:nvPr>
        </p:nvSpPr>
        <p:spPr>
          <a:xfrm>
            <a:off x="457200" y="2362200"/>
            <a:ext cx="8229600" cy="3962400"/>
          </a:xfrm>
        </p:spPr>
        <p:txBody>
          <a:bodyPr>
            <a:normAutofit lnSpcReduction="10000"/>
          </a:bodyPr>
          <a:lstStyle/>
          <a:p>
            <a:pPr lvl="0"/>
            <a:r>
              <a:rPr lang="en-US" sz="2800" dirty="0" smtClean="0"/>
              <a:t>12 - </a:t>
            </a:r>
            <a:r>
              <a:rPr lang="en-US" sz="2800" b="1" dirty="0" smtClean="0"/>
              <a:t>Fully </a:t>
            </a:r>
            <a:r>
              <a:rPr lang="en-US" sz="2800" b="1" dirty="0"/>
              <a:t>s</a:t>
            </a:r>
            <a:r>
              <a:rPr lang="en-US" sz="2800" b="1" dirty="0" smtClean="0"/>
              <a:t>upport </a:t>
            </a:r>
            <a:r>
              <a:rPr lang="en-US" sz="2800" dirty="0" smtClean="0"/>
              <a:t>the listed alternatives </a:t>
            </a:r>
            <a:r>
              <a:rPr lang="en-US" sz="2400" dirty="0" smtClean="0"/>
              <a:t>(25%)</a:t>
            </a:r>
          </a:p>
          <a:p>
            <a:pPr lvl="0">
              <a:buNone/>
            </a:pPr>
            <a:r>
              <a:rPr lang="en-US" sz="2400" dirty="0" smtClean="0"/>
              <a:t>				 		(0.4% including petitions) </a:t>
            </a:r>
          </a:p>
          <a:p>
            <a:pPr lvl="0"/>
            <a:r>
              <a:rPr lang="en-US" sz="2800" dirty="0" smtClean="0"/>
              <a:t>8 - </a:t>
            </a:r>
            <a:r>
              <a:rPr lang="en-US" sz="2800" b="1" dirty="0" smtClean="0"/>
              <a:t>Support w/exceptions </a:t>
            </a:r>
            <a:r>
              <a:rPr lang="en-US" sz="2800" dirty="0" smtClean="0"/>
              <a:t>the listed alternatives </a:t>
            </a:r>
            <a:r>
              <a:rPr lang="en-US" sz="2400" dirty="0" smtClean="0"/>
              <a:t>(17%) 					(0.3% including petitions) </a:t>
            </a:r>
          </a:p>
          <a:p>
            <a:pPr lvl="0"/>
            <a:r>
              <a:rPr lang="en-US" sz="2800" dirty="0" smtClean="0"/>
              <a:t>24 - </a:t>
            </a:r>
            <a:r>
              <a:rPr lang="en-US" sz="2800" b="1" dirty="0" smtClean="0"/>
              <a:t>Against</a:t>
            </a:r>
            <a:r>
              <a:rPr lang="en-US" sz="2800" dirty="0" smtClean="0"/>
              <a:t> </a:t>
            </a:r>
            <a:r>
              <a:rPr lang="en-US" sz="2800" b="1" dirty="0" smtClean="0"/>
              <a:t>rodenticide use</a:t>
            </a:r>
            <a:r>
              <a:rPr lang="en-US" sz="2400" b="1" dirty="0" smtClean="0"/>
              <a:t> </a:t>
            </a:r>
            <a:r>
              <a:rPr lang="en-US" sz="2400" dirty="0" smtClean="0"/>
              <a:t>(50%)  (0.9% w/petitions) </a:t>
            </a:r>
          </a:p>
          <a:p>
            <a:pPr lvl="0">
              <a:buNone/>
            </a:pPr>
            <a:endParaRPr lang="en-US" sz="2400" dirty="0" smtClean="0"/>
          </a:p>
          <a:p>
            <a:pPr lvl="0"/>
            <a:r>
              <a:rPr lang="en-US" sz="2800" dirty="0" smtClean="0"/>
              <a:t>4  - </a:t>
            </a:r>
            <a:r>
              <a:rPr lang="en-US" sz="2800" b="1" dirty="0" smtClean="0"/>
              <a:t>Against</a:t>
            </a:r>
            <a:r>
              <a:rPr lang="en-US" sz="2800" dirty="0" smtClean="0"/>
              <a:t> </a:t>
            </a:r>
            <a:r>
              <a:rPr lang="en-US" sz="2800" b="1" dirty="0" smtClean="0"/>
              <a:t>mouse eradication</a:t>
            </a:r>
            <a:r>
              <a:rPr lang="en-US" sz="2400" b="1" dirty="0" smtClean="0"/>
              <a:t> </a:t>
            </a:r>
            <a:r>
              <a:rPr lang="en-US" sz="2400" dirty="0" smtClean="0"/>
              <a:t>(8%)  (0.1% w/petitions)</a:t>
            </a:r>
          </a:p>
          <a:p>
            <a:pPr lvl="0">
              <a:buNone/>
            </a:pPr>
            <a:r>
              <a:rPr lang="en-US" sz="2400" dirty="0" smtClean="0"/>
              <a:t> </a:t>
            </a:r>
          </a:p>
          <a:p>
            <a:pPr lvl="0"/>
            <a:r>
              <a:rPr lang="en-US" sz="2800" dirty="0" smtClean="0"/>
              <a:t>2,751 - </a:t>
            </a:r>
            <a:r>
              <a:rPr lang="en-US" sz="2800" b="1" dirty="0" smtClean="0"/>
              <a:t>Against Brodifacoum-25 use</a:t>
            </a:r>
            <a:r>
              <a:rPr lang="en-US" sz="2400" b="1" dirty="0" smtClean="0"/>
              <a:t> </a:t>
            </a:r>
            <a:r>
              <a:rPr lang="en-US" sz="2400" dirty="0" smtClean="0"/>
              <a:t>(98% with petitions)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762000"/>
          </a:xfrm>
        </p:spPr>
        <p:txBody>
          <a:bodyPr>
            <a:normAutofit fontScale="90000"/>
          </a:bodyPr>
          <a:lstStyle/>
          <a:p>
            <a:r>
              <a:rPr lang="en-US" b="1" dirty="0" smtClean="0"/>
              <a:t/>
            </a:r>
            <a:br>
              <a:rPr lang="en-US" b="1" dirty="0" smtClean="0"/>
            </a:br>
            <a:endParaRPr lang="en-US" dirty="0"/>
          </a:p>
        </p:txBody>
      </p:sp>
      <p:sp>
        <p:nvSpPr>
          <p:cNvPr id="3" name="Content Placeholder 2"/>
          <p:cNvSpPr>
            <a:spLocks noGrp="1"/>
          </p:cNvSpPr>
          <p:nvPr>
            <p:ph idx="1"/>
          </p:nvPr>
        </p:nvSpPr>
        <p:spPr>
          <a:xfrm>
            <a:off x="457200" y="1828800"/>
            <a:ext cx="8229600" cy="4572000"/>
          </a:xfrm>
        </p:spPr>
        <p:txBody>
          <a:bodyPr>
            <a:normAutofit fontScale="47500" lnSpcReduction="20000"/>
          </a:bodyPr>
          <a:lstStyle/>
          <a:p>
            <a:pPr>
              <a:buNone/>
            </a:pPr>
            <a:endParaRPr lang="en-US" b="1" dirty="0"/>
          </a:p>
          <a:p>
            <a:pPr>
              <a:lnSpc>
                <a:spcPct val="120000"/>
              </a:lnSpc>
            </a:pPr>
            <a:r>
              <a:rPr lang="en-US" sz="5100" dirty="0" smtClean="0"/>
              <a:t>Reduce </a:t>
            </a:r>
            <a:r>
              <a:rPr lang="en-US" sz="5100" dirty="0"/>
              <a:t>non-target </a:t>
            </a:r>
            <a:r>
              <a:rPr lang="en-US" sz="5100" dirty="0" smtClean="0"/>
              <a:t>impacts (9)</a:t>
            </a:r>
            <a:r>
              <a:rPr lang="en-US" sz="5100" dirty="0"/>
              <a:t>	</a:t>
            </a:r>
          </a:p>
          <a:p>
            <a:pPr>
              <a:lnSpc>
                <a:spcPct val="120000"/>
              </a:lnSpc>
            </a:pPr>
            <a:r>
              <a:rPr lang="en-US" sz="5100" dirty="0"/>
              <a:t>Analyze more than one </a:t>
            </a:r>
            <a:r>
              <a:rPr lang="en-US" sz="5100" dirty="0" smtClean="0"/>
              <a:t>rodenticide (4)</a:t>
            </a:r>
            <a:r>
              <a:rPr lang="en-US" sz="5100" dirty="0"/>
              <a:t>	</a:t>
            </a:r>
          </a:p>
          <a:p>
            <a:pPr>
              <a:lnSpc>
                <a:spcPct val="120000"/>
              </a:lnSpc>
            </a:pPr>
            <a:r>
              <a:rPr lang="en-US" sz="5100" dirty="0"/>
              <a:t>Justification for purpose and need </a:t>
            </a:r>
            <a:r>
              <a:rPr lang="en-US" sz="5100" dirty="0" smtClean="0"/>
              <a:t> (3)</a:t>
            </a:r>
            <a:r>
              <a:rPr lang="en-US" sz="5100" dirty="0"/>
              <a:t>	</a:t>
            </a:r>
          </a:p>
          <a:p>
            <a:pPr>
              <a:lnSpc>
                <a:spcPct val="120000"/>
              </a:lnSpc>
            </a:pPr>
            <a:r>
              <a:rPr lang="en-US" sz="5100" dirty="0"/>
              <a:t>Analyze success/failures of previous </a:t>
            </a:r>
            <a:r>
              <a:rPr lang="en-US" sz="5100" dirty="0" smtClean="0"/>
              <a:t>rodent eradications (7)</a:t>
            </a:r>
            <a:endParaRPr lang="en-US" sz="5100" dirty="0"/>
          </a:p>
          <a:p>
            <a:pPr>
              <a:lnSpc>
                <a:spcPct val="120000"/>
              </a:lnSpc>
            </a:pPr>
            <a:r>
              <a:rPr lang="en-US" sz="5100" dirty="0"/>
              <a:t>Minimize rodenticide dispersion into marine </a:t>
            </a:r>
            <a:r>
              <a:rPr lang="en-US" sz="5100" dirty="0" smtClean="0"/>
              <a:t>environment (3)</a:t>
            </a:r>
            <a:endParaRPr lang="en-US" sz="5100" dirty="0"/>
          </a:p>
          <a:p>
            <a:pPr>
              <a:lnSpc>
                <a:spcPct val="120000"/>
              </a:lnSpc>
            </a:pPr>
            <a:r>
              <a:rPr lang="en-US" sz="5100" dirty="0" smtClean="0"/>
              <a:t>Translocate </a:t>
            </a:r>
            <a:r>
              <a:rPr lang="en-US" sz="5100" dirty="0"/>
              <a:t>of burrowing </a:t>
            </a:r>
            <a:r>
              <a:rPr lang="en-US" sz="5100" dirty="0" smtClean="0"/>
              <a:t>owls (7)</a:t>
            </a:r>
            <a:r>
              <a:rPr lang="en-US" sz="5100" dirty="0"/>
              <a:t>	</a:t>
            </a:r>
          </a:p>
          <a:p>
            <a:pPr>
              <a:lnSpc>
                <a:spcPct val="120000"/>
              </a:lnSpc>
            </a:pPr>
            <a:r>
              <a:rPr lang="en-US" sz="5100" dirty="0" smtClean="0"/>
              <a:t>Do </a:t>
            </a:r>
            <a:r>
              <a:rPr lang="en-US" sz="5100" dirty="0"/>
              <a:t>not support use of </a:t>
            </a:r>
            <a:r>
              <a:rPr lang="en-US" sz="5100" dirty="0" smtClean="0"/>
              <a:t>rodenticide (22)</a:t>
            </a:r>
            <a:r>
              <a:rPr lang="en-US" sz="5100" dirty="0"/>
              <a:t>	</a:t>
            </a:r>
          </a:p>
          <a:p>
            <a:pPr>
              <a:lnSpc>
                <a:spcPct val="120000"/>
              </a:lnSpc>
            </a:pPr>
            <a:r>
              <a:rPr lang="en-US" sz="5100" dirty="0" smtClean="0"/>
              <a:t>Support </a:t>
            </a:r>
            <a:r>
              <a:rPr lang="en-US" sz="5100" dirty="0"/>
              <a:t>the use of mechanical methods to </a:t>
            </a:r>
            <a:r>
              <a:rPr lang="en-US" sz="5100" dirty="0" smtClean="0"/>
              <a:t>eradicate mice (43)</a:t>
            </a:r>
            <a:endParaRPr lang="en-US" sz="5100" dirty="0"/>
          </a:p>
          <a:p>
            <a:pPr>
              <a:lnSpc>
                <a:spcPct val="120000"/>
              </a:lnSpc>
            </a:pPr>
            <a:r>
              <a:rPr lang="en-US" sz="5100" dirty="0" smtClean="0"/>
              <a:t>Do </a:t>
            </a:r>
            <a:r>
              <a:rPr lang="en-US" sz="5100" dirty="0"/>
              <a:t>not support </a:t>
            </a:r>
            <a:r>
              <a:rPr lang="en-US" sz="5100" dirty="0" smtClean="0"/>
              <a:t>use </a:t>
            </a:r>
            <a:r>
              <a:rPr lang="en-US" sz="5100" dirty="0"/>
              <a:t>of </a:t>
            </a:r>
            <a:r>
              <a:rPr lang="en-US" sz="5100" dirty="0" smtClean="0"/>
              <a:t>Brodifacoum-25 Conservation (2,709)</a:t>
            </a:r>
            <a:r>
              <a:rPr lang="en-US" sz="5100" dirty="0"/>
              <a:t>	</a:t>
            </a:r>
          </a:p>
          <a:p>
            <a:pPr>
              <a:lnSpc>
                <a:spcPct val="120000"/>
              </a:lnSpc>
              <a:buNone/>
            </a:pPr>
            <a:endParaRPr lang="en-US" dirty="0"/>
          </a:p>
        </p:txBody>
      </p:sp>
      <p:sp>
        <p:nvSpPr>
          <p:cNvPr id="4" name="Rectangle 3"/>
          <p:cNvSpPr/>
          <p:nvPr/>
        </p:nvSpPr>
        <p:spPr>
          <a:xfrm>
            <a:off x="533400" y="762000"/>
            <a:ext cx="7924800" cy="584775"/>
          </a:xfrm>
          <a:prstGeom prst="rect">
            <a:avLst/>
          </a:prstGeom>
        </p:spPr>
        <p:txBody>
          <a:bodyPr wrap="square">
            <a:spAutoFit/>
          </a:bodyPr>
          <a:lstStyle/>
          <a:p>
            <a:r>
              <a:rPr lang="en-US" b="1" dirty="0" smtClean="0">
                <a:solidFill>
                  <a:schemeClr val="tx2"/>
                </a:solidFill>
              </a:rPr>
              <a:t>      Common Comment Themes </a:t>
            </a:r>
            <a:endParaRPr lang="en-US" dirty="0">
              <a:solidFill>
                <a:schemeClr val="tx2"/>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lstStyle/>
          <a:p>
            <a:r>
              <a:rPr lang="en-US" dirty="0" smtClean="0"/>
              <a:t>   EPA Comment Summary</a:t>
            </a:r>
            <a:endParaRPr lang="en-US" dirty="0"/>
          </a:p>
        </p:txBody>
      </p:sp>
      <p:sp>
        <p:nvSpPr>
          <p:cNvPr id="3" name="Content Placeholder 2"/>
          <p:cNvSpPr>
            <a:spLocks noGrp="1"/>
          </p:cNvSpPr>
          <p:nvPr>
            <p:ph idx="1"/>
          </p:nvPr>
        </p:nvSpPr>
        <p:spPr>
          <a:xfrm>
            <a:off x="457200" y="1219200"/>
            <a:ext cx="8229600" cy="4906963"/>
          </a:xfrm>
        </p:spPr>
        <p:txBody>
          <a:bodyPr/>
          <a:lstStyle/>
          <a:p>
            <a:pPr lvl="1"/>
            <a:endParaRPr lang="en-US" dirty="0" smtClean="0"/>
          </a:p>
          <a:p>
            <a:pPr lvl="1"/>
            <a:endParaRPr lang="en-US" dirty="0" smtClean="0"/>
          </a:p>
          <a:p>
            <a:pPr lvl="1"/>
            <a:r>
              <a:rPr lang="en-US" b="1" dirty="0" smtClean="0"/>
              <a:t>Purpose </a:t>
            </a:r>
            <a:r>
              <a:rPr lang="en-US" b="1" dirty="0"/>
              <a:t>and Need</a:t>
            </a:r>
            <a:r>
              <a:rPr lang="en-US" dirty="0"/>
              <a:t>: </a:t>
            </a:r>
            <a:endParaRPr lang="en-US" sz="2400" dirty="0"/>
          </a:p>
          <a:p>
            <a:pPr lvl="2"/>
            <a:r>
              <a:rPr lang="en-US" dirty="0"/>
              <a:t>Write a clear Purpose and Need statement</a:t>
            </a:r>
            <a:endParaRPr lang="en-US" sz="2000" dirty="0"/>
          </a:p>
          <a:p>
            <a:pPr lvl="2"/>
            <a:r>
              <a:rPr lang="en-US" dirty="0"/>
              <a:t>Provide a framework for a complete project description and alternatives</a:t>
            </a:r>
            <a:endParaRPr lang="en-US" sz="2000" dirty="0"/>
          </a:p>
          <a:p>
            <a:pPr lvl="1"/>
            <a:r>
              <a:rPr lang="en-US" b="1" dirty="0"/>
              <a:t>Alternatives</a:t>
            </a:r>
            <a:r>
              <a:rPr lang="en-US" dirty="0"/>
              <a:t>:</a:t>
            </a:r>
            <a:endParaRPr lang="en-US" sz="2400" dirty="0"/>
          </a:p>
          <a:p>
            <a:pPr lvl="2"/>
            <a:r>
              <a:rPr lang="en-US" dirty="0"/>
              <a:t>Evaluate a reasonable </a:t>
            </a:r>
            <a:r>
              <a:rPr lang="en-US" u="sng" dirty="0"/>
              <a:t>range</a:t>
            </a:r>
            <a:r>
              <a:rPr lang="en-US" dirty="0"/>
              <a:t> of alternatives</a:t>
            </a:r>
            <a:endParaRPr lang="en-US" sz="2000" dirty="0"/>
          </a:p>
          <a:p>
            <a:pPr lvl="2"/>
            <a:r>
              <a:rPr lang="en-US" dirty="0"/>
              <a:t>Include different rodenticides, different application rates, and combined methods.  Also consider non-pesticide alternatives</a:t>
            </a:r>
            <a:endParaRPr lang="en-US" sz="2000" dirty="0"/>
          </a:p>
          <a:p>
            <a:pPr lvl="2"/>
            <a:r>
              <a:rPr lang="en-US" dirty="0"/>
              <a:t>Make the alternatives selection process transparent</a:t>
            </a:r>
            <a:endParaRPr lang="en-US" sz="2000" dirty="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fontScale="90000"/>
          </a:bodyPr>
          <a:lstStyle/>
          <a:p>
            <a:r>
              <a:rPr lang="en-US" dirty="0" smtClean="0"/>
              <a:t>   EPA Comment Summary </a:t>
            </a:r>
            <a:r>
              <a:rPr lang="en-US" dirty="0" smtClean="0">
                <a:solidFill>
                  <a:schemeClr val="tx1"/>
                </a:solidFill>
              </a:rPr>
              <a:t>(cont.)</a:t>
            </a:r>
            <a:endParaRPr lang="en-US" dirty="0">
              <a:solidFill>
                <a:schemeClr val="tx1"/>
              </a:solidFill>
            </a:endParaRPr>
          </a:p>
        </p:txBody>
      </p:sp>
      <p:sp>
        <p:nvSpPr>
          <p:cNvPr id="3" name="Content Placeholder 2"/>
          <p:cNvSpPr>
            <a:spLocks noGrp="1"/>
          </p:cNvSpPr>
          <p:nvPr>
            <p:ph idx="1"/>
          </p:nvPr>
        </p:nvSpPr>
        <p:spPr>
          <a:xfrm>
            <a:off x="457200" y="1524000"/>
            <a:ext cx="8229600" cy="4953000"/>
          </a:xfrm>
        </p:spPr>
        <p:txBody>
          <a:bodyPr>
            <a:normAutofit/>
          </a:bodyPr>
          <a:lstStyle/>
          <a:p>
            <a:pPr marL="342900" lvl="1" indent="-342900">
              <a:buFont typeface="Calibri" pitchFamily="34" charset="0"/>
              <a:buChar char="―"/>
            </a:pPr>
            <a:r>
              <a:rPr lang="en-US" dirty="0" smtClean="0"/>
              <a:t> </a:t>
            </a:r>
            <a:r>
              <a:rPr lang="en-US" b="1" dirty="0" smtClean="0"/>
              <a:t>Application </a:t>
            </a:r>
            <a:r>
              <a:rPr lang="en-US" b="1" dirty="0"/>
              <a:t>Methods:</a:t>
            </a:r>
            <a:endParaRPr lang="en-US" sz="2400" b="1" dirty="0"/>
          </a:p>
          <a:p>
            <a:pPr lvl="2"/>
            <a:r>
              <a:rPr lang="en-US" dirty="0"/>
              <a:t>Considerations for rodenticides – palatability, appropriateness of toxicant for target population, potential for resistance, potential efficacy, and non-target impacts</a:t>
            </a:r>
            <a:endParaRPr lang="en-US" sz="2000" dirty="0"/>
          </a:p>
          <a:p>
            <a:pPr lvl="2"/>
            <a:r>
              <a:rPr lang="en-US" dirty="0"/>
              <a:t>Don’t limit pre-project studies to brodifacoum </a:t>
            </a:r>
            <a:endParaRPr lang="en-US" sz="2000" dirty="0"/>
          </a:p>
          <a:p>
            <a:pPr lvl="2"/>
            <a:r>
              <a:rPr lang="en-US" dirty="0"/>
              <a:t>Weigh the risk of failure vs. risks to non-targets</a:t>
            </a:r>
            <a:endParaRPr lang="en-US" sz="2000" dirty="0"/>
          </a:p>
          <a:p>
            <a:pPr marL="342900" lvl="1" indent="-342900">
              <a:buFont typeface="Calibri" pitchFamily="34" charset="0"/>
              <a:buChar char="―"/>
            </a:pPr>
            <a:r>
              <a:rPr lang="en-US" b="1" dirty="0"/>
              <a:t>Impact Assessment</a:t>
            </a:r>
            <a:r>
              <a:rPr lang="en-US" dirty="0"/>
              <a:t>:</a:t>
            </a:r>
            <a:endParaRPr lang="en-US" sz="2400" dirty="0"/>
          </a:p>
          <a:p>
            <a:pPr lvl="2"/>
            <a:r>
              <a:rPr lang="en-US" dirty="0"/>
              <a:t>Acknowledge uncertain information that cannot be obtained due to </a:t>
            </a:r>
            <a:r>
              <a:rPr lang="en-US" dirty="0" smtClean="0"/>
              <a:t>cost</a:t>
            </a:r>
            <a:endParaRPr lang="en-US" sz="2000" dirty="0"/>
          </a:p>
          <a:p>
            <a:pPr lvl="2"/>
            <a:r>
              <a:rPr lang="en-US" dirty="0" smtClean="0"/>
              <a:t>Provide </a:t>
            </a:r>
            <a:r>
              <a:rPr lang="en-US" dirty="0"/>
              <a:t>a statement of incomplete information, a statement of relevance, and summary of existing credible scientific </a:t>
            </a:r>
            <a:r>
              <a:rPr lang="en-US" dirty="0" smtClean="0"/>
              <a:t>data</a:t>
            </a:r>
            <a:endParaRPr lang="en-US" sz="1800" dirty="0"/>
          </a:p>
          <a:p>
            <a:pPr lvl="2"/>
            <a:r>
              <a:rPr lang="en-US" dirty="0" smtClean="0"/>
              <a:t>Address </a:t>
            </a:r>
            <a:r>
              <a:rPr lang="en-US" dirty="0"/>
              <a:t>owl hyperpredation better – provide sufficient documentation to support assumptions</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896112"/>
          </a:xfrm>
        </p:spPr>
        <p:txBody>
          <a:bodyPr>
            <a:normAutofit fontScale="90000"/>
          </a:bodyPr>
          <a:lstStyle/>
          <a:p>
            <a:r>
              <a:rPr lang="en-US" dirty="0" smtClean="0"/>
              <a:t>    EPA Comment Summary </a:t>
            </a:r>
            <a:r>
              <a:rPr lang="en-US" i="1" dirty="0" smtClean="0">
                <a:solidFill>
                  <a:schemeClr val="tx1"/>
                </a:solidFill>
              </a:rPr>
              <a:t>(cont.)</a:t>
            </a:r>
            <a:endParaRPr lang="en-US" i="1" dirty="0">
              <a:solidFill>
                <a:schemeClr val="tx1"/>
              </a:solidFill>
            </a:endParaRPr>
          </a:p>
        </p:txBody>
      </p:sp>
      <p:sp>
        <p:nvSpPr>
          <p:cNvPr id="3" name="Content Placeholder 2"/>
          <p:cNvSpPr>
            <a:spLocks noGrp="1"/>
          </p:cNvSpPr>
          <p:nvPr>
            <p:ph idx="1"/>
          </p:nvPr>
        </p:nvSpPr>
        <p:spPr>
          <a:xfrm>
            <a:off x="457200" y="2057400"/>
            <a:ext cx="8229600" cy="4419600"/>
          </a:xfrm>
        </p:spPr>
        <p:txBody>
          <a:bodyPr>
            <a:normAutofit/>
          </a:bodyPr>
          <a:lstStyle/>
          <a:p>
            <a:pPr lvl="1"/>
            <a:r>
              <a:rPr lang="en-US" b="1" dirty="0" smtClean="0"/>
              <a:t>Impact Assessment</a:t>
            </a:r>
            <a:r>
              <a:rPr lang="en-US" dirty="0" smtClean="0"/>
              <a:t>:</a:t>
            </a:r>
          </a:p>
          <a:p>
            <a:pPr lvl="2"/>
            <a:r>
              <a:rPr lang="en-US" dirty="0" smtClean="0"/>
              <a:t>Analyze </a:t>
            </a:r>
            <a:r>
              <a:rPr lang="en-US" dirty="0"/>
              <a:t>impacts of a failed eradication attempt </a:t>
            </a:r>
            <a:endParaRPr lang="en-US" sz="2000" dirty="0"/>
          </a:p>
          <a:p>
            <a:pPr lvl="2"/>
            <a:r>
              <a:rPr lang="en-US" dirty="0"/>
              <a:t>Objective 1.1 in the CCP is intended to reduce gulls on SEFI</a:t>
            </a:r>
            <a:endParaRPr lang="en-US" sz="2000" dirty="0"/>
          </a:p>
          <a:p>
            <a:pPr lvl="3"/>
            <a:r>
              <a:rPr lang="en-US" dirty="0"/>
              <a:t>How will this project help reach that </a:t>
            </a:r>
            <a:r>
              <a:rPr lang="en-US" dirty="0" smtClean="0"/>
              <a:t>goal?</a:t>
            </a:r>
            <a:endParaRPr lang="en-US" sz="1800" dirty="0"/>
          </a:p>
          <a:p>
            <a:pPr lvl="1"/>
            <a:r>
              <a:rPr lang="en-US" b="1" dirty="0"/>
              <a:t>Mitigation Measures</a:t>
            </a:r>
            <a:r>
              <a:rPr lang="en-US" dirty="0"/>
              <a:t>:</a:t>
            </a:r>
            <a:endParaRPr lang="en-US" sz="2400" dirty="0"/>
          </a:p>
          <a:p>
            <a:pPr lvl="2"/>
            <a:r>
              <a:rPr lang="en-US" dirty="0" smtClean="0"/>
              <a:t>State </a:t>
            </a:r>
            <a:r>
              <a:rPr lang="en-US" dirty="0"/>
              <a:t>mitigation measures in terms of measurable performance standards or expected results to establish performance expectations </a:t>
            </a:r>
            <a:r>
              <a:rPr lang="en-US" dirty="0" smtClean="0"/>
              <a:t>ie.) </a:t>
            </a:r>
            <a:r>
              <a:rPr lang="en-US" dirty="0"/>
              <a:t>remove mouse and gull carcasses and unconsumed bait to reduce secondary poisoning</a:t>
            </a:r>
            <a:endParaRPr lang="en-US" sz="2000" dirty="0"/>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04088"/>
            <a:ext cx="7620000" cy="819912"/>
          </a:xfrm>
        </p:spPr>
        <p:txBody>
          <a:bodyPr/>
          <a:lstStyle/>
          <a:p>
            <a:r>
              <a:rPr lang="en-US" dirty="0" smtClean="0"/>
              <a:t>CDFG Comment Summary</a:t>
            </a:r>
            <a:endParaRPr lang="en-US" dirty="0"/>
          </a:p>
        </p:txBody>
      </p:sp>
      <p:sp>
        <p:nvSpPr>
          <p:cNvPr id="3" name="Content Placeholder 2"/>
          <p:cNvSpPr>
            <a:spLocks noGrp="1"/>
          </p:cNvSpPr>
          <p:nvPr>
            <p:ph idx="1"/>
          </p:nvPr>
        </p:nvSpPr>
        <p:spPr>
          <a:xfrm>
            <a:off x="457200" y="1905000"/>
            <a:ext cx="8229600" cy="4648200"/>
          </a:xfrm>
        </p:spPr>
        <p:txBody>
          <a:bodyPr>
            <a:normAutofit/>
          </a:bodyPr>
          <a:lstStyle/>
          <a:p>
            <a:pPr lvl="0"/>
            <a:r>
              <a:rPr lang="en-US" dirty="0"/>
              <a:t>The DFG supports </a:t>
            </a:r>
            <a:r>
              <a:rPr lang="en-US" dirty="0" smtClean="0"/>
              <a:t>USFWS’s </a:t>
            </a:r>
            <a:r>
              <a:rPr lang="en-US" dirty="0"/>
              <a:t>goal to eradicate house mice </a:t>
            </a:r>
            <a:endParaRPr lang="en-US" dirty="0" smtClean="0"/>
          </a:p>
          <a:p>
            <a:pPr lvl="0">
              <a:buNone/>
            </a:pPr>
            <a:endParaRPr lang="en-US" dirty="0"/>
          </a:p>
          <a:p>
            <a:pPr lvl="1"/>
            <a:r>
              <a:rPr lang="en-US" dirty="0"/>
              <a:t>Purpose and Need – </a:t>
            </a:r>
            <a:r>
              <a:rPr lang="en-US" dirty="0" smtClean="0"/>
              <a:t>advises a thorough </a:t>
            </a:r>
            <a:r>
              <a:rPr lang="en-US" dirty="0"/>
              <a:t>description of mouse/owl/ASSP relationship </a:t>
            </a:r>
          </a:p>
          <a:p>
            <a:pPr lvl="1"/>
            <a:r>
              <a:rPr lang="en-US" dirty="0" smtClean="0"/>
              <a:t>Describe </a:t>
            </a:r>
            <a:r>
              <a:rPr lang="en-US" dirty="0"/>
              <a:t>lessons learned from </a:t>
            </a:r>
            <a:r>
              <a:rPr lang="en-US" dirty="0" smtClean="0"/>
              <a:t>previous </a:t>
            </a:r>
            <a:r>
              <a:rPr lang="en-US" dirty="0"/>
              <a:t>eradication projects </a:t>
            </a:r>
          </a:p>
          <a:p>
            <a:pPr lvl="1"/>
            <a:r>
              <a:rPr lang="en-US" dirty="0"/>
              <a:t>2 alternatives using one rodenticide and aerial application </a:t>
            </a:r>
            <a:r>
              <a:rPr lang="en-US" dirty="0" smtClean="0"/>
              <a:t>are </a:t>
            </a:r>
            <a:r>
              <a:rPr lang="en-US" dirty="0"/>
              <a:t>not acceptable</a:t>
            </a:r>
            <a:endParaRPr lang="en-US" sz="2600" dirty="0"/>
          </a:p>
          <a:p>
            <a:pPr lvl="1"/>
            <a:r>
              <a:rPr lang="en-US" dirty="0"/>
              <a:t>Consider a large group of alternatives and clearly describe why an alternative was dismissed from further consideration</a:t>
            </a:r>
            <a:endParaRPr lang="en-US" sz="2600" dirty="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04088"/>
            <a:ext cx="7772400" cy="743712"/>
          </a:xfrm>
        </p:spPr>
        <p:txBody>
          <a:bodyPr>
            <a:normAutofit fontScale="90000"/>
          </a:bodyPr>
          <a:lstStyle/>
          <a:p>
            <a:r>
              <a:rPr lang="en-US" dirty="0" smtClean="0"/>
              <a:t>    USDA Comment Summary</a:t>
            </a:r>
            <a:endParaRPr lang="en-US"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sz="2600" dirty="0" smtClean="0"/>
              <a:t>Eradication projects must be carefully planned to avoid unacceptable short or long-term negative impacts as these could put the use of this tool for future invasive management activities at risk.</a:t>
            </a:r>
          </a:p>
          <a:p>
            <a:r>
              <a:rPr lang="en-US" sz="2600" dirty="0" smtClean="0"/>
              <a:t>A proposal with only the most toxic remedies in its range of alternatives is unacceptable</a:t>
            </a:r>
          </a:p>
          <a:p>
            <a:r>
              <a:rPr lang="en-US" sz="2600" dirty="0" smtClean="0"/>
              <a:t>Provide a detailed discussion of the need for the project and the need to implement at this time to help identify the environmental issues that should be evaluated.</a:t>
            </a:r>
          </a:p>
          <a:p>
            <a:pPr marL="342900" lvl="2" indent="-342900"/>
            <a:r>
              <a:rPr lang="en-US" sz="2600" dirty="0" smtClean="0"/>
              <a:t>Explore other action alternatives that minimize harmful environmental effects</a:t>
            </a:r>
          </a:p>
          <a:p>
            <a:pPr marL="342900" lvl="2" indent="-342900"/>
            <a:r>
              <a:rPr lang="en-US" sz="2600" dirty="0" smtClean="0"/>
              <a:t>The use of diphacinone may require evaluating a new formulation for mice that would be warranted due to the high likelihood for significant adverse effects to </a:t>
            </a:r>
            <a:r>
              <a:rPr lang="en-US" sz="2600" dirty="0" err="1" smtClean="0"/>
              <a:t>BUOW</a:t>
            </a:r>
            <a:r>
              <a:rPr lang="en-US" sz="2600" dirty="0" smtClean="0"/>
              <a:t>, other raptors and gulls.</a:t>
            </a:r>
          </a:p>
          <a:p>
            <a:pPr marL="342900" lvl="2" indent="-342900"/>
            <a:endParaRPr lang="en-US" sz="2600" dirty="0" smtClean="0"/>
          </a:p>
          <a:p>
            <a:endParaRPr lang="en-US" dirty="0" smtClean="0"/>
          </a:p>
          <a:p>
            <a:endParaRPr lang="en-US" dirty="0" smtClean="0"/>
          </a:p>
          <a:p>
            <a:endParaRPr lang="en-US" dirty="0" smtClean="0"/>
          </a:p>
          <a:p>
            <a:endParaRPr lang="en-US" dirty="0" smtClean="0"/>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04088"/>
            <a:ext cx="8001000" cy="896112"/>
          </a:xfrm>
        </p:spPr>
        <p:txBody>
          <a:bodyPr>
            <a:normAutofit fontScale="90000"/>
          </a:bodyPr>
          <a:lstStyle/>
          <a:p>
            <a:r>
              <a:rPr lang="en-US" dirty="0" smtClean="0"/>
              <a:t>All Public Comments - Summary</a:t>
            </a:r>
            <a:endParaRPr lang="en-US" dirty="0"/>
          </a:p>
        </p:txBody>
      </p:sp>
      <p:sp>
        <p:nvSpPr>
          <p:cNvPr id="3" name="Content Placeholder 2"/>
          <p:cNvSpPr>
            <a:spLocks noGrp="1"/>
          </p:cNvSpPr>
          <p:nvPr>
            <p:ph idx="1"/>
          </p:nvPr>
        </p:nvSpPr>
        <p:spPr>
          <a:xfrm>
            <a:off x="457200" y="1828800"/>
            <a:ext cx="8229600" cy="4648200"/>
          </a:xfrm>
        </p:spPr>
        <p:txBody>
          <a:bodyPr>
            <a:normAutofit/>
          </a:bodyPr>
          <a:lstStyle/>
          <a:p>
            <a:r>
              <a:rPr lang="en-US" b="1" u="sng" dirty="0" smtClean="0"/>
              <a:t>Supportive</a:t>
            </a:r>
          </a:p>
          <a:p>
            <a:pPr lvl="1"/>
            <a:r>
              <a:rPr lang="en-US" dirty="0" smtClean="0"/>
              <a:t>Defer </a:t>
            </a:r>
            <a:r>
              <a:rPr lang="en-US" dirty="0"/>
              <a:t>to USFWS and PRBO </a:t>
            </a:r>
            <a:r>
              <a:rPr lang="en-US" dirty="0" smtClean="0"/>
              <a:t>scientific </a:t>
            </a:r>
            <a:r>
              <a:rPr lang="en-US" dirty="0"/>
              <a:t>expertise. Concerned with potential impacts to </a:t>
            </a:r>
            <a:r>
              <a:rPr lang="en-US" dirty="0" smtClean="0"/>
              <a:t>burrowing owls and </a:t>
            </a:r>
            <a:r>
              <a:rPr lang="en-US" dirty="0"/>
              <a:t>raptors. Suggest USFWS improve communications with the public</a:t>
            </a:r>
            <a:r>
              <a:rPr lang="en-US" dirty="0" smtClean="0"/>
              <a:t>.</a:t>
            </a:r>
          </a:p>
          <a:p>
            <a:pPr lvl="1">
              <a:buNone/>
            </a:pPr>
            <a:endParaRPr lang="en-US" dirty="0" smtClean="0"/>
          </a:p>
          <a:p>
            <a:pPr lvl="1"/>
            <a:r>
              <a:rPr lang="en-US" dirty="0" smtClean="0"/>
              <a:t>Weigh long-term impacts more heavily than short-term, and similarly population level effects more than individuals.</a:t>
            </a:r>
          </a:p>
          <a:p>
            <a:pPr lvl="1">
              <a:buNone/>
            </a:pPr>
            <a:r>
              <a:rPr lang="en-US" dirty="0" smtClean="0"/>
              <a:t> </a:t>
            </a:r>
          </a:p>
          <a:p>
            <a:pPr lvl="1"/>
            <a:r>
              <a:rPr lang="en-US" dirty="0" smtClean="0"/>
              <a:t>Non-native mice alter the ecosystem by providing food for owls during fall, yet the vast majority die off in winter from starvation, causing the owls often to starve by early spring.</a:t>
            </a:r>
            <a:endParaRPr lang="en-US" u="sng"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fontScale="90000"/>
          </a:bodyPr>
          <a:lstStyle/>
          <a:p>
            <a:r>
              <a:rPr lang="en-US" dirty="0" smtClean="0"/>
              <a:t>Public Comment Summary </a:t>
            </a:r>
            <a:r>
              <a:rPr lang="en-US" i="1" dirty="0" smtClean="0">
                <a:solidFill>
                  <a:schemeClr val="tx1"/>
                </a:solidFill>
              </a:rPr>
              <a:t>(cont.)</a:t>
            </a:r>
            <a:endParaRPr lang="en-US" i="1" dirty="0">
              <a:solidFill>
                <a:schemeClr val="tx1"/>
              </a:solidFill>
            </a:endParaRPr>
          </a:p>
        </p:txBody>
      </p:sp>
      <p:sp>
        <p:nvSpPr>
          <p:cNvPr id="3" name="Content Placeholder 2"/>
          <p:cNvSpPr>
            <a:spLocks noGrp="1"/>
          </p:cNvSpPr>
          <p:nvPr>
            <p:ph idx="1"/>
          </p:nvPr>
        </p:nvSpPr>
        <p:spPr/>
        <p:txBody>
          <a:bodyPr>
            <a:normAutofit/>
          </a:bodyPr>
          <a:lstStyle/>
          <a:p>
            <a:r>
              <a:rPr lang="en-US" b="1" u="sng" dirty="0" smtClean="0"/>
              <a:t>Support with Exception</a:t>
            </a:r>
          </a:p>
          <a:p>
            <a:pPr lvl="1"/>
            <a:r>
              <a:rPr lang="en-US" dirty="0"/>
              <a:t>In addition to brodifacoum, other potential rodenticides need to be compared and analyzed for palatability, </a:t>
            </a:r>
            <a:r>
              <a:rPr lang="en-US" dirty="0" smtClean="0"/>
              <a:t>primary </a:t>
            </a:r>
            <a:r>
              <a:rPr lang="en-US" dirty="0"/>
              <a:t>and secondary toxicity. Concern about aerial broadcast of brodifacoum, the potential environmental contamination, and non-target </a:t>
            </a:r>
            <a:r>
              <a:rPr lang="en-US" dirty="0" smtClean="0"/>
              <a:t>risks.</a:t>
            </a:r>
          </a:p>
          <a:p>
            <a:pPr lvl="1"/>
            <a:r>
              <a:rPr lang="en-US" dirty="0"/>
              <a:t>The islands will experience an explosion of vegetation once mice are removed, and this may negatively impact nesting habitat for storm-petrels. Mouse eradication should not occur unless a strong vegetative component is included.</a:t>
            </a:r>
            <a:endParaRPr lang="en-US" dirty="0" smtClean="0"/>
          </a:p>
          <a:p>
            <a:pPr lvl="1"/>
            <a:endParaRPr lang="en-US" u="sng" dirty="0" smtClean="0"/>
          </a:p>
          <a:p>
            <a:pPr lvl="1"/>
            <a:endParaRPr lang="en-US" u="sng"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92525" y="914400"/>
            <a:ext cx="5070475" cy="5638800"/>
            <a:chOff x="1617663" y="0"/>
            <a:chExt cx="5908675" cy="6858000"/>
          </a:xfrm>
        </p:grpSpPr>
        <p:pic>
          <p:nvPicPr>
            <p:cNvPr id="4098" name="Picture 1"/>
            <p:cNvPicPr>
              <a:picLocks noChangeAspect="1"/>
            </p:cNvPicPr>
            <p:nvPr/>
          </p:nvPicPr>
          <p:blipFill>
            <a:blip r:embed="rId3" cstate="screen"/>
            <a:srcRect/>
            <a:stretch>
              <a:fillRect/>
            </a:stretch>
          </p:blipFill>
          <p:spPr bwMode="auto">
            <a:xfrm>
              <a:off x="1617663" y="0"/>
              <a:ext cx="5908675" cy="6858000"/>
            </a:xfrm>
            <a:prstGeom prst="rect">
              <a:avLst/>
            </a:prstGeom>
            <a:noFill/>
            <a:ln w="9525">
              <a:noFill/>
              <a:miter lim="800000"/>
              <a:headEnd/>
              <a:tailEnd/>
            </a:ln>
          </p:spPr>
        </p:pic>
        <p:sp>
          <p:nvSpPr>
            <p:cNvPr id="3" name="Oval 2"/>
            <p:cNvSpPr/>
            <p:nvPr/>
          </p:nvSpPr>
          <p:spPr>
            <a:xfrm>
              <a:off x="3352800" y="2514600"/>
              <a:ext cx="228600" cy="228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5" name="TextBox 4"/>
          <p:cNvSpPr txBox="1"/>
          <p:nvPr/>
        </p:nvSpPr>
        <p:spPr>
          <a:xfrm>
            <a:off x="381000" y="1371600"/>
            <a:ext cx="3200400" cy="3477875"/>
          </a:xfrm>
          <a:prstGeom prst="rect">
            <a:avLst/>
          </a:prstGeom>
          <a:noFill/>
        </p:spPr>
        <p:txBody>
          <a:bodyPr wrap="square" rtlCol="0">
            <a:spAutoFit/>
          </a:bodyPr>
          <a:lstStyle/>
          <a:p>
            <a:pPr algn="ctr"/>
            <a:r>
              <a:rPr lang="en-US" dirty="0" smtClean="0">
                <a:latin typeface="+mj-lt"/>
              </a:rPr>
              <a:t>Location of the </a:t>
            </a:r>
            <a:r>
              <a:rPr lang="en-US" sz="3600" b="1" dirty="0" smtClean="0">
                <a:latin typeface="+mj-lt"/>
              </a:rPr>
              <a:t>South Farallon Islands </a:t>
            </a:r>
          </a:p>
          <a:p>
            <a:pPr algn="ctr"/>
            <a:endParaRPr lang="en-US" b="1" dirty="0" smtClean="0">
              <a:latin typeface="+mj-lt"/>
            </a:endParaRPr>
          </a:p>
          <a:p>
            <a:pPr algn="ctr"/>
            <a:r>
              <a:rPr lang="en-US" sz="2800" dirty="0" smtClean="0">
                <a:solidFill>
                  <a:schemeClr val="accent1"/>
                </a:solidFill>
                <a:latin typeface="+mj-lt"/>
              </a:rPr>
              <a:t>Approx. 27 miles off the coast of San Francisco</a:t>
            </a:r>
            <a:endParaRPr lang="en-US" sz="2800" dirty="0">
              <a:solidFill>
                <a:schemeClr val="accent1"/>
              </a:solidFill>
              <a:latin typeface="+mj-lt"/>
            </a:endParaRPr>
          </a:p>
        </p:txBody>
      </p:sp>
      <p:cxnSp>
        <p:nvCxnSpPr>
          <p:cNvPr id="7" name="Straight Arrow Connector 6"/>
          <p:cNvCxnSpPr/>
          <p:nvPr/>
        </p:nvCxnSpPr>
        <p:spPr>
          <a:xfrm rot="10800000">
            <a:off x="5486400" y="3048000"/>
            <a:ext cx="381000"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12" descr="fws"/>
          <p:cNvPicPr>
            <a:picLocks noChangeAspect="1" noChangeArrowheads="1"/>
          </p:cNvPicPr>
          <p:nvPr/>
        </p:nvPicPr>
        <p:blipFill>
          <a:blip r:embed="rId4" cstate="screen">
            <a:clrChange>
              <a:clrFrom>
                <a:srgbClr val="E91514"/>
              </a:clrFrom>
              <a:clrTo>
                <a:srgbClr val="E91514">
                  <a:alpha val="0"/>
                </a:srgbClr>
              </a:clrTo>
            </a:clrChange>
          </a:blip>
          <a:srcRect/>
          <a:stretch>
            <a:fillRect/>
          </a:stretch>
        </p:blipFill>
        <p:spPr bwMode="auto">
          <a:xfrm>
            <a:off x="0" y="0"/>
            <a:ext cx="1843290" cy="1066800"/>
          </a:xfrm>
          <a:prstGeom prst="rect">
            <a:avLst/>
          </a:prstGeom>
          <a:noFill/>
          <a:ln w="9525">
            <a:noFill/>
            <a:miter lim="800000"/>
            <a:headEnd/>
            <a:tailEnd/>
          </a:ln>
        </p:spPr>
      </p:pic>
      <p:sp>
        <p:nvSpPr>
          <p:cNvPr id="9" name="Oval 8"/>
          <p:cNvSpPr/>
          <p:nvPr/>
        </p:nvSpPr>
        <p:spPr>
          <a:xfrm>
            <a:off x="5715000" y="5638800"/>
            <a:ext cx="7620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Public Comment Summary </a:t>
            </a:r>
            <a:r>
              <a:rPr lang="en-US" i="1" dirty="0" smtClean="0">
                <a:solidFill>
                  <a:schemeClr val="tx1"/>
                </a:solidFill>
              </a:rPr>
              <a:t>(cont.)</a:t>
            </a:r>
            <a:r>
              <a:rPr lang="en-US" dirty="0" smtClean="0"/>
              <a:t>	</a:t>
            </a:r>
            <a:endParaRPr lang="en-US" dirty="0"/>
          </a:p>
        </p:txBody>
      </p:sp>
      <p:sp>
        <p:nvSpPr>
          <p:cNvPr id="3" name="Content Placeholder 2"/>
          <p:cNvSpPr>
            <a:spLocks noGrp="1"/>
          </p:cNvSpPr>
          <p:nvPr>
            <p:ph idx="1"/>
          </p:nvPr>
        </p:nvSpPr>
        <p:spPr>
          <a:xfrm>
            <a:off x="457200" y="1676400"/>
            <a:ext cx="8229600" cy="4800600"/>
          </a:xfrm>
        </p:spPr>
        <p:txBody>
          <a:bodyPr>
            <a:normAutofit/>
          </a:bodyPr>
          <a:lstStyle/>
          <a:p>
            <a:r>
              <a:rPr lang="en-US" b="1" u="sng" dirty="0" smtClean="0"/>
              <a:t>Opposed</a:t>
            </a:r>
          </a:p>
          <a:p>
            <a:pPr lvl="1"/>
            <a:r>
              <a:rPr lang="en-US" dirty="0"/>
              <a:t>Alternative B and C are unacceptable due to the potential significant impacts to </a:t>
            </a:r>
            <a:r>
              <a:rPr lang="en-US" dirty="0" smtClean="0"/>
              <a:t>non-targets. </a:t>
            </a:r>
            <a:r>
              <a:rPr lang="en-US" dirty="0" err="1"/>
              <a:t>EIS</a:t>
            </a:r>
            <a:r>
              <a:rPr lang="en-US" dirty="0"/>
              <a:t> needs to </a:t>
            </a:r>
            <a:r>
              <a:rPr lang="en-US" dirty="0" smtClean="0"/>
              <a:t>consider the </a:t>
            </a:r>
            <a:r>
              <a:rPr lang="en-US" dirty="0"/>
              <a:t>possibility of eradication failure, </a:t>
            </a:r>
            <a:r>
              <a:rPr lang="en-US" dirty="0" smtClean="0"/>
              <a:t>consider alternatives </a:t>
            </a:r>
            <a:r>
              <a:rPr lang="en-US" dirty="0"/>
              <a:t>other than aerial bait </a:t>
            </a:r>
            <a:r>
              <a:rPr lang="en-US" dirty="0" smtClean="0"/>
              <a:t>broadcast like </a:t>
            </a:r>
            <a:r>
              <a:rPr lang="en-US" dirty="0"/>
              <a:t>mouse control by use of snap traps, and owl relocation</a:t>
            </a:r>
            <a:r>
              <a:rPr lang="en-US" dirty="0" smtClean="0"/>
              <a:t>.</a:t>
            </a:r>
          </a:p>
          <a:p>
            <a:pPr lvl="1"/>
            <a:r>
              <a:rPr lang="en-US" dirty="0" smtClean="0"/>
              <a:t>Do </a:t>
            </a:r>
            <a:r>
              <a:rPr lang="en-US" dirty="0"/>
              <a:t>not support use of rodenticides and </a:t>
            </a:r>
            <a:r>
              <a:rPr lang="en-US" dirty="0" smtClean="0"/>
              <a:t>suggest </a:t>
            </a:r>
            <a:r>
              <a:rPr lang="en-US" dirty="0"/>
              <a:t>leaving island uninhabited for a minimum of 30 years to restore ecological balance</a:t>
            </a:r>
            <a:r>
              <a:rPr lang="en-US" dirty="0" smtClean="0"/>
              <a:t>.</a:t>
            </a:r>
          </a:p>
          <a:p>
            <a:pPr lvl="1"/>
            <a:r>
              <a:rPr lang="en-US" dirty="0"/>
              <a:t>Use mechanical means to eradicate the mice (traps, predators, birth control) instead of toxins</a:t>
            </a:r>
            <a:endParaRPr lang="en-US" u="sng"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1143000"/>
          </a:xfrm>
        </p:spPr>
        <p:txBody>
          <a:bodyPr>
            <a:noAutofit/>
          </a:bodyPr>
          <a:lstStyle/>
          <a:p>
            <a:r>
              <a:rPr lang="en-US" sz="2800" dirty="0" smtClean="0"/>
              <a:t/>
            </a:r>
            <a:br>
              <a:rPr lang="en-US" sz="2800" dirty="0" smtClean="0"/>
            </a:br>
            <a:r>
              <a:rPr lang="en-US" sz="2800" dirty="0" smtClean="0"/>
              <a:t/>
            </a:r>
            <a:br>
              <a:rPr lang="en-US" sz="2800" dirty="0" smtClean="0"/>
            </a:br>
            <a:r>
              <a:rPr lang="en-US" sz="2800" b="1" dirty="0" smtClean="0"/>
              <a:t>Rodenticide Basics:  </a:t>
            </a:r>
            <a:r>
              <a:rPr lang="en-US" sz="2800" dirty="0" smtClean="0"/>
              <a:t>Gregg Howald/USDA  </a:t>
            </a:r>
            <a:r>
              <a:rPr lang="en-US" sz="2800" i="1" dirty="0" smtClean="0"/>
              <a:t>(5-10 min) </a:t>
            </a:r>
            <a:br>
              <a:rPr lang="en-US" sz="2800" i="1" dirty="0" smtClean="0"/>
            </a:br>
            <a:endParaRPr lang="en-US" sz="2800" dirty="0"/>
          </a:p>
        </p:txBody>
      </p:sp>
      <p:sp>
        <p:nvSpPr>
          <p:cNvPr id="3" name="Content Placeholder 2"/>
          <p:cNvSpPr>
            <a:spLocks noGrp="1"/>
          </p:cNvSpPr>
          <p:nvPr>
            <p:ph idx="1"/>
          </p:nvPr>
        </p:nvSpPr>
        <p:spPr>
          <a:xfrm>
            <a:off x="457200" y="2514600"/>
            <a:ext cx="8229600" cy="3810000"/>
          </a:xfrm>
        </p:spPr>
        <p:txBody>
          <a:bodyPr>
            <a:normAutofit/>
          </a:bodyPr>
          <a:lstStyle/>
          <a:p>
            <a:endParaRPr lang="en-US" dirty="0" smtClean="0"/>
          </a:p>
          <a:p>
            <a:endParaRPr lang="en-US" dirty="0" smtClean="0"/>
          </a:p>
          <a:p>
            <a:pPr>
              <a:buNone/>
            </a:pPr>
            <a:endParaRPr lang="en-US" i="1" dirty="0" smtClean="0"/>
          </a:p>
          <a:p>
            <a:endParaRPr lang="en-US" i="1" dirty="0" smtClean="0"/>
          </a:p>
          <a:p>
            <a:pPr>
              <a:buNone/>
            </a:pPr>
            <a:endParaRPr lang="en-US" i="1" dirty="0" smtClean="0"/>
          </a:p>
          <a:p>
            <a:pPr>
              <a:buNone/>
            </a:pPr>
            <a:r>
              <a:rPr lang="en-US" i="1" dirty="0" smtClean="0">
                <a:solidFill>
                  <a:schemeClr val="accent2">
                    <a:lumMod val="75000"/>
                  </a:schemeClr>
                </a:solidFill>
              </a:rPr>
              <a:t>           </a:t>
            </a:r>
            <a:endParaRPr lang="en-US" i="1" dirty="0">
              <a:solidFill>
                <a:schemeClr val="accent2">
                  <a:lumMod val="75000"/>
                </a:schemeClr>
              </a:solidFill>
            </a:endParaRPr>
          </a:p>
        </p:txBody>
      </p:sp>
      <p:graphicFrame>
        <p:nvGraphicFramePr>
          <p:cNvPr id="5" name="Table 4"/>
          <p:cNvGraphicFramePr>
            <a:graphicFrameLocks noGrp="1"/>
          </p:cNvGraphicFramePr>
          <p:nvPr/>
        </p:nvGraphicFramePr>
        <p:xfrm>
          <a:off x="380998" y="1447802"/>
          <a:ext cx="8534401" cy="5341620"/>
        </p:xfrm>
        <a:graphic>
          <a:graphicData uri="http://schemas.openxmlformats.org/drawingml/2006/table">
            <a:tbl>
              <a:tblPr/>
              <a:tblGrid>
                <a:gridCol w="2008619"/>
                <a:gridCol w="2005643"/>
                <a:gridCol w="1502745"/>
                <a:gridCol w="1493395"/>
                <a:gridCol w="1523999"/>
              </a:tblGrid>
              <a:tr h="609600">
                <a:tc>
                  <a:txBody>
                    <a:bodyPr/>
                    <a:lstStyle/>
                    <a:p>
                      <a:pPr algn="ctr">
                        <a:lnSpc>
                          <a:spcPct val="115000"/>
                        </a:lnSpc>
                        <a:spcAft>
                          <a:spcPts val="0"/>
                        </a:spcAft>
                      </a:pPr>
                      <a:r>
                        <a:rPr lang="en-US" sz="1100" b="1" dirty="0">
                          <a:solidFill>
                            <a:srgbClr val="000000"/>
                          </a:solidFill>
                          <a:latin typeface="Calibri"/>
                          <a:ea typeface="Times New Roman"/>
                          <a:cs typeface="Calibri"/>
                        </a:rPr>
                        <a:t>Type of Rodenticide</a:t>
                      </a:r>
                      <a:endParaRPr lang="en-US" sz="1100" dirty="0">
                        <a:latin typeface="Calibri"/>
                        <a:ea typeface="Times New Roman"/>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a:solidFill>
                            <a:srgbClr val="000000"/>
                          </a:solidFill>
                          <a:latin typeface="Calibri"/>
                          <a:ea typeface="Times New Roman"/>
                          <a:cs typeface="Calibri"/>
                        </a:rPr>
                        <a:t>Rodenticide </a:t>
                      </a:r>
                      <a:endParaRPr lang="en-US" sz="1100">
                        <a:latin typeface="Calibri"/>
                        <a:ea typeface="Times New Roman"/>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a:solidFill>
                            <a:srgbClr val="000000"/>
                          </a:solidFill>
                          <a:latin typeface="Calibri"/>
                          <a:ea typeface="Times New Roman"/>
                          <a:cs typeface="Calibri"/>
                        </a:rPr>
                        <a:t>Efficacy on Mice</a:t>
                      </a:r>
                      <a:endParaRPr lang="en-US" sz="1100">
                        <a:latin typeface="Calibri"/>
                        <a:ea typeface="Times New Roman"/>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a:solidFill>
                            <a:srgbClr val="000000"/>
                          </a:solidFill>
                          <a:latin typeface="Calibri"/>
                          <a:ea typeface="Times New Roman"/>
                          <a:cs typeface="Calibri"/>
                        </a:rPr>
                        <a:t>Reasons for Efficacy</a:t>
                      </a:r>
                      <a:endParaRPr lang="en-US" sz="1100">
                        <a:latin typeface="Calibri"/>
                        <a:ea typeface="Times New Roman"/>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100" b="1">
                          <a:solidFill>
                            <a:srgbClr val="000000"/>
                          </a:solidFill>
                          <a:latin typeface="Calibri"/>
                          <a:ea typeface="Times New Roman"/>
                          <a:cs typeface="Calibri"/>
                        </a:rPr>
                        <a:t>EPA Registered</a:t>
                      </a:r>
                      <a:endParaRPr lang="en-US" sz="1100">
                        <a:latin typeface="Calibri"/>
                        <a:ea typeface="Times New Roman"/>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914399">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Acute</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c>
                  <a:txBody>
                    <a:bodyPr/>
                    <a:lstStyle/>
                    <a:p>
                      <a:pPr marL="0" marR="0">
                        <a:lnSpc>
                          <a:spcPct val="115000"/>
                        </a:lnSpc>
                        <a:spcBef>
                          <a:spcPts val="0"/>
                        </a:spcBef>
                        <a:spcAft>
                          <a:spcPts val="1000"/>
                        </a:spcAft>
                        <a:tabLst>
                          <a:tab pos="762000" algn="l"/>
                        </a:tabLst>
                      </a:pPr>
                      <a:r>
                        <a:rPr lang="en-US" sz="1800" b="1" dirty="0">
                          <a:solidFill>
                            <a:srgbClr val="000000"/>
                          </a:solidFill>
                          <a:latin typeface="Calibri"/>
                          <a:ea typeface="Times New Roman"/>
                          <a:cs typeface="Calibri"/>
                        </a:rPr>
                        <a:t>Zinc phosphide</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Low</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Low acceptance/ rejected</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No</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399">
                <a:tc>
                  <a:txBody>
                    <a:bodyPr/>
                    <a:lstStyle/>
                    <a:p>
                      <a:pPr marL="0" marR="0" indent="279400" algn="ctr">
                        <a:lnSpc>
                          <a:spcPct val="115000"/>
                        </a:lnSpc>
                        <a:spcBef>
                          <a:spcPts val="0"/>
                        </a:spcBef>
                        <a:spcAft>
                          <a:spcPts val="1000"/>
                        </a:spcAft>
                      </a:pPr>
                      <a:endParaRPr lang="en-US" sz="1800" b="1">
                        <a:solidFill>
                          <a:srgbClr val="000000"/>
                        </a:solidFill>
                        <a:latin typeface="Calibri"/>
                        <a:ea typeface="Times New Roman"/>
                        <a:cs typeface="Calibri"/>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b="1" dirty="0">
                          <a:solidFill>
                            <a:srgbClr val="000000"/>
                          </a:solidFill>
                          <a:latin typeface="Calibri"/>
                          <a:ea typeface="Times New Roman"/>
                          <a:cs typeface="Calibri"/>
                        </a:rPr>
                        <a:t>Bromethalin</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Low</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Low acceptance/ rejected</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No</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4399">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Sub-acute</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b="1" dirty="0">
                          <a:solidFill>
                            <a:srgbClr val="000000"/>
                          </a:solidFill>
                          <a:latin typeface="Calibri"/>
                          <a:ea typeface="Times New Roman"/>
                          <a:cs typeface="Calibri"/>
                        </a:rPr>
                        <a:t>Cholecalciferol</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Low</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Calibri"/>
                          <a:cs typeface="Calibri"/>
                        </a:rPr>
                        <a:t>Moderate acceptance/</a:t>
                      </a:r>
                      <a:br>
                        <a:rPr lang="en-US" sz="1800" b="1" dirty="0">
                          <a:solidFill>
                            <a:srgbClr val="000000"/>
                          </a:solidFill>
                          <a:latin typeface="Calibri"/>
                          <a:ea typeface="Calibri"/>
                          <a:cs typeface="Calibri"/>
                        </a:rPr>
                      </a:br>
                      <a:r>
                        <a:rPr lang="en-US" sz="1800" b="1" dirty="0">
                          <a:solidFill>
                            <a:srgbClr val="000000"/>
                          </a:solidFill>
                          <a:latin typeface="Calibri"/>
                          <a:ea typeface="Calibri"/>
                          <a:cs typeface="Calibri"/>
                        </a:rPr>
                        <a:t>rejected</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No</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rowSpan="3">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First Generation Anticoagulants</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b="1" dirty="0">
                          <a:solidFill>
                            <a:srgbClr val="000000"/>
                          </a:solidFill>
                          <a:latin typeface="Calibri"/>
                          <a:ea typeface="Times New Roman"/>
                          <a:cs typeface="Calibri"/>
                        </a:rPr>
                        <a:t>Warfarin</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Moderate</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Calibri"/>
                          <a:cs typeface="Calibri"/>
                        </a:rPr>
                        <a:t>Multi-Feed</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No</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vMerge="1">
                  <a:txBody>
                    <a:bodyPr/>
                    <a:lstStyle/>
                    <a:p>
                      <a:endParaRPr lang="en-US"/>
                    </a:p>
                  </a:txBody>
                  <a:tcPr/>
                </a:tc>
                <a:tc>
                  <a:txBody>
                    <a:bodyPr/>
                    <a:lstStyle/>
                    <a:p>
                      <a:pPr marL="0" marR="0">
                        <a:lnSpc>
                          <a:spcPct val="115000"/>
                        </a:lnSpc>
                        <a:spcBef>
                          <a:spcPts val="0"/>
                        </a:spcBef>
                        <a:spcAft>
                          <a:spcPts val="1000"/>
                        </a:spcAft>
                      </a:pPr>
                      <a:r>
                        <a:rPr lang="en-US" sz="1800" b="1" dirty="0">
                          <a:solidFill>
                            <a:srgbClr val="FF0000"/>
                          </a:solidFill>
                          <a:latin typeface="Calibri"/>
                          <a:ea typeface="Times New Roman"/>
                          <a:cs typeface="Calibri"/>
                        </a:rPr>
                        <a:t>Diphacinone</a:t>
                      </a:r>
                      <a:endParaRPr lang="en-US" sz="1800" b="1" dirty="0">
                        <a:solidFill>
                          <a:srgbClr val="FF0000"/>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chemeClr val="tx1"/>
                          </a:solidFill>
                          <a:latin typeface="Calibri"/>
                          <a:ea typeface="Times New Roman"/>
                          <a:cs typeface="Calibri"/>
                        </a:rPr>
                        <a:t>Low-Mod</a:t>
                      </a:r>
                      <a:endParaRPr lang="en-US" sz="1800" b="1">
                        <a:solidFill>
                          <a:schemeClr val="tx1"/>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chemeClr val="tx1"/>
                          </a:solidFill>
                          <a:latin typeface="Calibri"/>
                          <a:ea typeface="Calibri"/>
                          <a:cs typeface="Calibri"/>
                        </a:rPr>
                        <a:t>Multi-Feed</a:t>
                      </a:r>
                      <a:endParaRPr lang="en-US" sz="1800" b="1" dirty="0">
                        <a:solidFill>
                          <a:schemeClr val="tx1"/>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FF0000"/>
                          </a:solidFill>
                          <a:latin typeface="Calibri"/>
                          <a:ea typeface="Times New Roman"/>
                          <a:cs typeface="Calibri"/>
                        </a:rPr>
                        <a:t>Yes</a:t>
                      </a:r>
                      <a:endParaRPr lang="en-US" sz="1800" b="1" dirty="0">
                        <a:solidFill>
                          <a:srgbClr val="FF0000"/>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vMerge="1">
                  <a:txBody>
                    <a:bodyPr/>
                    <a:lstStyle/>
                    <a:p>
                      <a:endParaRPr lang="en-US"/>
                    </a:p>
                  </a:txBody>
                  <a:tcPr/>
                </a:tc>
                <a:tc>
                  <a:txBody>
                    <a:bodyPr/>
                    <a:lstStyle/>
                    <a:p>
                      <a:pPr marL="0" marR="0">
                        <a:lnSpc>
                          <a:spcPct val="115000"/>
                        </a:lnSpc>
                        <a:spcBef>
                          <a:spcPts val="0"/>
                        </a:spcBef>
                        <a:spcAft>
                          <a:spcPts val="1000"/>
                        </a:spcAft>
                      </a:pPr>
                      <a:r>
                        <a:rPr lang="en-US" sz="1800" b="1" dirty="0">
                          <a:solidFill>
                            <a:srgbClr val="000000"/>
                          </a:solidFill>
                          <a:latin typeface="Calibri"/>
                          <a:ea typeface="Times New Roman"/>
                          <a:cs typeface="Calibri"/>
                        </a:rPr>
                        <a:t>Chlorophacinone</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Moderate</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Calibri"/>
                          <a:cs typeface="Calibri"/>
                        </a:rPr>
                        <a:t>Multi-Feed</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No</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rowSpan="3">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Second Generation Anticoagulants</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1800" b="1" dirty="0">
                          <a:solidFill>
                            <a:srgbClr val="FF0000"/>
                          </a:solidFill>
                          <a:latin typeface="Calibri"/>
                          <a:ea typeface="Times New Roman"/>
                          <a:cs typeface="Calibri"/>
                        </a:rPr>
                        <a:t>Brodifacoum</a:t>
                      </a:r>
                      <a:endParaRPr lang="en-US" sz="1800" b="1" dirty="0">
                        <a:solidFill>
                          <a:srgbClr val="FF0000"/>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chemeClr val="tx1"/>
                          </a:solidFill>
                          <a:latin typeface="Calibri"/>
                          <a:ea typeface="Times New Roman"/>
                          <a:cs typeface="Calibri"/>
                        </a:rPr>
                        <a:t>High</a:t>
                      </a:r>
                      <a:endParaRPr lang="en-US" sz="1800" b="1">
                        <a:solidFill>
                          <a:schemeClr val="tx1"/>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chemeClr val="tx1"/>
                          </a:solidFill>
                          <a:latin typeface="Calibri"/>
                          <a:ea typeface="Times New Roman"/>
                          <a:cs typeface="Calibri"/>
                        </a:rPr>
                        <a:t>Single-Feed</a:t>
                      </a:r>
                      <a:endParaRPr lang="en-US" sz="1800" b="1" dirty="0">
                        <a:solidFill>
                          <a:schemeClr val="tx1"/>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FF0000"/>
                          </a:solidFill>
                          <a:latin typeface="Calibri"/>
                          <a:ea typeface="Times New Roman"/>
                          <a:cs typeface="Calibri"/>
                        </a:rPr>
                        <a:t>Yes</a:t>
                      </a:r>
                      <a:endParaRPr lang="en-US" sz="1800" b="1" dirty="0">
                        <a:solidFill>
                          <a:srgbClr val="FF0000"/>
                        </a:solidFill>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vMerge="1">
                  <a:txBody>
                    <a:bodyPr/>
                    <a:lstStyle/>
                    <a:p>
                      <a:endParaRPr lang="en-US"/>
                    </a:p>
                  </a:txBody>
                  <a:tcPr/>
                </a:tc>
                <a:tc>
                  <a:txBody>
                    <a:bodyPr/>
                    <a:lstStyle/>
                    <a:p>
                      <a:pPr marL="0" marR="0">
                        <a:lnSpc>
                          <a:spcPct val="115000"/>
                        </a:lnSpc>
                        <a:spcBef>
                          <a:spcPts val="0"/>
                        </a:spcBef>
                        <a:spcAft>
                          <a:spcPts val="1000"/>
                        </a:spcAft>
                      </a:pPr>
                      <a:r>
                        <a:rPr lang="en-US" sz="1800" b="1" dirty="0">
                          <a:solidFill>
                            <a:srgbClr val="000000"/>
                          </a:solidFill>
                          <a:latin typeface="Calibri"/>
                          <a:ea typeface="Times New Roman"/>
                          <a:cs typeface="Calibri"/>
                        </a:rPr>
                        <a:t>Bromadiolone</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High</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Single-Feed</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No</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4800">
                <a:tc vMerge="1">
                  <a:txBody>
                    <a:bodyPr/>
                    <a:lstStyle/>
                    <a:p>
                      <a:endParaRPr lang="en-US"/>
                    </a:p>
                  </a:txBody>
                  <a:tcPr/>
                </a:tc>
                <a:tc>
                  <a:txBody>
                    <a:bodyPr/>
                    <a:lstStyle/>
                    <a:p>
                      <a:pPr marL="0" marR="0">
                        <a:lnSpc>
                          <a:spcPct val="115000"/>
                        </a:lnSpc>
                        <a:spcBef>
                          <a:spcPts val="0"/>
                        </a:spcBef>
                        <a:spcAft>
                          <a:spcPts val="1000"/>
                        </a:spcAft>
                      </a:pPr>
                      <a:r>
                        <a:rPr lang="en-US" sz="1800" b="1" dirty="0">
                          <a:solidFill>
                            <a:srgbClr val="000000"/>
                          </a:solidFill>
                          <a:latin typeface="Calibri"/>
                          <a:ea typeface="Times New Roman"/>
                          <a:cs typeface="Calibri"/>
                        </a:rPr>
                        <a:t>Difethialone</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High</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a:solidFill>
                            <a:srgbClr val="000000"/>
                          </a:solidFill>
                          <a:latin typeface="Calibri"/>
                          <a:ea typeface="Times New Roman"/>
                          <a:cs typeface="Calibri"/>
                        </a:rPr>
                        <a:t>Single-Feed</a:t>
                      </a:r>
                      <a:endParaRPr lang="en-US" sz="1800" b="1">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b="1" dirty="0">
                          <a:solidFill>
                            <a:srgbClr val="000000"/>
                          </a:solidFill>
                          <a:latin typeface="Calibri"/>
                          <a:ea typeface="Times New Roman"/>
                          <a:cs typeface="Calibri"/>
                        </a:rPr>
                        <a:t>No</a:t>
                      </a:r>
                      <a:endParaRPr lang="en-US" sz="1800" b="1" dirty="0">
                        <a:latin typeface="Calibri"/>
                        <a:ea typeface="Calibri"/>
                        <a:cs typeface="Times New Roman"/>
                      </a:endParaRPr>
                    </a:p>
                  </a:txBody>
                  <a:tcPr marL="67901" marR="6790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dirty="0" smtClean="0"/>
              <a:t>Questions on the Presentations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fontScale="90000"/>
          </a:bodyPr>
          <a:lstStyle/>
          <a:p>
            <a:r>
              <a:rPr lang="en-US" b="1" dirty="0" smtClean="0"/>
              <a:t>We Now Request Your Input on</a:t>
            </a:r>
            <a:r>
              <a:rPr lang="en-US" dirty="0" smtClean="0"/>
              <a:t>:</a:t>
            </a:r>
            <a:endParaRPr lang="en-US" dirty="0"/>
          </a:p>
        </p:txBody>
      </p:sp>
      <p:sp>
        <p:nvSpPr>
          <p:cNvPr id="3" name="Content Placeholder 2"/>
          <p:cNvSpPr>
            <a:spLocks noGrp="1"/>
          </p:cNvSpPr>
          <p:nvPr>
            <p:ph idx="1"/>
          </p:nvPr>
        </p:nvSpPr>
        <p:spPr>
          <a:xfrm>
            <a:off x="0" y="1828800"/>
            <a:ext cx="9144000" cy="4800600"/>
          </a:xfrm>
        </p:spPr>
        <p:txBody>
          <a:bodyPr>
            <a:normAutofit/>
          </a:bodyPr>
          <a:lstStyle/>
          <a:p>
            <a:pPr marL="850392" lvl="1" indent="-457200">
              <a:spcBef>
                <a:spcPts val="2400"/>
              </a:spcBef>
              <a:buFont typeface="+mj-lt"/>
              <a:buAutoNum type="arabicPeriod"/>
            </a:pPr>
            <a:r>
              <a:rPr lang="en-US" sz="3200" dirty="0" smtClean="0">
                <a:solidFill>
                  <a:srgbClr val="0070C0"/>
                </a:solidFill>
              </a:rPr>
              <a:t> </a:t>
            </a:r>
            <a:r>
              <a:rPr lang="en-US" sz="3200" b="1" dirty="0" smtClean="0">
                <a:solidFill>
                  <a:srgbClr val="0070C0"/>
                </a:solidFill>
              </a:rPr>
              <a:t>Scoping Comments Received</a:t>
            </a:r>
          </a:p>
          <a:p>
            <a:pPr marL="850392" lvl="1" indent="-457200">
              <a:spcBef>
                <a:spcPts val="2400"/>
              </a:spcBef>
              <a:buFont typeface="+mj-lt"/>
              <a:buAutoNum type="arabicPeriod"/>
            </a:pPr>
            <a:r>
              <a:rPr lang="en-US" sz="3200" b="1" dirty="0" smtClean="0">
                <a:solidFill>
                  <a:srgbClr val="0070C0"/>
                </a:solidFill>
              </a:rPr>
              <a:t>Purpose and Need Justification</a:t>
            </a:r>
          </a:p>
          <a:p>
            <a:pPr marL="850392" lvl="1" indent="-457200">
              <a:spcBef>
                <a:spcPts val="2400"/>
              </a:spcBef>
              <a:buFont typeface="+mj-lt"/>
              <a:buAutoNum type="arabicPeriod"/>
            </a:pPr>
            <a:r>
              <a:rPr lang="en-US" sz="3200" b="1" dirty="0" smtClean="0">
                <a:solidFill>
                  <a:srgbClr val="0070C0"/>
                </a:solidFill>
              </a:rPr>
              <a:t>General Environmental Issues</a:t>
            </a:r>
          </a:p>
          <a:p>
            <a:pPr marL="850392" lvl="1" indent="-457200">
              <a:spcBef>
                <a:spcPts val="2400"/>
              </a:spcBef>
              <a:buFont typeface="+mj-lt"/>
              <a:buAutoNum type="arabicPeriod"/>
            </a:pPr>
            <a:r>
              <a:rPr lang="en-US" sz="3200" b="1" dirty="0" smtClean="0">
                <a:solidFill>
                  <a:srgbClr val="0070C0"/>
                </a:solidFill>
              </a:rPr>
              <a:t>Alternatives to Consider in DEIS </a:t>
            </a:r>
          </a:p>
          <a:p>
            <a:pPr marL="850392" lvl="1" indent="-457200">
              <a:spcBef>
                <a:spcPts val="2400"/>
              </a:spcBef>
              <a:buFont typeface="+mj-lt"/>
              <a:buAutoNum type="arabicPeriod"/>
            </a:pPr>
            <a:r>
              <a:rPr lang="en-US" sz="3200" b="1" dirty="0" smtClean="0">
                <a:solidFill>
                  <a:srgbClr val="0070C0"/>
                </a:solidFill>
              </a:rPr>
              <a:t>General Operational Considerations </a:t>
            </a:r>
          </a:p>
          <a:p>
            <a:pPr marL="850392" lvl="1" indent="-457200">
              <a:spcBef>
                <a:spcPts val="2400"/>
              </a:spcBef>
              <a:buFont typeface="+mj-lt"/>
              <a:buAutoNum type="arabicPeriod"/>
            </a:pPr>
            <a:r>
              <a:rPr lang="en-US" sz="3200" b="1" dirty="0" smtClean="0">
                <a:solidFill>
                  <a:srgbClr val="0070C0"/>
                </a:solidFill>
              </a:rPr>
              <a:t>Other Compliance issues/permits needed </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914400"/>
            <a:ext cx="7162800" cy="990600"/>
          </a:xfrm>
        </p:spPr>
        <p:txBody>
          <a:bodyPr>
            <a:normAutofit fontScale="90000"/>
          </a:bodyPr>
          <a:lstStyle/>
          <a:p>
            <a:r>
              <a:rPr lang="en-US" dirty="0" smtClean="0"/>
              <a:t>Alternative Selection Process</a:t>
            </a:r>
            <a:br>
              <a:rPr lang="en-US" dirty="0" smtClean="0"/>
            </a:br>
            <a:r>
              <a:rPr lang="en-US" dirty="0" smtClean="0"/>
              <a:t>Recommended for the DEIS</a:t>
            </a:r>
            <a:endParaRPr lang="en-US" dirty="0"/>
          </a:p>
        </p:txBody>
      </p:sp>
      <p:sp>
        <p:nvSpPr>
          <p:cNvPr id="3" name="Content Placeholder 2"/>
          <p:cNvSpPr>
            <a:spLocks noGrp="1"/>
          </p:cNvSpPr>
          <p:nvPr>
            <p:ph idx="1"/>
          </p:nvPr>
        </p:nvSpPr>
        <p:spPr>
          <a:xfrm>
            <a:off x="228600" y="2057400"/>
            <a:ext cx="8915400" cy="4648200"/>
          </a:xfrm>
        </p:spPr>
        <p:txBody>
          <a:bodyPr>
            <a:normAutofit fontScale="92500"/>
          </a:bodyPr>
          <a:lstStyle/>
          <a:p>
            <a:pPr>
              <a:buNone/>
            </a:pPr>
            <a:r>
              <a:rPr lang="en-US" sz="3000" b="1" u="sng" dirty="0" smtClean="0"/>
              <a:t>Objectives</a:t>
            </a:r>
            <a:r>
              <a:rPr lang="en-US" sz="3000" b="1" dirty="0" smtClean="0"/>
              <a:t>:</a:t>
            </a:r>
            <a:endParaRPr lang="en-US" sz="3000" dirty="0" smtClean="0"/>
          </a:p>
          <a:p>
            <a:r>
              <a:rPr lang="en-US" b="1" dirty="0" smtClean="0"/>
              <a:t> Identify a set of reasonable alternatives</a:t>
            </a:r>
            <a:r>
              <a:rPr lang="en-US" dirty="0" smtClean="0"/>
              <a:t> meeting Purpose &amp; Need</a:t>
            </a:r>
          </a:p>
          <a:p>
            <a:pPr lvl="0"/>
            <a:r>
              <a:rPr lang="en-US" b="1" dirty="0" smtClean="0"/>
              <a:t>Systematically assess each alternative </a:t>
            </a:r>
            <a:r>
              <a:rPr lang="en-US" dirty="0" smtClean="0"/>
              <a:t>to be considered,</a:t>
            </a:r>
          </a:p>
          <a:p>
            <a:pPr lvl="0">
              <a:buNone/>
            </a:pPr>
            <a:r>
              <a:rPr lang="en-US" dirty="0" smtClean="0"/>
              <a:t>    according to a set of agreed-upon environmental and operational issues, and criteria/parameters for success </a:t>
            </a:r>
          </a:p>
          <a:p>
            <a:pPr lvl="0"/>
            <a:r>
              <a:rPr lang="en-US" b="1" dirty="0" smtClean="0"/>
              <a:t>Systematically justify the dismissal of additional alternatives </a:t>
            </a:r>
            <a:r>
              <a:rPr lang="en-US" dirty="0" smtClean="0"/>
              <a:t>from further consideration</a:t>
            </a:r>
          </a:p>
          <a:p>
            <a:pPr lvl="0"/>
            <a:r>
              <a:rPr lang="en-US" b="1" dirty="0" smtClean="0"/>
              <a:t>Set the groundwork for any future decisions</a:t>
            </a:r>
            <a:r>
              <a:rPr lang="en-US" dirty="0" smtClean="0"/>
              <a:t> with respect to alternatives to be considered</a:t>
            </a:r>
          </a:p>
          <a:p>
            <a:pPr lvl="0"/>
            <a:r>
              <a:rPr lang="en-US" b="1" dirty="0" smtClean="0"/>
              <a:t>Document the alternatives development process </a:t>
            </a:r>
            <a:r>
              <a:rPr lang="en-US" dirty="0" smtClean="0"/>
              <a:t>and rationale using established methods</a:t>
            </a:r>
          </a:p>
          <a:p>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04088"/>
            <a:ext cx="8763000" cy="972312"/>
          </a:xfrm>
        </p:spPr>
        <p:txBody>
          <a:bodyPr>
            <a:normAutofit fontScale="90000"/>
          </a:bodyPr>
          <a:lstStyle/>
          <a:p>
            <a:r>
              <a:rPr lang="en-US" dirty="0" smtClean="0"/>
              <a:t>Eradication Parameters to be Met:</a:t>
            </a:r>
            <a:endParaRPr lang="en-US" dirty="0"/>
          </a:p>
        </p:txBody>
      </p:sp>
      <p:sp>
        <p:nvSpPr>
          <p:cNvPr id="3" name="Content Placeholder 2"/>
          <p:cNvSpPr>
            <a:spLocks noGrp="1"/>
          </p:cNvSpPr>
          <p:nvPr>
            <p:ph idx="1"/>
          </p:nvPr>
        </p:nvSpPr>
        <p:spPr>
          <a:xfrm>
            <a:off x="457200" y="1935480"/>
            <a:ext cx="8229600" cy="4617720"/>
          </a:xfrm>
        </p:spPr>
        <p:txBody>
          <a:bodyPr>
            <a:normAutofit fontScale="92500" lnSpcReduction="10000"/>
          </a:bodyPr>
          <a:lstStyle/>
          <a:p>
            <a:r>
              <a:rPr lang="en-US" b="1" dirty="0" smtClean="0"/>
              <a:t>Method must meet the project’s </a:t>
            </a:r>
            <a:r>
              <a:rPr lang="en-US" b="1" i="1" dirty="0" smtClean="0"/>
              <a:t>Purpose and Need</a:t>
            </a:r>
          </a:p>
          <a:p>
            <a:pPr>
              <a:buNone/>
            </a:pPr>
            <a:endParaRPr lang="en-US" b="1" dirty="0" smtClean="0"/>
          </a:p>
          <a:p>
            <a:r>
              <a:rPr lang="en-US" b="1" dirty="0" smtClean="0"/>
              <a:t>Must be likely to completely remove 100% of all mice</a:t>
            </a:r>
          </a:p>
          <a:p>
            <a:pPr>
              <a:buNone/>
            </a:pPr>
            <a:r>
              <a:rPr lang="en-US" b="1" i="1" dirty="0" smtClean="0"/>
              <a:t>                                                </a:t>
            </a:r>
            <a:endParaRPr lang="en-US" b="1" dirty="0" smtClean="0"/>
          </a:p>
          <a:p>
            <a:r>
              <a:rPr lang="en-US" b="1" dirty="0" smtClean="0"/>
              <a:t>Method should strive to minimize non-target impacts</a:t>
            </a:r>
          </a:p>
          <a:p>
            <a:endParaRPr lang="en-US" b="1" dirty="0" smtClean="0"/>
          </a:p>
          <a:p>
            <a:r>
              <a:rPr lang="en-US" b="1" dirty="0" smtClean="0"/>
              <a:t>Long-term ecosystem benefits  of method must outweigh likely short-term impacts of the project</a:t>
            </a:r>
          </a:p>
          <a:p>
            <a:pPr>
              <a:buNone/>
            </a:pPr>
            <a:endParaRPr lang="en-US" b="1" dirty="0" smtClean="0"/>
          </a:p>
          <a:p>
            <a:r>
              <a:rPr lang="en-US" b="1" dirty="0" smtClean="0"/>
              <a:t>Method must be available for use within the projected time-frame and with the likely funds foreseably available</a:t>
            </a:r>
          </a:p>
          <a:p>
            <a:pPr>
              <a:buNone/>
            </a:pPr>
            <a:endParaRPr lang="en-US" b="1" dirty="0" smtClean="0"/>
          </a:p>
          <a:p>
            <a:pPr>
              <a:buNone/>
            </a:pPr>
            <a:endParaRPr lang="en-US" b="1" dirty="0" smtClean="0"/>
          </a:p>
          <a:p>
            <a:pPr>
              <a:buNone/>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685800"/>
            <a:ext cx="7391400" cy="762000"/>
          </a:xfrm>
        </p:spPr>
        <p:txBody>
          <a:bodyPr>
            <a:normAutofit fontScale="90000"/>
          </a:bodyPr>
          <a:lstStyle/>
          <a:p>
            <a:r>
              <a:rPr lang="en-US" dirty="0" smtClean="0"/>
              <a:t>Alternative Process Steps</a:t>
            </a:r>
            <a:endParaRPr lang="en-US" dirty="0"/>
          </a:p>
        </p:txBody>
      </p:sp>
      <p:sp>
        <p:nvSpPr>
          <p:cNvPr id="3" name="Content Placeholder 2"/>
          <p:cNvSpPr>
            <a:spLocks noGrp="1"/>
          </p:cNvSpPr>
          <p:nvPr>
            <p:ph idx="1"/>
          </p:nvPr>
        </p:nvSpPr>
        <p:spPr>
          <a:xfrm>
            <a:off x="457200" y="1676400"/>
            <a:ext cx="8229600" cy="4724400"/>
          </a:xfrm>
        </p:spPr>
        <p:txBody>
          <a:bodyPr>
            <a:normAutofit/>
          </a:bodyPr>
          <a:lstStyle/>
          <a:p>
            <a:pPr marL="514350" indent="-514350">
              <a:buClrTx/>
              <a:buAutoNum type="arabicPeriod"/>
            </a:pPr>
            <a:r>
              <a:rPr lang="en-US" dirty="0" smtClean="0"/>
              <a:t>Review the Justification for Purpose and Need</a:t>
            </a:r>
          </a:p>
          <a:p>
            <a:pPr marL="514350" indent="-514350">
              <a:buClrTx/>
              <a:buAutoNum type="arabicPeriod"/>
            </a:pPr>
            <a:r>
              <a:rPr lang="en-US" dirty="0" smtClean="0"/>
              <a:t>Identify Important General Environmental Issues</a:t>
            </a:r>
          </a:p>
          <a:p>
            <a:pPr marL="514350" indent="-514350">
              <a:buClrTx/>
              <a:buAutoNum type="arabicPeriod"/>
            </a:pPr>
            <a:r>
              <a:rPr lang="en-US" dirty="0" smtClean="0"/>
              <a:t>Identify a Complete Lists of Operational Tools</a:t>
            </a:r>
          </a:p>
          <a:p>
            <a:pPr marL="514350" indent="-514350">
              <a:buClrTx/>
              <a:buAutoNum type="arabicPeriod"/>
            </a:pPr>
            <a:r>
              <a:rPr lang="en-US" dirty="0" smtClean="0"/>
              <a:t>Record the Operational Considerations for project</a:t>
            </a:r>
          </a:p>
          <a:p>
            <a:pPr marL="514350" indent="-514350">
              <a:buClrTx/>
              <a:buAutoNum type="arabicPeriod"/>
            </a:pPr>
            <a:r>
              <a:rPr lang="en-US" dirty="0" smtClean="0"/>
              <a:t>Record the Environmental Issues for each tool</a:t>
            </a:r>
          </a:p>
          <a:p>
            <a:pPr marL="514350" indent="-514350">
              <a:buClrTx/>
              <a:buAutoNum type="arabicPeriod"/>
            </a:pPr>
            <a:r>
              <a:rPr lang="en-US" dirty="0" smtClean="0"/>
              <a:t>Assess each potential tool in a </a:t>
            </a:r>
            <a:r>
              <a:rPr lang="en-US" b="1" dirty="0" smtClean="0"/>
              <a:t>Matrix </a:t>
            </a:r>
          </a:p>
          <a:p>
            <a:pPr marL="514350" indent="-514350">
              <a:buClrTx/>
              <a:buAutoNum type="arabicPeriod"/>
            </a:pPr>
            <a:r>
              <a:rPr lang="en-US" dirty="0" smtClean="0"/>
              <a:t>Dismiss Tools not meeting Alternative Parameters</a:t>
            </a:r>
          </a:p>
          <a:p>
            <a:pPr marL="514350" indent="-514350">
              <a:buClrTx/>
              <a:buAutoNum type="arabicPeriod"/>
            </a:pPr>
            <a:r>
              <a:rPr lang="en-US" b="1" dirty="0" smtClean="0"/>
              <a:t>Create Matrix of Remaining Alternatives</a:t>
            </a:r>
          </a:p>
          <a:p>
            <a:pPr marL="514350" indent="-514350">
              <a:buClrTx/>
              <a:buAutoNum type="arabicPeriod"/>
            </a:pPr>
            <a:r>
              <a:rPr lang="en-US" dirty="0" smtClean="0"/>
              <a:t>USFWS makes decision on Alternatives based on 1-8</a:t>
            </a:r>
          </a:p>
          <a:p>
            <a:pPr marL="514350" indent="-514350">
              <a:buAutoNum type="arabicPeriod"/>
            </a:pPr>
            <a:endParaRPr lang="en-US" dirty="0" smtClean="0"/>
          </a:p>
          <a:p>
            <a:pPr marL="514350" indent="-514350">
              <a:buAutoNum type="arabicPeriod"/>
            </a:pPr>
            <a:endParaRPr lang="en-US" dirty="0" smtClean="0"/>
          </a:p>
          <a:p>
            <a:pPr marL="514350" indent="-514350">
              <a:buAutoNum type="arabicPeriod"/>
            </a:pP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1066799"/>
          <a:ext cx="8763000" cy="5638804"/>
        </p:xfrm>
        <a:graphic>
          <a:graphicData uri="http://schemas.openxmlformats.org/drawingml/2006/table">
            <a:tbl>
              <a:tblPr/>
              <a:tblGrid>
                <a:gridCol w="1656450"/>
                <a:gridCol w="511292"/>
                <a:gridCol w="702152"/>
                <a:gridCol w="584834"/>
                <a:gridCol w="761687"/>
                <a:gridCol w="635612"/>
                <a:gridCol w="246128"/>
                <a:gridCol w="590088"/>
                <a:gridCol w="532304"/>
                <a:gridCol w="709157"/>
                <a:gridCol w="532304"/>
                <a:gridCol w="472769"/>
                <a:gridCol w="828223"/>
              </a:tblGrid>
              <a:tr h="173316">
                <a:tc>
                  <a:txBody>
                    <a:bodyPr/>
                    <a:lstStyle/>
                    <a:p>
                      <a:pPr>
                        <a:lnSpc>
                          <a:spcPct val="115000"/>
                        </a:lnSpc>
                      </a:pPr>
                      <a:endParaRPr lang="en-US" sz="800" dirty="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marL="0" marR="0" algn="ctr">
                        <a:lnSpc>
                          <a:spcPct val="115000"/>
                        </a:lnSpc>
                        <a:spcBef>
                          <a:spcPts val="0"/>
                        </a:spcBef>
                        <a:spcAft>
                          <a:spcPts val="1000"/>
                        </a:spcAft>
                      </a:pPr>
                      <a:r>
                        <a:rPr lang="en-US" sz="700" b="1">
                          <a:solidFill>
                            <a:srgbClr val="000000"/>
                          </a:solidFill>
                          <a:latin typeface="Arial"/>
                          <a:ea typeface="Times New Roman"/>
                          <a:cs typeface="Times New Roman"/>
                        </a:rPr>
                        <a:t>Environmental Issues</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marL="0" marR="0" algn="ctr">
                        <a:lnSpc>
                          <a:spcPct val="115000"/>
                        </a:lnSpc>
                        <a:spcBef>
                          <a:spcPts val="0"/>
                        </a:spcBef>
                        <a:spcAft>
                          <a:spcPts val="1000"/>
                        </a:spcAft>
                      </a:pPr>
                      <a:r>
                        <a:rPr lang="en-US" sz="700" b="1">
                          <a:solidFill>
                            <a:srgbClr val="000000"/>
                          </a:solidFill>
                          <a:latin typeface="Arial"/>
                          <a:ea typeface="Times New Roman"/>
                          <a:cs typeface="Times New Roman"/>
                        </a:rPr>
                        <a:t>Operational Issues</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9974">
                <a:tc>
                  <a:txBody>
                    <a:bodyPr/>
                    <a:lstStyle/>
                    <a:p>
                      <a:pPr>
                        <a:lnSpc>
                          <a:spcPct val="115000"/>
                        </a:lnSpc>
                      </a:pPr>
                      <a:endParaRPr lang="en-US" sz="800" b="1" dirty="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1000"/>
                        </a:spcAft>
                      </a:pPr>
                      <a:r>
                        <a:rPr lang="en-US" sz="800" b="1" dirty="0">
                          <a:solidFill>
                            <a:srgbClr val="000000"/>
                          </a:solidFill>
                          <a:latin typeface="Arial"/>
                          <a:ea typeface="Times New Roman"/>
                          <a:cs typeface="Times New Roman"/>
                        </a:rPr>
                        <a:t>Physical</a:t>
                      </a:r>
                      <a:endParaRPr lang="en-US" sz="800" b="1" dirty="0">
                        <a:latin typeface="Calibri"/>
                        <a:ea typeface="Calibri"/>
                        <a:cs typeface="Times New Roman"/>
                      </a:endParaRPr>
                    </a:p>
                  </a:txBody>
                  <a:tcPr marL="48484" marR="4848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4">
                  <a:txBody>
                    <a:bodyPr/>
                    <a:lstStyle/>
                    <a:p>
                      <a:pPr marL="0" marR="0" algn="ctr">
                        <a:lnSpc>
                          <a:spcPct val="115000"/>
                        </a:lnSpc>
                        <a:spcBef>
                          <a:spcPts val="0"/>
                        </a:spcBef>
                        <a:spcAft>
                          <a:spcPts val="1000"/>
                        </a:spcAft>
                      </a:pPr>
                      <a:r>
                        <a:rPr lang="en-US" sz="800" b="1">
                          <a:solidFill>
                            <a:srgbClr val="000000"/>
                          </a:solidFill>
                          <a:latin typeface="Arial"/>
                          <a:ea typeface="Times New Roman"/>
                          <a:cs typeface="Times New Roman"/>
                        </a:rPr>
                        <a:t>Biological</a:t>
                      </a:r>
                      <a:endParaRPr lang="en-US" sz="800" b="1">
                        <a:latin typeface="Calibri"/>
                        <a:ea typeface="Calibri"/>
                        <a:cs typeface="Times New Roman"/>
                      </a:endParaRPr>
                    </a:p>
                  </a:txBody>
                  <a:tcPr marL="48484" marR="4848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0"/>
                        </a:spcBef>
                        <a:spcAft>
                          <a:spcPts val="1000"/>
                        </a:spcAft>
                      </a:pPr>
                      <a:r>
                        <a:rPr lang="en-US" sz="800" b="1">
                          <a:solidFill>
                            <a:srgbClr val="000000"/>
                          </a:solidFill>
                          <a:latin typeface="Arial"/>
                          <a:ea typeface="Times New Roman"/>
                          <a:cs typeface="Times New Roman"/>
                        </a:rPr>
                        <a:t>Social</a:t>
                      </a:r>
                      <a:endParaRPr lang="en-US" sz="800" b="1">
                        <a:latin typeface="Calibri"/>
                        <a:ea typeface="Calibri"/>
                        <a:cs typeface="Times New Roman"/>
                      </a:endParaRPr>
                    </a:p>
                  </a:txBody>
                  <a:tcPr marL="48484" marR="4848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n-US" sz="800" b="1">
                          <a:solidFill>
                            <a:srgbClr val="000000"/>
                          </a:solidFill>
                          <a:latin typeface="Arial"/>
                          <a:ea typeface="Times New Roman"/>
                          <a:cs typeface="Times New Roman"/>
                        </a:rPr>
                        <a:t>Efficacy</a:t>
                      </a:r>
                      <a:endParaRPr lang="en-US" sz="800" b="1">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1000"/>
                        </a:spcAft>
                      </a:pPr>
                      <a:r>
                        <a:rPr lang="en-US" sz="800" b="1">
                          <a:solidFill>
                            <a:srgbClr val="000000"/>
                          </a:solidFill>
                          <a:latin typeface="Arial"/>
                          <a:ea typeface="Times New Roman"/>
                          <a:cs typeface="Times New Roman"/>
                        </a:rPr>
                        <a:t>Availability(Regulatory Status)</a:t>
                      </a:r>
                      <a:endParaRPr lang="en-US" sz="800" b="1">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en-US" sz="800" b="1">
                          <a:solidFill>
                            <a:srgbClr val="000000"/>
                          </a:solidFill>
                          <a:latin typeface="Arial"/>
                          <a:ea typeface="Times New Roman"/>
                          <a:cs typeface="Times New Roman"/>
                        </a:rPr>
                        <a:t> Human Safety</a:t>
                      </a:r>
                      <a:endParaRPr lang="en-US" sz="800" b="1">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1000"/>
                        </a:spcAft>
                      </a:pPr>
                      <a:r>
                        <a:rPr lang="en-US" sz="800" b="1">
                          <a:solidFill>
                            <a:srgbClr val="000000"/>
                          </a:solidFill>
                          <a:latin typeface="Arial"/>
                          <a:ea typeface="Times New Roman"/>
                          <a:cs typeface="Times New Roman"/>
                        </a:rPr>
                        <a:t>Cost (Time)</a:t>
                      </a:r>
                      <a:endParaRPr lang="en-US" sz="800" b="1">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1000"/>
                        </a:spcAft>
                      </a:pPr>
                      <a:r>
                        <a:rPr lang="en-US" sz="800" b="1">
                          <a:solidFill>
                            <a:srgbClr val="000000"/>
                          </a:solidFill>
                          <a:latin typeface="Arial"/>
                          <a:ea typeface="Times New Roman"/>
                          <a:cs typeface="Times New Roman"/>
                        </a:rPr>
                        <a:t>Meets the Required Parameters</a:t>
                      </a:r>
                      <a:endParaRPr lang="en-US" sz="800" b="1">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9948">
                <a:tc>
                  <a:txBody>
                    <a:bodyPr/>
                    <a:lstStyle/>
                    <a:p>
                      <a:pPr>
                        <a:lnSpc>
                          <a:spcPct val="115000"/>
                        </a:lnSpc>
                      </a:pPr>
                      <a:endParaRPr lang="en-US" sz="800" b="1" dirty="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b="1">
                          <a:solidFill>
                            <a:srgbClr val="000000"/>
                          </a:solidFill>
                          <a:latin typeface="Arial"/>
                          <a:ea typeface="Times New Roman"/>
                          <a:cs typeface="Times New Roman"/>
                        </a:rPr>
                        <a:t>Water</a:t>
                      </a:r>
                      <a:endParaRPr lang="en-US" sz="800" b="1">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b="1" dirty="0">
                          <a:solidFill>
                            <a:srgbClr val="000000"/>
                          </a:solidFill>
                          <a:latin typeface="Arial"/>
                          <a:ea typeface="Times New Roman"/>
                          <a:cs typeface="Times New Roman"/>
                        </a:rPr>
                        <a:t>Wilderness</a:t>
                      </a:r>
                      <a:endParaRPr lang="en-US" sz="800" b="1" dirty="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b="1" dirty="0">
                          <a:solidFill>
                            <a:srgbClr val="000000"/>
                          </a:solidFill>
                          <a:latin typeface="Arial"/>
                          <a:ea typeface="Times New Roman"/>
                          <a:cs typeface="Times New Roman"/>
                        </a:rPr>
                        <a:t>Seabirds</a:t>
                      </a:r>
                      <a:endParaRPr lang="en-US" sz="800" b="1" dirty="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b="1" dirty="0">
                          <a:solidFill>
                            <a:srgbClr val="000000"/>
                          </a:solidFill>
                          <a:latin typeface="Arial"/>
                          <a:ea typeface="Times New Roman"/>
                          <a:cs typeface="Times New Roman"/>
                        </a:rPr>
                        <a:t>Salamanders</a:t>
                      </a:r>
                      <a:endParaRPr lang="en-US" sz="800" b="1" dirty="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b="1" dirty="0">
                          <a:solidFill>
                            <a:srgbClr val="000000"/>
                          </a:solidFill>
                          <a:latin typeface="Arial"/>
                          <a:ea typeface="Times New Roman"/>
                          <a:cs typeface="Times New Roman"/>
                        </a:rPr>
                        <a:t>Marine mammals</a:t>
                      </a:r>
                      <a:endParaRPr lang="en-US" sz="800" b="1" dirty="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800" b="1" dirty="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r>
                        <a:rPr lang="en-US" sz="800" b="1" dirty="0">
                          <a:solidFill>
                            <a:srgbClr val="000000"/>
                          </a:solidFill>
                          <a:latin typeface="Arial"/>
                          <a:ea typeface="Times New Roman"/>
                          <a:cs typeface="Times New Roman"/>
                        </a:rPr>
                        <a:t>Historical </a:t>
                      </a:r>
                      <a:endParaRPr lang="en-US" sz="800" b="1" dirty="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306320">
                <a:tc>
                  <a:txBody>
                    <a:bodyPr/>
                    <a:lstStyle/>
                    <a:p>
                      <a:pPr marL="0" marR="0">
                        <a:lnSpc>
                          <a:spcPct val="115000"/>
                        </a:lnSpc>
                        <a:spcBef>
                          <a:spcPts val="0"/>
                        </a:spcBef>
                        <a:spcAft>
                          <a:spcPts val="1000"/>
                        </a:spcAft>
                      </a:pPr>
                      <a:r>
                        <a:rPr lang="en-US" sz="700" b="1">
                          <a:solidFill>
                            <a:srgbClr val="000000"/>
                          </a:solidFill>
                          <a:latin typeface="Arial"/>
                          <a:ea typeface="Times New Roman"/>
                          <a:cs typeface="Times New Roman"/>
                        </a:rPr>
                        <a:t>Rodenticide Tools</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Brodifacoum-25</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Diphacinone-50</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Bromethalin</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Zinc phosphide</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Cholecalciferol</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Chlorophacinone</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Other diphacinone bait</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Warfarin</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Other brodifacoum bait</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Bromadiolone</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Difethialone</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a:lnSpc>
                          <a:spcPct val="115000"/>
                        </a:lnSpc>
                        <a:spcBef>
                          <a:spcPts val="0"/>
                        </a:spcBef>
                        <a:spcAft>
                          <a:spcPts val="1000"/>
                        </a:spcAft>
                      </a:pPr>
                      <a:r>
                        <a:rPr lang="en-US" sz="600" b="1">
                          <a:solidFill>
                            <a:srgbClr val="000000"/>
                          </a:solidFill>
                          <a:latin typeface="Arial"/>
                          <a:ea typeface="Times New Roman"/>
                          <a:cs typeface="Times New Roman"/>
                        </a:rPr>
                        <a:t>Rodenticide Delivery Method</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Aerial broadcast</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Hand broadcast</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Bait stations</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974">
                <a:tc>
                  <a:txBody>
                    <a:bodyPr/>
                    <a:lstStyle/>
                    <a:p>
                      <a:pPr marL="0" marR="0" indent="203200">
                        <a:lnSpc>
                          <a:spcPct val="115000"/>
                        </a:lnSpc>
                        <a:spcBef>
                          <a:spcPts val="0"/>
                        </a:spcBef>
                        <a:spcAft>
                          <a:spcPts val="1000"/>
                        </a:spcAft>
                      </a:pPr>
                      <a:r>
                        <a:rPr lang="en-US" sz="600">
                          <a:solidFill>
                            <a:srgbClr val="000000"/>
                          </a:solidFill>
                          <a:latin typeface="Arial"/>
                          <a:ea typeface="Times New Roman"/>
                          <a:cs typeface="Times New Roman"/>
                        </a:rPr>
                        <a:t>Broadcast/bait station </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a:lnSpc>
                          <a:spcPct val="115000"/>
                        </a:lnSpc>
                        <a:spcBef>
                          <a:spcPts val="0"/>
                        </a:spcBef>
                        <a:spcAft>
                          <a:spcPts val="1000"/>
                        </a:spcAft>
                      </a:pPr>
                      <a:r>
                        <a:rPr lang="en-US" sz="700" b="1">
                          <a:solidFill>
                            <a:srgbClr val="000000"/>
                          </a:solidFill>
                          <a:latin typeface="Arial"/>
                          <a:ea typeface="Times New Roman"/>
                          <a:cs typeface="Times New Roman"/>
                        </a:rPr>
                        <a:t>Trapping</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a:lnSpc>
                          <a:spcPct val="115000"/>
                        </a:lnSpc>
                        <a:spcBef>
                          <a:spcPts val="0"/>
                        </a:spcBef>
                        <a:spcAft>
                          <a:spcPts val="1000"/>
                        </a:spcAft>
                      </a:pPr>
                      <a:r>
                        <a:rPr lang="en-US" sz="700" b="1">
                          <a:solidFill>
                            <a:srgbClr val="000000"/>
                          </a:solidFill>
                          <a:latin typeface="Arial"/>
                          <a:ea typeface="Times New Roman"/>
                          <a:cs typeface="Times New Roman"/>
                        </a:rPr>
                        <a:t>Disease</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6320">
                <a:tc>
                  <a:txBody>
                    <a:bodyPr/>
                    <a:lstStyle/>
                    <a:p>
                      <a:pPr marL="0" marR="0">
                        <a:lnSpc>
                          <a:spcPct val="115000"/>
                        </a:lnSpc>
                        <a:spcBef>
                          <a:spcPts val="0"/>
                        </a:spcBef>
                        <a:spcAft>
                          <a:spcPts val="1000"/>
                        </a:spcAft>
                      </a:pPr>
                      <a:r>
                        <a:rPr lang="en-US" sz="700" b="1">
                          <a:solidFill>
                            <a:srgbClr val="000000"/>
                          </a:solidFill>
                          <a:latin typeface="Arial"/>
                          <a:ea typeface="Times New Roman"/>
                          <a:cs typeface="Times New Roman"/>
                        </a:rPr>
                        <a:t>Predator introduction</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3316">
                <a:tc>
                  <a:txBody>
                    <a:bodyPr/>
                    <a:lstStyle/>
                    <a:p>
                      <a:pPr marL="0" marR="0">
                        <a:lnSpc>
                          <a:spcPct val="115000"/>
                        </a:lnSpc>
                        <a:spcBef>
                          <a:spcPts val="0"/>
                        </a:spcBef>
                        <a:spcAft>
                          <a:spcPts val="1000"/>
                        </a:spcAft>
                      </a:pPr>
                      <a:r>
                        <a:rPr lang="en-US" sz="700" b="1">
                          <a:solidFill>
                            <a:srgbClr val="000000"/>
                          </a:solidFill>
                          <a:latin typeface="Arial"/>
                          <a:ea typeface="Times New Roman"/>
                          <a:cs typeface="Times New Roman"/>
                        </a:rPr>
                        <a:t>Sterilization</a:t>
                      </a:r>
                      <a:endParaRPr lang="en-US" sz="800">
                        <a:latin typeface="Calibri"/>
                        <a:ea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dirty="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pPr>
                      <a:endParaRPr lang="en-US" sz="800">
                        <a:latin typeface="Calibri"/>
                        <a:cs typeface="Times New Roman"/>
                      </a:endParaRPr>
                    </a:p>
                  </a:txBody>
                  <a:tcPr marL="48484" marR="4848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000"/>
                        </a:spcAft>
                      </a:pPr>
                      <a:endParaRPr lang="en-US" sz="600" dirty="0">
                        <a:solidFill>
                          <a:srgbClr val="000000"/>
                        </a:solidFill>
                        <a:latin typeface="Arial"/>
                        <a:ea typeface="Times New Roman"/>
                        <a:cs typeface="Times New Roman"/>
                      </a:endParaRPr>
                    </a:p>
                  </a:txBody>
                  <a:tcPr marL="48484" marR="4848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itle 4"/>
          <p:cNvSpPr>
            <a:spLocks noGrp="1"/>
          </p:cNvSpPr>
          <p:nvPr>
            <p:ph type="title"/>
          </p:nvPr>
        </p:nvSpPr>
        <p:spPr>
          <a:xfrm>
            <a:off x="152400" y="304800"/>
            <a:ext cx="8534400" cy="609600"/>
          </a:xfrm>
        </p:spPr>
        <p:txBody>
          <a:bodyPr>
            <a:normAutofit fontScale="90000"/>
          </a:bodyPr>
          <a:lstStyle/>
          <a:p>
            <a:r>
              <a:rPr lang="en-US" sz="2400" b="1" dirty="0" smtClean="0"/>
              <a:t>    SAMPLE MATRIX for ALTERNATIVE DESIGN - </a:t>
            </a:r>
            <a:r>
              <a:rPr lang="en-US" sz="2400" i="1" dirty="0" smtClean="0"/>
              <a:t>DRAFT</a:t>
            </a:r>
            <a:r>
              <a:rPr lang="en-US" sz="2400" b="1" dirty="0" smtClean="0"/>
              <a:t> – </a:t>
            </a:r>
            <a:r>
              <a:rPr lang="en-US" sz="2400" i="1" dirty="0" smtClean="0"/>
              <a:t>IN PROGRESS</a:t>
            </a:r>
            <a:endParaRPr lang="en-US"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838200"/>
            <a:ext cx="7772400" cy="1447800"/>
          </a:xfrm>
        </p:spPr>
        <p:txBody>
          <a:bodyPr>
            <a:normAutofit fontScale="90000"/>
          </a:bodyPr>
          <a:lstStyle/>
          <a:p>
            <a:r>
              <a:rPr lang="en-US" dirty="0" smtClean="0"/>
              <a:t>Your Input on the Draft EIS Alternative Selection Process</a:t>
            </a:r>
            <a:endParaRPr lang="en-US" dirty="0"/>
          </a:p>
        </p:txBody>
      </p:sp>
      <p:sp>
        <p:nvSpPr>
          <p:cNvPr id="3" name="Content Placeholder 2"/>
          <p:cNvSpPr>
            <a:spLocks noGrp="1"/>
          </p:cNvSpPr>
          <p:nvPr>
            <p:ph idx="1"/>
          </p:nvPr>
        </p:nvSpPr>
        <p:spPr>
          <a:xfrm>
            <a:off x="457200" y="2667000"/>
            <a:ext cx="8229600" cy="3657600"/>
          </a:xfrm>
        </p:spPr>
        <p:txBody>
          <a:bodyPr/>
          <a:lstStyle/>
          <a:p>
            <a:endParaRPr lang="en-US" dirty="0" smtClean="0"/>
          </a:p>
          <a:p>
            <a:r>
              <a:rPr lang="en-US" sz="2800" dirty="0" smtClean="0"/>
              <a:t>Please feel free to make any comments now </a:t>
            </a:r>
          </a:p>
          <a:p>
            <a:endParaRPr lang="en-US" sz="2800" dirty="0" smtClean="0"/>
          </a:p>
          <a:p>
            <a:r>
              <a:rPr lang="en-US" sz="2800" dirty="0" smtClean="0"/>
              <a:t>You can submit comments/suggestions on revising the process in writing to the USFWS by Aug. 10th   </a:t>
            </a:r>
            <a:endParaRPr lang="en-US" sz="2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8077200" cy="1962912"/>
          </a:xfrm>
        </p:spPr>
        <p:txBody>
          <a:bodyPr>
            <a:normAutofit/>
          </a:bodyPr>
          <a:lstStyle/>
          <a:p>
            <a:r>
              <a:rPr lang="en-US" sz="5400" i="1" dirty="0" smtClean="0"/>
              <a:t>THANKS FOR YOUR INPUT!!</a:t>
            </a:r>
            <a:endParaRPr lang="en-US" sz="5400" i="1" dirty="0"/>
          </a:p>
        </p:txBody>
      </p:sp>
      <p:sp>
        <p:nvSpPr>
          <p:cNvPr id="3" name="Content Placeholder 2"/>
          <p:cNvSpPr>
            <a:spLocks noGrp="1"/>
          </p:cNvSpPr>
          <p:nvPr>
            <p:ph idx="1"/>
          </p:nvPr>
        </p:nvSpPr>
        <p:spPr>
          <a:xfrm>
            <a:off x="457200" y="3352800"/>
            <a:ext cx="8229600" cy="2971800"/>
          </a:xfrm>
        </p:spPr>
        <p:txBody>
          <a:bodyPr>
            <a:normAutofit/>
          </a:bodyPr>
          <a:lstStyle/>
          <a:p>
            <a:pPr>
              <a:buNone/>
            </a:pPr>
            <a:r>
              <a:rPr lang="en-US" sz="3200" dirty="0" smtClean="0"/>
              <a:t>   </a:t>
            </a:r>
            <a:r>
              <a:rPr lang="en-US" sz="3200" b="1" i="1" dirty="0" smtClean="0">
                <a:solidFill>
                  <a:schemeClr val="bg2">
                    <a:lumMod val="50000"/>
                  </a:schemeClr>
                </a:solidFill>
              </a:rPr>
              <a:t>We appreciate your time, effort and expertise to help make the Restoration of the South Farallon Islands a successful and rewarding project!</a:t>
            </a:r>
            <a:endParaRPr lang="en-US" sz="3200" b="1" i="1" dirty="0">
              <a:solidFill>
                <a:schemeClr val="bg2">
                  <a:lumMod val="50000"/>
                </a:schemeClr>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SCN0040"/>
          <p:cNvPicPr>
            <a:picLocks noChangeAspect="1" noChangeArrowheads="1"/>
          </p:cNvPicPr>
          <p:nvPr/>
        </p:nvPicPr>
        <p:blipFill>
          <a:blip r:embed="rId3" cstate="screen"/>
          <a:srcRect/>
          <a:stretch>
            <a:fillRect/>
          </a:stretch>
        </p:blipFill>
        <p:spPr bwMode="auto">
          <a:xfrm>
            <a:off x="1574800" y="1504950"/>
            <a:ext cx="6121400" cy="4591050"/>
          </a:xfrm>
          <a:prstGeom prst="rect">
            <a:avLst/>
          </a:prstGeom>
          <a:ln>
            <a:noFill/>
          </a:ln>
          <a:effectLst>
            <a:outerShdw blurRad="292100" dist="139700" dir="2700000" algn="tl" rotWithShape="0">
              <a:srgbClr val="333333">
                <a:alpha val="65000"/>
              </a:srgbClr>
            </a:outerShdw>
          </a:effectLst>
        </p:spPr>
      </p:pic>
      <p:sp>
        <p:nvSpPr>
          <p:cNvPr id="5123" name="TextBox 5"/>
          <p:cNvSpPr txBox="1">
            <a:spLocks noChangeArrowheads="1"/>
          </p:cNvSpPr>
          <p:nvPr/>
        </p:nvSpPr>
        <p:spPr bwMode="auto">
          <a:xfrm>
            <a:off x="1321081" y="457200"/>
            <a:ext cx="6756120" cy="954107"/>
          </a:xfrm>
          <a:prstGeom prst="rect">
            <a:avLst/>
          </a:prstGeom>
          <a:noFill/>
          <a:ln w="9525">
            <a:noFill/>
            <a:miter lim="800000"/>
            <a:headEnd/>
            <a:tailEnd/>
          </a:ln>
        </p:spPr>
        <p:txBody>
          <a:bodyPr wrap="square">
            <a:spAutoFit/>
          </a:bodyPr>
          <a:lstStyle/>
          <a:p>
            <a:pPr algn="ctr"/>
            <a:r>
              <a:rPr lang="en-US" sz="2800" b="1" dirty="0">
                <a:solidFill>
                  <a:schemeClr val="tx2"/>
                </a:solidFill>
              </a:rPr>
              <a:t>South Farallon </a:t>
            </a:r>
            <a:r>
              <a:rPr lang="en-US" sz="2800" b="1" dirty="0" smtClean="0">
                <a:solidFill>
                  <a:schemeClr val="tx2"/>
                </a:solidFill>
              </a:rPr>
              <a:t>Islands</a:t>
            </a:r>
          </a:p>
          <a:p>
            <a:pPr algn="ctr"/>
            <a:r>
              <a:rPr lang="en-US" sz="2800" b="1" dirty="0" smtClean="0"/>
              <a:t>(Farallon National Wildlife Refuge)</a:t>
            </a:r>
            <a:endParaRPr lang="en-US" sz="2800" b="1" dirty="0"/>
          </a:p>
        </p:txBody>
      </p:sp>
      <p:sp>
        <p:nvSpPr>
          <p:cNvPr id="5124" name="TextBox 6"/>
          <p:cNvSpPr txBox="1">
            <a:spLocks noChangeArrowheads="1"/>
          </p:cNvSpPr>
          <p:nvPr/>
        </p:nvSpPr>
        <p:spPr bwMode="auto">
          <a:xfrm>
            <a:off x="1066800" y="6172200"/>
            <a:ext cx="7391400" cy="461665"/>
          </a:xfrm>
          <a:prstGeom prst="rect">
            <a:avLst/>
          </a:prstGeom>
          <a:noFill/>
          <a:ln w="9525">
            <a:noFill/>
            <a:miter lim="800000"/>
            <a:headEnd/>
            <a:tailEnd/>
          </a:ln>
        </p:spPr>
        <p:txBody>
          <a:bodyPr wrap="square">
            <a:spAutoFit/>
          </a:bodyPr>
          <a:lstStyle/>
          <a:p>
            <a:pPr marL="342900" indent="-342900"/>
            <a:r>
              <a:rPr lang="en-US" sz="2400" b="1" dirty="0" smtClean="0"/>
              <a:t>   Size: 120 </a:t>
            </a:r>
            <a:r>
              <a:rPr lang="en-US" sz="2400" b="1" dirty="0"/>
              <a:t>acres (49 </a:t>
            </a:r>
            <a:r>
              <a:rPr lang="en-US" sz="2400" b="1" dirty="0" smtClean="0"/>
              <a:t>ha); Very steep 370 </a:t>
            </a:r>
            <a:r>
              <a:rPr lang="en-US" sz="2400" b="1" dirty="0"/>
              <a:t>feet high </a:t>
            </a:r>
          </a:p>
        </p:txBody>
      </p:sp>
      <p:pic>
        <p:nvPicPr>
          <p:cNvPr id="5125" name="Picture 12" descr="fws"/>
          <p:cNvPicPr>
            <a:picLocks noChangeAspect="1" noChangeArrowheads="1"/>
          </p:cNvPicPr>
          <p:nvPr/>
        </p:nvPicPr>
        <p:blipFill>
          <a:blip r:embed="rId4" cstate="screen">
            <a:clrChange>
              <a:clrFrom>
                <a:srgbClr val="E91514"/>
              </a:clrFrom>
              <a:clrTo>
                <a:srgbClr val="E91514">
                  <a:alpha val="0"/>
                </a:srgbClr>
              </a:clrTo>
            </a:clrChange>
          </a:blip>
          <a:srcRect/>
          <a:stretch>
            <a:fillRect/>
          </a:stretch>
        </p:blipFill>
        <p:spPr bwMode="auto">
          <a:xfrm>
            <a:off x="6705600" y="5486400"/>
            <a:ext cx="932584" cy="5397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839200" cy="762000"/>
          </a:xfrm>
        </p:spPr>
        <p:txBody>
          <a:bodyPr>
            <a:normAutofit fontScale="90000"/>
          </a:bodyPr>
          <a:lstStyle/>
          <a:p>
            <a:r>
              <a:rPr lang="en-US" b="1" dirty="0" smtClean="0"/>
              <a:t>Current NEPA Timeline </a:t>
            </a:r>
            <a:r>
              <a:rPr lang="en-US" dirty="0" smtClean="0"/>
              <a:t>(</a:t>
            </a:r>
            <a:r>
              <a:rPr lang="en-US" i="1" dirty="0" smtClean="0"/>
              <a:t>pm Meeting</a:t>
            </a:r>
            <a:r>
              <a:rPr lang="en-US" dirty="0" smtClean="0"/>
              <a: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40982117"/>
              </p:ext>
            </p:extLst>
          </p:nvPr>
        </p:nvGraphicFramePr>
        <p:xfrm>
          <a:off x="1524000" y="1397000"/>
          <a:ext cx="6096000" cy="5090160"/>
        </p:xfrm>
        <a:graphic>
          <a:graphicData uri="http://schemas.openxmlformats.org/drawingml/2006/table">
            <a:tbl>
              <a:tblPr firstRow="1" bandRow="1">
                <a:tableStyleId>{5C22544A-7EE6-4342-B048-85BDC9FD1C3A}</a:tableStyleId>
              </a:tblPr>
              <a:tblGrid>
                <a:gridCol w="914400"/>
                <a:gridCol w="762000"/>
                <a:gridCol w="4419600"/>
              </a:tblGrid>
              <a:tr h="370840">
                <a:tc>
                  <a:txBody>
                    <a:bodyPr/>
                    <a:lstStyle/>
                    <a:p>
                      <a:r>
                        <a:rPr lang="en-US" dirty="0" smtClean="0">
                          <a:solidFill>
                            <a:schemeClr val="tx1"/>
                          </a:solidFill>
                        </a:rPr>
                        <a:t>2011</a:t>
                      </a:r>
                      <a:endParaRPr lang="en-US" dirty="0">
                        <a:solidFill>
                          <a:schemeClr val="tx1"/>
                        </a:solidFill>
                      </a:endParaRPr>
                    </a:p>
                  </a:txBody>
                  <a:tcPr>
                    <a:solidFill>
                      <a:schemeClr val="tx2">
                        <a:lumMod val="60000"/>
                        <a:lumOff val="40000"/>
                      </a:schemeClr>
                    </a:solidFill>
                  </a:tcPr>
                </a:tc>
                <a:tc>
                  <a:txBody>
                    <a:bodyPr/>
                    <a:lstStyle/>
                    <a:p>
                      <a:r>
                        <a:rPr lang="en-US" b="0" dirty="0" smtClean="0">
                          <a:solidFill>
                            <a:schemeClr val="tx1"/>
                          </a:solidFill>
                        </a:rPr>
                        <a:t>Aug</a:t>
                      </a:r>
                      <a:endParaRPr lang="en-US" b="0" dirty="0">
                        <a:solidFill>
                          <a:schemeClr val="tx1"/>
                        </a:solidFill>
                      </a:endParaRPr>
                    </a:p>
                  </a:txBody>
                  <a:tcPr>
                    <a:solidFill>
                      <a:schemeClr val="tx2">
                        <a:lumMod val="20000"/>
                        <a:lumOff val="80000"/>
                      </a:schemeClr>
                    </a:solidFill>
                  </a:tcPr>
                </a:tc>
                <a:tc>
                  <a:txBody>
                    <a:bodyPr/>
                    <a:lstStyle/>
                    <a:p>
                      <a:r>
                        <a:rPr lang="en-US" b="0" dirty="0" smtClean="0">
                          <a:solidFill>
                            <a:schemeClr val="tx1"/>
                          </a:solidFill>
                        </a:rPr>
                        <a:t>Select</a:t>
                      </a:r>
                      <a:r>
                        <a:rPr lang="en-US" b="0" baseline="0" dirty="0" smtClean="0">
                          <a:solidFill>
                            <a:schemeClr val="tx1"/>
                          </a:solidFill>
                        </a:rPr>
                        <a:t> and develop alternatives</a:t>
                      </a:r>
                      <a:endParaRPr lang="en-US" b="0"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Sept</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Partner review</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Oct</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Incorporate partner</a:t>
                      </a:r>
                      <a:r>
                        <a:rPr lang="en-US" baseline="0" dirty="0" smtClean="0">
                          <a:solidFill>
                            <a:schemeClr val="tx1"/>
                          </a:solidFill>
                        </a:rPr>
                        <a:t> comments</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Nov</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Release</a:t>
                      </a:r>
                      <a:r>
                        <a:rPr lang="en-US" baseline="0" dirty="0" smtClean="0">
                          <a:solidFill>
                            <a:schemeClr val="tx1"/>
                          </a:solidFill>
                        </a:rPr>
                        <a:t> Draft EIS for a</a:t>
                      </a:r>
                      <a:r>
                        <a:rPr lang="en-US" dirty="0" smtClean="0">
                          <a:solidFill>
                            <a:schemeClr val="tx1"/>
                          </a:solidFill>
                        </a:rPr>
                        <a:t>dministrative review</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Dec</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Revise Draft EIS</a:t>
                      </a:r>
                      <a:endParaRPr lang="en-US" dirty="0">
                        <a:solidFill>
                          <a:schemeClr val="tx1"/>
                        </a:solidFill>
                      </a:endParaRPr>
                    </a:p>
                  </a:txBody>
                  <a:tcPr>
                    <a:solidFill>
                      <a:srgbClr val="F2F7FC"/>
                    </a:solidFill>
                  </a:tcPr>
                </a:tc>
              </a:tr>
              <a:tr h="370840">
                <a:tc>
                  <a:txBody>
                    <a:bodyPr/>
                    <a:lstStyle/>
                    <a:p>
                      <a:r>
                        <a:rPr lang="en-US" b="1" dirty="0" smtClean="0">
                          <a:solidFill>
                            <a:schemeClr val="tx1"/>
                          </a:solidFill>
                        </a:rPr>
                        <a:t>2012</a:t>
                      </a:r>
                      <a:endParaRPr lang="en-US" b="1"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Jan</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Release Draft</a:t>
                      </a:r>
                      <a:r>
                        <a:rPr lang="en-US" baseline="0" dirty="0" smtClean="0">
                          <a:solidFill>
                            <a:schemeClr val="tx1"/>
                          </a:solidFill>
                        </a:rPr>
                        <a:t> EIS for public comment</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Feb</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Public comment period</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Mar</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                                        “</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Apr</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Revise Final</a:t>
                      </a:r>
                      <a:r>
                        <a:rPr lang="en-US" baseline="0" dirty="0" smtClean="0">
                          <a:solidFill>
                            <a:schemeClr val="tx1"/>
                          </a:solidFill>
                        </a:rPr>
                        <a:t> </a:t>
                      </a:r>
                      <a:r>
                        <a:rPr lang="en-US" dirty="0" smtClean="0">
                          <a:solidFill>
                            <a:schemeClr val="tx1"/>
                          </a:solidFill>
                        </a:rPr>
                        <a:t>EIS and publish NOA</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May</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Draft ROD</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Jun</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Release FEIS</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Jul</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Sign and release ROD</a:t>
                      </a:r>
                      <a:endParaRPr lang="en-US" dirty="0">
                        <a:solidFill>
                          <a:schemeClr val="tx1"/>
                        </a:solidFill>
                      </a:endParaRPr>
                    </a:p>
                  </a:txBody>
                  <a:tcPr>
                    <a:solidFill>
                      <a:srgbClr val="F2F7FC"/>
                    </a:solidFill>
                  </a:tcPr>
                </a:tc>
              </a:tr>
              <a:tr h="370840">
                <a:tc>
                  <a:txBody>
                    <a:bodyPr/>
                    <a:lstStyle/>
                    <a:p>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Aug</a:t>
                      </a:r>
                      <a:endParaRPr lang="en-US" dirty="0">
                        <a:solidFill>
                          <a:schemeClr val="tx1"/>
                        </a:solidFill>
                      </a:endParaRPr>
                    </a:p>
                  </a:txBody>
                  <a:tcPr>
                    <a:solidFill>
                      <a:schemeClr val="tx2">
                        <a:lumMod val="20000"/>
                        <a:lumOff val="80000"/>
                      </a:schemeClr>
                    </a:solidFill>
                  </a:tcPr>
                </a:tc>
                <a:tc>
                  <a:txBody>
                    <a:bodyPr/>
                    <a:lstStyle/>
                    <a:p>
                      <a:r>
                        <a:rPr lang="en-US" dirty="0" smtClean="0">
                          <a:solidFill>
                            <a:schemeClr val="tx1"/>
                          </a:solidFill>
                        </a:rPr>
                        <a:t>Contract</a:t>
                      </a:r>
                      <a:r>
                        <a:rPr lang="en-US" baseline="0" dirty="0" smtClean="0">
                          <a:solidFill>
                            <a:schemeClr val="tx1"/>
                          </a:solidFill>
                        </a:rPr>
                        <a:t> for writing Operation Plan and  conducting Implementation (~fall 2012)</a:t>
                      </a:r>
                      <a:endParaRPr lang="en-US" dirty="0">
                        <a:solidFill>
                          <a:schemeClr val="tx1"/>
                        </a:solidFill>
                      </a:endParaRPr>
                    </a:p>
                  </a:txBody>
                  <a:tcPr>
                    <a:solidFill>
                      <a:srgbClr val="F2F7FC"/>
                    </a:solidFill>
                  </a:tcPr>
                </a:tc>
              </a:tr>
            </a:tbl>
          </a:graphicData>
        </a:graphic>
      </p:graphicFrame>
    </p:spTree>
    <p:extLst>
      <p:ext uri="{BB962C8B-B14F-4D97-AF65-F5344CB8AC3E}">
        <p14:creationId xmlns:p14="http://schemas.microsoft.com/office/powerpoint/2010/main" val="10526319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igislandshot_[1].JPG"/>
          <p:cNvPicPr>
            <a:picLocks noChangeAspect="1"/>
          </p:cNvPicPr>
          <p:nvPr/>
        </p:nvPicPr>
        <p:blipFill>
          <a:blip r:embed="rId3" cstate="print"/>
          <a:stretch>
            <a:fillRect/>
          </a:stretch>
        </p:blipFill>
        <p:spPr>
          <a:xfrm>
            <a:off x="0" y="358223"/>
            <a:ext cx="9144000" cy="589017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0" name="Picture 8" descr="wegu copy"/>
          <p:cNvPicPr>
            <a:picLocks noChangeAspect="1" noChangeArrowheads="1"/>
          </p:cNvPicPr>
          <p:nvPr/>
        </p:nvPicPr>
        <p:blipFill>
          <a:blip r:embed="rId3" cstate="screen"/>
          <a:srcRect/>
          <a:stretch>
            <a:fillRect/>
          </a:stretch>
        </p:blipFill>
        <p:spPr bwMode="auto">
          <a:xfrm>
            <a:off x="4876800" y="2209800"/>
            <a:ext cx="1784351" cy="1828800"/>
          </a:xfrm>
          <a:prstGeom prst="rect">
            <a:avLst/>
          </a:prstGeom>
          <a:ln>
            <a:noFill/>
          </a:ln>
          <a:effectLst>
            <a:outerShdw blurRad="292100" dist="139700" dir="2700000" algn="tl" rotWithShape="0">
              <a:srgbClr val="333333">
                <a:alpha val="65000"/>
              </a:srgbClr>
            </a:outerShdw>
          </a:effectLst>
        </p:spPr>
      </p:pic>
      <p:pic>
        <p:nvPicPr>
          <p:cNvPr id="44037" name="Picture 5" descr="PIGU "/>
          <p:cNvPicPr>
            <a:picLocks noChangeAspect="1" noChangeArrowheads="1"/>
          </p:cNvPicPr>
          <p:nvPr/>
        </p:nvPicPr>
        <p:blipFill>
          <a:blip r:embed="rId4" cstate="screen"/>
          <a:srcRect/>
          <a:stretch>
            <a:fillRect/>
          </a:stretch>
        </p:blipFill>
        <p:spPr bwMode="auto">
          <a:xfrm>
            <a:off x="2665412" y="4191000"/>
            <a:ext cx="1677988" cy="2057400"/>
          </a:xfrm>
          <a:prstGeom prst="rect">
            <a:avLst/>
          </a:prstGeom>
          <a:ln>
            <a:noFill/>
          </a:ln>
          <a:effectLst>
            <a:outerShdw blurRad="292100" dist="139700" dir="2700000" algn="tl" rotWithShape="0">
              <a:srgbClr val="333333">
                <a:alpha val="65000"/>
              </a:srgbClr>
            </a:outerShdw>
          </a:effectLst>
        </p:spPr>
      </p:pic>
      <p:sp>
        <p:nvSpPr>
          <p:cNvPr id="6148" name="TextBox 3"/>
          <p:cNvSpPr txBox="1">
            <a:spLocks noChangeArrowheads="1"/>
          </p:cNvSpPr>
          <p:nvPr/>
        </p:nvSpPr>
        <p:spPr bwMode="auto">
          <a:xfrm>
            <a:off x="2491365" y="609600"/>
            <a:ext cx="4693914" cy="1077218"/>
          </a:xfrm>
          <a:prstGeom prst="rect">
            <a:avLst/>
          </a:prstGeom>
          <a:noFill/>
          <a:ln w="9525">
            <a:noFill/>
            <a:miter lim="800000"/>
            <a:headEnd/>
            <a:tailEnd/>
          </a:ln>
        </p:spPr>
        <p:txBody>
          <a:bodyPr wrap="none">
            <a:spAutoFit/>
          </a:bodyPr>
          <a:lstStyle/>
          <a:p>
            <a:pPr algn="ctr"/>
            <a:r>
              <a:rPr lang="en-US" b="1" dirty="0" smtClean="0">
                <a:latin typeface="+mj-lt"/>
              </a:rPr>
              <a:t>300,000 </a:t>
            </a:r>
            <a:r>
              <a:rPr lang="en-US" b="1" dirty="0">
                <a:latin typeface="+mj-lt"/>
              </a:rPr>
              <a:t>Breeding Seabirds</a:t>
            </a:r>
          </a:p>
          <a:p>
            <a:pPr algn="ctr"/>
            <a:r>
              <a:rPr lang="en-US" b="1" dirty="0">
                <a:latin typeface="+mj-lt"/>
              </a:rPr>
              <a:t>13 Species</a:t>
            </a:r>
          </a:p>
        </p:txBody>
      </p:sp>
      <p:pic>
        <p:nvPicPr>
          <p:cNvPr id="6149" name="Picture 5" descr="Rhinoceros Auklet SE Farallon Island 06-30-08 780"/>
          <p:cNvPicPr>
            <a:picLocks noChangeAspect="1" noChangeArrowheads="1"/>
          </p:cNvPicPr>
          <p:nvPr/>
        </p:nvPicPr>
        <p:blipFill>
          <a:blip r:embed="rId5" cstate="screen"/>
          <a:srcRect/>
          <a:stretch>
            <a:fillRect/>
          </a:stretch>
        </p:blipFill>
        <p:spPr bwMode="auto">
          <a:xfrm>
            <a:off x="4724400" y="4495800"/>
            <a:ext cx="1971675" cy="1752600"/>
          </a:xfrm>
          <a:prstGeom prst="rect">
            <a:avLst/>
          </a:prstGeom>
          <a:ln>
            <a:noFill/>
          </a:ln>
          <a:effectLst>
            <a:outerShdw blurRad="292100" dist="139700" dir="2700000" algn="tl" rotWithShape="0">
              <a:srgbClr val="333333">
                <a:alpha val="65000"/>
              </a:srgbClr>
            </a:outerShdw>
          </a:effectLst>
        </p:spPr>
      </p:pic>
      <p:pic>
        <p:nvPicPr>
          <p:cNvPr id="6150" name="Picture 4" descr="Cassin's Auklet SE Farallon Island 06-30-08 765"/>
          <p:cNvPicPr>
            <a:picLocks noChangeAspect="1" noChangeArrowheads="1"/>
          </p:cNvPicPr>
          <p:nvPr/>
        </p:nvPicPr>
        <p:blipFill>
          <a:blip r:embed="rId6" cstate="screen"/>
          <a:srcRect/>
          <a:stretch>
            <a:fillRect/>
          </a:stretch>
        </p:blipFill>
        <p:spPr bwMode="auto">
          <a:xfrm>
            <a:off x="6934200" y="4495800"/>
            <a:ext cx="1967956" cy="1752600"/>
          </a:xfrm>
          <a:prstGeom prst="rect">
            <a:avLst/>
          </a:prstGeom>
          <a:ln>
            <a:noFill/>
          </a:ln>
          <a:effectLst>
            <a:outerShdw blurRad="292100" dist="139700" dir="2700000" algn="tl" rotWithShape="0">
              <a:srgbClr val="333333">
                <a:alpha val="65000"/>
              </a:srgbClr>
            </a:outerShdw>
          </a:effectLst>
        </p:spPr>
      </p:pic>
      <p:pic>
        <p:nvPicPr>
          <p:cNvPr id="6151" name="Picture 5" descr="DSCN2538"/>
          <p:cNvPicPr>
            <a:picLocks noGrp="1" noChangeAspect="1" noChangeArrowheads="1"/>
          </p:cNvPicPr>
          <p:nvPr>
            <p:ph idx="1"/>
          </p:nvPr>
        </p:nvPicPr>
        <p:blipFill>
          <a:blip r:embed="rId7" cstate="screen"/>
          <a:srcRect/>
          <a:stretch>
            <a:fillRect/>
          </a:stretch>
        </p:blipFill>
        <p:spPr>
          <a:xfrm>
            <a:off x="228600" y="4191000"/>
            <a:ext cx="1905000" cy="2057400"/>
          </a:xfrm>
          <a:prstGeom prst="rect">
            <a:avLst/>
          </a:prstGeom>
          <a:ln>
            <a:noFill/>
          </a:ln>
          <a:effectLst>
            <a:outerShdw blurRad="292100" dist="139700" dir="2700000" algn="tl" rotWithShape="0">
              <a:srgbClr val="333333">
                <a:alpha val="65000"/>
              </a:srgbClr>
            </a:outerShdw>
          </a:effectLst>
        </p:spPr>
      </p:pic>
      <p:pic>
        <p:nvPicPr>
          <p:cNvPr id="6152" name="Picture 4" descr="Brandt's Cormorant SE Farallon Island 06-22-08 159"/>
          <p:cNvPicPr>
            <a:picLocks noChangeAspect="1" noChangeArrowheads="1"/>
          </p:cNvPicPr>
          <p:nvPr/>
        </p:nvPicPr>
        <p:blipFill>
          <a:blip r:embed="rId8" cstate="screen"/>
          <a:srcRect/>
          <a:stretch>
            <a:fillRect/>
          </a:stretch>
        </p:blipFill>
        <p:spPr bwMode="auto">
          <a:xfrm>
            <a:off x="304800" y="2209800"/>
            <a:ext cx="2067983" cy="1550987"/>
          </a:xfrm>
          <a:prstGeom prst="rect">
            <a:avLst/>
          </a:prstGeom>
          <a:ln>
            <a:noFill/>
          </a:ln>
          <a:effectLst>
            <a:outerShdw blurRad="292100" dist="139700" dir="2700000" algn="tl" rotWithShape="0">
              <a:srgbClr val="333333">
                <a:alpha val="65000"/>
              </a:srgbClr>
            </a:outerShdw>
          </a:effectLst>
        </p:spPr>
      </p:pic>
      <p:pic>
        <p:nvPicPr>
          <p:cNvPr id="6153" name="Picture 4" descr="IMG_3267"/>
          <p:cNvPicPr>
            <a:picLocks noChangeAspect="1" noChangeArrowheads="1"/>
          </p:cNvPicPr>
          <p:nvPr/>
        </p:nvPicPr>
        <p:blipFill>
          <a:blip r:embed="rId9" cstate="screen"/>
          <a:srcRect/>
          <a:stretch>
            <a:fillRect/>
          </a:stretch>
        </p:blipFill>
        <p:spPr bwMode="auto">
          <a:xfrm>
            <a:off x="6934200" y="2209800"/>
            <a:ext cx="1992804" cy="1752600"/>
          </a:xfrm>
          <a:prstGeom prst="rect">
            <a:avLst/>
          </a:prstGeom>
          <a:ln>
            <a:noFill/>
          </a:ln>
          <a:effectLst>
            <a:outerShdw blurRad="292100" dist="139700" dir="2700000" algn="tl" rotWithShape="0">
              <a:srgbClr val="333333">
                <a:alpha val="65000"/>
              </a:srgbClr>
            </a:outerShdw>
          </a:effectLst>
        </p:spPr>
      </p:pic>
      <p:pic>
        <p:nvPicPr>
          <p:cNvPr id="6154" name="Picture 5" descr="IMG_7809"/>
          <p:cNvPicPr>
            <a:picLocks noChangeAspect="1" noChangeArrowheads="1"/>
          </p:cNvPicPr>
          <p:nvPr/>
        </p:nvPicPr>
        <p:blipFill>
          <a:blip r:embed="rId10" cstate="screen"/>
          <a:srcRect/>
          <a:stretch>
            <a:fillRect/>
          </a:stretch>
        </p:blipFill>
        <p:spPr bwMode="auto">
          <a:xfrm>
            <a:off x="2667000" y="2209800"/>
            <a:ext cx="1828800" cy="1756833"/>
          </a:xfrm>
          <a:prstGeom prst="rect">
            <a:avLst/>
          </a:prstGeom>
          <a:ln>
            <a:noFill/>
          </a:ln>
          <a:effectLst>
            <a:outerShdw blurRad="292100" dist="139700" dir="2700000" algn="tl" rotWithShape="0">
              <a:srgbClr val="333333">
                <a:alpha val="65000"/>
              </a:srgbClr>
            </a:outerShdw>
          </a:effectLst>
        </p:spPr>
      </p:pic>
      <p:sp>
        <p:nvSpPr>
          <p:cNvPr id="6155" name="TextBox 4"/>
          <p:cNvSpPr txBox="1">
            <a:spLocks noChangeArrowheads="1"/>
          </p:cNvSpPr>
          <p:nvPr/>
        </p:nvSpPr>
        <p:spPr bwMode="auto">
          <a:xfrm>
            <a:off x="261150" y="1752600"/>
            <a:ext cx="2024850" cy="369332"/>
          </a:xfrm>
          <a:prstGeom prst="rect">
            <a:avLst/>
          </a:prstGeom>
          <a:noFill/>
          <a:ln w="9525">
            <a:noFill/>
            <a:miter lim="800000"/>
            <a:headEnd/>
            <a:tailEnd/>
          </a:ln>
        </p:spPr>
        <p:txBody>
          <a:bodyPr wrap="none">
            <a:spAutoFit/>
          </a:bodyPr>
          <a:lstStyle/>
          <a:p>
            <a:r>
              <a:rPr lang="en-US" sz="1800" dirty="0">
                <a:latin typeface="+mn-lt"/>
              </a:rPr>
              <a:t>Brandt’s Cormorant</a:t>
            </a:r>
          </a:p>
        </p:txBody>
      </p:sp>
      <p:sp>
        <p:nvSpPr>
          <p:cNvPr id="6156" name="TextBox 22"/>
          <p:cNvSpPr txBox="1">
            <a:spLocks noChangeArrowheads="1"/>
          </p:cNvSpPr>
          <p:nvPr/>
        </p:nvSpPr>
        <p:spPr bwMode="auto">
          <a:xfrm>
            <a:off x="2625736" y="1752600"/>
            <a:ext cx="1870064" cy="369332"/>
          </a:xfrm>
          <a:prstGeom prst="rect">
            <a:avLst/>
          </a:prstGeom>
          <a:noFill/>
          <a:ln w="9525">
            <a:noFill/>
            <a:miter lim="800000"/>
            <a:headEnd/>
            <a:tailEnd/>
          </a:ln>
        </p:spPr>
        <p:txBody>
          <a:bodyPr wrap="none">
            <a:spAutoFit/>
          </a:bodyPr>
          <a:lstStyle/>
          <a:p>
            <a:r>
              <a:rPr lang="en-US" sz="1800" dirty="0">
                <a:latin typeface="+mn-lt"/>
              </a:rPr>
              <a:t>Ashy Storm-Petrel</a:t>
            </a:r>
          </a:p>
        </p:txBody>
      </p:sp>
      <p:sp>
        <p:nvSpPr>
          <p:cNvPr id="6157" name="TextBox 23"/>
          <p:cNvSpPr txBox="1">
            <a:spLocks noChangeArrowheads="1"/>
          </p:cNvSpPr>
          <p:nvPr/>
        </p:nvSpPr>
        <p:spPr bwMode="auto">
          <a:xfrm>
            <a:off x="5074757" y="1752600"/>
            <a:ext cx="1402243" cy="369332"/>
          </a:xfrm>
          <a:prstGeom prst="rect">
            <a:avLst/>
          </a:prstGeom>
          <a:noFill/>
          <a:ln w="9525">
            <a:noFill/>
            <a:miter lim="800000"/>
            <a:headEnd/>
            <a:tailEnd/>
          </a:ln>
        </p:spPr>
        <p:txBody>
          <a:bodyPr wrap="none">
            <a:spAutoFit/>
          </a:bodyPr>
          <a:lstStyle/>
          <a:p>
            <a:r>
              <a:rPr lang="en-US" sz="1800" dirty="0">
                <a:latin typeface="+mn-lt"/>
              </a:rPr>
              <a:t>Western Gull</a:t>
            </a:r>
          </a:p>
        </p:txBody>
      </p:sp>
      <p:sp>
        <p:nvSpPr>
          <p:cNvPr id="6158" name="TextBox 24"/>
          <p:cNvSpPr txBox="1">
            <a:spLocks noChangeArrowheads="1"/>
          </p:cNvSpPr>
          <p:nvPr/>
        </p:nvSpPr>
        <p:spPr bwMode="auto">
          <a:xfrm>
            <a:off x="304800" y="6336268"/>
            <a:ext cx="1686872" cy="369332"/>
          </a:xfrm>
          <a:prstGeom prst="rect">
            <a:avLst/>
          </a:prstGeom>
          <a:noFill/>
          <a:ln w="9525">
            <a:noFill/>
            <a:miter lim="800000"/>
            <a:headEnd/>
            <a:tailEnd/>
          </a:ln>
        </p:spPr>
        <p:txBody>
          <a:bodyPr wrap="none">
            <a:spAutoFit/>
          </a:bodyPr>
          <a:lstStyle/>
          <a:p>
            <a:r>
              <a:rPr lang="en-US" sz="1800" dirty="0">
                <a:latin typeface="+mn-lt"/>
              </a:rPr>
              <a:t>Common Murre</a:t>
            </a:r>
          </a:p>
        </p:txBody>
      </p:sp>
      <p:sp>
        <p:nvSpPr>
          <p:cNvPr id="6159" name="TextBox 25"/>
          <p:cNvSpPr txBox="1">
            <a:spLocks noChangeArrowheads="1"/>
          </p:cNvSpPr>
          <p:nvPr/>
        </p:nvSpPr>
        <p:spPr bwMode="auto">
          <a:xfrm>
            <a:off x="2619427" y="6324600"/>
            <a:ext cx="1800173" cy="369332"/>
          </a:xfrm>
          <a:prstGeom prst="rect">
            <a:avLst/>
          </a:prstGeom>
          <a:noFill/>
          <a:ln w="9525">
            <a:noFill/>
            <a:miter lim="800000"/>
            <a:headEnd/>
            <a:tailEnd/>
          </a:ln>
        </p:spPr>
        <p:txBody>
          <a:bodyPr wrap="none">
            <a:spAutoFit/>
          </a:bodyPr>
          <a:lstStyle/>
          <a:p>
            <a:r>
              <a:rPr lang="en-US" sz="1800" dirty="0">
                <a:latin typeface="+mn-lt"/>
              </a:rPr>
              <a:t>Pigeon Guillemot</a:t>
            </a:r>
          </a:p>
        </p:txBody>
      </p:sp>
      <p:sp>
        <p:nvSpPr>
          <p:cNvPr id="6160" name="TextBox 26"/>
          <p:cNvSpPr txBox="1">
            <a:spLocks noChangeArrowheads="1"/>
          </p:cNvSpPr>
          <p:nvPr/>
        </p:nvSpPr>
        <p:spPr bwMode="auto">
          <a:xfrm>
            <a:off x="7239000" y="1752600"/>
            <a:ext cx="1752600" cy="369332"/>
          </a:xfrm>
          <a:prstGeom prst="rect">
            <a:avLst/>
          </a:prstGeom>
          <a:noFill/>
          <a:ln w="9525">
            <a:noFill/>
            <a:miter lim="800000"/>
            <a:headEnd/>
            <a:tailEnd/>
          </a:ln>
        </p:spPr>
        <p:txBody>
          <a:bodyPr wrap="square">
            <a:spAutoFit/>
          </a:bodyPr>
          <a:lstStyle/>
          <a:p>
            <a:r>
              <a:rPr lang="en-US" sz="1800" dirty="0" smtClean="0">
                <a:latin typeface="+mn-lt"/>
              </a:rPr>
              <a:t>Tufted Puffin</a:t>
            </a:r>
            <a:endParaRPr lang="en-US" sz="1800" dirty="0">
              <a:latin typeface="+mn-lt"/>
            </a:endParaRPr>
          </a:p>
        </p:txBody>
      </p:sp>
      <p:sp>
        <p:nvSpPr>
          <p:cNvPr id="6161" name="TextBox 27"/>
          <p:cNvSpPr txBox="1">
            <a:spLocks noChangeArrowheads="1"/>
          </p:cNvSpPr>
          <p:nvPr/>
        </p:nvSpPr>
        <p:spPr bwMode="auto">
          <a:xfrm>
            <a:off x="7124449" y="6324600"/>
            <a:ext cx="1562351" cy="369332"/>
          </a:xfrm>
          <a:prstGeom prst="rect">
            <a:avLst/>
          </a:prstGeom>
          <a:noFill/>
          <a:ln w="9525">
            <a:noFill/>
            <a:miter lim="800000"/>
            <a:headEnd/>
            <a:tailEnd/>
          </a:ln>
        </p:spPr>
        <p:txBody>
          <a:bodyPr wrap="none">
            <a:spAutoFit/>
          </a:bodyPr>
          <a:lstStyle/>
          <a:p>
            <a:r>
              <a:rPr lang="en-US" sz="1800" dirty="0">
                <a:latin typeface="+mn-lt"/>
              </a:rPr>
              <a:t>Cassin’s Auklet</a:t>
            </a:r>
          </a:p>
        </p:txBody>
      </p:sp>
      <p:sp>
        <p:nvSpPr>
          <p:cNvPr id="6162" name="TextBox 28"/>
          <p:cNvSpPr txBox="1">
            <a:spLocks noChangeArrowheads="1"/>
          </p:cNvSpPr>
          <p:nvPr/>
        </p:nvSpPr>
        <p:spPr bwMode="auto">
          <a:xfrm>
            <a:off x="4800600" y="6324600"/>
            <a:ext cx="2057400" cy="369332"/>
          </a:xfrm>
          <a:prstGeom prst="rect">
            <a:avLst/>
          </a:prstGeom>
          <a:noFill/>
          <a:ln w="9525">
            <a:noFill/>
            <a:miter lim="800000"/>
            <a:headEnd/>
            <a:tailEnd/>
          </a:ln>
        </p:spPr>
        <p:txBody>
          <a:bodyPr wrap="square">
            <a:spAutoFit/>
          </a:bodyPr>
          <a:lstStyle/>
          <a:p>
            <a:r>
              <a:rPr lang="en-US" sz="1800" dirty="0" smtClean="0">
                <a:latin typeface="+mn-lt"/>
              </a:rPr>
              <a:t>Rhinoceros Auklet</a:t>
            </a:r>
            <a:endParaRPr lang="en-US" sz="180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descr="300 ANL 954"/>
          <p:cNvPicPr>
            <a:picLocks noChangeAspect="1" noChangeArrowheads="1"/>
          </p:cNvPicPr>
          <p:nvPr/>
        </p:nvPicPr>
        <p:blipFill>
          <a:blip r:embed="rId3" cstate="screen"/>
          <a:srcRect/>
          <a:stretch>
            <a:fillRect/>
          </a:stretch>
        </p:blipFill>
        <p:spPr bwMode="auto">
          <a:xfrm>
            <a:off x="304800" y="4343400"/>
            <a:ext cx="2808287" cy="1836816"/>
          </a:xfrm>
          <a:prstGeom prst="rect">
            <a:avLst/>
          </a:prstGeom>
          <a:ln>
            <a:noFill/>
          </a:ln>
          <a:effectLst>
            <a:outerShdw blurRad="292100" dist="139700" dir="2700000" algn="tl" rotWithShape="0">
              <a:srgbClr val="333333">
                <a:alpha val="65000"/>
              </a:srgbClr>
            </a:outerShdw>
          </a:effectLst>
        </p:spPr>
      </p:pic>
      <p:pic>
        <p:nvPicPr>
          <p:cNvPr id="5" name="Picture 16" descr="phoca 2"/>
          <p:cNvPicPr>
            <a:picLocks noChangeAspect="1" noChangeArrowheads="1"/>
          </p:cNvPicPr>
          <p:nvPr/>
        </p:nvPicPr>
        <p:blipFill>
          <a:blip r:embed="rId4" cstate="screen"/>
          <a:srcRect/>
          <a:stretch>
            <a:fillRect/>
          </a:stretch>
        </p:blipFill>
        <p:spPr bwMode="auto">
          <a:xfrm>
            <a:off x="3352800" y="2743200"/>
            <a:ext cx="2293938" cy="2743200"/>
          </a:xfrm>
          <a:prstGeom prst="rect">
            <a:avLst/>
          </a:prstGeom>
          <a:ln>
            <a:noFill/>
          </a:ln>
          <a:effectLst>
            <a:outerShdw blurRad="292100" dist="139700" dir="2700000" algn="tl" rotWithShape="0">
              <a:srgbClr val="333333">
                <a:alpha val="65000"/>
              </a:srgbClr>
            </a:outerShdw>
          </a:effectLst>
        </p:spPr>
      </p:pic>
      <p:pic>
        <p:nvPicPr>
          <p:cNvPr id="7172" name="Picture 4" descr="California Sea Lion SE Farallon Island 07-04-08 1795"/>
          <p:cNvPicPr>
            <a:picLocks noChangeAspect="1" noChangeArrowheads="1"/>
          </p:cNvPicPr>
          <p:nvPr/>
        </p:nvPicPr>
        <p:blipFill>
          <a:blip r:embed="rId5" cstate="screen"/>
          <a:srcRect/>
          <a:stretch>
            <a:fillRect/>
          </a:stretch>
        </p:blipFill>
        <p:spPr bwMode="auto">
          <a:xfrm>
            <a:off x="381000" y="2286000"/>
            <a:ext cx="2635250" cy="1757285"/>
          </a:xfrm>
          <a:prstGeom prst="rect">
            <a:avLst/>
          </a:prstGeom>
          <a:ln>
            <a:noFill/>
          </a:ln>
          <a:effectLst>
            <a:outerShdw blurRad="292100" dist="139700" dir="2700000" algn="tl" rotWithShape="0">
              <a:srgbClr val="333333">
                <a:alpha val="65000"/>
              </a:srgbClr>
            </a:outerShdw>
          </a:effectLst>
        </p:spPr>
      </p:pic>
      <p:pic>
        <p:nvPicPr>
          <p:cNvPr id="7173" name="Picture 6" descr="Steller's Sea Lion SE Farallon Island 06-27-08 020"/>
          <p:cNvPicPr>
            <a:picLocks noChangeAspect="1" noChangeArrowheads="1"/>
          </p:cNvPicPr>
          <p:nvPr/>
        </p:nvPicPr>
        <p:blipFill>
          <a:blip r:embed="rId6" cstate="screen"/>
          <a:srcRect/>
          <a:stretch>
            <a:fillRect/>
          </a:stretch>
        </p:blipFill>
        <p:spPr bwMode="auto">
          <a:xfrm>
            <a:off x="6019800" y="2286000"/>
            <a:ext cx="2743200" cy="1828800"/>
          </a:xfrm>
          <a:prstGeom prst="rect">
            <a:avLst/>
          </a:prstGeom>
          <a:ln>
            <a:noFill/>
          </a:ln>
          <a:effectLst>
            <a:outerShdw blurRad="292100" dist="139700" dir="2700000" algn="tl" rotWithShape="0">
              <a:srgbClr val="333333">
                <a:alpha val="65000"/>
              </a:srgbClr>
            </a:outerShdw>
          </a:effectLst>
        </p:spPr>
      </p:pic>
      <p:pic>
        <p:nvPicPr>
          <p:cNvPr id="7174" name="Picture 4" descr="Callorhinos Group1"/>
          <p:cNvPicPr>
            <a:picLocks noChangeAspect="1" noChangeArrowheads="1"/>
          </p:cNvPicPr>
          <p:nvPr/>
        </p:nvPicPr>
        <p:blipFill>
          <a:blip r:embed="rId7" cstate="screen"/>
          <a:srcRect/>
          <a:stretch>
            <a:fillRect/>
          </a:stretch>
        </p:blipFill>
        <p:spPr bwMode="auto">
          <a:xfrm>
            <a:off x="6019800" y="4343400"/>
            <a:ext cx="2743200" cy="1828800"/>
          </a:xfrm>
          <a:prstGeom prst="rect">
            <a:avLst/>
          </a:prstGeom>
          <a:ln>
            <a:noFill/>
          </a:ln>
          <a:effectLst>
            <a:outerShdw blurRad="292100" dist="139700" dir="2700000" algn="tl" rotWithShape="0">
              <a:srgbClr val="333333">
                <a:alpha val="65000"/>
              </a:srgbClr>
            </a:outerShdw>
          </a:effectLst>
        </p:spPr>
      </p:pic>
      <p:sp>
        <p:nvSpPr>
          <p:cNvPr id="7175" name="TextBox 8"/>
          <p:cNvSpPr txBox="1">
            <a:spLocks noChangeArrowheads="1"/>
          </p:cNvSpPr>
          <p:nvPr/>
        </p:nvSpPr>
        <p:spPr bwMode="auto">
          <a:xfrm>
            <a:off x="2514600" y="838200"/>
            <a:ext cx="4433650" cy="1077218"/>
          </a:xfrm>
          <a:prstGeom prst="rect">
            <a:avLst/>
          </a:prstGeom>
          <a:noFill/>
          <a:ln w="9525">
            <a:noFill/>
            <a:miter lim="800000"/>
            <a:headEnd/>
            <a:tailEnd/>
          </a:ln>
        </p:spPr>
        <p:txBody>
          <a:bodyPr wrap="none">
            <a:spAutoFit/>
          </a:bodyPr>
          <a:lstStyle/>
          <a:p>
            <a:pPr algn="ctr"/>
            <a:r>
              <a:rPr lang="en-US" b="1" dirty="0" smtClean="0">
                <a:latin typeface="+mj-lt"/>
              </a:rPr>
              <a:t>Five Species </a:t>
            </a:r>
            <a:r>
              <a:rPr lang="en-US" b="1" dirty="0">
                <a:latin typeface="+mj-lt"/>
              </a:rPr>
              <a:t>of </a:t>
            </a:r>
            <a:r>
              <a:rPr lang="en-US" b="1" dirty="0" smtClean="0">
                <a:latin typeface="+mj-lt"/>
              </a:rPr>
              <a:t>Pinnipeds</a:t>
            </a:r>
            <a:endParaRPr lang="en-US" b="1" dirty="0">
              <a:latin typeface="+mj-lt"/>
            </a:endParaRPr>
          </a:p>
          <a:p>
            <a:pPr algn="ctr"/>
            <a:r>
              <a:rPr lang="en-US" b="1" dirty="0">
                <a:latin typeface="+mj-lt"/>
              </a:rPr>
              <a:t>~3,000 – 6,000 </a:t>
            </a:r>
            <a:r>
              <a:rPr lang="en-US" b="1" dirty="0" smtClean="0">
                <a:latin typeface="+mj-lt"/>
              </a:rPr>
              <a:t>Animals</a:t>
            </a:r>
            <a:endParaRPr lang="en-US" b="1" dirty="0">
              <a:latin typeface="+mj-lt"/>
            </a:endParaRPr>
          </a:p>
        </p:txBody>
      </p:sp>
      <p:sp>
        <p:nvSpPr>
          <p:cNvPr id="7176" name="TextBox 9"/>
          <p:cNvSpPr txBox="1">
            <a:spLocks noChangeArrowheads="1"/>
          </p:cNvSpPr>
          <p:nvPr/>
        </p:nvSpPr>
        <p:spPr bwMode="auto">
          <a:xfrm>
            <a:off x="681367" y="1840468"/>
            <a:ext cx="1909433" cy="369332"/>
          </a:xfrm>
          <a:prstGeom prst="rect">
            <a:avLst/>
          </a:prstGeom>
          <a:noFill/>
          <a:ln w="9525">
            <a:noFill/>
            <a:miter lim="800000"/>
            <a:headEnd/>
            <a:tailEnd/>
          </a:ln>
        </p:spPr>
        <p:txBody>
          <a:bodyPr wrap="none">
            <a:spAutoFit/>
          </a:bodyPr>
          <a:lstStyle/>
          <a:p>
            <a:r>
              <a:rPr lang="en-US" sz="1800" dirty="0">
                <a:latin typeface="+mn-lt"/>
              </a:rPr>
              <a:t>California Sea Lion</a:t>
            </a:r>
          </a:p>
        </p:txBody>
      </p:sp>
      <p:sp>
        <p:nvSpPr>
          <p:cNvPr id="7177" name="TextBox 10"/>
          <p:cNvSpPr txBox="1">
            <a:spLocks noChangeArrowheads="1"/>
          </p:cNvSpPr>
          <p:nvPr/>
        </p:nvSpPr>
        <p:spPr bwMode="auto">
          <a:xfrm>
            <a:off x="5982841" y="1828800"/>
            <a:ext cx="2856359" cy="369332"/>
          </a:xfrm>
          <a:prstGeom prst="rect">
            <a:avLst/>
          </a:prstGeom>
          <a:noFill/>
          <a:ln w="9525">
            <a:noFill/>
            <a:miter lim="800000"/>
            <a:headEnd/>
            <a:tailEnd/>
          </a:ln>
        </p:spPr>
        <p:txBody>
          <a:bodyPr wrap="none">
            <a:spAutoFit/>
          </a:bodyPr>
          <a:lstStyle/>
          <a:p>
            <a:r>
              <a:rPr lang="en-US" sz="1800" dirty="0">
                <a:latin typeface="+mn-lt"/>
              </a:rPr>
              <a:t>Steller Sea Lion (threatened)</a:t>
            </a:r>
          </a:p>
        </p:txBody>
      </p:sp>
      <p:sp>
        <p:nvSpPr>
          <p:cNvPr id="7178" name="TextBox 11"/>
          <p:cNvSpPr txBox="1">
            <a:spLocks noChangeArrowheads="1"/>
          </p:cNvSpPr>
          <p:nvPr/>
        </p:nvSpPr>
        <p:spPr bwMode="auto">
          <a:xfrm>
            <a:off x="381000" y="6259512"/>
            <a:ext cx="2373855" cy="369332"/>
          </a:xfrm>
          <a:prstGeom prst="rect">
            <a:avLst/>
          </a:prstGeom>
          <a:noFill/>
          <a:ln w="9525">
            <a:noFill/>
            <a:miter lim="800000"/>
            <a:headEnd/>
            <a:tailEnd/>
          </a:ln>
        </p:spPr>
        <p:txBody>
          <a:bodyPr wrap="none">
            <a:spAutoFit/>
          </a:bodyPr>
          <a:lstStyle/>
          <a:p>
            <a:r>
              <a:rPr lang="en-US" sz="1800" dirty="0">
                <a:latin typeface="+mn-lt"/>
              </a:rPr>
              <a:t>Northern Elephant Seal</a:t>
            </a:r>
          </a:p>
        </p:txBody>
      </p:sp>
      <p:sp>
        <p:nvSpPr>
          <p:cNvPr id="7179" name="TextBox 12"/>
          <p:cNvSpPr txBox="1">
            <a:spLocks noChangeArrowheads="1"/>
          </p:cNvSpPr>
          <p:nvPr/>
        </p:nvSpPr>
        <p:spPr bwMode="auto">
          <a:xfrm>
            <a:off x="3900480" y="2373868"/>
            <a:ext cx="1281120" cy="369332"/>
          </a:xfrm>
          <a:prstGeom prst="rect">
            <a:avLst/>
          </a:prstGeom>
          <a:noFill/>
          <a:ln w="9525">
            <a:noFill/>
            <a:miter lim="800000"/>
            <a:headEnd/>
            <a:tailEnd/>
          </a:ln>
        </p:spPr>
        <p:txBody>
          <a:bodyPr wrap="none">
            <a:spAutoFit/>
          </a:bodyPr>
          <a:lstStyle/>
          <a:p>
            <a:r>
              <a:rPr lang="en-US" sz="1800" dirty="0">
                <a:latin typeface="+mn-lt"/>
              </a:rPr>
              <a:t>Harbor Seal</a:t>
            </a:r>
          </a:p>
        </p:txBody>
      </p:sp>
      <p:sp>
        <p:nvSpPr>
          <p:cNvPr id="7180" name="TextBox 13"/>
          <p:cNvSpPr txBox="1">
            <a:spLocks noChangeArrowheads="1"/>
          </p:cNvSpPr>
          <p:nvPr/>
        </p:nvSpPr>
        <p:spPr bwMode="auto">
          <a:xfrm>
            <a:off x="6477000" y="6260068"/>
            <a:ext cx="1850186" cy="369332"/>
          </a:xfrm>
          <a:prstGeom prst="rect">
            <a:avLst/>
          </a:prstGeom>
          <a:noFill/>
          <a:ln w="9525">
            <a:noFill/>
            <a:miter lim="800000"/>
            <a:headEnd/>
            <a:tailEnd/>
          </a:ln>
        </p:spPr>
        <p:txBody>
          <a:bodyPr wrap="none">
            <a:spAutoFit/>
          </a:bodyPr>
          <a:lstStyle/>
          <a:p>
            <a:r>
              <a:rPr lang="en-US" sz="1800" dirty="0">
                <a:latin typeface="+mn-lt"/>
              </a:rPr>
              <a:t>Northern Fur Seal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315200" cy="1066800"/>
          </a:xfrm>
        </p:spPr>
        <p:txBody>
          <a:bodyPr>
            <a:normAutofit/>
          </a:bodyPr>
          <a:lstStyle/>
          <a:p>
            <a:pPr algn="ctr"/>
            <a:r>
              <a:rPr lang="en-US" b="1" dirty="0" smtClean="0"/>
              <a:t>Endemic Species</a:t>
            </a:r>
            <a:endParaRPr lang="en-US" b="1" dirty="0"/>
          </a:p>
        </p:txBody>
      </p:sp>
      <p:pic>
        <p:nvPicPr>
          <p:cNvPr id="4" name="Content Placeholder 3" descr="20101121_178_.jpg"/>
          <p:cNvPicPr>
            <a:picLocks noGrp="1" noChangeAspect="1"/>
          </p:cNvPicPr>
          <p:nvPr>
            <p:ph idx="1"/>
          </p:nvPr>
        </p:nvPicPr>
        <p:blipFill>
          <a:blip r:embed="rId3" cstate="screen"/>
          <a:stretch>
            <a:fillRect/>
          </a:stretch>
        </p:blipFill>
        <p:spPr>
          <a:xfrm>
            <a:off x="4419600" y="3124200"/>
            <a:ext cx="4434840" cy="2956560"/>
          </a:xfrm>
          <a:prstGeom prst="rect">
            <a:avLst/>
          </a:prstGeom>
          <a:ln>
            <a:noFill/>
          </a:ln>
          <a:effectLst>
            <a:outerShdw blurRad="292100" dist="139700" dir="2700000" algn="tl" rotWithShape="0">
              <a:srgbClr val="333333">
                <a:alpha val="65000"/>
              </a:srgbClr>
            </a:outerShdw>
          </a:effectLst>
        </p:spPr>
      </p:pic>
      <p:pic>
        <p:nvPicPr>
          <p:cNvPr id="5" name="Picture 7" descr="24_cb222_2jan07_5"/>
          <p:cNvPicPr>
            <a:picLocks noChangeAspect="1" noChangeArrowheads="1"/>
          </p:cNvPicPr>
          <p:nvPr/>
        </p:nvPicPr>
        <p:blipFill>
          <a:blip r:embed="rId4" cstate="screen"/>
          <a:srcRect/>
          <a:stretch>
            <a:fillRect/>
          </a:stretch>
        </p:blipFill>
        <p:spPr bwMode="auto">
          <a:xfrm>
            <a:off x="304800" y="3124200"/>
            <a:ext cx="3726485" cy="2971800"/>
          </a:xfrm>
          <a:prstGeom prst="rect">
            <a:avLst/>
          </a:prstGeom>
          <a:noFill/>
          <a:ln w="9525">
            <a:noFill/>
            <a:miter lim="800000"/>
            <a:headEnd/>
            <a:tailEnd/>
          </a:ln>
        </p:spPr>
      </p:pic>
      <p:sp>
        <p:nvSpPr>
          <p:cNvPr id="6" name="TextBox 9"/>
          <p:cNvSpPr txBox="1">
            <a:spLocks noChangeArrowheads="1"/>
          </p:cNvSpPr>
          <p:nvPr/>
        </p:nvSpPr>
        <p:spPr bwMode="auto">
          <a:xfrm>
            <a:off x="381000" y="2590800"/>
            <a:ext cx="3349507" cy="400110"/>
          </a:xfrm>
          <a:prstGeom prst="rect">
            <a:avLst/>
          </a:prstGeom>
          <a:noFill/>
          <a:ln w="9525">
            <a:noFill/>
            <a:miter lim="800000"/>
            <a:headEnd/>
            <a:tailEnd/>
          </a:ln>
        </p:spPr>
        <p:txBody>
          <a:bodyPr wrap="none">
            <a:spAutoFit/>
          </a:bodyPr>
          <a:lstStyle/>
          <a:p>
            <a:r>
              <a:rPr lang="en-US" sz="2000" b="1" dirty="0" smtClean="0">
                <a:latin typeface="+mn-lt"/>
              </a:rPr>
              <a:t>Farallon Arboreal Salamander</a:t>
            </a:r>
            <a:endParaRPr lang="en-US" sz="2000" b="1" dirty="0">
              <a:latin typeface="+mn-lt"/>
            </a:endParaRPr>
          </a:p>
        </p:txBody>
      </p:sp>
      <p:sp>
        <p:nvSpPr>
          <p:cNvPr id="7" name="TextBox 9"/>
          <p:cNvSpPr txBox="1">
            <a:spLocks noChangeArrowheads="1"/>
          </p:cNvSpPr>
          <p:nvPr/>
        </p:nvSpPr>
        <p:spPr bwMode="auto">
          <a:xfrm>
            <a:off x="4419600" y="2602468"/>
            <a:ext cx="2543773" cy="400110"/>
          </a:xfrm>
          <a:prstGeom prst="rect">
            <a:avLst/>
          </a:prstGeom>
          <a:noFill/>
          <a:ln w="9525">
            <a:noFill/>
            <a:miter lim="800000"/>
            <a:headEnd/>
            <a:tailEnd/>
          </a:ln>
        </p:spPr>
        <p:txBody>
          <a:bodyPr wrap="none">
            <a:spAutoFit/>
          </a:bodyPr>
          <a:lstStyle/>
          <a:p>
            <a:r>
              <a:rPr lang="en-US" sz="2000" b="1" dirty="0" smtClean="0">
                <a:latin typeface="+mn-lt"/>
              </a:rPr>
              <a:t>Farallon Camel Cricket</a:t>
            </a:r>
            <a:endParaRPr lang="en-US" sz="2000" b="1" dirty="0">
              <a:latin typeface="+mn-l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725DA223521E4F8FF3AAF8EF66E35D" ma:contentTypeVersion="11" ma:contentTypeDescription="Create a new document." ma:contentTypeScope="" ma:versionID="e976681ef8c202b58aed97db1ab00a1b">
  <xsd:schema xmlns:xsd="http://www.w3.org/2001/XMLSchema" xmlns:xs="http://www.w3.org/2001/XMLSchema" xmlns:p="http://schemas.microsoft.com/office/2006/metadata/properties" xmlns:ns2="b8c791ff-8839-41d3-a5c3-dadefa89be97" xmlns:ns3="2b8eca42-bbaa-4602-a2b4-1626cec75391" targetNamespace="http://schemas.microsoft.com/office/2006/metadata/properties" ma:root="true" ma:fieldsID="ba7658f9077d3ff87f888170b92b2961" ns2:_="" ns3:_="">
    <xsd:import namespace="b8c791ff-8839-41d3-a5c3-dadefa89be97"/>
    <xsd:import namespace="2b8eca42-bbaa-4602-a2b4-1626cec75391"/>
    <xsd:element name="properties">
      <xsd:complexType>
        <xsd:sequence>
          <xsd:element name="documentManagement">
            <xsd:complexType>
              <xsd:all>
                <xsd:element ref="ns2:Reviewed_x003f_" minOccurs="0"/>
                <xsd:element ref="ns2:Reviewed_x0020_By_x003f_" minOccurs="0"/>
                <xsd:element ref="ns2:MediaServiceMetadata" minOccurs="0"/>
                <xsd:element ref="ns2:MediaServiceFastMetadata" minOccurs="0"/>
                <xsd:element ref="ns2:MediaServiceDateTaken" minOccurs="0"/>
                <xsd:element ref="ns2:MediaLengthInSeconds" minOccurs="0"/>
                <xsd:element ref="ns2:PotentialExemption_x003f_" minOccurs="0"/>
                <xsd:element ref="ns2:SenttoFOIACoordinator_x003f_" minOccurs="0"/>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c791ff-8839-41d3-a5c3-dadefa89be97" elementFormDefault="qualified">
    <xsd:import namespace="http://schemas.microsoft.com/office/2006/documentManagement/types"/>
    <xsd:import namespace="http://schemas.microsoft.com/office/infopath/2007/PartnerControls"/>
    <xsd:element name="Reviewed_x003f_" ma:index="8" nillable="true" ma:displayName="Reviewed?" ma:default="No" ma:format="Dropdown" ma:internalName="Reviewed_x003f_">
      <xsd:simpleType>
        <xsd:restriction base="dms:Choice">
          <xsd:enumeration value="Yes"/>
          <xsd:enumeration value="In Progress"/>
          <xsd:enumeration value="No"/>
        </xsd:restriction>
      </xsd:simpleType>
    </xsd:element>
    <xsd:element name="Reviewed_x0020_By_x003f_" ma:index="9" nillable="true" ma:displayName="Reviewed By?" ma:list="UserInfo" ma:SharePointGroup="0" ma:internalName="Reviewed_x0020_By_x003f_"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PotentialExemption_x003f_" ma:index="14" nillable="true" ma:displayName="Potential Exemption?" ma:format="Dropdown" ma:internalName="PotentialExemption_x003f_">
      <xsd:simpleType>
        <xsd:restriction base="dms:Choice">
          <xsd:enumeration value="Yes"/>
          <xsd:enumeration value="No"/>
        </xsd:restriction>
      </xsd:simpleType>
    </xsd:element>
    <xsd:element name="SenttoFOIACoordinator_x003f_" ma:index="15" nillable="true" ma:displayName="Sent to FOIA Coordinator?" ma:default="0" ma:format="Dropdown" ma:internalName="SenttoFOIACoordinator_x003f_">
      <xsd:simpleType>
        <xsd:restriction base="dms:Boolean"/>
      </xsd:simpleType>
    </xsd:element>
    <xsd:element name="Notes" ma:index="16"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8eca42-bbaa-4602-a2b4-1626cec7539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viewed_x0020_By_x003f_ xmlns="b8c791ff-8839-41d3-a5c3-dadefa89be97">
      <UserInfo>
        <DisplayName>Pelz, Mark</DisplayName>
        <AccountId>7</AccountId>
        <AccountType/>
      </UserInfo>
    </Reviewed_x0020_By_x003f_>
    <Reviewed_x003f_ xmlns="b8c791ff-8839-41d3-a5c3-dadefa89be97">Yes</Reviewed_x003f_>
    <Notes xmlns="b8c791ff-8839-41d3-a5c3-dadefa89be97" xsi:nil="true"/>
    <SenttoFOIACoordinator_x003f_ xmlns="b8c791ff-8839-41d3-a5c3-dadefa89be97">false</SenttoFOIACoordinator_x003f_>
    <PotentialExemption_x003f_ xmlns="b8c791ff-8839-41d3-a5c3-dadefa89be97">No</PotentialExemption_x003f_>
  </documentManagement>
</p:properties>
</file>

<file path=customXml/itemProps1.xml><?xml version="1.0" encoding="utf-8"?>
<ds:datastoreItem xmlns:ds="http://schemas.openxmlformats.org/officeDocument/2006/customXml" ds:itemID="{DD31E4F5-5C44-4873-AB0B-5ED9A11544C2}"/>
</file>

<file path=customXml/itemProps2.xml><?xml version="1.0" encoding="utf-8"?>
<ds:datastoreItem xmlns:ds="http://schemas.openxmlformats.org/officeDocument/2006/customXml" ds:itemID="{5612BB6B-00BC-4EE7-AE02-974FBF285A8D}"/>
</file>

<file path=customXml/itemProps3.xml><?xml version="1.0" encoding="utf-8"?>
<ds:datastoreItem xmlns:ds="http://schemas.openxmlformats.org/officeDocument/2006/customXml" ds:itemID="{DC388B38-A647-477E-90DD-73E3595DC71C}"/>
</file>

<file path=docProps/app.xml><?xml version="1.0" encoding="utf-8"?>
<Properties xmlns="http://schemas.openxmlformats.org/officeDocument/2006/extended-properties" xmlns:vt="http://schemas.openxmlformats.org/officeDocument/2006/docPropsVTypes">
  <Template>Flow</Template>
  <TotalTime>9058</TotalTime>
  <Words>3691</Words>
  <Application>Microsoft Office PowerPoint</Application>
  <PresentationFormat>On-screen Show (4:3)</PresentationFormat>
  <Paragraphs>545</Paragraphs>
  <Slides>51</Slides>
  <Notes>39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51</vt:i4>
      </vt:variant>
    </vt:vector>
  </HeadingPairs>
  <TitlesOfParts>
    <vt:vector size="53" baseType="lpstr">
      <vt:lpstr>Flow</vt:lpstr>
      <vt:lpstr>Acrobat Document</vt:lpstr>
      <vt:lpstr>Restoring the South Farallon Islands: Invasive Mouse Eradication Project  </vt:lpstr>
      <vt:lpstr>Meeting Goals</vt:lpstr>
      <vt:lpstr>Agenda </vt:lpstr>
      <vt:lpstr>PowerPoint Presentation</vt:lpstr>
      <vt:lpstr>PowerPoint Presentation</vt:lpstr>
      <vt:lpstr>PowerPoint Presentation</vt:lpstr>
      <vt:lpstr>PowerPoint Presentation</vt:lpstr>
      <vt:lpstr>PowerPoint Presentation</vt:lpstr>
      <vt:lpstr>Endemic Species</vt:lpstr>
      <vt:lpstr>Human Impacts on Farallones</vt:lpstr>
      <vt:lpstr> Direct Impacts of Mice on Farallones </vt:lpstr>
      <vt:lpstr>PowerPoint Presentation</vt:lpstr>
      <vt:lpstr>PowerPoint Presentation</vt:lpstr>
      <vt:lpstr>PowerPoint Presentation</vt:lpstr>
      <vt:lpstr>PowerPoint Presentation</vt:lpstr>
      <vt:lpstr>PowerPoint Presentation</vt:lpstr>
      <vt:lpstr>PowerPoint Presentation</vt:lpstr>
      <vt:lpstr>Mouse Impacts on the Ecosystem </vt:lpstr>
      <vt:lpstr>Farallon NWR Management</vt:lpstr>
      <vt:lpstr>PowerPoint Presentation</vt:lpstr>
      <vt:lpstr>PowerPoint Presentation</vt:lpstr>
      <vt:lpstr>Purpose and Need</vt:lpstr>
      <vt:lpstr> Principles of Eradication Projects</vt:lpstr>
      <vt:lpstr>History of the Farallon Restoration Partnership</vt:lpstr>
      <vt:lpstr>           Farallon Mouse Project History  </vt:lpstr>
      <vt:lpstr>          Removal Methods  Initially Considered     (in the previous EA planning process)   </vt:lpstr>
      <vt:lpstr>Environmental Compliance</vt:lpstr>
      <vt:lpstr>Current Proposed Milestones:</vt:lpstr>
      <vt:lpstr>PowerPoint Presentation</vt:lpstr>
      <vt:lpstr>Summary of Scoping Comments</vt:lpstr>
      <vt:lpstr> Overall Characterization of the  Scoping Period Comments </vt:lpstr>
      <vt:lpstr> </vt:lpstr>
      <vt:lpstr>   EPA Comment Summary</vt:lpstr>
      <vt:lpstr>   EPA Comment Summary (cont.)</vt:lpstr>
      <vt:lpstr>    EPA Comment Summary (cont.)</vt:lpstr>
      <vt:lpstr>CDFG Comment Summary</vt:lpstr>
      <vt:lpstr>    USDA Comment Summary</vt:lpstr>
      <vt:lpstr>All Public Comments - Summary</vt:lpstr>
      <vt:lpstr>Public Comment Summary (cont.)</vt:lpstr>
      <vt:lpstr>Public Comment Summary (cont.) </vt:lpstr>
      <vt:lpstr>  Rodenticide Basics:  Gregg Howald/USDA  (5-10 min)  </vt:lpstr>
      <vt:lpstr>Questions on the Presentations</vt:lpstr>
      <vt:lpstr>We Now Request Your Input on:</vt:lpstr>
      <vt:lpstr>Alternative Selection Process Recommended for the DEIS</vt:lpstr>
      <vt:lpstr>Eradication Parameters to be Met:</vt:lpstr>
      <vt:lpstr>Alternative Process Steps</vt:lpstr>
      <vt:lpstr>    SAMPLE MATRIX for ALTERNATIVE DESIGN - DRAFT – IN PROGRESS</vt:lpstr>
      <vt:lpstr>Your Input on the Draft EIS Alternative Selection Process</vt:lpstr>
      <vt:lpstr>THANKS FOR YOUR INPUT!!</vt:lpstr>
      <vt:lpstr>PowerPoint Presentation</vt:lpstr>
      <vt:lpstr>Current NEPA Timeline (pm Meeting)</vt:lpstr>
    </vt:vector>
  </TitlesOfParts>
  <Company>Island Conservation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Jacob Sheppard</dc:creator>
  <cp:lastModifiedBy>mendelstewart</cp:lastModifiedBy>
  <cp:revision>538</cp:revision>
  <cp:lastPrinted>2011-05-12T00:12:43Z</cp:lastPrinted>
  <dcterms:created xsi:type="dcterms:W3CDTF">2006-01-10T22:44:46Z</dcterms:created>
  <dcterms:modified xsi:type="dcterms:W3CDTF">2011-07-29T23:13:14Z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0x010100AE725DA223521E4F8FF3AAF8EF66E35D</vt:lpwstr>
  </property>
  <property fmtid="{D5CDD505-2E9C-101B-9397-08002B2CF9AE}" pid="3" name="Order">
    <vt:r8>583400</vt:r8>
  </property>
  <property fmtid="{D5CDD505-2E9C-101B-9397-08002B2CF9AE}" pid="4" name="_ExtendedDescription">
    <vt:lpwstr/>
  </property>
  <property fmtid="{D5CDD505-2E9C-101B-9397-08002B2CF9AE}" pid="5" name="TriggerFlowInfo">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xd_Signature">
    <vt:bool>false</vt:bool>
  </property>
  <property fmtid="{D5CDD505-2E9C-101B-9397-08002B2CF9AE}" pid="10" name="xd_ProgID">
    <vt:lpwstr/>
  </property>
  <property fmtid="{D5CDD505-2E9C-101B-9397-08002B2CF9AE}" pid="11" name="TemplateUrl">
    <vt:lpwstr/>
  </property>
</Properties>
</file>