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6.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8.xml" ContentType="application/vnd.openxmlformats-officedocument.presentationml.slide+xml"/>
  <Override PartName="/ppt/slides/slide30.xml" ContentType="application/vnd.openxmlformats-officedocument.presentationml.slide+xml"/>
  <Override PartName="/ppt/notesSlides/notesSlide30.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21.xml" ContentType="application/vnd.openxmlformats-officedocument.presentationml.notesSlide+xml"/>
  <Override PartName="/ppt/notesSlides/notesSlide28.xml" ContentType="application/vnd.openxmlformats-officedocument.presentationml.notesSlide+xml"/>
  <Override PartName="/ppt/notesSlides/notesSlide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7.xml" ContentType="application/vnd.openxmlformats-officedocument.presentationml.notesSlide+xml"/>
  <Override PartName="/ppt/notesSlides/notesSlide11.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9.xml" ContentType="application/vnd.openxmlformats-officedocument.presentationml.notesSlide+xml"/>
  <Override PartName="/ppt/notesSlides/notesSlide18.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9.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12.xml" ContentType="application/vnd.openxmlformats-officedocument.presentationml.slideLayout+xml"/>
  <Override PartName="/ppt/notesSlides/notesSlide20.xml" ContentType="application/vnd.openxmlformats-officedocument.presentationml.notesSlide+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theme/theme3.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32"/>
  </p:notesMasterIdLst>
  <p:handoutMasterIdLst>
    <p:handoutMasterId r:id="rId33"/>
  </p:handoutMasterIdLst>
  <p:sldIdLst>
    <p:sldId id="322" r:id="rId2"/>
    <p:sldId id="430" r:id="rId3"/>
    <p:sldId id="387" r:id="rId4"/>
    <p:sldId id="428" r:id="rId5"/>
    <p:sldId id="334" r:id="rId6"/>
    <p:sldId id="333" r:id="rId7"/>
    <p:sldId id="332" r:id="rId8"/>
    <p:sldId id="392" r:id="rId9"/>
    <p:sldId id="424" r:id="rId10"/>
    <p:sldId id="436" r:id="rId11"/>
    <p:sldId id="399" r:id="rId12"/>
    <p:sldId id="423" r:id="rId13"/>
    <p:sldId id="393" r:id="rId14"/>
    <p:sldId id="366" r:id="rId15"/>
    <p:sldId id="429" r:id="rId16"/>
    <p:sldId id="432" r:id="rId17"/>
    <p:sldId id="394" r:id="rId18"/>
    <p:sldId id="419" r:id="rId19"/>
    <p:sldId id="420" r:id="rId20"/>
    <p:sldId id="266" r:id="rId21"/>
    <p:sldId id="395" r:id="rId22"/>
    <p:sldId id="315" r:id="rId23"/>
    <p:sldId id="267" r:id="rId24"/>
    <p:sldId id="346" r:id="rId25"/>
    <p:sldId id="397" r:id="rId26"/>
    <p:sldId id="373" r:id="rId27"/>
    <p:sldId id="371" r:id="rId28"/>
    <p:sldId id="398" r:id="rId29"/>
    <p:sldId id="437" r:id="rId30"/>
    <p:sldId id="317" r:id="rId31"/>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0474" autoAdjust="0"/>
  </p:normalViewPr>
  <p:slideViewPr>
    <p:cSldViewPr snapToGrid="0">
      <p:cViewPr varScale="1">
        <p:scale>
          <a:sx n="80" d="100"/>
          <a:sy n="80" d="100"/>
        </p:scale>
        <p:origin x="120" y="78"/>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7/6/2020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7/6/2020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regional marine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10</a:t>
            </a:fld>
            <a:endParaRPr lang="en-US" dirty="0"/>
          </a:p>
        </p:txBody>
      </p:sp>
    </p:spTree>
    <p:extLst>
      <p:ext uri="{BB962C8B-B14F-4D97-AF65-F5344CB8AC3E}">
        <p14:creationId xmlns:p14="http://schemas.microsoft.com/office/powerpoint/2010/main" val="556024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r>
              <a:rPr lang="en-US" sz="1300" dirty="0" smtClean="0"/>
              <a:t>).</a:t>
            </a:r>
          </a:p>
          <a:p>
            <a:r>
              <a:rPr lang="en-US" sz="1300" dirty="0" smtClean="0"/>
              <a:t>After thorough vetting, 3 alternatives, including 2 action alternatives and one no action (status quo) alternative, were selected for analyses</a:t>
            </a:r>
            <a:r>
              <a:rPr lang="en-US" sz="1300" baseline="0" dirty="0" smtClean="0"/>
              <a:t> in the Environmental Impact Statement (EIS).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11</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potential</a:t>
            </a:r>
            <a:r>
              <a:rPr lang="en-US" baseline="0" dirty="0" smtClean="0"/>
              <a:t> method that has received considerable attention but was dismissed from further analysis in the EIS was contraceptives.</a:t>
            </a:r>
          </a:p>
          <a:p>
            <a:r>
              <a:rPr lang="en-US" baseline="0" dirty="0" smtClean="0"/>
              <a:t>During EIS development, this technique was merely theoretical. More recently, one product (</a:t>
            </a:r>
            <a:r>
              <a:rPr lang="en-US" baseline="0" dirty="0" err="1" smtClean="0"/>
              <a:t>Contrapest</a:t>
            </a:r>
            <a:r>
              <a:rPr lang="en-US" baseline="0" dirty="0" smtClean="0"/>
              <a:t>) has been approved for rat control only.  Must be delivered in a liquid form, in bait stations, repeatedly over a long period of time even for control.  This method is not feasible for eradication and the product has not even been approved for mice. Much work and testing would need to be done before a contraceptive product could be considered for a mouse eradication on the </a:t>
            </a:r>
            <a:r>
              <a:rPr lang="en-US" baseline="0" dirty="0" err="1" smtClean="0"/>
              <a:t>Farallon</a:t>
            </a:r>
            <a:r>
              <a:rPr lang="en-US" baseline="0" dirty="0" smtClean="0"/>
              <a:t> Islands and it’s future availability is uncertain.</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12</a:t>
            </a:fld>
            <a:endParaRPr lang="en-US" dirty="0"/>
          </a:p>
        </p:txBody>
      </p:sp>
    </p:spTree>
    <p:extLst>
      <p:ext uri="{BB962C8B-B14F-4D97-AF65-F5344CB8AC3E}">
        <p14:creationId xmlns:p14="http://schemas.microsoft.com/office/powerpoint/2010/main" val="388198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Preferred alternative</a:t>
            </a:r>
            <a:r>
              <a:rPr lang="en-US" b="1" baseline="0" dirty="0" smtClean="0"/>
              <a:t> selected in Final EIS was for an aerial application (primarily) of the rodenticide </a:t>
            </a:r>
            <a:r>
              <a:rPr lang="en-US" b="1" baseline="0" dirty="0" err="1" smtClean="0"/>
              <a:t>Brodifacoum</a:t>
            </a:r>
            <a:r>
              <a:rPr lang="en-US" b="1" baseline="0" dirty="0" smtClean="0"/>
              <a:t> 25-D Conservation. </a:t>
            </a:r>
          </a:p>
          <a:p>
            <a:r>
              <a:rPr lang="en-US" b="1" dirty="0" smtClean="0"/>
              <a:t>Came to this conclusion after extensive research and consultations, based on science.</a:t>
            </a:r>
          </a:p>
          <a:p>
            <a:r>
              <a:rPr lang="en-US" b="1" baseline="0" dirty="0" smtClean="0"/>
              <a:t>It is the only method available that could effectively eradicate the mice from the </a:t>
            </a:r>
            <a:r>
              <a:rPr lang="en-US" b="1" baseline="0" dirty="0" err="1" smtClean="0"/>
              <a:t>Farallon</a:t>
            </a:r>
            <a:r>
              <a:rPr lang="en-US" b="1" baseline="0" dirty="0" smtClean="0"/>
              <a:t> Islands. </a:t>
            </a:r>
          </a:p>
          <a:p>
            <a:r>
              <a:rPr lang="en-US" b="1" baseline="0" dirty="0" smtClean="0"/>
              <a:t>And used appropriately, it can be used without having long-term environmental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13</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dirty="0" smtClean="0"/>
              <a:t>Approved and registered for conservation projects, specifically</a:t>
            </a:r>
            <a:r>
              <a:rPr lang="en-US" baseline="0" dirty="0" smtClean="0"/>
              <a:t> for eradication projects on islands.</a:t>
            </a:r>
          </a:p>
          <a:p>
            <a:pPr marL="171450" indent="-171450">
              <a:buFont typeface="Arial" panose="020B0604020202020204" pitchFamily="34" charset="0"/>
              <a:buChar char="•"/>
            </a:pPr>
            <a:r>
              <a:rPr lang="en-US" baseline="0" dirty="0" smtClean="0"/>
              <a:t>Highly regulated.</a:t>
            </a:r>
          </a:p>
          <a:p>
            <a:pPr marL="171450" indent="-171450">
              <a:buFont typeface="Arial" panose="020B0604020202020204" pitchFamily="34" charset="0"/>
              <a:buChar char="•"/>
            </a:pPr>
            <a:r>
              <a:rPr lang="en-US" baseline="0" dirty="0" smtClean="0"/>
              <a:t>Effective on mice in a single feeding.</a:t>
            </a:r>
          </a:p>
          <a:p>
            <a:pPr marL="171450" indent="-171450">
              <a:buFont typeface="Arial" panose="020B0604020202020204" pitchFamily="34" charset="0"/>
              <a:buChar char="•"/>
            </a:pPr>
            <a:r>
              <a:rPr lang="en-US" baseline="0" dirty="0" smtClean="0"/>
              <a:t>One-off applications.</a:t>
            </a:r>
          </a:p>
          <a:p>
            <a:pPr marL="171450" indent="-171450">
              <a:buFont typeface="Arial" panose="020B0604020202020204" pitchFamily="34" charset="0"/>
              <a:buChar char="•"/>
            </a:pPr>
            <a:r>
              <a:rPr lang="en-US" baseline="0" dirty="0" smtClean="0"/>
              <a:t>Some may be familiar with efforts to restrict use of </a:t>
            </a:r>
            <a:r>
              <a:rPr lang="en-US" baseline="0" dirty="0" err="1" smtClean="0"/>
              <a:t>Brodifacoum</a:t>
            </a:r>
            <a:r>
              <a:rPr lang="en-US" baseline="0" dirty="0" smtClean="0"/>
              <a:t> and other anti-coagulant rodenticides.</a:t>
            </a:r>
          </a:p>
          <a:p>
            <a:pPr marL="171450" indent="-171450">
              <a:buFont typeface="Arial" panose="020B0604020202020204" pitchFamily="34" charset="0"/>
              <a:buChar char="•"/>
            </a:pPr>
            <a:r>
              <a:rPr lang="en-US"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14</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Breaks</a:t>
            </a:r>
            <a:r>
              <a:rPr lang="en-US" baseline="0" dirty="0" smtClean="0"/>
              <a:t> down relatively quickly.</a:t>
            </a:r>
          </a:p>
          <a:p>
            <a:r>
              <a:rPr lang="en-US" baseline="0" dirty="0" smtClean="0"/>
              <a:t>Risks to water quality and marine resources very low and very short-term.</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15</a:t>
            </a:fld>
            <a:endParaRPr lang="en-US" dirty="0"/>
          </a:p>
        </p:txBody>
      </p:sp>
    </p:spTree>
    <p:extLst>
      <p:ext uri="{BB962C8B-B14F-4D97-AF65-F5344CB8AC3E}">
        <p14:creationId xmlns:p14="http://schemas.microsoft.com/office/powerpoint/2010/main" val="603050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Toxicity to small mammals is what makes it effective</a:t>
            </a:r>
            <a:r>
              <a:rPr lang="en-US" baseline="0" dirty="0" smtClean="0"/>
              <a:t> to small mammals like mice.</a:t>
            </a:r>
          </a:p>
          <a:p>
            <a:r>
              <a:rPr lang="en-US" baseline="0" dirty="0" smtClean="0"/>
              <a:t>While toxic to at least some fish, studies have shown that most fish ignore the pellets and do not consume them. Thus, few get exposed and thus risk is very low to fish.</a:t>
            </a:r>
          </a:p>
          <a:p>
            <a:r>
              <a:rPr lang="en-US" baseline="0" dirty="0" smtClean="0"/>
              <a:t>Not toxic to most invertebrates and passes through invertebrate systems quickly.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16</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17</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Contrary to erroneous media reporting –</a:t>
            </a:r>
            <a:r>
              <a:rPr lang="en-US" b="1" baseline="0" dirty="0" smtClean="0"/>
              <a:t> we are NOT dropping “tons of pesticide” on the island. The truth it is a small amount – just the amount required to accomplish the specific task of mouse eradication at this location.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Operation is over a short period of time, about 5 weeks.  This is not a long-term project requiring months or years of efforts.  </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As you can see here, we are using state of the art technology to ensure the most efficient application that minimizes risks as much as possible.</a:t>
            </a:r>
          </a:p>
          <a:p>
            <a:pPr marL="0" marR="0" lvl="0" indent="0" algn="l" defTabSz="966612" rtl="0" eaLnBrk="1" fontAlgn="auto" latinLnBrk="0" hangingPunct="1">
              <a:lnSpc>
                <a:spcPct val="100000"/>
              </a:lnSpc>
              <a:spcBef>
                <a:spcPts val="0"/>
              </a:spcBef>
              <a:spcAft>
                <a:spcPts val="0"/>
              </a:spcAft>
              <a:buClrTx/>
              <a:buSzTx/>
              <a:buFontTx/>
              <a:buNone/>
              <a:tabLst/>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a:t>
            </a:r>
            <a:r>
              <a:rPr lang="en-US" sz="1300" dirty="0" smtClean="0">
                <a:latin typeface="Arial" panose="020B0604020202020204" pitchFamily="34" charset="0"/>
                <a:cs typeface="Arial" panose="020B0604020202020204" pitchFamily="34" charset="0"/>
              </a:rPr>
              <a:t>Differential GPS will be used to guide the helicopter along a set of pre-determined paths. </a:t>
            </a:r>
            <a:endParaRPr lang="en-US" sz="1400" dirty="0" smtClean="0"/>
          </a:p>
          <a:p>
            <a:pPr defTabSz="966612">
              <a:defRPr/>
            </a:pPr>
            <a:r>
              <a:rPr lang="en-US" sz="1300" dirty="0" smtClean="0">
                <a:latin typeface="Arial" panose="020B0604020202020204" pitchFamily="34" charset="0"/>
              </a:rPr>
              <a:t>This </a:t>
            </a:r>
            <a:r>
              <a:rPr lang="en-US" sz="1300" dirty="0">
                <a:latin typeface="Arial" panose="020B0604020202020204" pitchFamily="34" charset="0"/>
              </a:rPr>
              <a:t>combination of techniques will enable all terrains </a:t>
            </a:r>
            <a:r>
              <a:rPr lang="en-US" sz="1300" dirty="0" smtClean="0">
                <a:latin typeface="Arial" panose="020B0604020202020204" pitchFamily="34" charset="0"/>
              </a:rPr>
              <a:t>above the high tide line to </a:t>
            </a:r>
            <a:r>
              <a:rPr lang="en-US" sz="1300" dirty="0">
                <a:latin typeface="Arial" panose="020B0604020202020204" pitchFamily="34" charset="0"/>
              </a:rPr>
              <a:t>be effectively </a:t>
            </a:r>
            <a:r>
              <a:rPr lang="en-US" sz="1300" dirty="0" smtClean="0">
                <a:latin typeface="Arial" panose="020B0604020202020204" pitchFamily="34" charset="0"/>
              </a:rPr>
              <a:t>baited while preventing bait</a:t>
            </a:r>
            <a:r>
              <a:rPr lang="en-US" sz="1300" baseline="0" dirty="0" smtClean="0">
                <a:latin typeface="Arial" panose="020B0604020202020204" pitchFamily="34" charset="0"/>
              </a:rPr>
              <a:t> from being delivered where it is not wanted (e.g., marine environment)</a:t>
            </a:r>
            <a:r>
              <a:rPr lang="en-US" sz="1300" dirty="0" smtClean="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22</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include toxicant 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with Sanctuary’s Beach Watch 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marR="0" lvl="0" indent="-18124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Key</a:t>
            </a:r>
            <a:r>
              <a:rPr lang="en-US" b="1" baseline="0" dirty="0" smtClean="0"/>
              <a:t> message: Will not take anything for granted during implementation – built in planning for the unexpected.</a:t>
            </a:r>
            <a:endParaRPr lang="en-US" b="1" dirty="0" smtClean="0"/>
          </a:p>
          <a:p>
            <a:pPr marL="181240" indent="-181240" defTabSz="966612">
              <a:buFont typeface="Arial" panose="020B0604020202020204" pitchFamily="34" charset="0"/>
              <a:buChar char="•"/>
              <a:defRPr/>
            </a:pPr>
            <a:r>
              <a:rPr lang="en-US" sz="1300" dirty="0" smtClean="0"/>
              <a:t>Identifying </a:t>
            </a:r>
            <a:r>
              <a:rPr lang="en-US" sz="1300" dirty="0"/>
              <a:t>triggers and contingency responses to minimize impacts on </a:t>
            </a:r>
            <a:r>
              <a:rPr lang="en-US" sz="1300" dirty="0" err="1"/>
              <a:t>nontarget</a:t>
            </a:r>
            <a:r>
              <a:rPr lang="en-US" sz="1300" dirty="0"/>
              <a:t> </a:t>
            </a:r>
            <a:r>
              <a:rPr lang="en-US" sz="1300" dirty="0" smtClean="0"/>
              <a:t>resources.</a:t>
            </a:r>
            <a:endParaRPr lang="en-US" sz="1300" dirty="0"/>
          </a:p>
          <a:p>
            <a:pPr marL="193322" indent="-193322" defTabSz="96661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Notifications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Description of responsibilities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Response activities</a:t>
            </a:r>
          </a:p>
          <a:p>
            <a:pPr defTabSz="966612">
              <a:defRPr/>
            </a:pPr>
            <a:endParaRPr lang="en-US" sz="1300" dirty="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worldwide effort to rid the world’s islands from the impacts</a:t>
            </a:r>
            <a:r>
              <a:rPr lang="en-US" baseline="0" dirty="0" smtClean="0"/>
              <a:t> of invasive rodents. </a:t>
            </a:r>
          </a:p>
          <a:p>
            <a:r>
              <a:rPr lang="en-US" dirty="0" smtClean="0"/>
              <a:t>Nearly every successful eradication project has utilized a rodenticide, and most of those used the rodenticide </a:t>
            </a:r>
            <a:r>
              <a:rPr lang="en-US" dirty="0" err="1" smtClean="0"/>
              <a:t>brodifacoum</a:t>
            </a:r>
            <a:r>
              <a:rPr lang="en-US" dirty="0" smtClean="0"/>
              <a:t> because</a:t>
            </a:r>
            <a:r>
              <a:rPr lang="en-US" baseline="0" dirty="0" smtClean="0"/>
              <a:t> it is the proven method</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Most similar to our situation. Will use what was learned here to build on its success.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Had many of the same issues as the </a:t>
            </a:r>
            <a:r>
              <a:rPr lang="en-US" b="1" baseline="0" dirty="0" err="1" smtClean="0"/>
              <a:t>Farallon</a:t>
            </a:r>
            <a:r>
              <a:rPr lang="en-US" b="1" baseline="0" dirty="0" smtClean="0"/>
              <a:t> Islands but was even more complex.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Although </a:t>
            </a:r>
            <a:r>
              <a:rPr lang="en-US" b="1" baseline="0" dirty="0" err="1" smtClean="0"/>
              <a:t>Anacapa</a:t>
            </a:r>
            <a:r>
              <a:rPr lang="en-US" b="1" baseline="0" dirty="0" smtClean="0"/>
              <a:t> has a large Western Gull population, gulls were not impacted.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Increases in seabird and intertidal invertebrate populations since the eradication are attributed to the removal of rat predation.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At least two seabird species (ashy storm-petrel and Cassin’s Auklet) have recolonized the islands, while the state threatened Scripps’s </a:t>
            </a:r>
            <a:r>
              <a:rPr lang="en-US" b="1" baseline="0" dirty="0" err="1" smtClean="0"/>
              <a:t>Murrelet</a:t>
            </a:r>
            <a:r>
              <a:rPr lang="en-US" b="1" baseline="0" dirty="0" smtClean="0"/>
              <a:t> has increased.</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2984104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for 50 years.</a:t>
            </a:r>
          </a:p>
          <a:p>
            <a:r>
              <a:rPr lang="en-US" baseline="0" dirty="0" smtClean="0"/>
              <a:t>Refuge and marine sanctuary are intertwined. What we do that benefits the Refuge also benefits the Sanctuary, and what is done to benefit the Sanctuary also benefits the Refuge.</a:t>
            </a:r>
          </a:p>
          <a:p>
            <a:r>
              <a:rPr lang="en-US" baseline="0" dirty="0" smtClean="0"/>
              <a:t>The Service would not propose such a project if we did believe not that the benefits achieved outweighed 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p>
          <a:p>
            <a:r>
              <a:rPr lang="en-US" baseline="0" dirty="0" smtClean="0"/>
              <a:t>And the time to do it is now.</a:t>
            </a:r>
          </a:p>
          <a:p>
            <a:r>
              <a:rPr lang="en-US" baseline="0" dirty="0" smtClean="0"/>
              <a:t>Thank you.</a:t>
            </a:r>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4105036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This we know from both studies on the island and studies done elsewhere.</a:t>
            </a:r>
          </a:p>
          <a:p>
            <a:pPr eaLnBrk="1" hangingPunct="1"/>
            <a:r>
              <a:rPr lang="en-US" dirty="0" smtClean="0"/>
              <a:t>Opportunistic omnivores:</a:t>
            </a:r>
            <a:r>
              <a:rPr lang="en-US" baseline="0" dirty="0" smtClean="0"/>
              <a:t> very diverse diet, so impact ecosystem at multiple levels.</a:t>
            </a:r>
          </a:p>
          <a:p>
            <a:pPr eaLnBrk="1" hangingPunct="1"/>
            <a:r>
              <a:rPr lang="en-US" dirty="0" smtClean="0"/>
              <a:t>Even more damaging</a:t>
            </a:r>
            <a:r>
              <a:rPr lang="en-US" baseline="0" dirty="0" smtClean="0"/>
              <a:t> is that impacts are both direct and indirect.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 know that by removing invasive mice from the island, we will decrease negative impacts and have positive benefits that will help restore balance in the ecosystem.</a:t>
            </a:r>
            <a:endParaRPr lang="en-US" b="1" dirty="0" smtClean="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6</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reversing</a:t>
            </a:r>
            <a:r>
              <a:rPr lang="en-US" sz="1200" b="0" i="0" kern="1200" baseline="0" dirty="0" smtClean="0">
                <a:solidFill>
                  <a:schemeClr val="tx1"/>
                </a:solidFill>
                <a:effectLst/>
                <a:latin typeface="+mn-lt"/>
                <a:ea typeface="+mn-ea"/>
                <a:cs typeface="+mn-cs"/>
              </a:rPr>
              <a:t> this unnatural situation, we can help not only storm-petrels but the </a:t>
            </a:r>
            <a:r>
              <a:rPr lang="en-US" sz="1200" b="0" i="0" kern="1200" baseline="0" dirty="0" err="1" smtClean="0">
                <a:solidFill>
                  <a:schemeClr val="tx1"/>
                </a:solidFill>
                <a:effectLst/>
                <a:latin typeface="+mn-lt"/>
                <a:ea typeface="+mn-ea"/>
                <a:cs typeface="+mn-cs"/>
              </a:rPr>
              <a:t>Farallon</a:t>
            </a:r>
            <a:r>
              <a:rPr lang="en-US" sz="1200" b="0"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eliminating mouse indirect and direct impacts, we can help restore the integrity of 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is effective and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a:t>
            </a:r>
            <a:r>
              <a:rPr lang="en-US" baseline="0" dirty="0" smtClean="0"/>
              <a:t> planning has spanned many years, beginning in 2004.</a:t>
            </a:r>
          </a:p>
          <a:p>
            <a:r>
              <a:rPr lang="en-US" baseline="0" dirty="0" smtClean="0"/>
              <a:t>Process involved experts, other agencies, and the public.</a:t>
            </a:r>
          </a:p>
          <a:p>
            <a:r>
              <a:rPr lang="en-US" baseline="0" dirty="0" smtClean="0"/>
              <a:t>Planning and permitting still ongoing.</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7547560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7/6/2020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7/6/2020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7/6/2020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7/6/2020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7/6/2020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7/6/2020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7/6/2020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7/6/2020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7/6/2020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7/6/2020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7/6/2020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12"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17.emf"/><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emf"/><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43.emf"/><Relationship Id="rId5" Type="http://schemas.openxmlformats.org/officeDocument/2006/relationships/image" Target="../media/image42.jpeg"/><Relationship Id="rId4" Type="http://schemas.openxmlformats.org/officeDocument/2006/relationships/image" Target="../media/image41.emf"/></Relationships>
</file>

<file path=ppt/slides/_rels/slide2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2.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oleObject" Target="../embeddings/oleObject1.bin"/><Relationship Id="rId3" Type="http://schemas.openxmlformats.org/officeDocument/2006/relationships/notesSlide" Target="../notesSlides/notesSlide28.xml"/><Relationship Id="rId7" Type="http://schemas.openxmlformats.org/officeDocument/2006/relationships/image" Target="../media/image63.jpeg"/><Relationship Id="rId12" Type="http://schemas.openxmlformats.org/officeDocument/2006/relationships/image" Target="../media/image68.png"/><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jpeg"/><Relationship Id="rId15" Type="http://schemas.openxmlformats.org/officeDocument/2006/relationships/image" Target="../media/image69.jpeg"/><Relationship Id="rId10" Type="http://schemas.openxmlformats.org/officeDocument/2006/relationships/image" Target="../media/image66.jpeg"/><Relationship Id="rId4" Type="http://schemas.openxmlformats.org/officeDocument/2006/relationships/image" Target="../media/image60.png"/><Relationship Id="rId9" Type="http://schemas.openxmlformats.org/officeDocument/2006/relationships/image" Target="../media/image65.jpeg"/><Relationship Id="rId14" Type="http://schemas.openxmlformats.org/officeDocument/2006/relationships/image" Target="../media/image59.emf"/></Relationships>
</file>

<file path=ppt/slides/_rels/slide29.xml.rels><?xml version="1.0" encoding="UTF-8" standalone="yes"?>
<Relationships xmlns="http://schemas.openxmlformats.org/package/2006/relationships"><Relationship Id="rId8" Type="http://schemas.openxmlformats.org/officeDocument/2006/relationships/image" Target="../media/image75.jpeg"/><Relationship Id="rId13" Type="http://schemas.openxmlformats.org/officeDocument/2006/relationships/image" Target="../media/image80.jpeg"/><Relationship Id="rId3" Type="http://schemas.openxmlformats.org/officeDocument/2006/relationships/image" Target="../media/image70.png"/><Relationship Id="rId7" Type="http://schemas.openxmlformats.org/officeDocument/2006/relationships/image" Target="../media/image74.jpeg"/><Relationship Id="rId12" Type="http://schemas.openxmlformats.org/officeDocument/2006/relationships/image" Target="../media/image79.jpe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73.png"/><Relationship Id="rId11" Type="http://schemas.openxmlformats.org/officeDocument/2006/relationships/image" Target="../media/image78.jpe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jpeg"/><Relationship Id="rId9" Type="http://schemas.openxmlformats.org/officeDocument/2006/relationships/image" Target="../media/image76.pn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emf"/><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83253" y="865623"/>
            <a:ext cx="3621135" cy="5151063"/>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20307538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0607" y="2617443"/>
            <a:ext cx="10186416" cy="1815882"/>
          </a:xfrm>
          <a:prstGeom prst="rect">
            <a:avLst/>
          </a:prstGeom>
        </p:spPr>
        <p:txBody>
          <a:bodyPr wrap="square">
            <a:spAutoFit/>
          </a:bodyPr>
          <a:lstStyle/>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rat control</a:t>
            </a: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Not currently feasible for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a:t>
            </a:r>
            <a:r>
              <a:rPr lang="en-US"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s</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only</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84" t="-134442"/>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smtClean="0"/>
              <a:t>Disintegrates within </a:t>
            </a:r>
            <a:br>
              <a:rPr lang="en-US" sz="2000" dirty="0" smtClean="0"/>
            </a:br>
            <a:r>
              <a:rPr lang="en-US" sz="2000" dirty="0" smtClean="0"/>
              <a:t>6 months </a:t>
            </a:r>
          </a:p>
          <a:p>
            <a:pPr marL="285750" indent="-285750">
              <a:spcBef>
                <a:spcPts val="1200"/>
              </a:spcBef>
              <a:buClr>
                <a:srgbClr val="F1730C"/>
              </a:buClr>
              <a:buFont typeface="Arial" panose="020B0604020202020204" pitchFamily="34" charset="0"/>
              <a:buChar char="•"/>
            </a:pPr>
            <a:r>
              <a:rPr lang="en-US" sz="2000" dirty="0" smtClean="0"/>
              <a:t>Pellets break down within 5 weeks</a:t>
            </a:r>
          </a:p>
          <a:p>
            <a:pPr marL="285750" indent="-285750">
              <a:spcBef>
                <a:spcPts val="1200"/>
              </a:spcBef>
              <a:buClr>
                <a:srgbClr val="F1730C"/>
              </a:buClr>
              <a:buFont typeface="Arial" panose="020B0604020202020204" pitchFamily="34" charset="0"/>
              <a:buChar char="•"/>
            </a:pPr>
            <a:r>
              <a:rPr lang="en-US" sz="2000" dirty="0" smtClean="0"/>
              <a:t>Becomes biologically unavailable once the pellet breaks down.</a:t>
            </a:r>
            <a:endParaRPr lang="en-US" sz="2000" dirty="0"/>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3231654"/>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a:t>
            </a:r>
            <a:r>
              <a:rPr lang="en-US" sz="2000" dirty="0" smtClean="0"/>
              <a:t>bio-magnify</a:t>
            </a:r>
            <a:endParaRPr lang="en-US" sz="2000" dirty="0" smtClean="0"/>
          </a:p>
          <a:p>
            <a:pPr marL="285750" indent="-285750">
              <a:spcBef>
                <a:spcPts val="1200"/>
              </a:spcBef>
              <a:buClr>
                <a:srgbClr val="F1730C"/>
              </a:buClr>
              <a:buFont typeface="Arial" panose="020B0604020202020204" pitchFamily="34" charset="0"/>
              <a:buChar char="•"/>
            </a:pPr>
            <a:r>
              <a:rPr lang="en-US" sz="2000" dirty="0" smtClean="0"/>
              <a:t>Impacts are short-term</a:t>
            </a:r>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152"/>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804088997"/>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baseline="0" dirty="0" smtClean="0"/>
                        <a:t>1.6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4258221774"/>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a:t>
                      </a:r>
                      <a:r>
                        <a:rPr lang="en-US" sz="1300" b="1" baseline="0" dirty="0" smtClean="0"/>
                        <a:t>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baseline="0" dirty="0" smtClean="0"/>
                        <a:t>1.6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lnSpcReduction="10000"/>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dirty="0" smtClean="0">
                <a:latin typeface="Century Gothic" panose="020B0502020202020204" pitchFamily="34" charset="0"/>
              </a:rPr>
              <a:t>Gerry McChesney </a:t>
            </a:r>
          </a:p>
          <a:p>
            <a:pPr marL="0" indent="0">
              <a:lnSpc>
                <a:spcPct val="110000"/>
              </a:lnSpc>
              <a:buNone/>
            </a:pPr>
            <a:r>
              <a:rPr lang="en-US" sz="2000" dirty="0" smtClean="0">
                <a:latin typeface="Century Gothic" panose="020B0502020202020204" pitchFamily="34" charset="0"/>
              </a:rPr>
              <a:t>Manager, </a:t>
            </a:r>
            <a:r>
              <a:rPr lang="en-US" sz="2000" dirty="0" err="1" smtClean="0">
                <a:latin typeface="Century Gothic" panose="020B0502020202020204" pitchFamily="34" charset="0"/>
              </a:rPr>
              <a:t>Farallon</a:t>
            </a:r>
            <a:r>
              <a:rPr lang="en-US" sz="2000" dirty="0" smtClean="0">
                <a:latin typeface="Century Gothic" panose="020B0502020202020204" pitchFamily="34" charset="0"/>
              </a:rPr>
              <a:t> Islands NWR</a:t>
            </a:r>
            <a:endParaRPr lang="en-US" sz="2000"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extLst>
              <a:ext uri="{28A0092B-C50C-407E-A947-70E740481C1C}">
                <a14:useLocalDpi xmlns:a14="http://schemas.microsoft.com/office/drawing/2010/main"/>
              </a:ext>
            </a:extLst>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23</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52"/>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cstate="screen">
            <a:alphaModFix amt="70000"/>
            <a:extLst>
              <a:ext uri="{28A0092B-C50C-407E-A947-70E740481C1C}">
                <a14:useLocalDpi xmlns:a14="http://schemas.microsoft.com/office/drawing/2010/main"/>
              </a:ext>
            </a:extLst>
          </a:blip>
          <a:srcRect/>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Preparing for the unexpected</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585553"/>
            <a:ext cx="7805342" cy="765146"/>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a:t>
            </a:r>
            <a:r>
              <a:rPr lang="en-US" sz="2600" b="1" dirty="0" smtClean="0">
                <a:solidFill>
                  <a:srgbClr val="F1730C"/>
                </a:solidFill>
                <a:effectLst>
                  <a:outerShdw blurRad="38100" dist="38100" dir="2700000" algn="tl">
                    <a:srgbClr val="000000">
                      <a:alpha val="43137"/>
                    </a:srgbClr>
                  </a:outerShdw>
                </a:effectLst>
              </a:rPr>
              <a:t>or </a:t>
            </a:r>
            <a:r>
              <a:rPr lang="en-US" sz="2600" b="1" dirty="0" smtClean="0">
                <a:solidFill>
                  <a:srgbClr val="F1730C"/>
                </a:solidFill>
                <a:effectLst>
                  <a:outerShdw blurRad="38100" dist="38100" dir="2700000" algn="tl">
                    <a:srgbClr val="000000">
                      <a:alpha val="43137"/>
                    </a:srgbClr>
                  </a:outerShdw>
                </a:effectLst>
              </a:rPr>
              <a:t>unforeseen </a:t>
            </a:r>
            <a:r>
              <a:rPr lang="en-US" sz="2600" b="1" dirty="0" smtClean="0">
                <a:solidFill>
                  <a:srgbClr val="F1730C"/>
                </a:solidFill>
                <a:effectLst>
                  <a:outerShdw blurRad="38100" dist="38100" dir="2700000" algn="tl">
                    <a:srgbClr val="000000">
                      <a:alpha val="43137"/>
                    </a:srgbClr>
                  </a:outerShdw>
                </a:effectLst>
              </a:rPr>
              <a:t>non-target </a:t>
            </a:r>
            <a:r>
              <a:rPr lang="en-US" sz="2600" b="1" dirty="0" smtClean="0">
                <a:solidFill>
                  <a:srgbClr val="F1730C"/>
                </a:solidFill>
                <a:effectLst>
                  <a:outerShdw blurRad="38100" dist="38100" dir="2700000" algn="tl">
                    <a:srgbClr val="000000">
                      <a:alpha val="43137"/>
                    </a:srgbClr>
                  </a:outerShdw>
                </a:effectLst>
              </a:rPr>
              <a:t>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a:t>
            </a:r>
            <a:r>
              <a:rPr lang="en-US" sz="1400" b="1" kern="1100" dirty="0" smtClean="0">
                <a:latin typeface="+mn-lt"/>
              </a:rPr>
              <a:t>mouse eradications since </a:t>
            </a:r>
            <a:r>
              <a:rPr lang="en-US" sz="1400" b="1" kern="1100" dirty="0">
                <a:latin typeface="+mn-lt"/>
              </a:rPr>
              <a:t>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 </a:t>
            </a:r>
          </a:p>
          <a:p>
            <a:pPr marL="457200" lvl="1">
              <a:spcBef>
                <a:spcPts val="300"/>
              </a:spcBef>
              <a:buFont typeface="Century Gothic" panose="020B0502020202020204" pitchFamily="34" charset="0"/>
              <a:buChar char="–"/>
            </a:pPr>
            <a:r>
              <a:rPr lang="en-US" sz="1400" b="1" kern="1100" dirty="0">
                <a:latin typeface="+mn-lt"/>
              </a:rPr>
              <a:t>Anacapa Island </a:t>
            </a:r>
            <a:br>
              <a:rPr lang="en-US" sz="1400" b="1" kern="1100" dirty="0">
                <a:latin typeface="+mn-lt"/>
              </a:rPr>
            </a:br>
            <a:r>
              <a:rPr lang="en-US" sz="1400" b="1" kern="1100" dirty="0">
                <a:latin typeface="+mn-lt"/>
              </a:rPr>
              <a:t>(Channel Islands NP, CA)</a:t>
            </a:r>
          </a:p>
          <a:p>
            <a:pPr marL="457200" lvl="1">
              <a:spcBef>
                <a:spcPts val="300"/>
              </a:spcBef>
              <a:buFont typeface="Century Gothic" panose="020B0502020202020204" pitchFamily="34" charset="0"/>
              <a:buChar char="–"/>
            </a:pPr>
            <a:r>
              <a:rPr lang="en-US" sz="1400" b="1"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b="1" kern="1100" dirty="0">
                <a:latin typeface="+mn-lt"/>
              </a:rPr>
              <a:t>Hawadax/Rat Island </a:t>
            </a:r>
            <a:br>
              <a:rPr lang="en-US" sz="1400" b="1" kern="1100" dirty="0">
                <a:latin typeface="+mn-lt"/>
              </a:rPr>
            </a:br>
            <a:r>
              <a:rPr lang="en-US" sz="1400" b="1" kern="1100" dirty="0">
                <a:latin typeface="+mn-lt"/>
              </a:rPr>
              <a:t>(Alaska Maritime NWR, AK)</a:t>
            </a:r>
          </a:p>
          <a:p>
            <a:pPr marL="457200" lvl="1">
              <a:spcBef>
                <a:spcPts val="300"/>
              </a:spcBef>
              <a:buFont typeface="Century Gothic" panose="020B0502020202020204" pitchFamily="34" charset="0"/>
              <a:buChar char="–"/>
            </a:pPr>
            <a:r>
              <a:rPr lang="en-US" sz="1400" b="1"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gulls,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smtClean="0"/>
              <a:t>Anacapa</a:t>
            </a:r>
            <a:r>
              <a:rPr lang="en-US" sz="2800" b="1" dirty="0" smtClean="0"/>
              <a:t> 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screen">
            <a:extLst>
              <a:ext uri="{28A0092B-C50C-407E-A947-70E740481C1C}">
                <a14:useLocalDpi xmlns:a14="http://schemas.microsoft.com/office/drawing/2010/main"/>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endParaRPr lang="en-US" sz="3200" dirty="0">
              <a:solidFill>
                <a:srgbClr val="007698"/>
              </a:solidFill>
            </a:endParaRPr>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633" y="1023301"/>
            <a:ext cx="2794593" cy="990553"/>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01841" y="1074190"/>
            <a:ext cx="2633789" cy="1095281"/>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6842" y="2766613"/>
            <a:ext cx="2124174" cy="1008153"/>
          </a:xfrm>
          <a:prstGeom prst="rect">
            <a:avLst/>
          </a:prstGeom>
        </p:spPr>
      </p:pic>
      <p:pic>
        <p:nvPicPr>
          <p:cNvPr id="17" name="Picture 1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687965" y="4556445"/>
            <a:ext cx="2237932" cy="1448141"/>
          </a:xfrm>
          <a:prstGeom prst="rect">
            <a:avLst/>
          </a:prstGeom>
        </p:spPr>
      </p:pic>
      <p:pic>
        <p:nvPicPr>
          <p:cNvPr id="22" name="Picture 2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27437" y="2766613"/>
            <a:ext cx="1649377" cy="1649377"/>
          </a:xfrm>
          <a:prstGeom prst="rect">
            <a:avLst/>
          </a:prstGeom>
        </p:spPr>
      </p:pic>
      <p:pic>
        <p:nvPicPr>
          <p:cNvPr id="24" name="Picture 2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75461" y="1074190"/>
            <a:ext cx="1467081" cy="1467081"/>
          </a:xfrm>
          <a:prstGeom prst="rect">
            <a:avLst/>
          </a:prstGeom>
        </p:spPr>
      </p:pic>
      <p:pic>
        <p:nvPicPr>
          <p:cNvPr id="29" name="Picture 2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925897" y="2990355"/>
            <a:ext cx="2204567" cy="745206"/>
          </a:xfrm>
          <a:prstGeom prst="rect">
            <a:avLst/>
          </a:prstGeom>
        </p:spPr>
      </p:pic>
      <p:pic>
        <p:nvPicPr>
          <p:cNvPr id="2" name="Picture 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539922" y="4268146"/>
            <a:ext cx="1301094" cy="1821532"/>
          </a:xfrm>
          <a:prstGeom prst="rect">
            <a:avLst/>
          </a:prstGeom>
        </p:spPr>
      </p:pic>
      <p:pic>
        <p:nvPicPr>
          <p:cNvPr id="7" name="Picture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579547" y="1266022"/>
            <a:ext cx="2090565" cy="633143"/>
          </a:xfrm>
          <a:prstGeom prst="rect">
            <a:avLst/>
          </a:prstGeom>
        </p:spPr>
      </p:pic>
      <p:graphicFrame>
        <p:nvGraphicFramePr>
          <p:cNvPr id="33" name="Object 11"/>
          <p:cNvGraphicFramePr>
            <a:graphicFrameLocks noChangeAspect="1"/>
          </p:cNvGraphicFramePr>
          <p:nvPr>
            <p:extLst>
              <p:ext uri="{D42A27DB-BD31-4B8C-83A1-F6EECF244321}">
                <p14:modId xmlns:p14="http://schemas.microsoft.com/office/powerpoint/2010/main" val="12388496"/>
              </p:ext>
            </p:extLst>
          </p:nvPr>
        </p:nvGraphicFramePr>
        <p:xfrm>
          <a:off x="8579547" y="2949202"/>
          <a:ext cx="2568394" cy="1284197"/>
        </p:xfrm>
        <a:graphic>
          <a:graphicData uri="http://schemas.openxmlformats.org/presentationml/2006/ole">
            <mc:AlternateContent xmlns:mc="http://schemas.openxmlformats.org/markup-compatibility/2006">
              <mc:Choice xmlns:v="urn:schemas-microsoft-com:vml" Requires="v">
                <p:oleObj spid="_x0000_s1051" name="Acrobat Document" r:id="rId13" imgW="3606480" imgH="1831680" progId="AcroExch.Document">
                  <p:embed/>
                </p:oleObj>
              </mc:Choice>
              <mc:Fallback>
                <p:oleObj name="Acrobat Document" r:id="rId13" imgW="3606480" imgH="1831680" progId="AcroExch.Document">
                  <p:embed/>
                  <p:pic>
                    <p:nvPicPr>
                      <p:cNvPr id="31"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579547" y="2949202"/>
                        <a:ext cx="2568394" cy="1284197"/>
                      </a:xfrm>
                      <a:prstGeom prst="rect">
                        <a:avLst/>
                      </a:prstGeom>
                      <a:noFill/>
                      <a:ln>
                        <a:noFill/>
                      </a:ln>
                      <a:effectLst/>
                      <a:extLst/>
                    </p:spPr>
                  </p:pic>
                </p:oleObj>
              </mc:Fallback>
            </mc:AlternateContent>
          </a:graphicData>
        </a:graphic>
      </p:graphicFrame>
      <p:pic>
        <p:nvPicPr>
          <p:cNvPr id="8" name="Picture 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150141" y="4838520"/>
            <a:ext cx="1960645" cy="889831"/>
          </a:xfrm>
          <a:prstGeom prst="rect">
            <a:avLst/>
          </a:prstGeom>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r>
              <a:rPr lang="en-US" sz="3200" dirty="0" smtClean="0">
                <a:solidFill>
                  <a:srgbClr val="007698"/>
                </a:solidFill>
              </a:rPr>
              <a:t>(</a:t>
            </a:r>
            <a:r>
              <a:rPr lang="en-US" sz="3200" dirty="0" err="1" smtClean="0">
                <a:solidFill>
                  <a:srgbClr val="007698"/>
                </a:solidFill>
              </a:rPr>
              <a:t>con’t</a:t>
            </a:r>
            <a:r>
              <a:rPr lang="en-US" sz="3200" dirty="0" smtClean="0">
                <a:solidFill>
                  <a:srgbClr val="007698"/>
                </a:solidFill>
              </a:rPr>
              <a:t>)</a:t>
            </a:r>
            <a:endParaRPr lang="en-US" sz="3200" dirty="0">
              <a:solidFill>
                <a:srgbClr val="007698"/>
              </a:solidFill>
            </a:endParaRPr>
          </a:p>
        </p:txBody>
      </p:sp>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30706" y="2548680"/>
            <a:ext cx="1163992" cy="1659308"/>
          </a:xfrm>
          <a:prstGeom prst="rect">
            <a:avLst/>
          </a:prstGeom>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14347" y="3162668"/>
            <a:ext cx="2413302" cy="793976"/>
          </a:xfrm>
          <a:prstGeom prst="rect">
            <a:avLst/>
          </a:prstGeom>
        </p:spPr>
      </p:pic>
      <p:pic>
        <p:nvPicPr>
          <p:cNvPr id="23" name="Picture 2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617372" y="1420294"/>
            <a:ext cx="3191745" cy="923569"/>
          </a:xfrm>
          <a:prstGeom prst="rect">
            <a:avLst/>
          </a:prstGeom>
        </p:spPr>
      </p:pic>
      <p:pic>
        <p:nvPicPr>
          <p:cNvPr id="25" name="Picture 2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93912" y="2731073"/>
            <a:ext cx="1715320" cy="1715320"/>
          </a:xfrm>
          <a:prstGeom prst="rect">
            <a:avLst/>
          </a:prstGeom>
        </p:spPr>
      </p:pic>
      <p:pic>
        <p:nvPicPr>
          <p:cNvPr id="28" name="Picture 2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2749" y="4643121"/>
            <a:ext cx="1560541" cy="1560541"/>
          </a:xfrm>
          <a:prstGeom prst="rect">
            <a:avLst/>
          </a:prstGeom>
        </p:spPr>
      </p:pic>
      <p:grpSp>
        <p:nvGrpSpPr>
          <p:cNvPr id="4" name="Group 3"/>
          <p:cNvGrpSpPr/>
          <p:nvPr/>
        </p:nvGrpSpPr>
        <p:grpSpPr>
          <a:xfrm>
            <a:off x="8452309" y="4524804"/>
            <a:ext cx="2460393" cy="1558876"/>
            <a:chOff x="6758485" y="5122280"/>
            <a:chExt cx="2460393" cy="1558876"/>
          </a:xfrm>
        </p:grpSpPr>
        <p:pic>
          <p:nvPicPr>
            <p:cNvPr id="3" name="Picture 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13873" y="5122280"/>
              <a:ext cx="1305005" cy="1136358"/>
            </a:xfrm>
            <a:prstGeom prst="rect">
              <a:avLst/>
            </a:prstGeom>
          </p:spPr>
        </p:pic>
        <p:sp>
          <p:nvSpPr>
            <p:cNvPr id="30" name="Text Placeholder 2">
              <a:extLst>
                <a:ext uri="{FF2B5EF4-FFF2-40B4-BE49-F238E27FC236}">
                  <a16:creationId xmlns:a16="http://schemas.microsoft.com/office/drawing/2014/main" id="{E87BF5F0-545B-4E3E-97C9-F0D60D22ACEA}"/>
                </a:ext>
              </a:extLst>
            </p:cNvPr>
            <p:cNvSpPr txBox="1">
              <a:spLocks/>
            </p:cNvSpPr>
            <p:nvPr/>
          </p:nvSpPr>
          <p:spPr>
            <a:xfrm>
              <a:off x="6758485" y="5776601"/>
              <a:ext cx="2137542" cy="904555"/>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400" b="1" dirty="0" smtClean="0">
                  <a:latin typeface="Century Gothic" panose="020B0502020202020204" pitchFamily="34" charset="0"/>
                </a:rPr>
                <a:t>Conservation</a:t>
              </a:r>
            </a:p>
            <a:p>
              <a:pPr marL="0" indent="0">
                <a:spcBef>
                  <a:spcPts val="0"/>
                </a:spcBef>
                <a:buNone/>
              </a:pPr>
              <a:r>
                <a:rPr lang="en-US" sz="1400" b="1" dirty="0" smtClean="0">
                  <a:latin typeface="Century Gothic" panose="020B0502020202020204" pitchFamily="34" charset="0"/>
                </a:rPr>
                <a:t>                Action</a:t>
              </a:r>
            </a:p>
            <a:p>
              <a:pPr marL="0" indent="0">
                <a:spcBef>
                  <a:spcPts val="0"/>
                </a:spcBef>
                <a:buNone/>
              </a:pPr>
              <a:r>
                <a:rPr lang="en-US" sz="1400" b="1" dirty="0" smtClean="0">
                  <a:latin typeface="Century Gothic" panose="020B0502020202020204" pitchFamily="34" charset="0"/>
                </a:rPr>
                <a:t>                     League</a:t>
              </a:r>
              <a:endParaRPr lang="en-US" sz="1400" b="1" dirty="0">
                <a:latin typeface="Century Gothic" panose="020B0502020202020204" pitchFamily="34" charset="0"/>
              </a:endParaRPr>
            </a:p>
          </p:txBody>
        </p:sp>
      </p:grpSp>
      <p:pic>
        <p:nvPicPr>
          <p:cNvPr id="32" name="Picture 8" descr="NFWF"/>
          <p:cNvPicPr>
            <a:picLocks noChangeAspect="1" noChangeArrowheads="1"/>
          </p:cNvPicPr>
          <p:nvPr/>
        </p:nvPicPr>
        <p:blipFill>
          <a:blip r:embed="rId9" cstate="screen"/>
          <a:srcRect/>
          <a:stretch>
            <a:fillRect/>
          </a:stretch>
        </p:blipFill>
        <p:spPr bwMode="auto">
          <a:xfrm>
            <a:off x="6429415" y="4570632"/>
            <a:ext cx="1332141" cy="1284665"/>
          </a:xfrm>
          <a:prstGeom prst="rect">
            <a:avLst/>
          </a:prstGeom>
          <a:noFill/>
          <a:ln w="9525">
            <a:noFill/>
            <a:miter lim="800000"/>
            <a:headEnd/>
            <a:tailEnd/>
          </a:ln>
        </p:spPr>
      </p:pic>
      <p:pic>
        <p:nvPicPr>
          <p:cNvPr id="33" name="Picture 3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106523" y="1444559"/>
            <a:ext cx="2944324" cy="1104121"/>
          </a:xfrm>
          <a:prstGeom prst="rect">
            <a:avLst/>
          </a:prstGeom>
        </p:spPr>
      </p:pic>
      <p:pic>
        <p:nvPicPr>
          <p:cNvPr id="34" name="Picture 3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2534" y="3266110"/>
            <a:ext cx="2765684" cy="403329"/>
          </a:xfrm>
          <a:prstGeom prst="rect">
            <a:avLst/>
          </a:prstGeom>
        </p:spPr>
      </p:pic>
      <p:pic>
        <p:nvPicPr>
          <p:cNvPr id="35" name="Picture 34"/>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3893912" y="4446393"/>
            <a:ext cx="1308861" cy="1651474"/>
          </a:xfrm>
          <a:prstGeom prst="rect">
            <a:avLst/>
          </a:prstGeom>
        </p:spPr>
      </p:pic>
      <p:pic>
        <p:nvPicPr>
          <p:cNvPr id="36" name="Picture 3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413020" y="1363483"/>
            <a:ext cx="1240110" cy="1104288"/>
          </a:xfrm>
          <a:prstGeom prst="rect">
            <a:avLst/>
          </a:prstGeom>
        </p:spPr>
      </p:pic>
    </p:spTree>
    <p:extLst>
      <p:ext uri="{BB962C8B-B14F-4D97-AF65-F5344CB8AC3E}">
        <p14:creationId xmlns:p14="http://schemas.microsoft.com/office/powerpoint/2010/main" val="3248845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13" name="Title 3"/>
          <p:cNvSpPr txBox="1">
            <a:spLocks/>
          </p:cNvSpPr>
          <p:nvPr/>
        </p:nvSpPr>
        <p:spPr>
          <a:xfrm>
            <a:off x="2073724" y="457200"/>
            <a:ext cx="8621484"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198913" y="1523999"/>
            <a:ext cx="9067798" cy="4372365"/>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200" b="1" dirty="0" smtClean="0">
                <a:solidFill>
                  <a:srgbClr val="F1730C"/>
                </a:solidFill>
                <a:effectLst>
                  <a:outerShdw blurRad="38100" dist="38100" dir="2700000" algn="tl">
                    <a:srgbClr val="000000">
                      <a:alpha val="43137"/>
                    </a:srgbClr>
                  </a:outerShdw>
                </a:effectLst>
              </a:rPr>
              <a:t>Feasibility Study: 2004</a:t>
            </a:r>
          </a:p>
          <a:p>
            <a:pPr>
              <a:spcBef>
                <a:spcPts val="1200"/>
              </a:spcBef>
            </a:pPr>
            <a:r>
              <a:rPr lang="en-US" sz="2200" b="1" dirty="0" smtClean="0">
                <a:solidFill>
                  <a:srgbClr val="F1730C"/>
                </a:solidFill>
                <a:effectLst>
                  <a:outerShdw blurRad="38100" dist="38100" dir="2700000" algn="tl">
                    <a:srgbClr val="000000">
                      <a:alpha val="43137"/>
                    </a:srgbClr>
                  </a:outerShdw>
                </a:effectLst>
              </a:rPr>
              <a:t>EA Public Scoping: 2006</a:t>
            </a:r>
          </a:p>
          <a:p>
            <a:pPr>
              <a:spcBef>
                <a:spcPts val="1200"/>
              </a:spcBef>
            </a:pPr>
            <a:r>
              <a:rPr lang="en-US" sz="2200" b="1" dirty="0" smtClean="0">
                <a:solidFill>
                  <a:srgbClr val="F1730C"/>
                </a:solidFill>
                <a:effectLst>
                  <a:outerShdw blurRad="38100" dist="38100" dir="2700000" algn="tl">
                    <a:srgbClr val="000000">
                      <a:alpha val="43137"/>
                    </a:srgbClr>
                  </a:outerShdw>
                </a:effectLst>
              </a:rPr>
              <a:t>Comprehensive Conservation Plan: 2009</a:t>
            </a:r>
          </a:p>
          <a:p>
            <a:pPr>
              <a:spcBef>
                <a:spcPts val="1200"/>
              </a:spcBef>
            </a:pPr>
            <a:r>
              <a:rPr lang="en-US" sz="2200" b="1" dirty="0" smtClean="0">
                <a:solidFill>
                  <a:srgbClr val="F1730C"/>
                </a:solidFill>
                <a:effectLst>
                  <a:outerShdw blurRad="38100" dist="38100" dir="2700000" algn="tl">
                    <a:srgbClr val="000000">
                      <a:alpha val="43137"/>
                    </a:srgbClr>
                  </a:outerShdw>
                </a:effectLst>
              </a:rPr>
              <a:t>EIS Pubic Scoping: 2011 </a:t>
            </a:r>
          </a:p>
          <a:p>
            <a:pPr>
              <a:spcBef>
                <a:spcPts val="1200"/>
              </a:spcBef>
            </a:pPr>
            <a:r>
              <a:rPr lang="en-US" sz="2200" b="1" dirty="0" smtClean="0">
                <a:solidFill>
                  <a:srgbClr val="F1730C"/>
                </a:solidFill>
                <a:effectLst>
                  <a:outerShdw blurRad="38100" dist="38100" dir="2700000" algn="tl">
                    <a:srgbClr val="000000">
                      <a:alpha val="43137"/>
                    </a:srgbClr>
                  </a:outerShdw>
                </a:effectLst>
              </a:rPr>
              <a:t>Draft EIS and public comments: 2013 </a:t>
            </a:r>
          </a:p>
          <a:p>
            <a:pPr lvl="1">
              <a:spcBef>
                <a:spcPts val="1200"/>
              </a:spcBef>
            </a:pPr>
            <a:r>
              <a:rPr lang="en-US" sz="2200" b="1" dirty="0">
                <a:solidFill>
                  <a:srgbClr val="F1730C"/>
                </a:solidFill>
                <a:effectLst>
                  <a:outerShdw blurRad="38100" dist="38100" dir="2700000" algn="tl">
                    <a:srgbClr val="000000">
                      <a:alpha val="43137"/>
                    </a:srgbClr>
                  </a:outerShdw>
                </a:effectLst>
              </a:rPr>
              <a:t>553 public and agency correspondences </a:t>
            </a:r>
            <a:r>
              <a:rPr lang="en-US" sz="2200" b="1" dirty="0" smtClean="0">
                <a:solidFill>
                  <a:srgbClr val="F1730C"/>
                </a:solidFill>
                <a:effectLst>
                  <a:outerShdw blurRad="38100" dist="38100" dir="2700000" algn="tl">
                    <a:srgbClr val="000000">
                      <a:alpha val="43137"/>
                    </a:srgbClr>
                  </a:outerShdw>
                </a:effectLst>
              </a:rPr>
              <a:t>received</a:t>
            </a:r>
          </a:p>
          <a:p>
            <a:pPr>
              <a:spcBef>
                <a:spcPts val="1200"/>
              </a:spcBef>
            </a:pPr>
            <a:r>
              <a:rPr lang="en-US" sz="2200" b="1" dirty="0" smtClean="0">
                <a:solidFill>
                  <a:srgbClr val="F1730C"/>
                </a:solidFill>
                <a:effectLst>
                  <a:outerShdw blurRad="38100" dist="38100" dir="2700000" algn="tl">
                    <a:srgbClr val="000000">
                      <a:alpha val="43137"/>
                    </a:srgbClr>
                  </a:outerShdw>
                </a:effectLst>
              </a:rPr>
              <a:t>Final EIS published: March 2019</a:t>
            </a:r>
          </a:p>
          <a:p>
            <a:pPr>
              <a:spcBef>
                <a:spcPts val="1200"/>
              </a:spcBef>
            </a:pPr>
            <a:r>
              <a:rPr lang="en-US" sz="2200" b="1" dirty="0" smtClean="0">
                <a:solidFill>
                  <a:srgbClr val="F1730C"/>
                </a:solidFill>
                <a:effectLst>
                  <a:outerShdw blurRad="38100" dist="38100" dir="2700000" algn="tl">
                    <a:srgbClr val="000000">
                      <a:alpha val="43137"/>
                    </a:srgbClr>
                  </a:outerShdw>
                </a:effectLst>
              </a:rPr>
              <a:t>Section 7 ESA (black abalone) and Essential Fish Habitat concurrences obtained: April 2019</a:t>
            </a:r>
          </a:p>
        </p:txBody>
      </p:sp>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
        <AccountId xsi:nil="true"/>
        <AccountType/>
      </UserInfo>
    </Reviewed_x0020_By_x003f_>
    <Reviewed_x003f_ xmlns="b8c791ff-8839-41d3-a5c3-dadefa89be97">false</Reviewed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57F75E46-19C1-4254-BF48-E96EF5DBDBBC}"/>
</file>

<file path=customXml/itemProps2.xml><?xml version="1.0" encoding="utf-8"?>
<ds:datastoreItem xmlns:ds="http://schemas.openxmlformats.org/officeDocument/2006/customXml" ds:itemID="{21CCF0A6-F7D8-45F4-B65E-CF6BB74B5B28}"/>
</file>

<file path=customXml/itemProps3.xml><?xml version="1.0" encoding="utf-8"?>
<ds:datastoreItem xmlns:ds="http://schemas.openxmlformats.org/officeDocument/2006/customXml" ds:itemID="{5556F58F-7664-4B17-B1EC-309C0B1A601C}"/>
</file>

<file path=docProps/app.xml><?xml version="1.0" encoding="utf-8"?>
<Properties xmlns="http://schemas.openxmlformats.org/officeDocument/2006/extended-properties" xmlns:vt="http://schemas.openxmlformats.org/officeDocument/2006/docPropsVTypes">
  <Template/>
  <TotalTime>15800</TotalTime>
  <Words>3012</Words>
  <Application>Microsoft Office PowerPoint</Application>
  <PresentationFormat>Widescreen</PresentationFormat>
  <Paragraphs>337</Paragraphs>
  <Slides>30</Slides>
  <Notes>30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7" baseType="lpstr">
      <vt:lpstr>Arial</vt:lpstr>
      <vt:lpstr>Calibri</vt:lpstr>
      <vt:lpstr>Century Expanded LT Std</vt:lpstr>
      <vt:lpstr>Century Gothic</vt:lpstr>
      <vt:lpstr>Times New Roman</vt:lpstr>
      <vt:lpstr>Office Theme</vt:lpstr>
      <vt:lpstr>Acrobat Document</vt:lpstr>
      <vt:lpstr>Farallon Islands   National Wildlife Refuge</vt:lpstr>
      <vt:lpstr>PowerPoint Presentation</vt:lpstr>
      <vt:lpstr>The Problem</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Protective Measures</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Morkill, Anne</dc:creator>
  <cp:lastModifiedBy>McChesney, Gerry</cp:lastModifiedBy>
  <cp:revision>647</cp:revision>
  <cp:lastPrinted>2020-02-18T20:35:33Z</cp:lastPrinted>
  <dcterms:created xsi:type="dcterms:W3CDTF">2019-08-01T23:51:04Z</dcterms:created>
  <dcterms:modified xsi:type="dcterms:W3CDTF">2020-07-07T22:24:18Z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0x010100AE725DA223521E4F8FF3AAF8EF66E35D</vt:lpwstr>
  </property>
  <property fmtid="{D5CDD505-2E9C-101B-9397-08002B2CF9AE}" pid="3" name="Order">
    <vt:r8>642600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