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Masters/slideMaster2.xml" ContentType="application/vnd.openxmlformats-officedocument.presentationml.slideMaster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4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14"/>
  </p:notesMasterIdLst>
  <p:sldIdLst>
    <p:sldId id="257" r:id="rId3"/>
    <p:sldId id="288" r:id="rId4"/>
    <p:sldId id="268" r:id="rId5"/>
    <p:sldId id="286" r:id="rId6"/>
    <p:sldId id="287" r:id="rId7"/>
    <p:sldId id="269" r:id="rId8"/>
    <p:sldId id="271" r:id="rId9"/>
    <p:sldId id="278" r:id="rId10"/>
    <p:sldId id="264" r:id="rId11"/>
    <p:sldId id="284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93" autoAdjust="0"/>
  </p:normalViewPr>
  <p:slideViewPr>
    <p:cSldViewPr snapToGrid="0">
      <p:cViewPr varScale="1">
        <p:scale>
          <a:sx n="109" d="100"/>
          <a:sy n="109" d="100"/>
        </p:scale>
        <p:origin x="104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/>
              <a:t>Mean Diet Proportion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1"/>
          <c:order val="0"/>
          <c:tx>
            <c:v>Diet Proportion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'With Sallys'!$A$3:$A$7</c:f>
              <c:strCache>
                <c:ptCount val="5"/>
                <c:pt idx="0">
                  <c:v>Seabirds</c:v>
                </c:pt>
                <c:pt idx="1">
                  <c:v>Intertidal</c:v>
                </c:pt>
                <c:pt idx="2">
                  <c:v>Plants</c:v>
                </c:pt>
                <c:pt idx="3">
                  <c:v>Insects</c:v>
                </c:pt>
                <c:pt idx="4">
                  <c:v>Salamanders</c:v>
                </c:pt>
              </c:strCache>
            </c:strRef>
          </c:cat>
          <c:val>
            <c:numRef>
              <c:f>'With Sallys'!$E$3:$E$7</c:f>
              <c:numCache>
                <c:formatCode>General</c:formatCode>
                <c:ptCount val="5"/>
                <c:pt idx="0">
                  <c:v>13.566666666666668</c:v>
                </c:pt>
                <c:pt idx="1">
                  <c:v>8.9333333333333318</c:v>
                </c:pt>
                <c:pt idx="2">
                  <c:v>41.300000000000004</c:v>
                </c:pt>
                <c:pt idx="3">
                  <c:v>19.400000000000002</c:v>
                </c:pt>
                <c:pt idx="4">
                  <c:v>16.8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120240178311039"/>
          <c:y val="0.20767206182560513"/>
          <c:w val="0.33035844477773618"/>
          <c:h val="0.683545110771106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78394-042D-4837-87B8-F47E1C26EED0}" type="datetimeFigureOut">
              <a:rPr lang="en-US" smtClean="0"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0FE33-E799-455B-A27E-979FD951D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84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personal note – show passion for island</a:t>
            </a:r>
          </a:p>
          <a:p>
            <a:r>
              <a:rPr lang="en-US" dirty="0" smtClean="0"/>
              <a:t>Point Blue biologists have lived and worked on the Farallones for more</a:t>
            </a:r>
            <a:r>
              <a:rPr lang="en-US" baseline="0" dirty="0" smtClean="0"/>
              <a:t> than 50 years and have the perspective to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7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the rest of this talk, I will discuss some of the science that has been done to</a:t>
            </a:r>
            <a:r>
              <a:rPr lang="en-US" baseline="0" dirty="0" smtClean="0"/>
              <a:t> understand these relationships and to inform the eradication and restoration planning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763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figure into pie chart – simplify – use average between liver and muscle</a:t>
            </a:r>
          </a:p>
          <a:p>
            <a:r>
              <a:rPr lang="en-US" dirty="0" smtClean="0"/>
              <a:t>Specifically mention grazing pressure on native plants and indirect predation pressure of owls on crickets during that period when neither mice or storm </a:t>
            </a:r>
            <a:r>
              <a:rPr lang="en-US" dirty="0" err="1" smtClean="0"/>
              <a:t>peterls</a:t>
            </a:r>
            <a:r>
              <a:rPr lang="en-US" dirty="0" smtClean="0"/>
              <a:t> are in great abundance.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12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figure depicts the annual cycles for mice, owls,</a:t>
            </a:r>
            <a:r>
              <a:rPr lang="en-US" baseline="0" dirty="0" smtClean="0"/>
              <a:t> and storm-petrel predation</a:t>
            </a:r>
          </a:p>
          <a:p>
            <a:r>
              <a:rPr lang="en-US" dirty="0" smtClean="0"/>
              <a:t>Complicated figure – but pay attention to the peaks with arrows</a:t>
            </a:r>
          </a:p>
          <a:p>
            <a:r>
              <a:rPr lang="en-US" dirty="0" smtClean="0"/>
              <a:t>During the fall season, mice are at their peak and migrating</a:t>
            </a:r>
            <a:r>
              <a:rPr lang="en-US" baseline="0" dirty="0" smtClean="0"/>
              <a:t> </a:t>
            </a:r>
            <a:r>
              <a:rPr lang="en-US" dirty="0" smtClean="0"/>
              <a:t>owls are arriving at the island</a:t>
            </a:r>
          </a:p>
          <a:p>
            <a:r>
              <a:rPr lang="en-US" dirty="0" smtClean="0"/>
              <a:t>In winter the mouse population declines but owls have already decided to stay for the winter</a:t>
            </a:r>
          </a:p>
          <a:p>
            <a:r>
              <a:rPr lang="en-US" dirty="0" smtClean="0"/>
              <a:t>Storm-petrels return to the island to set up for the</a:t>
            </a:r>
            <a:r>
              <a:rPr lang="en-US" baseline="0" dirty="0" smtClean="0"/>
              <a:t> breeding season in Jan/Feb – Owls switch to </a:t>
            </a:r>
            <a:r>
              <a:rPr lang="en-US" baseline="0" smtClean="0"/>
              <a:t>eating storm-petrels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81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Focus on main</a:t>
            </a:r>
            <a:r>
              <a:rPr lang="en-US" baseline="0" dirty="0" smtClean="0"/>
              <a:t> point – if we don’t do anything ASSP will decline – if we can reduce owl numbers through getting rid of the mice we can significantly improve their population outcome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27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that this is a multi collaborator project that included many experts in the field of wildlife hazing</a:t>
            </a:r>
          </a:p>
          <a:p>
            <a:r>
              <a:rPr lang="en-US" dirty="0" smtClean="0"/>
              <a:t>Get rid of the extraneous photos – just have large photo of Western Gull</a:t>
            </a:r>
          </a:p>
          <a:p>
            <a:r>
              <a:rPr lang="en-US" dirty="0" smtClean="0"/>
              <a:t>Our main species of concern</a:t>
            </a:r>
            <a:r>
              <a:rPr lang="en-US" baseline="0" dirty="0" smtClean="0"/>
              <a:t> is the WEGU 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86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Even though some gulls were still present – these are the sum total of gulls observed during the day – most were only present</a:t>
            </a:r>
            <a:r>
              <a:rPr lang="en-US" baseline="0" dirty="0" smtClean="0"/>
              <a:t> for a short period of time</a:t>
            </a:r>
          </a:p>
          <a:p>
            <a:r>
              <a:rPr lang="en-US" baseline="0" dirty="0" smtClean="0"/>
              <a:t>Have big font saying 98% success</a:t>
            </a:r>
          </a:p>
          <a:p>
            <a:r>
              <a:rPr lang="en-US" baseline="0" dirty="0" smtClean="0"/>
              <a:t>Hazing was actually only needed for a short period – in the morning – then birds were not present</a:t>
            </a:r>
          </a:p>
          <a:p>
            <a:r>
              <a:rPr lang="en-US" baseline="0" dirty="0" smtClean="0"/>
              <a:t>Gull population is at a minimum during this time of year – birds here to roost – not to breed or to feed – mostly come in at night and then depart in the morning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0FE33-E799-455B-A27E-979FD951D8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91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57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6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90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14028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1239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7810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4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42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70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13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7/15/2020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359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61240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7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48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98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76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31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85637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64452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56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2048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978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578210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05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55064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9137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396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61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5788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01460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07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54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4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344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75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7/15/2020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205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7/15/2020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833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363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3235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71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32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708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0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57701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351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7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7/15/2020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4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3.png"/><Relationship Id="rId7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5.jpeg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5.jp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extLst>
              <a:ext uri="{FF2B5EF4-FFF2-40B4-BE49-F238E27FC236}">
                <a16:creationId xmlns="" xmlns:a16="http://schemas.microsoft.com/office/drawing/2014/main" id="{C80B28EF-B649-3D42-BCA0-9078E4CCAA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7826" b="7826"/>
          <a:stretch/>
        </p:blipFill>
        <p:spPr/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t="7468" b="7775"/>
          <a:stretch/>
        </p:blipFill>
        <p:spPr>
          <a:xfrm>
            <a:off x="0" y="-14177"/>
            <a:ext cx="12192000" cy="6861544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="" xmlns:a16="http://schemas.microsoft.com/office/drawing/2014/main" id="{479D7ABC-1054-8B49-BEBC-F66874AD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5286" y="-206128"/>
            <a:ext cx="10972800" cy="14097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+mn-lt"/>
              </a:rPr>
              <a:t>A scientific approach to Restoration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95BD280A-FA71-2046-A2F0-CCFD6675B2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00" y="2185095"/>
            <a:ext cx="10972800" cy="1655762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Pete Warzybok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dirty="0" smtClean="0">
                <a:latin typeface="+mn-lt"/>
              </a:rPr>
              <a:t>July 16, 2020</a:t>
            </a:r>
          </a:p>
          <a:p>
            <a:endParaRPr lang="en-US" dirty="0" smtClean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33A81D-6707-F54D-8795-D43025E41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1380" y="2732691"/>
            <a:ext cx="8250621" cy="41253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DA90989-1FA2-8143-B82D-74AE8A8EED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7329"/>
            <a:ext cx="2881075" cy="1554478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1656" y="5737731"/>
            <a:ext cx="1936044" cy="103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3FD5A9-BB3A-433D-8A85-24656108C3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5" t="27315"/>
          <a:stretch/>
        </p:blipFill>
        <p:spPr>
          <a:xfrm>
            <a:off x="4946072" y="0"/>
            <a:ext cx="7245927" cy="4372178"/>
          </a:xfrm>
          <a:prstGeom prst="rect">
            <a:avLst/>
          </a:prstGeom>
        </p:spPr>
      </p:pic>
      <p:pic>
        <p:nvPicPr>
          <p:cNvPr id="2" name="Picture Placeholder 6">
            <a:extLst>
              <a:ext uri="{FF2B5EF4-FFF2-40B4-BE49-F238E27FC236}">
                <a16:creationId xmlns:a16="http://schemas.microsoft.com/office/drawing/2014/main" xmlns="" id="{2F60A8A0-BDA0-44FA-87EA-C247C89000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564" y="1945345"/>
            <a:ext cx="6902436" cy="394474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75063" y="506428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Gull hazing success</a:t>
            </a:r>
            <a:endParaRPr lang="en-US" dirty="0">
              <a:latin typeface="+mn-l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76228" y="1485900"/>
            <a:ext cx="4569844" cy="4187004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Hazing extremely effective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Gull numbers already at minimum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Near zero after a few days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98% daily success rate from hazing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Remaining gulls only present for a short period of time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Only present at intertidal roosts </a:t>
            </a: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39378" y="2435342"/>
            <a:ext cx="1831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98%</a:t>
            </a:r>
            <a:endParaRPr lang="en-US" sz="4000" b="1" dirty="0"/>
          </a:p>
        </p:txBody>
      </p:sp>
      <p:sp>
        <p:nvSpPr>
          <p:cNvPr id="8" name="Down Arrow 2">
            <a:extLst>
              <a:ext uri="{FF2B5EF4-FFF2-40B4-BE49-F238E27FC236}">
                <a16:creationId xmlns:a16="http://schemas.microsoft.com/office/drawing/2014/main" xmlns="" id="{13684B82-5CA4-495A-92F1-AF66779E7DE0}"/>
              </a:ext>
            </a:extLst>
          </p:cNvPr>
          <p:cNvSpPr/>
          <p:nvPr/>
        </p:nvSpPr>
        <p:spPr>
          <a:xfrm>
            <a:off x="9687643" y="2125325"/>
            <a:ext cx="706921" cy="1327921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F1730C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Future vision - A </a:t>
            </a:r>
            <a:r>
              <a:rPr lang="en-US" dirty="0">
                <a:latin typeface="+mn-lt"/>
              </a:rPr>
              <a:t>r</a:t>
            </a:r>
            <a:r>
              <a:rPr lang="en-US" dirty="0" smtClean="0">
                <a:latin typeface="+mn-lt"/>
              </a:rPr>
              <a:t>efuge restored</a:t>
            </a:r>
            <a:endParaRPr lang="en-US" dirty="0">
              <a:latin typeface="+mn-lt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711472" y="1293744"/>
            <a:ext cx="5077078" cy="3982699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Expect benefits similar to previous eradications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Last of invasive mammals </a:t>
            </a:r>
            <a:r>
              <a:rPr lang="en-US" sz="2000" dirty="0" smtClean="0">
                <a:solidFill>
                  <a:srgbClr val="335EA9"/>
                </a:solidFill>
              </a:rPr>
              <a:t>removed</a:t>
            </a: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Reduced threats to </a:t>
            </a:r>
            <a:r>
              <a:rPr lang="en-US" sz="2000" dirty="0" smtClean="0">
                <a:solidFill>
                  <a:srgbClr val="335EA9"/>
                </a:solidFill>
              </a:rPr>
              <a:t>native species</a:t>
            </a: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Native vegetation </a:t>
            </a:r>
            <a:r>
              <a:rPr lang="en-US" sz="2000" dirty="0" smtClean="0">
                <a:solidFill>
                  <a:srgbClr val="335EA9"/>
                </a:solidFill>
              </a:rPr>
              <a:t>thrives</a:t>
            </a: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Farallon </a:t>
            </a:r>
            <a:r>
              <a:rPr lang="en-US" sz="2000" dirty="0">
                <a:solidFill>
                  <a:srgbClr val="335EA9"/>
                </a:solidFill>
              </a:rPr>
              <a:t>ecosystem will return to natural </a:t>
            </a:r>
            <a:r>
              <a:rPr lang="en-US" sz="2000" dirty="0" smtClean="0">
                <a:solidFill>
                  <a:srgbClr val="335EA9"/>
                </a:solidFill>
              </a:rPr>
              <a:t>balance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Gain resiliency to adapt or withstand future stressors</a:t>
            </a:r>
            <a:endParaRPr lang="en-US" sz="2000" dirty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189" y="1002033"/>
            <a:ext cx="3860811" cy="2895608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5458628" y="2884695"/>
            <a:ext cx="1662605" cy="3797269"/>
            <a:chOff x="5458628" y="2884695"/>
            <a:chExt cx="1662605" cy="3797269"/>
          </a:xfrm>
        </p:grpSpPr>
        <p:sp>
          <p:nvSpPr>
            <p:cNvPr id="2" name="Down Arrow 2">
              <a:extLst>
                <a:ext uri="{FF2B5EF4-FFF2-40B4-BE49-F238E27FC236}">
                  <a16:creationId xmlns:a16="http://schemas.microsoft.com/office/drawing/2014/main" xmlns="" id="{13684B82-5CA4-495A-92F1-AF66779E7DE0}"/>
                </a:ext>
              </a:extLst>
            </p:cNvPr>
            <p:cNvSpPr/>
            <p:nvPr/>
          </p:nvSpPr>
          <p:spPr>
            <a:xfrm rot="10800000">
              <a:off x="5458628" y="2884695"/>
              <a:ext cx="1299200" cy="3457525"/>
            </a:xfrm>
            <a:prstGeom prst="downArrow">
              <a:avLst/>
            </a:prstGeom>
            <a:gradFill>
              <a:gsLst>
                <a:gs pos="0">
                  <a:schemeClr val="bg1">
                    <a:tint val="90000"/>
                    <a:lumMod val="11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0764" y="3021889"/>
              <a:ext cx="634994" cy="9631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3699" y="3339859"/>
              <a:ext cx="634994" cy="96316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285" y="3548779"/>
              <a:ext cx="634994" cy="96316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3904" y="3897641"/>
              <a:ext cx="634994" cy="96316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0627" y="4385009"/>
              <a:ext cx="634994" cy="96316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2739" y="4583671"/>
              <a:ext cx="634994" cy="96316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9222" y="5136981"/>
              <a:ext cx="634994" cy="96316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239" y="4215292"/>
              <a:ext cx="634994" cy="96316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8460" y="5718801"/>
              <a:ext cx="634994" cy="96316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675" y="5076762"/>
              <a:ext cx="634994" cy="96316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384" y="5678781"/>
              <a:ext cx="634994" cy="963163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442" b="96402" l="22870" r="81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50" t="16095" r="15228"/>
          <a:stretch/>
        </p:blipFill>
        <p:spPr>
          <a:xfrm>
            <a:off x="7098279" y="3373377"/>
            <a:ext cx="1614311" cy="131396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2" b="19377"/>
          <a:stretch/>
        </p:blipFill>
        <p:spPr>
          <a:xfrm>
            <a:off x="9118962" y="4030360"/>
            <a:ext cx="2546956" cy="1785810"/>
          </a:xfrm>
          <a:prstGeom prst="rect">
            <a:avLst/>
          </a:prstGeom>
        </p:spPr>
      </p:pic>
      <p:pic>
        <p:nvPicPr>
          <p:cNvPr id="26" name="Picture 25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2360CD0-1425-4080-AEB5-04EA844629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7102" y="4664504"/>
            <a:ext cx="1812496" cy="18124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40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">
            <a:extLst>
              <a:ext uri="{FF2B5EF4-FFF2-40B4-BE49-F238E27FC236}">
                <a16:creationId xmlns="" xmlns:a16="http://schemas.microsoft.com/office/drawing/2014/main" id="{ADCEC6D4-DC1A-564D-9953-B753FEBB2235}"/>
              </a:ext>
            </a:extLst>
          </p:cNvPr>
          <p:cNvSpPr txBox="1">
            <a:spLocks/>
          </p:cNvSpPr>
          <p:nvPr/>
        </p:nvSpPr>
        <p:spPr>
          <a:xfrm>
            <a:off x="729343" y="401393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12000"/>
              </a:spcAft>
              <a:buNone/>
              <a:defRPr sz="6000" b="0" i="0" kern="1200" spc="0">
                <a:solidFill>
                  <a:schemeClr val="bg1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5BAA"/>
                </a:solidFill>
                <a:latin typeface="Calibri" panose="020F0502020204030204"/>
              </a:rPr>
              <a:t>T</a:t>
            </a:r>
            <a:r>
              <a:rPr lang="en-US" sz="4400" dirty="0" smtClean="0">
                <a:solidFill>
                  <a:srgbClr val="005BAA"/>
                </a:solidFill>
                <a:latin typeface="Calibri" panose="020F0502020204030204"/>
              </a:rPr>
              <a:t>he house mouse problem</a:t>
            </a:r>
            <a:endParaRPr lang="en-US" sz="4400" dirty="0">
              <a:solidFill>
                <a:srgbClr val="005BAA"/>
              </a:solidFill>
              <a:latin typeface="Calibri" panose="020F0502020204030204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838200" y="1260956"/>
            <a:ext cx="2988532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Invasive mammals among greatest threats to island ecosystems worldwide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Multiple direct and indirect impacts from invasive mice</a:t>
            </a:r>
          </a:p>
          <a:p>
            <a:r>
              <a:rPr lang="en-US" sz="2000" dirty="0">
                <a:solidFill>
                  <a:srgbClr val="335EA9"/>
                </a:solidFill>
              </a:rPr>
              <a:t>Reduces species resiliency to other ecological </a:t>
            </a:r>
            <a:r>
              <a:rPr lang="en-US" sz="2000" dirty="0" smtClean="0">
                <a:solidFill>
                  <a:srgbClr val="335EA9"/>
                </a:solidFill>
              </a:rPr>
              <a:t>stressors</a:t>
            </a:r>
            <a:endParaRPr lang="en-US" sz="2000" dirty="0">
              <a:solidFill>
                <a:srgbClr val="335EA9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897086" y="1001486"/>
            <a:ext cx="7685609" cy="5550165"/>
            <a:chOff x="3897086" y="1001486"/>
            <a:chExt cx="7685609" cy="5550165"/>
          </a:xfrm>
        </p:grpSpPr>
        <p:grpSp>
          <p:nvGrpSpPr>
            <p:cNvPr id="25" name="Group 24"/>
            <p:cNvGrpSpPr/>
            <p:nvPr/>
          </p:nvGrpSpPr>
          <p:grpSpPr>
            <a:xfrm>
              <a:off x="3897086" y="1001486"/>
              <a:ext cx="7685609" cy="5550165"/>
              <a:chOff x="3387634" y="155993"/>
              <a:chExt cx="8423661" cy="6401101"/>
            </a:xfrm>
          </p:grpSpPr>
          <p:cxnSp>
            <p:nvCxnSpPr>
              <p:cNvPr id="2" name="Straight Arrow Connector 1">
                <a:extLst>
                  <a:ext uri="{FF2B5EF4-FFF2-40B4-BE49-F238E27FC236}">
                    <a16:creationId xmlns:a16="http://schemas.microsoft.com/office/drawing/2014/main" xmlns="" id="{9CE68455-CA18-4B63-8135-55B6E3B7A0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453183"/>
                <a:ext cx="800431" cy="0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Straight Arrow Connector 2">
                <a:extLst>
                  <a:ext uri="{FF2B5EF4-FFF2-40B4-BE49-F238E27FC236}">
                    <a16:creationId xmlns:a16="http://schemas.microsoft.com/office/drawing/2014/main" xmlns="" id="{B9ADB732-DD3D-46DB-AF75-D0CDD2C7F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938092"/>
                <a:ext cx="800431" cy="0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Arrow Connector 3">
                <a:extLst>
                  <a:ext uri="{FF2B5EF4-FFF2-40B4-BE49-F238E27FC236}">
                    <a16:creationId xmlns:a16="http://schemas.microsoft.com/office/drawing/2014/main" xmlns="" id="{448FE58D-40C5-4B28-893E-ED999F3867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21206" y="1979553"/>
                <a:ext cx="1673574" cy="1240446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xmlns="" id="{ABA2FEBA-9F55-488F-BB4D-D69934DF4E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20680" y="1274820"/>
                <a:ext cx="3507853" cy="199830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xmlns="" id="{BE485958-9063-4D4F-8319-ADC7A76067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57013" y="3282628"/>
                <a:ext cx="1642305" cy="2323149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prstDash val="solid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2B0565C5-FEC6-4DC7-9956-DAA79BD48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3647" y="3219999"/>
                <a:ext cx="1977253" cy="199378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99066CD1-77DC-4CCD-BC59-394EB57364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43507" y="3275396"/>
                <a:ext cx="2285025" cy="179633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xmlns="" id="{F93958B0-018A-48B4-9F91-54D4BE7084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11" y="3284902"/>
                <a:ext cx="1891661" cy="213264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671E68C5-18E0-480E-95D9-6E5E1DC7EA1B}"/>
                  </a:ext>
                </a:extLst>
              </p:cNvPr>
              <p:cNvSpPr/>
              <p:nvPr/>
            </p:nvSpPr>
            <p:spPr>
              <a:xfrm>
                <a:off x="6858813" y="2115183"/>
                <a:ext cx="2339439" cy="2339439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xmlns="" id="{45F31F41-E2E9-4B5D-AD2B-6692C5511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15423">
                <a:off x="4832631" y="4505543"/>
                <a:ext cx="1987231" cy="158571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xmlns="" id="{A1C8A0F1-BD5B-446E-92EA-EEC5C1ACD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32985">
                <a:off x="7075666" y="2079969"/>
                <a:ext cx="3910696" cy="2925384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xmlns="" id="{3AD0EC59-89C9-47E6-B323-F1A422B2B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8550" y="1491311"/>
                <a:ext cx="1950263" cy="13600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xmlns="" id="{F2746E32-9F1D-4DB4-B095-D743FC2C6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6754" y="155993"/>
                <a:ext cx="1204581" cy="1827117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4F995600-41F3-4BE7-BC39-A812ABAD5DCB}"/>
                  </a:ext>
                </a:extLst>
              </p:cNvPr>
              <p:cNvSpPr txBox="1"/>
              <p:nvPr/>
            </p:nvSpPr>
            <p:spPr>
              <a:xfrm>
                <a:off x="7262066" y="1498077"/>
                <a:ext cx="15689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1730C"/>
                    </a:solidFill>
                  </a:rPr>
                  <a:t>Introduced House Mice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59D7C983-6440-47C3-99D9-6113FAED4542}"/>
                  </a:ext>
                </a:extLst>
              </p:cNvPr>
              <p:cNvSpPr txBox="1"/>
              <p:nvPr/>
            </p:nvSpPr>
            <p:spPr>
              <a:xfrm>
                <a:off x="10004631" y="2085187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Plants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8EC1E7D0-7289-4F5C-AB3F-BBC767D28BE0}"/>
                  </a:ext>
                </a:extLst>
              </p:cNvPr>
              <p:cNvSpPr txBox="1"/>
              <p:nvPr/>
            </p:nvSpPr>
            <p:spPr>
              <a:xfrm>
                <a:off x="7553199" y="5818430"/>
                <a:ext cx="254025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Invertebrates and the Endemic Farallon Camel Cricket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22D4D6D9-4745-4927-9DA3-B92BD480141A}"/>
                  </a:ext>
                </a:extLst>
              </p:cNvPr>
              <p:cNvSpPr txBox="1"/>
              <p:nvPr/>
            </p:nvSpPr>
            <p:spPr>
              <a:xfrm>
                <a:off x="3653879" y="5799079"/>
                <a:ext cx="178444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Endemic Farallon Arboreal Salamander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92383559-B415-4E61-94BD-6852FFC2435A}"/>
                  </a:ext>
                </a:extLst>
              </p:cNvPr>
              <p:cNvSpPr txBox="1"/>
              <p:nvPr/>
            </p:nvSpPr>
            <p:spPr>
              <a:xfrm>
                <a:off x="4520680" y="494750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Storm-Petrels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9E2F1E61-E7DF-4E7A-9122-0FD554D93CD1}"/>
                  </a:ext>
                </a:extLst>
              </p:cNvPr>
              <p:cNvSpPr txBox="1"/>
              <p:nvPr/>
            </p:nvSpPr>
            <p:spPr>
              <a:xfrm>
                <a:off x="4410894" y="3293180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/>
                    </a:solidFill>
                  </a:rPr>
                  <a:t>Direct Impact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F59B5617-F833-4FA0-A7A5-FED9C4E0E571}"/>
                  </a:ext>
                </a:extLst>
              </p:cNvPr>
              <p:cNvSpPr txBox="1"/>
              <p:nvPr/>
            </p:nvSpPr>
            <p:spPr>
              <a:xfrm>
                <a:off x="4410894" y="3778194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Indirect Impact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xmlns="" id="{C45E1EF7-FC8E-4A3A-80F8-D8FE43FDC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762459" y="270755"/>
                <a:ext cx="2946449" cy="1955704"/>
              </a:xfrm>
              <a:prstGeom prst="rect">
                <a:avLst/>
              </a:prstGeom>
              <a:noFill/>
              <a:ln w="88900" cap="sq">
                <a:noFill/>
                <a:miter lim="800000"/>
              </a:ln>
              <a:effectLst/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FA7B0ECA-8BC9-467A-81BF-7C93EC998A5E}"/>
                  </a:ext>
                </a:extLst>
              </p:cNvPr>
              <p:cNvSpPr txBox="1"/>
              <p:nvPr/>
            </p:nvSpPr>
            <p:spPr>
              <a:xfrm>
                <a:off x="10701409" y="1650219"/>
                <a:ext cx="110988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i="1" dirty="0">
                    <a:solidFill>
                      <a:schemeClr val="bg1">
                        <a:lumMod val="50000"/>
                      </a:schemeClr>
                    </a:solidFill>
                  </a:rPr>
                  <a:t>© 2010 G. D. Carr</a:t>
                </a:r>
              </a:p>
            </p:txBody>
          </p:sp>
          <p:sp>
            <p:nvSpPr>
              <p:cNvPr id="24" name="Rectangle: Rounded Corners 1">
                <a:extLst>
                  <a:ext uri="{FF2B5EF4-FFF2-40B4-BE49-F238E27FC236}">
                    <a16:creationId xmlns:a16="http://schemas.microsoft.com/office/drawing/2014/main" xmlns="" id="{93DB0385-D2A8-429C-927D-4F729E391371}"/>
                  </a:ext>
                </a:extLst>
              </p:cNvPr>
              <p:cNvSpPr/>
              <p:nvPr/>
            </p:nvSpPr>
            <p:spPr>
              <a:xfrm>
                <a:off x="3387634" y="3066506"/>
                <a:ext cx="2846170" cy="1271451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C86AC1CD-154C-47AE-B48E-25408BC31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003418">
              <a:off x="9509154" y="5291704"/>
              <a:ext cx="1401882" cy="935578"/>
            </a:xfrm>
            <a:prstGeom prst="rect">
              <a:avLst/>
            </a:prstGeom>
          </p:spPr>
        </p:pic>
      </p:grpSp>
      <p:pic>
        <p:nvPicPr>
          <p:cNvPr id="32" name="Picture 31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7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Direct impacts of mice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838200" y="1881589"/>
            <a:ext cx="5257800" cy="3311044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335EA9"/>
                </a:solidFill>
              </a:rPr>
              <a:t>Mice impact wide variety of native species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Diet includes salamanders, crickets, seabirds, and native vegetation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Demonstrates direct impact on biological resources </a:t>
            </a: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829300"/>
              </p:ext>
            </p:extLst>
          </p:nvPr>
        </p:nvGraphicFramePr>
        <p:xfrm>
          <a:off x="6160469" y="1485900"/>
          <a:ext cx="5376672" cy="3858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58133F4-165F-46C1-A783-A5882C33366A}"/>
              </a:ext>
            </a:extLst>
          </p:cNvPr>
          <p:cNvSpPr txBox="1"/>
          <p:nvPr/>
        </p:nvSpPr>
        <p:spPr>
          <a:xfrm>
            <a:off x="6160469" y="6172200"/>
            <a:ext cx="1991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Polito et al. In Prep</a:t>
            </a:r>
            <a:endParaRPr lang="en-US" sz="1600" dirty="0">
              <a:solidFill>
                <a:schemeClr val="bg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025" y="5948754"/>
            <a:ext cx="782771" cy="785446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0" t="2541" r="29973"/>
          <a:stretch/>
        </p:blipFill>
        <p:spPr>
          <a:xfrm>
            <a:off x="2068656" y="3796125"/>
            <a:ext cx="2272314" cy="237607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624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3" y="556863"/>
            <a:ext cx="8849539" cy="642476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Of mice, owls, and storm-petrels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88581" y="1485900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1"/>
                </a:solidFill>
              </a:rPr>
              <a:t>Mouse population peaks in fall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Seasonal decline in winter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3432" y="5917671"/>
            <a:ext cx="1334869" cy="711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3" y="559455"/>
            <a:ext cx="8849539" cy="6424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750EEA5-A3B7-4FD3-AFC3-68F819B47A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1472" y="560996"/>
            <a:ext cx="8849539" cy="6424766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788581" y="1485900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1"/>
                </a:solidFill>
              </a:rPr>
              <a:t>Owls arrive during migration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Induced to stay by presence of mice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13391" y="3321835"/>
            <a:ext cx="2552890" cy="2082800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accent1"/>
                </a:solidFill>
              </a:rPr>
              <a:t>Overwintering owls switch to storm-petrels as primary prey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Classic example of </a:t>
            </a:r>
            <a:r>
              <a:rPr lang="en-US" sz="2000" dirty="0" err="1">
                <a:solidFill>
                  <a:schemeClr val="accent1"/>
                </a:solidFill>
              </a:rPr>
              <a:t>hyperpredation</a:t>
            </a: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etelWings"/>
          <p:cNvPicPr>
            <a:picLocks noChangeAspect="1" noChangeArrowheads="1"/>
          </p:cNvPicPr>
          <p:nvPr/>
        </p:nvPicPr>
        <p:blipFill rotWithShape="1">
          <a:blip r:embed="rId2" cstate="email"/>
          <a:srcRect r="1741"/>
          <a:stretch/>
        </p:blipFill>
        <p:spPr bwMode="auto">
          <a:xfrm>
            <a:off x="6074244" y="1485900"/>
            <a:ext cx="5736756" cy="4650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 descr="http://4.bp.blogspot.com/_1zIHPEuZ4Xw/S_w0YTLjceI/AAAAAAAABa0/rh8D7xbhS2Q/s1600/ASSP+carn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0"/>
          <a:stretch/>
        </p:blipFill>
        <p:spPr bwMode="auto">
          <a:xfrm>
            <a:off x="838200" y="1485900"/>
            <a:ext cx="5339858" cy="4650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Impact of predation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1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Ashy storm-petrel population trend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581" y="1499693"/>
            <a:ext cx="421821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Modeled recent storm-petrel population trends using long-term data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Current trend with no reduction in owl predation</a:t>
            </a:r>
          </a:p>
          <a:p>
            <a:r>
              <a:rPr lang="en-US" sz="2000" dirty="0" err="1" smtClean="0">
                <a:solidFill>
                  <a:schemeClr val="accent1"/>
                </a:solidFill>
              </a:rPr>
              <a:t>Ashys</a:t>
            </a:r>
            <a:r>
              <a:rPr lang="en-US" sz="2000" dirty="0" smtClean="0">
                <a:solidFill>
                  <a:schemeClr val="accent1"/>
                </a:solidFill>
              </a:rPr>
              <a:t> projected to decline by 63%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3769" y="914400"/>
            <a:ext cx="7635240" cy="6092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D883F5D-ECA1-4466-8004-ADF9C49C5F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-936" b="15704"/>
          <a:stretch/>
        </p:blipFill>
        <p:spPr>
          <a:xfrm>
            <a:off x="1083455" y="3908379"/>
            <a:ext cx="3108960" cy="1921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58133F4-165F-46C1-A783-A5882C33366A}"/>
              </a:ext>
            </a:extLst>
          </p:cNvPr>
          <p:cNvSpPr txBox="1"/>
          <p:nvPr/>
        </p:nvSpPr>
        <p:spPr>
          <a:xfrm>
            <a:off x="6016388" y="6273636"/>
            <a:ext cx="15966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</a:rPr>
              <a:t>Nur et al. 2018. Ecosphere</a:t>
            </a:r>
            <a:endParaRPr lang="en-US" sz="1000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58133F4-165F-46C1-A783-A5882C33366A}"/>
              </a:ext>
            </a:extLst>
          </p:cNvPr>
          <p:cNvSpPr txBox="1"/>
          <p:nvPr/>
        </p:nvSpPr>
        <p:spPr>
          <a:xfrm>
            <a:off x="1044471" y="5829529"/>
            <a:ext cx="314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Ashy storm-petrel remains </a:t>
            </a:r>
            <a:r>
              <a:rPr lang="en-US" sz="1000" dirty="0" smtClean="0">
                <a:solidFill>
                  <a:schemeClr val="bg2"/>
                </a:solidFill>
              </a:rPr>
              <a:t>beneath burrowing </a:t>
            </a:r>
            <a:r>
              <a:rPr lang="en-US" sz="1000" dirty="0">
                <a:solidFill>
                  <a:schemeClr val="bg2"/>
                </a:solidFill>
              </a:rPr>
              <a:t>owl roost. Photo by P. Pyle.</a:t>
            </a: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5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493" y="1485900"/>
            <a:ext cx="419454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Lower owl predation leads to positive population outcome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70 - 80% reduction in owl predation due to removal of mice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Ashy population </a:t>
            </a:r>
            <a:r>
              <a:rPr lang="en-US" sz="2000" b="1" i="1" dirty="0" smtClean="0">
                <a:solidFill>
                  <a:schemeClr val="accent1"/>
                </a:solidFill>
              </a:rPr>
              <a:t>increase</a:t>
            </a:r>
            <a:r>
              <a:rPr lang="en-US" sz="2000" dirty="0" smtClean="0">
                <a:solidFill>
                  <a:schemeClr val="accent1"/>
                </a:solidFill>
              </a:rPr>
              <a:t> by 2%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2423" y="914400"/>
            <a:ext cx="7635240" cy="609292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838200" y="513019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Modeled benefit of reduced predation</a:t>
            </a:r>
            <a:endParaRPr lang="en-US" dirty="0"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9" t="36228" r="30151" b="18067"/>
          <a:stretch/>
        </p:blipFill>
        <p:spPr>
          <a:xfrm>
            <a:off x="891877" y="3650052"/>
            <a:ext cx="3973775" cy="22479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6428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B3AC5CF-5FD9-446C-965D-9247D1D3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99" y="1679422"/>
            <a:ext cx="1686685" cy="2558376"/>
          </a:xfrm>
          <a:prstGeom prst="rect">
            <a:avLst/>
          </a:prstGeom>
        </p:spPr>
      </p:pic>
      <p:sp>
        <p:nvSpPr>
          <p:cNvPr id="10" name="Down Arrow 14">
            <a:extLst>
              <a:ext uri="{FF2B5EF4-FFF2-40B4-BE49-F238E27FC236}">
                <a16:creationId xmlns:a16="http://schemas.microsoft.com/office/drawing/2014/main" xmlns="" id="{3FEB2BAD-A626-42F8-94F2-CC6B5AE09A05}"/>
              </a:ext>
            </a:extLst>
          </p:cNvPr>
          <p:cNvSpPr/>
          <p:nvPr/>
        </p:nvSpPr>
        <p:spPr>
          <a:xfrm flipV="1">
            <a:off x="8464180" y="1489616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007698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11" name="Picture 10" descr="A close up of a reptile&#10;&#10;Description automatically generated">
            <a:extLst>
              <a:ext uri="{FF2B5EF4-FFF2-40B4-BE49-F238E27FC236}">
                <a16:creationId xmlns:a16="http://schemas.microsoft.com/office/drawing/2014/main" xmlns="" id="{A6A4461E-7F7F-49AC-89BB-3A5546CE3D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85" y="2940534"/>
            <a:ext cx="3200048" cy="3428053"/>
          </a:xfrm>
          <a:prstGeom prst="rect">
            <a:avLst/>
          </a:prstGeom>
        </p:spPr>
      </p:pic>
      <p:sp>
        <p:nvSpPr>
          <p:cNvPr id="13" name="Down Arrow 2">
            <a:extLst>
              <a:ext uri="{FF2B5EF4-FFF2-40B4-BE49-F238E27FC236}">
                <a16:creationId xmlns:a16="http://schemas.microsoft.com/office/drawing/2014/main" xmlns="" id="{13684B82-5CA4-495A-92F1-AF66779E7DE0}"/>
              </a:ext>
            </a:extLst>
          </p:cNvPr>
          <p:cNvSpPr/>
          <p:nvPr/>
        </p:nvSpPr>
        <p:spPr>
          <a:xfrm>
            <a:off x="4642074" y="1792875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F1730C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76771FE-7697-439E-AF85-0FCFDEF98138}"/>
              </a:ext>
            </a:extLst>
          </p:cNvPr>
          <p:cNvSpPr txBox="1"/>
          <p:nvPr/>
        </p:nvSpPr>
        <p:spPr>
          <a:xfrm>
            <a:off x="9129876" y="4237798"/>
            <a:ext cx="245658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F1730C"/>
                </a:solidFill>
                <a:latin typeface="Century Gothic" panose="020F0302020204030204"/>
                <a:cs typeface="Calibri" pitchFamily="34" charset="0"/>
              </a:rPr>
              <a:t>Increased survival and population size</a:t>
            </a:r>
            <a:endParaRPr lang="en-US" sz="1400" b="1" u="sng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156616" y="2247900"/>
            <a:ext cx="2818601" cy="2081897"/>
            <a:chOff x="935665" y="3260651"/>
            <a:chExt cx="2818601" cy="208189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A1C8A0F1-BD5B-446E-92EA-EEC5C1ACD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32985">
              <a:off x="1431136" y="3637469"/>
              <a:ext cx="2323130" cy="1651491"/>
            </a:xfrm>
            <a:prstGeom prst="rect">
              <a:avLst/>
            </a:prstGeom>
          </p:spPr>
        </p:pic>
        <p:sp>
          <p:nvSpPr>
            <p:cNvPr id="16" name="&quot;No&quot; Symbol 15"/>
            <p:cNvSpPr/>
            <p:nvPr/>
          </p:nvSpPr>
          <p:spPr>
            <a:xfrm>
              <a:off x="935665" y="3260651"/>
              <a:ext cx="2371480" cy="2081897"/>
            </a:xfrm>
            <a:prstGeom prst="noSmoking">
              <a:avLst>
                <a:gd name="adj" fmla="val 7498"/>
              </a:avLst>
            </a:prstGeom>
            <a:solidFill>
              <a:srgbClr val="FF0000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954260D-CF0E-419C-85F0-82472B0830F2}"/>
              </a:ext>
            </a:extLst>
          </p:cNvPr>
          <p:cNvSpPr txBox="1"/>
          <p:nvPr/>
        </p:nvSpPr>
        <p:spPr>
          <a:xfrm>
            <a:off x="1273892" y="4368794"/>
            <a:ext cx="26810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Remove invasive mice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Breaking the </a:t>
            </a:r>
            <a:r>
              <a:rPr lang="en-US" dirty="0" err="1" smtClean="0">
                <a:latin typeface="+mn-lt"/>
              </a:rPr>
              <a:t>hyperpredation</a:t>
            </a:r>
            <a:r>
              <a:rPr lang="en-US" dirty="0" smtClean="0">
                <a:latin typeface="+mn-lt"/>
              </a:rPr>
              <a:t> link</a:t>
            </a:r>
            <a:endParaRPr lang="en-US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954260D-CF0E-419C-85F0-82472B0830F2}"/>
              </a:ext>
            </a:extLst>
          </p:cNvPr>
          <p:cNvSpPr txBox="1"/>
          <p:nvPr/>
        </p:nvSpPr>
        <p:spPr>
          <a:xfrm>
            <a:off x="4759009" y="1489616"/>
            <a:ext cx="26810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Fewer owls overwinter on Farallon Islands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Reducing risk</a:t>
            </a:r>
            <a:endParaRPr lang="en-US" dirty="0">
              <a:latin typeface="+mn-lt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703520" y="1282295"/>
            <a:ext cx="5392480" cy="2276142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Western gulls were identified as species of greatest concern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Multi-collaborator study with experts in wildlife hazing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Goal - reduce gull numbers and limit access to and ingestion of bait </a:t>
            </a:r>
          </a:p>
        </p:txBody>
      </p:sp>
      <p:pic>
        <p:nvPicPr>
          <p:cNvPr id="10" name="Picture 9" descr="A drawing of a face&#10;&#10;Description automatically generated">
            <a:extLst>
              <a:ext uri="{FF2B5EF4-FFF2-40B4-BE49-F238E27FC236}">
                <a16:creationId xmlns="" xmlns:a16="http://schemas.microsoft.com/office/drawing/2014/main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62" y="4927124"/>
            <a:ext cx="1894113" cy="812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47" y="4642338"/>
            <a:ext cx="1290492" cy="10563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t="14356" r="18910" b="13582"/>
          <a:stretch/>
        </p:blipFill>
        <p:spPr>
          <a:xfrm>
            <a:off x="4525109" y="4860699"/>
            <a:ext cx="1236784" cy="879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9" t="9768" r="15996" b="407"/>
          <a:stretch/>
        </p:blipFill>
        <p:spPr>
          <a:xfrm>
            <a:off x="7016262" y="442303"/>
            <a:ext cx="4598920" cy="52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20_By_x003f_ xmlns="b8c791ff-8839-41d3-a5c3-dadefa89be97">
      <UserInfo>
        <DisplayName/>
        <AccountId xsi:nil="true"/>
        <AccountType/>
      </UserInfo>
    </Reviewed_x0020_By_x003f_>
    <Reviewed_x003f_ xmlns="b8c791ff-8839-41d3-a5c3-dadefa89be97">false</Reviewed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114B8F09-070C-41AD-B49B-BABC650BE9B1}"/>
</file>

<file path=customXml/itemProps2.xml><?xml version="1.0" encoding="utf-8"?>
<ds:datastoreItem xmlns:ds="http://schemas.openxmlformats.org/officeDocument/2006/customXml" ds:itemID="{24BA2136-187D-46C1-A4A1-B2E87F1ED259}"/>
</file>

<file path=customXml/itemProps3.xml><?xml version="1.0" encoding="utf-8"?>
<ds:datastoreItem xmlns:ds="http://schemas.openxmlformats.org/officeDocument/2006/customXml" ds:itemID="{57443FA5-EAF0-45CA-A835-1DF5C57E50A4}"/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713</Words>
  <Application>Microsoft Office PowerPoint</Application>
  <PresentationFormat>Widescreen</PresentationFormat>
  <Paragraphs>87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Century Gothic</vt:lpstr>
      <vt:lpstr>Franklin Gothic Book</vt:lpstr>
      <vt:lpstr>Franklin Gothic Medium</vt:lpstr>
      <vt:lpstr>System Font Regular</vt:lpstr>
      <vt:lpstr>Wingdings</vt:lpstr>
      <vt:lpstr>1_Office Theme</vt:lpstr>
      <vt:lpstr>2_Office Theme</vt:lpstr>
      <vt:lpstr>A scientific approach to Restoration</vt:lpstr>
      <vt:lpstr>PowerPoint Presentation</vt:lpstr>
      <vt:lpstr>PowerPoint Presentation</vt:lpstr>
      <vt:lpstr>PowerPoint Presentation</vt:lpstr>
      <vt:lpstr>PowerPoint Presentation</vt:lpstr>
      <vt:lpstr>Ashy storm-petrel population trend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 Warzybok</dc:creator>
  <cp:lastModifiedBy>Pete Warzybok</cp:lastModifiedBy>
  <cp:revision>97</cp:revision>
  <dcterms:created xsi:type="dcterms:W3CDTF">2020-07-07T14:26:21Z</dcterms:created>
  <dcterms:modified xsi:type="dcterms:W3CDTF">2020-07-15T23:05:58Z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0x010100AE725DA223521E4F8FF3AAF8EF66E35D</vt:lpwstr>
  </property>
  <property fmtid="{D5CDD505-2E9C-101B-9397-08002B2CF9AE}" pid="3" name="Order">
    <vt:r8>642200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</Properties>
</file>