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22"/>
  </p:notesMasterIdLst>
  <p:sldIdLst>
    <p:sldId id="257" r:id="rId3"/>
    <p:sldId id="259" r:id="rId4"/>
    <p:sldId id="260" r:id="rId5"/>
    <p:sldId id="272" r:id="rId6"/>
    <p:sldId id="277" r:id="rId7"/>
    <p:sldId id="269" r:id="rId8"/>
    <p:sldId id="270" r:id="rId9"/>
    <p:sldId id="271" r:id="rId10"/>
    <p:sldId id="278" r:id="rId11"/>
    <p:sldId id="267" r:id="rId12"/>
    <p:sldId id="263" r:id="rId13"/>
    <p:sldId id="264" r:id="rId14"/>
    <p:sldId id="274" r:id="rId15"/>
    <p:sldId id="266" r:id="rId16"/>
    <p:sldId id="262" r:id="rId17"/>
    <p:sldId id="279" r:id="rId18"/>
    <p:sldId id="276" r:id="rId19"/>
    <p:sldId id="268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716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78394-042D-4837-87B8-F47E1C26EED0}" type="datetimeFigureOut">
              <a:rPr lang="en-US" smtClean="0"/>
              <a:t>7/8/2020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0FE33-E799-455B-A27E-979FD951D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84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Most similar to our situation. Will use what was learned here to build on its success.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Had many of the same issues as the </a:t>
            </a:r>
            <a:r>
              <a:rPr lang="en-US" b="1" baseline="0" dirty="0" err="1" smtClean="0"/>
              <a:t>Farallon</a:t>
            </a:r>
            <a:r>
              <a:rPr lang="en-US" b="1" baseline="0" dirty="0" smtClean="0"/>
              <a:t> Islands but was even more complex.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Although </a:t>
            </a:r>
            <a:r>
              <a:rPr lang="en-US" b="1" baseline="0" dirty="0" err="1" smtClean="0"/>
              <a:t>Anacapa</a:t>
            </a:r>
            <a:r>
              <a:rPr lang="en-US" b="1" baseline="0" dirty="0" smtClean="0"/>
              <a:t> has a large Western Gull population, gulls were not impacted.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Increases in seabird and intertidal invertebrate populations since the eradication are attributed to the removal of rat predation.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At least two seabird species (ashy storm-petrel and Cassin’s Auklet) have recolonized the islands, while the state threatened Scripps’s </a:t>
            </a:r>
            <a:r>
              <a:rPr lang="en-US" b="1" baseline="0" dirty="0" err="1" smtClean="0"/>
              <a:t>Murrelet</a:t>
            </a:r>
            <a:r>
              <a:rPr lang="en-US" b="1" baseline="0" dirty="0" smtClean="0"/>
              <a:t> has increased.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3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57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6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90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14028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1239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7810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4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42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70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13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7/8/2020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359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61240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7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48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98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76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76502"/>
            <a:ext cx="10972800" cy="1574821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31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6241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294E556-7844-5642-A5B7-8D22A614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94296" y="5645636"/>
            <a:ext cx="3116705" cy="54768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85637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64452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56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2048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978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FB634B4D-5AE6-AF44-8A13-A59C53BA2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6661" y="5693630"/>
            <a:ext cx="2914339" cy="497059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578210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05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55064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9137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eadline and 2 Body Cop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25942-9719-7642-8A3B-585093FF3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1CDEA9-B96A-9F43-9380-1E3D94D6D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04460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52A84F-F6B1-1C44-A3E9-B3522D3BC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04460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867ACF-4253-A247-98B2-6299ED3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FDED562-1570-C74D-9CD8-F6A76E91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6EA0B0-EA89-2248-A15D-37E7C62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396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2114550"/>
            <a:ext cx="3291840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2114550"/>
            <a:ext cx="3287712" cy="347345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2114550"/>
            <a:ext cx="3291840" cy="347472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61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3 Photo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CF952D3-BD30-AF47-9A55-A583B68AF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" y="1902112"/>
            <a:ext cx="3291840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BC9C4B0-D5E1-A54F-85F1-B7BFCB952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1345" y="1902113"/>
            <a:ext cx="3287712" cy="27432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31584271-E919-D546-9FD0-1979EE51FD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0363" y="1902115"/>
            <a:ext cx="3291840" cy="2743199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20CBDC-1DBC-4F44-9D95-3FEBF0937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1" y="4821527"/>
            <a:ext cx="3291840" cy="1025092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tabLst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62276612-43A8-E343-BE8C-9D087611FD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1346" y="4821528"/>
            <a:ext cx="3288031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71927B29-31B7-B04A-979B-967E27B923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80364" y="4821528"/>
            <a:ext cx="3291840" cy="1025525"/>
          </a:xfrm>
        </p:spPr>
        <p:txBody>
          <a:bodyPr/>
          <a:lstStyle>
            <a:lvl1pPr marL="0" indent="0">
              <a:spcAft>
                <a:spcPts val="400"/>
              </a:spcAft>
              <a:buNone/>
              <a:defRPr sz="2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7938" indent="0">
              <a:spcAft>
                <a:spcPts val="600"/>
              </a:spcAft>
              <a:buNone/>
              <a:tabLst/>
              <a:defRPr sz="1800"/>
            </a:lvl2pPr>
            <a:lvl3pPr marL="293688" indent="-119063">
              <a:tabLst/>
              <a:defRPr sz="16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5788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3 Section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99C5D07-71F6-EB41-A226-D72C23E56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2495947"/>
            <a:ext cx="3200400" cy="2772782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16E7D41-3D89-E347-980F-1EBA2AE7E8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5800" y="2487431"/>
            <a:ext cx="3200400" cy="2771775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tx2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2F5D002E-EBE1-6A4B-885A-36F3A2915C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53400" y="2487140"/>
            <a:ext cx="3200400" cy="2901950"/>
          </a:xfrm>
        </p:spPr>
        <p:txBody>
          <a:bodyPr/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Franklin Gothic Medium" panose="020B0603020102020204" pitchFamily="34" charset="0"/>
              </a:defRPr>
            </a:lvl1pPr>
            <a:lvl2pPr marL="174625" indent="-166688">
              <a:buFont typeface="Arial" panose="020B0604020202020204" pitchFamily="34" charset="0"/>
              <a:buChar char="•"/>
              <a:tabLst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01460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ver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382EC5E-CB3E-C04E-8303-FC1B8F617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CEE9282A-77F4-A743-B3D7-59D4932347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4250" y="5700199"/>
            <a:ext cx="3206751" cy="490537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078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CCE83A-9D61-6A49-853D-43F4F5A5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042C707-CADD-5040-A2F6-9E8A82DB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58AE07C-9F27-C245-A1E3-F01177282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545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Gree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B8D790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B8D790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4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207"/>
            <a:ext cx="10972800" cy="37912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344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 Slide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75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Quote Slide - Br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7/8/2020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5BAA">
                    <a:lumMod val="20000"/>
                    <a:lumOff val="80000"/>
                  </a:srgbClr>
                </a:solidFill>
              </a:rPr>
              <a:pPr/>
              <a:t>‹#›</a:t>
            </a:fld>
            <a:endParaRPr lang="en-US">
              <a:solidFill>
                <a:srgbClr val="005BAA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205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- Full Bleed Photo in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589F3C3-648F-4442-A5D9-06039DCFA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435" y="668994"/>
            <a:ext cx="10143565" cy="338305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spcAft>
                <a:spcPts val="6000"/>
              </a:spcAft>
              <a:defRPr sz="4000" b="0" i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7434" y="4195482"/>
            <a:ext cx="10143567" cy="1655762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24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FFFFFF"/>
                </a:solidFill>
              </a:rPr>
              <a:pPr/>
              <a:t>7/8/2020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A9509B4C-0403-E44A-BBEA-349E6F296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1829" y="5647342"/>
            <a:ext cx="3169171" cy="543393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" y="5939687"/>
            <a:ext cx="2445488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833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363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3235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2836"/>
            <a:ext cx="5082309" cy="378862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4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082309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71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- Background - 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781723D-6D56-4442-A470-68B62A77F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lIns="457200" tIns="457200"/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95B053-2050-8145-9020-FCB60408A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0"/>
            <a:ext cx="10972800" cy="1409700"/>
          </a:xfrm>
        </p:spPr>
        <p:txBody>
          <a:bodyPr anchor="b"/>
          <a:lstStyle>
            <a:lvl1pPr algn="l">
              <a:lnSpc>
                <a:spcPct val="80000"/>
              </a:lnSpc>
              <a:spcAft>
                <a:spcPts val="12000"/>
              </a:spcAft>
              <a:defRPr sz="6000" b="0" i="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A26D8B-EF6B-3F4B-A7A4-9CEC3F83F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60659"/>
            <a:ext cx="10972800" cy="1655762"/>
          </a:xfrm>
        </p:spPr>
        <p:txBody>
          <a:bodyPr/>
          <a:lstStyle>
            <a:lvl1pPr marL="0" indent="0" algn="l">
              <a:spcAft>
                <a:spcPts val="1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11B682-E875-D546-8D81-F8AA0BE8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E5629C-C08F-8D41-A911-14E224899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E8E2E0-AB11-144C-9771-E3DA5EB7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2980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=""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=""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128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=""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91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</a:t>
            </a:r>
            <a:r>
              <a:rPr lang="en-US" dirty="0"/>
              <a:t>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32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157162"/>
            <a:ext cx="10966175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EFD4106B-18F7-674F-AF02-2BFF3011D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708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03DEEB-71F8-9D44-AA85-640F3755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4D0EAA-32B8-7944-AEF8-B55ABFE8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6613A1-F21A-0C47-86C8-3CEA056D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2472CC-F54B-6B4E-BE2C-FCF05588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0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CF234C55-6266-2649-934C-F4DA124988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 lIns="457200" tIns="457200"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805"/>
            <a:ext cx="5082309" cy="3788627"/>
          </a:xfrm>
        </p:spPr>
        <p:txBody>
          <a:bodyPr/>
          <a:lstStyle>
            <a:lvl1pPr>
              <a:spcAft>
                <a:spcPts val="1400"/>
              </a:spcAft>
              <a:defRPr/>
            </a:lvl1pPr>
            <a:lvl2pPr>
              <a:spcAft>
                <a:spcPts val="1400"/>
              </a:spcAft>
              <a:defRPr/>
            </a:lvl2pPr>
            <a:lvl3pPr>
              <a:spcAft>
                <a:spcPts val="1400"/>
              </a:spcAft>
              <a:defRPr/>
            </a:lvl3pPr>
            <a:lvl4pPr>
              <a:spcAft>
                <a:spcPts val="1400"/>
              </a:spcAft>
              <a:defRPr/>
            </a:lvl4pPr>
            <a:lvl5pPr>
              <a:spcAft>
                <a:spcPts val="14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3"/>
            <a:ext cx="5082309" cy="641319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AD0A29D-1FDC-6347-81A3-4B276CA6EA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8166" y="5711252"/>
            <a:ext cx="3522663" cy="481586"/>
          </a:xfrm>
        </p:spPr>
        <p:txBody>
          <a:bodyPr anchor="b"/>
          <a:lstStyle>
            <a:lvl1pPr marL="0" indent="0" algn="r">
              <a:spcAft>
                <a:spcPts val="100"/>
              </a:spcAft>
              <a:buNone/>
              <a:defRPr sz="1000" b="0" i="1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57701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ody Copy, Half Pag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9B96BF-BA7D-A14B-81ED-206FA59BD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B74989-1F0D-4B44-B901-D8620D30D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266"/>
            <a:ext cx="5257800" cy="40827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151F4E-D4FC-AD49-8A49-D8A68A69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681394-9147-9B44-86B1-1FC4C95A5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2856"/>
            <a:ext cx="1881909" cy="351873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03F780-0F95-2141-B2FA-DA91DFE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776F6B4A-AB95-8D4A-BEC3-9CEE692C4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162081"/>
            <a:ext cx="5257800" cy="87325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351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7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0D4413-77AE-854A-80D4-3EC5E798C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03529"/>
            <a:ext cx="10972800" cy="37912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ED762E-5B36-C24D-9544-5F066874D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88092" y="6389481"/>
            <a:ext cx="1083365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16A1-F5B5-8A45-9F1B-504FC575BE77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7/8/2020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852B88-CC25-C246-8D26-39FA58EF2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2856"/>
            <a:ext cx="4114800" cy="35187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ct val="90000"/>
              </a:lnSpc>
              <a:spcAft>
                <a:spcPts val="400"/>
              </a:spcAft>
              <a:defRPr sz="900" b="0" i="0">
                <a:solidFill>
                  <a:schemeClr val="tx1">
                    <a:tint val="75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B56925-3B9D-A841-8630-4FEF00EFD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7175" y="6343100"/>
            <a:ext cx="4572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Franklin Gothic Medium" panose="020B0603020102020204" pitchFamily="34" charset="0"/>
              </a:defRPr>
            </a:lvl1pPr>
          </a:lstStyle>
          <a:p>
            <a:fld id="{546AC68D-54DF-474A-AA23-8C073741DA0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F285908-5E20-004E-891B-F5C0F0E809B6}"/>
              </a:ext>
            </a:extLst>
          </p:cNvPr>
          <p:cNvSpPr txBox="1"/>
          <p:nvPr userDrawn="1"/>
        </p:nvSpPr>
        <p:spPr>
          <a:xfrm>
            <a:off x="-1041175" y="815566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Headline Baseline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95CE5E0-4DF8-404B-ACE5-9D3E3489F641}"/>
              </a:ext>
            </a:extLst>
          </p:cNvPr>
          <p:cNvSpPr txBox="1"/>
          <p:nvPr userDrawn="1"/>
        </p:nvSpPr>
        <p:spPr>
          <a:xfrm>
            <a:off x="-1041175" y="1393775"/>
            <a:ext cx="87124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Subhead Baseline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57FA4A-C769-094E-BF23-595EEDB0F5DE}"/>
              </a:ext>
            </a:extLst>
          </p:cNvPr>
          <p:cNvSpPr txBox="1"/>
          <p:nvPr userDrawn="1"/>
        </p:nvSpPr>
        <p:spPr>
          <a:xfrm>
            <a:off x="-1561762" y="2153252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Body Text Start Baseline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15836D7-8B89-104C-8E8C-FB590A627923}"/>
              </a:ext>
            </a:extLst>
          </p:cNvPr>
          <p:cNvSpPr txBox="1"/>
          <p:nvPr userDrawn="1"/>
        </p:nvSpPr>
        <p:spPr>
          <a:xfrm>
            <a:off x="-1561762" y="3324098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Horizontal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EC848A5-1D88-504A-BE85-F8B7A1460E7B}"/>
              </a:ext>
            </a:extLst>
          </p:cNvPr>
          <p:cNvSpPr txBox="1"/>
          <p:nvPr userDrawn="1"/>
        </p:nvSpPr>
        <p:spPr>
          <a:xfrm>
            <a:off x="-1561762" y="6374795"/>
            <a:ext cx="13918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>
                <a:solidFill>
                  <a:srgbClr val="000000"/>
                </a:solidFill>
              </a:rPr>
              <a:t>Footnote Baseline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8B85E8C-B8B6-194E-BB04-4234A10EF1C8}"/>
              </a:ext>
            </a:extLst>
          </p:cNvPr>
          <p:cNvSpPr txBox="1"/>
          <p:nvPr userDrawn="1"/>
        </p:nvSpPr>
        <p:spPr>
          <a:xfrm rot="16200000">
            <a:off x="1937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Left Content Margin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0B0509-0DB6-3841-B84A-BC6BEEA83F00}"/>
              </a:ext>
            </a:extLst>
          </p:cNvPr>
          <p:cNvSpPr txBox="1"/>
          <p:nvPr userDrawn="1"/>
        </p:nvSpPr>
        <p:spPr>
          <a:xfrm rot="16200000">
            <a:off x="544543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Vertical Center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CBA8DBD-DB58-BF46-B978-65F5AAEFC0A2}"/>
              </a:ext>
            </a:extLst>
          </p:cNvPr>
          <p:cNvSpPr txBox="1"/>
          <p:nvPr userDrawn="1"/>
        </p:nvSpPr>
        <p:spPr>
          <a:xfrm rot="16200000">
            <a:off x="11166501" y="-856156"/>
            <a:ext cx="1231423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</a:rPr>
              <a:t>Right Content Margin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E7198E7-AA68-784A-AB51-DDEC15A59E3C}"/>
              </a:ext>
            </a:extLst>
          </p:cNvPr>
          <p:cNvSpPr txBox="1"/>
          <p:nvPr userDrawn="1"/>
        </p:nvSpPr>
        <p:spPr>
          <a:xfrm>
            <a:off x="838201" y="6967241"/>
            <a:ext cx="617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Headline: Franklin Gothic, Medium, 44 pts, Dark Blue</a:t>
            </a:r>
          </a:p>
          <a:p>
            <a:r>
              <a:rPr lang="en-US" sz="1200" dirty="0">
                <a:solidFill>
                  <a:srgbClr val="005BAA"/>
                </a:solidFill>
                <a:latin typeface="Franklin Gothic Book" panose="020B0503020102020204" pitchFamily="34" charset="0"/>
              </a:rPr>
              <a:t>Subhead: Franklin Gothic Book, Regular, 24 pts, Dark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Body Copy: Franklin Gothic Book, Regular, Levels 1-5: 18, 16, 14, 12 &amp; 10 pts, Grey and Blue</a:t>
            </a:r>
          </a:p>
          <a:p>
            <a:r>
              <a:rPr lang="en-US" sz="1200" dirty="0">
                <a:solidFill>
                  <a:srgbClr val="666666"/>
                </a:solidFill>
                <a:latin typeface="Franklin Gothic Book" panose="020B0503020102020204" pitchFamily="34" charset="0"/>
              </a:rPr>
              <a:t>Footnotes: Franklin Gothic Book, Regular, 9 pts, Grey</a:t>
            </a:r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" y="5935524"/>
            <a:ext cx="243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4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spcAft>
          <a:spcPts val="2000"/>
        </a:spcAft>
        <a:buNone/>
        <a:defRPr sz="4400" b="0" i="0" kern="1200" spc="0">
          <a:solidFill>
            <a:schemeClr val="tx2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94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4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1pPr>
      <a:lvl2pPr marL="5080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System Font Regular"/>
        <a:buChar char="–"/>
        <a:tabLst/>
        <a:defRPr sz="22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2000" b="0" i="0" kern="1200">
          <a:solidFill>
            <a:schemeClr val="accent1"/>
          </a:solidFill>
          <a:latin typeface="Franklin Gothic Medium" panose="020B0603020102020204" pitchFamily="34" charset="0"/>
          <a:ea typeface="+mn-ea"/>
          <a:cs typeface="+mn-cs"/>
        </a:defRPr>
      </a:lvl3pPr>
      <a:lvl4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tabLst/>
        <a:defRPr sz="1800" b="0" i="1" kern="1200">
          <a:solidFill>
            <a:schemeClr val="tx2"/>
          </a:solidFill>
          <a:latin typeface="Franklin Gothic Book" panose="020B0503020102020204" pitchFamily="34" charset="0"/>
          <a:ea typeface="+mn-ea"/>
          <a:cs typeface="+mn-cs"/>
        </a:defRPr>
      </a:lvl4pPr>
      <a:lvl5pPr marL="965200" indent="-2794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Wingdings" pitchFamily="2" charset="2"/>
        <a:buChar char="ü"/>
        <a:tabLst/>
        <a:defRPr sz="1600" b="0" i="0" kern="1200">
          <a:solidFill>
            <a:schemeClr val="bg2"/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080">
          <p15:clr>
            <a:srgbClr val="F26B43"/>
          </p15:clr>
        </p15:guide>
        <p15:guide id="4" pos="7440">
          <p15:clr>
            <a:srgbClr val="F26B43"/>
          </p15:clr>
        </p15:guide>
        <p15:guide id="5" pos="528">
          <p15:clr>
            <a:srgbClr val="F26B43"/>
          </p15:clr>
        </p15:guide>
        <p15:guide id="6" orient="horz" pos="1416">
          <p15:clr>
            <a:srgbClr val="F26B43"/>
          </p15:clr>
        </p15:guide>
        <p15:guide id="7" orient="horz" pos="576">
          <p15:clr>
            <a:srgbClr val="F26B43"/>
          </p15:clr>
        </p15:guide>
        <p15:guide id="8" orient="horz" pos="936">
          <p15:clr>
            <a:srgbClr val="F26B43"/>
          </p15:clr>
        </p15:guide>
        <p15:guide id="9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8.png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png"/><Relationship Id="rId7" Type="http://schemas.openxmlformats.org/officeDocument/2006/relationships/image" Target="../media/image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9.jpeg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8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extLst>
              <a:ext uri="{FF2B5EF4-FFF2-40B4-BE49-F238E27FC236}">
                <a16:creationId xmlns:a16="http://schemas.microsoft.com/office/drawing/2014/main" xmlns="" id="{C80B28EF-B649-3D42-BCA0-9078E4CCAA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7826" b="7826"/>
          <a:stretch/>
        </p:blipFill>
        <p:spPr/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xmlns="" id="{479D7ABC-1054-8B49-BEBC-F66874AD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5286" y="-206128"/>
            <a:ext cx="10972800" cy="14097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Farallon Islands Restoration</a:t>
            </a:r>
            <a:endParaRPr lang="en-US" dirty="0">
              <a:latin typeface="+mn-lt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95BD280A-FA71-2046-A2F0-CCFD6675B2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00" y="2185095"/>
            <a:ext cx="10972800" cy="1655762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Pete Warzybok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dirty="0" smtClean="0">
                <a:latin typeface="+mn-lt"/>
              </a:rPr>
              <a:t>July 16, 2020</a:t>
            </a:r>
          </a:p>
          <a:p>
            <a:endParaRPr lang="en-US" dirty="0" smtClean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233A81D-6707-F54D-8795-D43025E41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380" y="2732691"/>
            <a:ext cx="8250621" cy="41253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DA90989-1FA2-8143-B82D-74AE8A8EE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7329"/>
            <a:ext cx="2881075" cy="1554478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1656" y="5737731"/>
            <a:ext cx="1936044" cy="103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Evaluating risk to non-targe</a:t>
            </a:r>
            <a:r>
              <a:rPr lang="en-US" dirty="0" smtClean="0">
                <a:latin typeface="+mn-lt"/>
              </a:rPr>
              <a:t>t species</a:t>
            </a:r>
            <a:endParaRPr lang="en-US" dirty="0">
              <a:latin typeface="+mn-lt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703521" y="1281064"/>
            <a:ext cx="4839586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Eradication effort could present a risk to species other than mice</a:t>
            </a: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EIS evaluated risk to other species based on several factors: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Presence on island during operations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Likelihood of encountering/ingesting bait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Susceptibility to rodenticide</a:t>
            </a:r>
            <a:endParaRPr lang="en-US" sz="18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W</a:t>
            </a:r>
            <a:r>
              <a:rPr lang="en-US" sz="2000" dirty="0" smtClean="0">
                <a:solidFill>
                  <a:srgbClr val="335EA9"/>
                </a:solidFill>
              </a:rPr>
              <a:t>estern gulls identified as most at risk from rodenticide application</a:t>
            </a:r>
            <a:endParaRPr lang="en-US" sz="2000" dirty="0" smtClean="0">
              <a:solidFill>
                <a:srgbClr val="335EA9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9" t="9768" r="15996" b="407"/>
          <a:stretch/>
        </p:blipFill>
        <p:spPr>
          <a:xfrm>
            <a:off x="7450668" y="1340312"/>
            <a:ext cx="3736622" cy="4304134"/>
          </a:xfrm>
          <a:prstGeom prst="rect">
            <a:avLst/>
          </a:prstGeom>
        </p:spPr>
      </p:pic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1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Long-term gull risk assessment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1" y="1281064"/>
            <a:ext cx="6649777" cy="4836201"/>
          </a:xfrm>
          <a:prstGeom prst="rect">
            <a:avLst/>
          </a:prstGeom>
        </p:spPr>
      </p:pic>
      <p:sp>
        <p:nvSpPr>
          <p:cNvPr id="5" name="Text Placeholder 3"/>
          <p:cNvSpPr txBox="1">
            <a:spLocks/>
          </p:cNvSpPr>
          <p:nvPr/>
        </p:nvSpPr>
        <p:spPr>
          <a:xfrm>
            <a:off x="703521" y="1281064"/>
            <a:ext cx="4839586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Developed population dynamic model for western gulls based on long-term population data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Determined maximum level of additional mortality that would significantly alter gull population trend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Loss of up to 3% of population (~1050 birds) would be level where long-term population impact would be detected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Actual mortality expected to be much less due to seasonal attendance patterns and mitigation measures</a:t>
            </a: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Reducing risk</a:t>
            </a:r>
            <a:endParaRPr lang="en-US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D47CD2F-4E5F-4E8E-B81A-12DF61A418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4" t="20774" r="24514" b="27781"/>
          <a:stretch/>
        </p:blipFill>
        <p:spPr>
          <a:xfrm>
            <a:off x="6459288" y="4407791"/>
            <a:ext cx="3860502" cy="23774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4144FF3-B0DF-4202-A392-FCA79AD110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904"/>
          <a:stretch/>
        </p:blipFill>
        <p:spPr>
          <a:xfrm>
            <a:off x="8945678" y="4410050"/>
            <a:ext cx="3246321" cy="2377440"/>
          </a:xfrm>
          <a:prstGeom prst="rect">
            <a:avLst/>
          </a:prstGeom>
          <a:ln w="25400">
            <a:solidFill>
              <a:schemeClr val="bg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8FFA71-FCCE-4102-ABEE-DDCF05821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21000"/>
          </a:blip>
          <a:srcRect l="880" t="2495" r="5503" b="2404"/>
          <a:stretch/>
        </p:blipFill>
        <p:spPr>
          <a:xfrm>
            <a:off x="3126504" y="4410050"/>
            <a:ext cx="3289685" cy="2375180"/>
          </a:xfrm>
          <a:prstGeom prst="rect">
            <a:avLst/>
          </a:prstGeom>
          <a:ln w="25400">
            <a:solidFill>
              <a:schemeClr val="bg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661D6A8-1950-458F-9999-4CA3048001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43914">
            <a:off x="5296329" y="3968081"/>
            <a:ext cx="2863410" cy="2362313"/>
          </a:xfrm>
          <a:prstGeom prst="rect">
            <a:avLst/>
          </a:prstGeom>
          <a:ln w="25400">
            <a:noFill/>
          </a:ln>
        </p:spPr>
      </p:pic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FEFFE97-C2B9-4ABB-957E-D30F96633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82578"/>
              </p:ext>
            </p:extLst>
          </p:nvPr>
        </p:nvGraphicFramePr>
        <p:xfrm>
          <a:off x="4690224" y="1091438"/>
          <a:ext cx="8098971" cy="278544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1073">
                  <a:extLst>
                    <a:ext uri="{9D8B030D-6E8A-4147-A177-3AD203B41FA5}">
                      <a16:colId xmlns="" xmlns:a16="http://schemas.microsoft.com/office/drawing/2014/main" val="2250625335"/>
                    </a:ext>
                  </a:extLst>
                </a:gridCol>
                <a:gridCol w="5797898">
                  <a:extLst>
                    <a:ext uri="{9D8B030D-6E8A-4147-A177-3AD203B41FA5}">
                      <a16:colId xmlns="" xmlns:a16="http://schemas.microsoft.com/office/drawing/2014/main" val="1529374465"/>
                    </a:ext>
                  </a:extLst>
                </a:gridCol>
              </a:tblGrid>
              <a:tr h="499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7698"/>
                          </a:solidFill>
                          <a:effectLst/>
                        </a:rPr>
                        <a:t>Treatment Type</a:t>
                      </a:r>
                      <a:endParaRPr lang="en-US" sz="1800" b="1" i="0" u="none" strike="noStrike" dirty="0">
                        <a:solidFill>
                          <a:srgbClr val="00769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rgbClr val="007698"/>
                          </a:solidFill>
                          <a:effectLst/>
                        </a:rPr>
                        <a:t>Product Examples</a:t>
                      </a:r>
                      <a:endParaRPr lang="en-US" sz="1800" b="1" i="0" u="none" strike="noStrike" dirty="0">
                        <a:solidFill>
                          <a:srgbClr val="00769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9737017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1730C"/>
                          </a:solidFill>
                          <a:effectLst/>
                        </a:rPr>
                        <a:t>Biosonic</a:t>
                      </a:r>
                      <a:endParaRPr lang="en-US" sz="1600" b="1" i="0" u="none" strike="noStrike" dirty="0">
                        <a:solidFill>
                          <a:srgbClr val="F1730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bird distress calls; varying sound patterns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833685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1730C"/>
                          </a:solidFill>
                          <a:effectLst/>
                        </a:rPr>
                        <a:t>Pyrotechnic</a:t>
                      </a:r>
                      <a:endParaRPr lang="en-US" sz="1600" b="1" i="0" u="none" strike="noStrike" dirty="0">
                        <a:solidFill>
                          <a:srgbClr val="F1730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cracker shell, screamer rocket, cannon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132537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1730C"/>
                          </a:solidFill>
                          <a:effectLst/>
                        </a:rPr>
                        <a:t>Laser</a:t>
                      </a:r>
                      <a:endParaRPr lang="en-US" sz="1600" b="1" i="0" u="none" strike="noStrike" dirty="0">
                        <a:solidFill>
                          <a:srgbClr val="F1730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penlight laser, avian dissuader laser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753312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1730C"/>
                          </a:solidFill>
                          <a:effectLst/>
                        </a:rPr>
                        <a:t>Mechanical</a:t>
                      </a:r>
                      <a:endParaRPr lang="en-US" sz="1600" b="1" i="0" u="none" strike="noStrike" dirty="0">
                        <a:solidFill>
                          <a:srgbClr val="F1730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human, helicopter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3917435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1730C"/>
                          </a:solidFill>
                          <a:effectLst/>
                        </a:rPr>
                        <a:t>Passive visual cues</a:t>
                      </a:r>
                      <a:endParaRPr lang="en-US" sz="1600" b="1" i="0" u="none" strike="noStrike" dirty="0">
                        <a:solidFill>
                          <a:srgbClr val="F1730C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gull effigy, owl decoy, mylar tape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74320" marT="91440" marB="9144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173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8218710"/>
                  </a:ext>
                </a:extLst>
              </a:tr>
            </a:tbl>
          </a:graphicData>
        </a:graphic>
      </p:graphicFrame>
      <p:sp>
        <p:nvSpPr>
          <p:cNvPr id="8" name="Text Placeholder 3"/>
          <p:cNvSpPr txBox="1">
            <a:spLocks/>
          </p:cNvSpPr>
          <p:nvPr/>
        </p:nvSpPr>
        <p:spPr>
          <a:xfrm>
            <a:off x="703520" y="1282295"/>
            <a:ext cx="3672190" cy="2276142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Tested a suite of hazing methods and evaluated ability to reduce gulls roosting on the island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Identified most effective treatments or combinations to safely reduce gull numbers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Limit access to and ingestion of bait</a:t>
            </a:r>
          </a:p>
        </p:txBody>
      </p:sp>
      <p:pic>
        <p:nvPicPr>
          <p:cNvPr id="10" name="Picture 9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7BE16BF-BD47-40CE-9E46-F2692E4AB914}"/>
              </a:ext>
            </a:extLst>
          </p:cNvPr>
          <p:cNvSpPr/>
          <p:nvPr/>
        </p:nvSpPr>
        <p:spPr>
          <a:xfrm>
            <a:off x="3093488" y="0"/>
            <a:ext cx="909851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23FD5A9-BB3A-433D-8A85-24656108C3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15"/>
          <a:stretch/>
        </p:blipFill>
        <p:spPr>
          <a:xfrm>
            <a:off x="3129470" y="0"/>
            <a:ext cx="9062530" cy="4372178"/>
          </a:xfrm>
          <a:prstGeom prst="rect">
            <a:avLst/>
          </a:prstGeom>
        </p:spPr>
      </p:pic>
      <p:pic>
        <p:nvPicPr>
          <p:cNvPr id="7" name="Picture Placeholder 6">
            <a:extLst>
              <a:ext uri="{FF2B5EF4-FFF2-40B4-BE49-F238E27FC236}">
                <a16:creationId xmlns="" xmlns:a16="http://schemas.microsoft.com/office/drawing/2014/main" id="{2F60A8A0-BDA0-44FA-87EA-C247C89000A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7835" y="1423387"/>
            <a:ext cx="8268229" cy="4725293"/>
          </a:xfr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5E9ED9D-C624-4959-B7AF-5294DE34BC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Gull Hazing Success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8E021FE-45C1-4240-82D0-B2A5E2E384B2}"/>
              </a:ext>
            </a:extLst>
          </p:cNvPr>
          <p:cNvSpPr/>
          <p:nvPr/>
        </p:nvSpPr>
        <p:spPr>
          <a:xfrm>
            <a:off x="3047768" y="-91440"/>
            <a:ext cx="91440" cy="7040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4445083-C57E-4884-BFBF-604EEC91524E}"/>
              </a:ext>
            </a:extLst>
          </p:cNvPr>
          <p:cNvSpPr txBox="1"/>
          <p:nvPr/>
        </p:nvSpPr>
        <p:spPr>
          <a:xfrm>
            <a:off x="391226" y="2186089"/>
            <a:ext cx="23697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Expanded LT Std" panose="02040604060705020304" pitchFamily="18" charset="0"/>
              </a:rPr>
              <a:t>During hazing trials, gull numbers declined from as high as </a:t>
            </a:r>
            <a:r>
              <a:rPr lang="en-US" sz="2000" dirty="0">
                <a:solidFill>
                  <a:schemeClr val="bg1"/>
                </a:solidFill>
                <a:latin typeface="Century Expanded LT Std" panose="02040604060705020304" pitchFamily="18" charset="0"/>
              </a:rPr>
              <a:t>2,500</a:t>
            </a:r>
            <a:r>
              <a:rPr lang="en-US" sz="2000" dirty="0">
                <a:solidFill>
                  <a:srgbClr val="007698"/>
                </a:solidFill>
                <a:latin typeface="Century Expanded LT Std" panose="02040604060705020304" pitchFamily="18" charset="0"/>
              </a:rPr>
              <a:t> </a:t>
            </a:r>
            <a:r>
              <a:rPr lang="en-US" sz="2000" dirty="0">
                <a:latin typeface="Century Expanded LT Std" panose="02040604060705020304" pitchFamily="18" charset="0"/>
              </a:rPr>
              <a:t>gulls to </a:t>
            </a:r>
            <a:r>
              <a:rPr lang="en-US" sz="2000" dirty="0">
                <a:solidFill>
                  <a:schemeClr val="bg1"/>
                </a:solidFill>
                <a:latin typeface="Century Expanded LT Std" panose="02040604060705020304" pitchFamily="18" charset="0"/>
              </a:rPr>
              <a:t>~0</a:t>
            </a:r>
            <a:r>
              <a:rPr lang="en-US" sz="2000" dirty="0">
                <a:latin typeface="Century Expanded LT Std" panose="02040604060705020304" pitchFamily="18" charset="0"/>
              </a:rPr>
              <a:t>, and nearly all those gulls were successfully </a:t>
            </a:r>
            <a:r>
              <a:rPr lang="en-US" sz="2000" dirty="0">
                <a:solidFill>
                  <a:schemeClr val="bg1"/>
                </a:solidFill>
                <a:latin typeface="Century Expanded LT Std" panose="02040604060705020304" pitchFamily="18" charset="0"/>
              </a:rPr>
              <a:t>hazed</a:t>
            </a:r>
            <a:r>
              <a:rPr lang="en-US" sz="2000" dirty="0">
                <a:latin typeface="Century Expanded LT Std" panose="02040604060705020304" pitchFamily="18" charset="0"/>
              </a:rPr>
              <a:t> from the Farallon Island.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D60A291-EB7C-4E08-B1D0-8AD63CE39C41}"/>
              </a:ext>
            </a:extLst>
          </p:cNvPr>
          <p:cNvSpPr txBox="1"/>
          <p:nvPr/>
        </p:nvSpPr>
        <p:spPr>
          <a:xfrm>
            <a:off x="6096000" y="3051924"/>
            <a:ext cx="4422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1730C"/>
                </a:solidFill>
                <a:latin typeface="+mj-lt"/>
              </a:rPr>
              <a:t>Gull Population During Hazing Trial </a:t>
            </a:r>
          </a:p>
        </p:txBody>
      </p:sp>
      <p:pic>
        <p:nvPicPr>
          <p:cNvPr id="14" name="Picture 13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32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Future vision - A </a:t>
            </a:r>
            <a:r>
              <a:rPr lang="en-US" dirty="0">
                <a:latin typeface="+mn-lt"/>
              </a:rPr>
              <a:t>r</a:t>
            </a:r>
            <a:r>
              <a:rPr lang="en-US" dirty="0" smtClean="0">
                <a:latin typeface="+mn-lt"/>
              </a:rPr>
              <a:t>efuge restored</a:t>
            </a:r>
            <a:endParaRPr lang="en-US" dirty="0">
              <a:latin typeface="+mn-lt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711472" y="1293744"/>
            <a:ext cx="5077078" cy="3982699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Last of invasive mammals will be removed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Expect benefits similar to previous eradications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Reduced </a:t>
            </a:r>
            <a:r>
              <a:rPr lang="en-US" sz="2000" dirty="0" smtClean="0">
                <a:solidFill>
                  <a:srgbClr val="335EA9"/>
                </a:solidFill>
              </a:rPr>
              <a:t>threats to ashy storm-petrels, crickets, salamanders, and invertebrates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Native vegetation </a:t>
            </a:r>
            <a:r>
              <a:rPr lang="en-US" sz="2000" dirty="0" smtClean="0">
                <a:solidFill>
                  <a:srgbClr val="335EA9"/>
                </a:solidFill>
              </a:rPr>
              <a:t>thrives </a:t>
            </a:r>
            <a:r>
              <a:rPr lang="en-US" sz="2000" dirty="0" smtClean="0">
                <a:solidFill>
                  <a:srgbClr val="335EA9"/>
                </a:solidFill>
              </a:rPr>
              <a:t>and recovers after grazing pressure removed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Farallon </a:t>
            </a:r>
            <a:r>
              <a:rPr lang="en-US" sz="2000" dirty="0">
                <a:solidFill>
                  <a:srgbClr val="335EA9"/>
                </a:solidFill>
              </a:rPr>
              <a:t>ecosystem will return to natural </a:t>
            </a:r>
            <a:r>
              <a:rPr lang="en-US" sz="2000" dirty="0" smtClean="0">
                <a:solidFill>
                  <a:srgbClr val="335EA9"/>
                </a:solidFill>
              </a:rPr>
              <a:t>balance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Gain resiliency to adapt or withstand impacts of climate change, oil spills, declining ocean productivity or other threats</a:t>
            </a:r>
            <a:endParaRPr lang="en-US" sz="2000" dirty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189" y="1002033"/>
            <a:ext cx="3860811" cy="2895608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5458628" y="2884695"/>
            <a:ext cx="1662605" cy="3797269"/>
            <a:chOff x="5458628" y="2884695"/>
            <a:chExt cx="1662605" cy="3797269"/>
          </a:xfrm>
        </p:grpSpPr>
        <p:sp>
          <p:nvSpPr>
            <p:cNvPr id="2" name="Down Arrow 2">
              <a:extLst>
                <a:ext uri="{FF2B5EF4-FFF2-40B4-BE49-F238E27FC236}">
                  <a16:creationId xmlns="" xmlns:a16="http://schemas.microsoft.com/office/drawing/2014/main" id="{13684B82-5CA4-495A-92F1-AF66779E7DE0}"/>
                </a:ext>
              </a:extLst>
            </p:cNvPr>
            <p:cNvSpPr/>
            <p:nvPr/>
          </p:nvSpPr>
          <p:spPr>
            <a:xfrm rot="10800000">
              <a:off x="5458628" y="2884695"/>
              <a:ext cx="1299200" cy="3457525"/>
            </a:xfrm>
            <a:prstGeom prst="downArrow">
              <a:avLst/>
            </a:prstGeom>
            <a:gradFill>
              <a:gsLst>
                <a:gs pos="0">
                  <a:schemeClr val="bg1">
                    <a:tint val="90000"/>
                    <a:lumMod val="11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0764" y="3021889"/>
              <a:ext cx="634994" cy="9631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3699" y="3339859"/>
              <a:ext cx="634994" cy="96316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285" y="3548779"/>
              <a:ext cx="634994" cy="96316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3904" y="3897641"/>
              <a:ext cx="634994" cy="96316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0627" y="4385009"/>
              <a:ext cx="634994" cy="96316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2739" y="4583671"/>
              <a:ext cx="634994" cy="96316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9222" y="5136981"/>
              <a:ext cx="634994" cy="96316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239" y="4215292"/>
              <a:ext cx="634994" cy="96316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8460" y="5718801"/>
              <a:ext cx="634994" cy="96316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675" y="5076762"/>
              <a:ext cx="634994" cy="96316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2B3AC5CF-5FD9-446C-965D-9247D1D36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384" y="5678781"/>
              <a:ext cx="634994" cy="963163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442" b="96402" l="22870" r="81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50" t="16095" r="15228"/>
          <a:stretch/>
        </p:blipFill>
        <p:spPr>
          <a:xfrm>
            <a:off x="7098279" y="3373377"/>
            <a:ext cx="1614311" cy="131396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2" b="19377"/>
          <a:stretch/>
        </p:blipFill>
        <p:spPr>
          <a:xfrm>
            <a:off x="9118962" y="4030360"/>
            <a:ext cx="2546956" cy="1785810"/>
          </a:xfrm>
          <a:prstGeom prst="rect">
            <a:avLst/>
          </a:prstGeom>
        </p:spPr>
      </p:pic>
      <p:pic>
        <p:nvPicPr>
          <p:cNvPr id="26" name="Picture 25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2360CD0-1425-4080-AEB5-04EA844629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7102" y="4664504"/>
            <a:ext cx="1812496" cy="18124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40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7468" b="7775"/>
          <a:stretch/>
        </p:blipFill>
        <p:spPr>
          <a:xfrm>
            <a:off x="0" y="-14177"/>
            <a:ext cx="12192000" cy="686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cky island in the middle of a body of water&#10;&#10;Description automatically generated">
            <a:extLst>
              <a:ext uri="{FF2B5EF4-FFF2-40B4-BE49-F238E27FC236}">
                <a16:creationId xmlns=""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065"/>
          <a:stretch/>
        </p:blipFill>
        <p:spPr>
          <a:xfrm>
            <a:off x="5351228" y="1156551"/>
            <a:ext cx="7740993" cy="5701449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A restoration success story</a:t>
            </a:r>
            <a:endParaRPr lang="en-US" dirty="0">
              <a:latin typeface="+mn-l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19424" y="2049118"/>
            <a:ext cx="4839586" cy="3982699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Rats eradicated using </a:t>
            </a:r>
            <a:r>
              <a:rPr lang="en-US" sz="2000" dirty="0" err="1" smtClean="0">
                <a:solidFill>
                  <a:srgbClr val="335EA9"/>
                </a:solidFill>
              </a:rPr>
              <a:t>brodifacoum</a:t>
            </a: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No negative impacts to gulls, seawater, marine invertebrates, or marine fish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Successful mitigation measures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Seabird populations recovering: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Scripps </a:t>
            </a:r>
            <a:r>
              <a:rPr lang="en-US" sz="1800" dirty="0" err="1" smtClean="0">
                <a:solidFill>
                  <a:srgbClr val="335EA9"/>
                </a:solidFill>
              </a:rPr>
              <a:t>murrelet</a:t>
            </a:r>
            <a:endParaRPr lang="en-US" sz="1800" dirty="0" smtClean="0">
              <a:solidFill>
                <a:srgbClr val="335EA9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Ashy storm-petrel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>
                <a:solidFill>
                  <a:srgbClr val="335EA9"/>
                </a:solidFill>
              </a:rPr>
              <a:t>Cassin’s auklet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Increases in intertidal invertebrates</a:t>
            </a: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75915" y="1474603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latin typeface="+mn-lt"/>
              </a:rPr>
              <a:t>Anacapa</a:t>
            </a:r>
            <a:r>
              <a:rPr lang="en-US" sz="3200" dirty="0" smtClean="0">
                <a:latin typeface="+mn-lt"/>
              </a:rPr>
              <a:t> island</a:t>
            </a:r>
            <a:endParaRPr lang="en-US" sz="3200" dirty="0">
              <a:latin typeface="+mn-lt"/>
            </a:endParaRPr>
          </a:p>
        </p:txBody>
      </p:sp>
      <p:pic>
        <p:nvPicPr>
          <p:cNvPr id="7" name="Picture Placeholder 14" descr="A close up of a map&#10;&#10;Description automatically generated">
            <a:extLst>
              <a:ext uri="{FF2B5EF4-FFF2-40B4-BE49-F238E27FC236}">
                <a16:creationId xmlns="" xmlns:a16="http://schemas.microsoft.com/office/drawing/2014/main" id="{EECF5949-56D5-42CA-A6FF-D1F90425A6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15" t="8747" r="5881" b="8747"/>
          <a:stretch/>
        </p:blipFill>
        <p:spPr>
          <a:xfrm>
            <a:off x="10333937" y="4935265"/>
            <a:ext cx="1789908" cy="16610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9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=""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5F7E3C90-404C-41A4-94D0-E1F4DE842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11" y="914400"/>
            <a:ext cx="3744292" cy="4493623"/>
          </a:xfrm>
        </p:spPr>
        <p:txBody>
          <a:bodyPr>
            <a:noAutofit/>
          </a:bodyPr>
          <a:lstStyle/>
          <a:p>
            <a:pPr marL="365760" indent="-18288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/>
              <a:t>Rats eradicated using </a:t>
            </a:r>
            <a:r>
              <a:rPr lang="en-US" sz="2000" b="1" dirty="0" err="1" smtClean="0"/>
              <a:t>brodifacoum</a:t>
            </a:r>
            <a:endParaRPr lang="en-US" sz="2000" b="1" dirty="0" smtClean="0"/>
          </a:p>
          <a:p>
            <a:pPr marL="365760" indent="-18288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/>
              <a:t>No negative impacts to gulls, seawater, marine invertebrates, or marine fish</a:t>
            </a:r>
            <a:endParaRPr lang="en-US" sz="2000" b="1" dirty="0"/>
          </a:p>
          <a:p>
            <a:pPr marL="365760" indent="-18288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/>
              <a:t>Successful mitigation measures</a:t>
            </a:r>
          </a:p>
          <a:p>
            <a:pPr marL="365760" indent="-18288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/>
              <a:t>Seabird populations recovering: Scripps’s </a:t>
            </a:r>
            <a:r>
              <a:rPr lang="en-US" sz="2000" b="1" dirty="0" err="1" smtClean="0"/>
              <a:t>Murrelet</a:t>
            </a:r>
            <a:r>
              <a:rPr lang="en-US" sz="2000" b="1" dirty="0" smtClean="0"/>
              <a:t>, Ashy Storm-Petrel, Cassin’s Auklet</a:t>
            </a:r>
            <a:endParaRPr lang="en-US" sz="2000" b="1" dirty="0"/>
          </a:p>
          <a:p>
            <a:pPr marL="365760" indent="-18288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/>
              <a:t>Increases in intertidal invertebrates. </a:t>
            </a:r>
            <a:endParaRPr lang="en-US" sz="20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3" y="286531"/>
            <a:ext cx="10493927" cy="71533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4400" dirty="0" smtClean="0">
                <a:latin typeface="+mn-lt"/>
              </a:rPr>
              <a:t>A restoration success story - </a:t>
            </a:r>
            <a:r>
              <a:rPr lang="en-US" sz="4000" dirty="0" err="1" smtClean="0">
                <a:latin typeface="+mn-lt"/>
              </a:rPr>
              <a:t>Anacapa</a:t>
            </a:r>
            <a:r>
              <a:rPr lang="en-US" sz="4000" dirty="0" smtClean="0">
                <a:latin typeface="+mn-lt"/>
              </a:rPr>
              <a:t> island</a:t>
            </a:r>
            <a:endParaRPr lang="en-US" sz="4000" dirty="0">
              <a:latin typeface="+mn-lt"/>
            </a:endParaRPr>
          </a:p>
        </p:txBody>
      </p:sp>
      <p:pic>
        <p:nvPicPr>
          <p:cNvPr id="15" name="Picture Placeholder 14" descr="A close up of a map&#10;&#10;Description automatically generated">
            <a:extLst>
              <a:ext uri="{FF2B5EF4-FFF2-40B4-BE49-F238E27FC236}">
                <a16:creationId xmlns="" xmlns:a16="http://schemas.microsoft.com/office/drawing/2014/main" id="{EECF5949-56D5-42CA-A6FF-D1F90425A6E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15" t="8747" r="5881" b="8747"/>
          <a:stretch/>
        </p:blipFill>
        <p:spPr>
          <a:xfrm>
            <a:off x="9483634" y="4162696"/>
            <a:ext cx="2290354" cy="21254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11770" y="6288125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</a:rPr>
              <a:t>Howald</a:t>
            </a:r>
            <a:r>
              <a:rPr lang="en-US" sz="1200" dirty="0" smtClean="0">
                <a:solidFill>
                  <a:schemeClr val="bg1"/>
                </a:solidFill>
              </a:rPr>
              <a:t> et al. (2009)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Newton et al. (2016)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65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6667" t="34936" r="1014" b="1512"/>
          <a:stretch/>
        </p:blipFill>
        <p:spPr>
          <a:xfrm>
            <a:off x="7130902" y="18567"/>
            <a:ext cx="5061098" cy="6839433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Mouse diet composition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838200" y="1260956"/>
            <a:ext cx="5257800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Used stable isotope analysis to examine mouse diet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Consume wide variety of food items 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Diet varies seasonally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Seabirds (prey or scavenged) and insects (including crickets) are significant proportion of diet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Demonstrates direct impact on biological resources </a:t>
            </a:r>
          </a:p>
        </p:txBody>
      </p:sp>
    </p:spTree>
    <p:extLst>
      <p:ext uri="{BB962C8B-B14F-4D97-AF65-F5344CB8AC3E}">
        <p14:creationId xmlns:p14="http://schemas.microsoft.com/office/powerpoint/2010/main" val="8624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r="3624" b="13583"/>
          <a:stretch/>
        </p:blipFill>
        <p:spPr>
          <a:xfrm>
            <a:off x="3849352" y="3541605"/>
            <a:ext cx="1885805" cy="2005478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3" name="Picture 6" descr="DSCN2026"/>
          <p:cNvPicPr>
            <a:picLocks noChangeAspect="1" noChangeArrowheads="1"/>
          </p:cNvPicPr>
          <p:nvPr/>
        </p:nvPicPr>
        <p:blipFill>
          <a:blip r:embed="rId3" cstate="screen">
            <a:lum contrast="2000"/>
          </a:blip>
          <a:srcRect/>
          <a:stretch>
            <a:fillRect/>
          </a:stretch>
        </p:blipFill>
        <p:spPr bwMode="auto">
          <a:xfrm>
            <a:off x="5764325" y="3541605"/>
            <a:ext cx="2697649" cy="2005478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4" name="Picture 8" descr="wegu copy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66934" y="1485900"/>
            <a:ext cx="1956734" cy="2005478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5" name="Picture 4" descr="Steller's Sea Lion SE Farallon Island 06-27-08 020"/>
          <p:cNvPicPr>
            <a:picLocks noChangeAspect="1" noChangeArrowheads="1"/>
          </p:cNvPicPr>
          <p:nvPr/>
        </p:nvPicPr>
        <p:blipFill rotWithShape="1">
          <a:blip r:embed="rId5" cstate="screen"/>
          <a:srcRect r="8314"/>
          <a:stretch/>
        </p:blipFill>
        <p:spPr bwMode="auto">
          <a:xfrm>
            <a:off x="8491142" y="3541605"/>
            <a:ext cx="2758106" cy="2005478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6" name="Picture 4" descr="California Sea Lion SE Farallon Island 07-04-08 1795"/>
          <p:cNvPicPr>
            <a:picLocks noChangeAspect="1" noChangeArrowheads="1"/>
          </p:cNvPicPr>
          <p:nvPr/>
        </p:nvPicPr>
        <p:blipFill rotWithShape="1">
          <a:blip r:embed="rId6" cstate="screen"/>
          <a:srcRect l="2988"/>
          <a:stretch/>
        </p:blipFill>
        <p:spPr bwMode="auto">
          <a:xfrm>
            <a:off x="3849352" y="1485900"/>
            <a:ext cx="2917582" cy="2005478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7" name="Picture 7" descr="24_cb222_2jan07_5"/>
          <p:cNvPicPr>
            <a:picLocks noChangeAspect="1" noChangeArrowheads="1"/>
          </p:cNvPicPr>
          <p:nvPr/>
        </p:nvPicPr>
        <p:blipFill rotWithShape="1">
          <a:blip r:embed="rId7" cstate="screen"/>
          <a:srcRect r="1766"/>
          <a:stretch/>
        </p:blipFill>
        <p:spPr bwMode="auto">
          <a:xfrm>
            <a:off x="8778893" y="1485900"/>
            <a:ext cx="2470355" cy="200547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Protecting wildlife during operations</a:t>
            </a:r>
            <a:endParaRPr lang="en-US" dirty="0">
              <a:latin typeface="+mn-lt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703521" y="1289310"/>
            <a:ext cx="2988532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Operations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Timing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Gull hazing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Capture of birds of prey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Capture of salamanders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Removal of mouse carcasses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Monitoring and adaptive management</a:t>
            </a:r>
          </a:p>
        </p:txBody>
      </p:sp>
    </p:spTree>
    <p:extLst>
      <p:ext uri="{BB962C8B-B14F-4D97-AF65-F5344CB8AC3E}">
        <p14:creationId xmlns:p14="http://schemas.microsoft.com/office/powerpoint/2010/main" val="148286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>
            <a:fillRect/>
          </a:stretch>
        </p:blipFill>
        <p:spPr/>
      </p:pic>
      <p:sp>
        <p:nvSpPr>
          <p:cNvPr id="7" name="Title 2">
            <a:extLst>
              <a:ext uri="{FF2B5EF4-FFF2-40B4-BE49-F238E27FC236}">
                <a16:creationId xmlns:a16="http://schemas.microsoft.com/office/drawing/2014/main" xmlns="" id="{ADCEC6D4-DC1A-564D-9953-B753FEBB2235}"/>
              </a:ext>
            </a:extLst>
          </p:cNvPr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12000"/>
              </a:spcAft>
              <a:buNone/>
              <a:defRPr sz="6000" b="0" i="0" kern="1200" spc="0">
                <a:solidFill>
                  <a:schemeClr val="bg1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rgbClr val="005BAA"/>
                </a:solidFill>
                <a:latin typeface="Calibri" panose="020F0502020204030204"/>
              </a:rPr>
              <a:t>Point Blue 50+ years of science and stewardship</a:t>
            </a:r>
            <a:endParaRPr lang="en-US" sz="4400" dirty="0">
              <a:solidFill>
                <a:srgbClr val="005BAA"/>
              </a:solidFill>
              <a:latin typeface="Calibri" panose="020F0502020204030204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838199" y="1260956"/>
            <a:ext cx="8327189" cy="4336088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Founded in 1965 as Point Reyes Bird Observatory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Mission is to advance the conservation of birds, other wildlife, and ecosystems through science, partnerships, and outreach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Field station established in 1968 – Refuge extended in 1969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Biologists present living and working on the Refuge every day since</a:t>
            </a:r>
          </a:p>
          <a:p>
            <a:r>
              <a:rPr lang="en-US" sz="2000" dirty="0">
                <a:solidFill>
                  <a:srgbClr val="335EA9"/>
                </a:solidFill>
              </a:rPr>
              <a:t>O</a:t>
            </a:r>
            <a:r>
              <a:rPr lang="en-US" sz="2000" dirty="0" smtClean="0">
                <a:solidFill>
                  <a:srgbClr val="335EA9"/>
                </a:solidFill>
              </a:rPr>
              <a:t>bjective </a:t>
            </a:r>
            <a:r>
              <a:rPr lang="en-US" sz="2000" dirty="0">
                <a:solidFill>
                  <a:srgbClr val="335EA9"/>
                </a:solidFill>
              </a:rPr>
              <a:t>is to protect, </a:t>
            </a:r>
            <a:r>
              <a:rPr lang="en-US" sz="2000" dirty="0" smtClean="0">
                <a:solidFill>
                  <a:srgbClr val="335EA9"/>
                </a:solidFill>
              </a:rPr>
              <a:t>conserve, </a:t>
            </a:r>
            <a:r>
              <a:rPr lang="en-US" sz="2000" dirty="0">
                <a:solidFill>
                  <a:srgbClr val="335EA9"/>
                </a:solidFill>
              </a:rPr>
              <a:t>and monitor the Farallon Islands </a:t>
            </a:r>
            <a:r>
              <a:rPr lang="en-US" sz="2000" dirty="0" smtClean="0">
                <a:solidFill>
                  <a:srgbClr val="335EA9"/>
                </a:solidFill>
              </a:rPr>
              <a:t>ecosystem, </a:t>
            </a:r>
            <a:r>
              <a:rPr lang="en-US" sz="2000" dirty="0" smtClean="0">
                <a:solidFill>
                  <a:srgbClr val="335EA9"/>
                </a:solidFill>
              </a:rPr>
              <a:t>collect </a:t>
            </a:r>
            <a:r>
              <a:rPr lang="en-US" sz="2000" dirty="0">
                <a:solidFill>
                  <a:srgbClr val="335EA9"/>
                </a:solidFill>
              </a:rPr>
              <a:t>natural resource data to help guide management </a:t>
            </a:r>
            <a:r>
              <a:rPr lang="en-US" sz="2000" dirty="0" smtClean="0">
                <a:solidFill>
                  <a:srgbClr val="335EA9"/>
                </a:solidFill>
              </a:rPr>
              <a:t>actions, </a:t>
            </a:r>
            <a:r>
              <a:rPr lang="en-US" sz="2000" dirty="0">
                <a:solidFill>
                  <a:srgbClr val="335EA9"/>
                </a:solidFill>
              </a:rPr>
              <a:t>and promote public awareness of the </a:t>
            </a:r>
            <a:r>
              <a:rPr lang="en-US" sz="2000" dirty="0" smtClean="0">
                <a:solidFill>
                  <a:srgbClr val="335EA9"/>
                </a:solidFill>
              </a:rPr>
              <a:t>Refuge</a:t>
            </a:r>
            <a:endParaRPr lang="en-US" sz="2000" dirty="0">
              <a:solidFill>
                <a:srgbClr val="335EA9"/>
              </a:solidFill>
            </a:endParaRP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68928" y="6194772"/>
            <a:ext cx="2139244" cy="476954"/>
            <a:chOff x="3081867" y="6172200"/>
            <a:chExt cx="2139244" cy="476954"/>
          </a:xfrm>
        </p:grpSpPr>
        <p:pic>
          <p:nvPicPr>
            <p:cNvPr id="11" name="Picture 10" descr="C:\Users\jjahncke\AppData\Local\Temp\PB_logo_CMYK_Full_Color_cs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749"/>
            <a:stretch/>
          </p:blipFill>
          <p:spPr bwMode="auto">
            <a:xfrm>
              <a:off x="3081867" y="6172200"/>
              <a:ext cx="508000" cy="4433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 descr="C:\Users\jjahncke\AppData\Local\Temp\PB_logo_CMYK_Full_Color_cs.png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14" t="10455" b="51909"/>
            <a:stretch/>
          </p:blipFill>
          <p:spPr bwMode="auto">
            <a:xfrm>
              <a:off x="3544711" y="6242755"/>
              <a:ext cx="1676400" cy="40639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4849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">
            <a:extLst>
              <a:ext uri="{FF2B5EF4-FFF2-40B4-BE49-F238E27FC236}">
                <a16:creationId xmlns:a16="http://schemas.microsoft.com/office/drawing/2014/main" xmlns="" id="{ADCEC6D4-DC1A-564D-9953-B753FEBB2235}"/>
              </a:ext>
            </a:extLst>
          </p:cNvPr>
          <p:cNvSpPr txBox="1">
            <a:spLocks/>
          </p:cNvSpPr>
          <p:nvPr/>
        </p:nvSpPr>
        <p:spPr>
          <a:xfrm>
            <a:off x="729343" y="401393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12000"/>
              </a:spcAft>
              <a:buNone/>
              <a:defRPr sz="6000" b="0" i="0" kern="1200" spc="0">
                <a:solidFill>
                  <a:schemeClr val="bg1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5BAA"/>
                </a:solidFill>
                <a:latin typeface="Calibri" panose="020F0502020204030204"/>
              </a:rPr>
              <a:t>T</a:t>
            </a:r>
            <a:r>
              <a:rPr lang="en-US" sz="4400" dirty="0" smtClean="0">
                <a:solidFill>
                  <a:srgbClr val="005BAA"/>
                </a:solidFill>
                <a:latin typeface="Calibri" panose="020F0502020204030204"/>
              </a:rPr>
              <a:t>he house mouse problem</a:t>
            </a:r>
            <a:endParaRPr lang="en-US" sz="4400" dirty="0">
              <a:solidFill>
                <a:srgbClr val="005BAA"/>
              </a:solidFill>
              <a:latin typeface="Calibri" panose="020F0502020204030204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838200" y="1260956"/>
            <a:ext cx="2988532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Invasive mammals among greatest threats to island ecosystems worldwide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Multiple direct and indirect impacts from invasive mice</a:t>
            </a:r>
          </a:p>
          <a:p>
            <a:r>
              <a:rPr lang="en-US" sz="2000" dirty="0">
                <a:solidFill>
                  <a:srgbClr val="335EA9"/>
                </a:solidFill>
              </a:rPr>
              <a:t>Reduces species resiliency to other ecological stressors</a:t>
            </a:r>
          </a:p>
          <a:p>
            <a:r>
              <a:rPr lang="en-US" sz="2000" dirty="0" smtClean="0">
                <a:solidFill>
                  <a:srgbClr val="335EA9"/>
                </a:solidFill>
              </a:rPr>
              <a:t>Long-term monitoring data clearly shows population impacts to Ashy storm-petrels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897086" y="1001486"/>
            <a:ext cx="7685609" cy="5550165"/>
            <a:chOff x="3897086" y="1001486"/>
            <a:chExt cx="7685609" cy="5550165"/>
          </a:xfrm>
        </p:grpSpPr>
        <p:grpSp>
          <p:nvGrpSpPr>
            <p:cNvPr id="25" name="Group 24"/>
            <p:cNvGrpSpPr/>
            <p:nvPr/>
          </p:nvGrpSpPr>
          <p:grpSpPr>
            <a:xfrm>
              <a:off x="3897086" y="1001486"/>
              <a:ext cx="7685609" cy="5550165"/>
              <a:chOff x="3387634" y="155993"/>
              <a:chExt cx="8423661" cy="6401101"/>
            </a:xfrm>
          </p:grpSpPr>
          <p:cxnSp>
            <p:nvCxnSpPr>
              <p:cNvPr id="2" name="Straight Arrow Connector 1">
                <a:extLst>
                  <a:ext uri="{FF2B5EF4-FFF2-40B4-BE49-F238E27FC236}">
                    <a16:creationId xmlns="" xmlns:a16="http://schemas.microsoft.com/office/drawing/2014/main" id="{9CE68455-CA18-4B63-8135-55B6E3B7A0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453183"/>
                <a:ext cx="800431" cy="0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Straight Arrow Connector 2">
                <a:extLst>
                  <a:ext uri="{FF2B5EF4-FFF2-40B4-BE49-F238E27FC236}">
                    <a16:creationId xmlns="" xmlns:a16="http://schemas.microsoft.com/office/drawing/2014/main" id="{B9ADB732-DD3D-46DB-AF75-D0CDD2C7F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643" y="3938092"/>
                <a:ext cx="800431" cy="0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Arrow Connector 3">
                <a:extLst>
                  <a:ext uri="{FF2B5EF4-FFF2-40B4-BE49-F238E27FC236}">
                    <a16:creationId xmlns="" xmlns:a16="http://schemas.microsoft.com/office/drawing/2014/main" id="{448FE58D-40C5-4B28-893E-ED999F3867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21206" y="1979553"/>
                <a:ext cx="1673574" cy="1240446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Arrow Connector 4">
                <a:extLst>
                  <a:ext uri="{FF2B5EF4-FFF2-40B4-BE49-F238E27FC236}">
                    <a16:creationId xmlns="" xmlns:a16="http://schemas.microsoft.com/office/drawing/2014/main" id="{ABA2FEBA-9F55-488F-BB4D-D69934DF4E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20680" y="1274820"/>
                <a:ext cx="3507853" cy="199830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="" xmlns:a16="http://schemas.microsoft.com/office/drawing/2014/main" id="{BE485958-9063-4D4F-8319-ADC7A76067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57013" y="3282628"/>
                <a:ext cx="1642305" cy="2323149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prstDash val="solid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="" xmlns:a16="http://schemas.microsoft.com/office/drawing/2014/main" id="{2B0565C5-FEC6-4DC7-9956-DAA79BD48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3647" y="3219999"/>
                <a:ext cx="1977253" cy="199378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="" xmlns:a16="http://schemas.microsoft.com/office/drawing/2014/main" id="{99066CD1-77DC-4CCD-BC59-394EB57364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43507" y="3275396"/>
                <a:ext cx="2285025" cy="1796332"/>
              </a:xfrm>
              <a:prstGeom prst="straightConnector1">
                <a:avLst/>
              </a:prstGeom>
              <a:ln w="127000" cmpd="dbl">
                <a:solidFill>
                  <a:schemeClr val="accent5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="" xmlns:a16="http://schemas.microsoft.com/office/drawing/2014/main" id="{F93958B0-018A-48B4-9F91-54D4BE7084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11" y="3284902"/>
                <a:ext cx="1891661" cy="2132648"/>
              </a:xfrm>
              <a:prstGeom prst="straightConnector1">
                <a:avLst/>
              </a:prstGeom>
              <a:ln w="127000">
                <a:solidFill>
                  <a:schemeClr val="accent2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>
                <a:extLst>
                  <a:ext uri="{FF2B5EF4-FFF2-40B4-BE49-F238E27FC236}">
                    <a16:creationId xmlns="" xmlns:a16="http://schemas.microsoft.com/office/drawing/2014/main" id="{671E68C5-18E0-480E-95D9-6E5E1DC7EA1B}"/>
                  </a:ext>
                </a:extLst>
              </p:cNvPr>
              <p:cNvSpPr/>
              <p:nvPr/>
            </p:nvSpPr>
            <p:spPr>
              <a:xfrm>
                <a:off x="6858813" y="2115183"/>
                <a:ext cx="2339439" cy="2339439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889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="" xmlns:a16="http://schemas.microsoft.com/office/drawing/2014/main" id="{45F31F41-E2E9-4B5D-AD2B-6692C5511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15423">
                <a:off x="4832631" y="4505543"/>
                <a:ext cx="1987231" cy="158571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="" xmlns:a16="http://schemas.microsoft.com/office/drawing/2014/main" id="{A1C8A0F1-BD5B-446E-92EA-EEC5C1ACD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32985">
                <a:off x="7075666" y="2079969"/>
                <a:ext cx="3910696" cy="2925384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="" xmlns:a16="http://schemas.microsoft.com/office/drawing/2014/main" id="{3AD0EC59-89C9-47E6-B323-F1A422B2B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8550" y="1491311"/>
                <a:ext cx="1950263" cy="13600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="" xmlns:a16="http://schemas.microsoft.com/office/drawing/2014/main" id="{F2746E32-9F1D-4DB4-B095-D743FC2C6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6754" y="155993"/>
                <a:ext cx="1204581" cy="1827117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4F995600-41F3-4BE7-BC39-A812ABAD5DCB}"/>
                  </a:ext>
                </a:extLst>
              </p:cNvPr>
              <p:cNvSpPr txBox="1"/>
              <p:nvPr/>
            </p:nvSpPr>
            <p:spPr>
              <a:xfrm>
                <a:off x="7262066" y="1498077"/>
                <a:ext cx="15689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1730C"/>
                    </a:solidFill>
                  </a:rPr>
                  <a:t>Introduced House Mice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59D7C983-6440-47C3-99D9-6113FAED4542}"/>
                  </a:ext>
                </a:extLst>
              </p:cNvPr>
              <p:cNvSpPr txBox="1"/>
              <p:nvPr/>
            </p:nvSpPr>
            <p:spPr>
              <a:xfrm>
                <a:off x="10004631" y="2085187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Plants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8EC1E7D0-7289-4F5C-AB3F-BBC767D28BE0}"/>
                  </a:ext>
                </a:extLst>
              </p:cNvPr>
              <p:cNvSpPr txBox="1"/>
              <p:nvPr/>
            </p:nvSpPr>
            <p:spPr>
              <a:xfrm>
                <a:off x="7553199" y="5818430"/>
                <a:ext cx="254025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Native Invertebrates and the Endemic Farallon Camel Cricket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22D4D6D9-4745-4927-9DA3-B92BD480141A}"/>
                  </a:ext>
                </a:extLst>
              </p:cNvPr>
              <p:cNvSpPr txBox="1"/>
              <p:nvPr/>
            </p:nvSpPr>
            <p:spPr>
              <a:xfrm>
                <a:off x="3653879" y="5799079"/>
                <a:ext cx="178444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Endemic Farallon Arboreal Salamander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92383559-B415-4E61-94BD-6852FFC2435A}"/>
                  </a:ext>
                </a:extLst>
              </p:cNvPr>
              <p:cNvSpPr txBox="1"/>
              <p:nvPr/>
            </p:nvSpPr>
            <p:spPr>
              <a:xfrm>
                <a:off x="4520680" y="494750"/>
                <a:ext cx="156890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Storm-Petrels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9E2F1E61-E7DF-4E7A-9122-0FD554D93CD1}"/>
                  </a:ext>
                </a:extLst>
              </p:cNvPr>
              <p:cNvSpPr txBox="1"/>
              <p:nvPr/>
            </p:nvSpPr>
            <p:spPr>
              <a:xfrm>
                <a:off x="4410894" y="3293180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/>
                    </a:solidFill>
                  </a:rPr>
                  <a:t>Direct Impact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F59B5617-F833-4FA0-A7A5-FED9C4E0E571}"/>
                  </a:ext>
                </a:extLst>
              </p:cNvPr>
              <p:cNvSpPr txBox="1"/>
              <p:nvPr/>
            </p:nvSpPr>
            <p:spPr>
              <a:xfrm>
                <a:off x="4410894" y="3778194"/>
                <a:ext cx="21712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Indirect Impact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="" xmlns:a16="http://schemas.microsoft.com/office/drawing/2014/main" id="{C45E1EF7-FC8E-4A3A-80F8-D8FE43FDC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762459" y="270755"/>
                <a:ext cx="2946449" cy="1955704"/>
              </a:xfrm>
              <a:prstGeom prst="rect">
                <a:avLst/>
              </a:prstGeom>
              <a:noFill/>
              <a:ln w="88900" cap="sq">
                <a:noFill/>
                <a:miter lim="800000"/>
              </a:ln>
              <a:effectLst/>
            </p:spPr>
          </p:pic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FA7B0ECA-8BC9-467A-81BF-7C93EC998A5E}"/>
                  </a:ext>
                </a:extLst>
              </p:cNvPr>
              <p:cNvSpPr txBox="1"/>
              <p:nvPr/>
            </p:nvSpPr>
            <p:spPr>
              <a:xfrm>
                <a:off x="10701409" y="1650219"/>
                <a:ext cx="110988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i="1" dirty="0">
                    <a:solidFill>
                      <a:schemeClr val="bg1">
                        <a:lumMod val="50000"/>
                      </a:schemeClr>
                    </a:solidFill>
                  </a:rPr>
                  <a:t>© 2010 G. D. Carr</a:t>
                </a:r>
              </a:p>
            </p:txBody>
          </p:sp>
          <p:sp>
            <p:nvSpPr>
              <p:cNvPr id="24" name="Rectangle: Rounded Corners 1">
                <a:extLst>
                  <a:ext uri="{FF2B5EF4-FFF2-40B4-BE49-F238E27FC236}">
                    <a16:creationId xmlns="" xmlns:a16="http://schemas.microsoft.com/office/drawing/2014/main" id="{93DB0385-D2A8-429C-927D-4F729E391371}"/>
                  </a:ext>
                </a:extLst>
              </p:cNvPr>
              <p:cNvSpPr/>
              <p:nvPr/>
            </p:nvSpPr>
            <p:spPr>
              <a:xfrm>
                <a:off x="3387634" y="3066506"/>
                <a:ext cx="2846170" cy="1271451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86AC1CD-154C-47AE-B48E-25408BC31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003418">
              <a:off x="9509154" y="5291704"/>
              <a:ext cx="1401882" cy="935578"/>
            </a:xfrm>
            <a:prstGeom prst="rect">
              <a:avLst/>
            </a:prstGeom>
          </p:spPr>
        </p:pic>
      </p:grpSp>
      <p:sp>
        <p:nvSpPr>
          <p:cNvPr id="30" name="Oval 29"/>
          <p:cNvSpPr/>
          <p:nvPr/>
        </p:nvSpPr>
        <p:spPr>
          <a:xfrm rot="2006730">
            <a:off x="3761527" y="1191398"/>
            <a:ext cx="3643364" cy="207943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8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xmlns="" id="{ADCEC6D4-DC1A-564D-9953-B753FEBB2235}"/>
              </a:ext>
            </a:extLst>
          </p:cNvPr>
          <p:cNvSpPr txBox="1">
            <a:spLocks/>
          </p:cNvSpPr>
          <p:nvPr/>
        </p:nvSpPr>
        <p:spPr>
          <a:xfrm>
            <a:off x="729343" y="401393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12000"/>
              </a:spcAft>
              <a:buNone/>
              <a:defRPr sz="6000" b="0" i="0" kern="1200" spc="0">
                <a:solidFill>
                  <a:schemeClr val="bg1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rgbClr val="005BAA"/>
                </a:solidFill>
                <a:latin typeface="Calibri" panose="020F0502020204030204"/>
              </a:rPr>
              <a:t>A scientific approach</a:t>
            </a:r>
            <a:endParaRPr lang="en-US" sz="4400" dirty="0">
              <a:solidFill>
                <a:srgbClr val="005BAA"/>
              </a:solidFill>
              <a:latin typeface="Calibri" panose="020F0502020204030204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710609" y="1082003"/>
            <a:ext cx="5257800" cy="4650226"/>
          </a:xfrm>
          <a:prstGeom prst="rect">
            <a:avLst/>
          </a:prstGeom>
        </p:spPr>
        <p:txBody>
          <a:bodyPr>
            <a:noAutofit/>
          </a:bodyPr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Numerous studies conducted to inform management decisions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Long-term data sets used to form baseline and investigate impacts of invasive mice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Evaluate impact of mice on storm-petrels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Examined mouse diet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Studied owl arrival and residence time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Inventoried salamanders, crickets, other invertebrates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335EA9"/>
                </a:solidFill>
              </a:rPr>
              <a:t>Assessed risks of eradication to non-target species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5EA9"/>
                </a:solidFill>
              </a:rPr>
              <a:t>Tested mitigation measures</a:t>
            </a: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  <a:p>
            <a:pPr>
              <a:lnSpc>
                <a:spcPct val="100000"/>
              </a:lnSpc>
            </a:pPr>
            <a:endParaRPr lang="en-US" sz="2000" dirty="0" smtClean="0">
              <a:solidFill>
                <a:srgbClr val="335EA9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8583" r="10837"/>
          <a:stretch/>
        </p:blipFill>
        <p:spPr>
          <a:xfrm>
            <a:off x="6025116" y="-36679"/>
            <a:ext cx="6166884" cy="688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r="3624" b="13583"/>
          <a:stretch/>
        </p:blipFill>
        <p:spPr>
          <a:xfrm>
            <a:off x="6072241" y="2715733"/>
            <a:ext cx="1671683" cy="1777767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0" t="2541" r="29973"/>
          <a:stretch/>
        </p:blipFill>
        <p:spPr>
          <a:xfrm>
            <a:off x="10433497" y="5012365"/>
            <a:ext cx="1687033" cy="176406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9" t="36228" r="30151" b="18067"/>
          <a:stretch/>
        </p:blipFill>
        <p:spPr>
          <a:xfrm>
            <a:off x="9491330" y="24928"/>
            <a:ext cx="2643963" cy="149564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5" name="Picture 14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8777" y="6064504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7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047" y="1004397"/>
            <a:ext cx="7984442" cy="57903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Of mice, owls, and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ashys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88581" y="1156551"/>
            <a:ext cx="3145466" cy="4603395"/>
          </a:xfrm>
          <a:prstGeom prst="rect">
            <a:avLst/>
          </a:prstGeom>
        </p:spPr>
        <p:txBody>
          <a:bodyPr/>
          <a:lstStyle>
            <a:lvl1pPr marL="2794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4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080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System Font Regular"/>
              <a:buChar char="–"/>
              <a:tabLst/>
              <a:defRPr sz="22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3pPr>
            <a:lvl4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/>
              <a:defRPr sz="1800" b="0" i="1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965200" indent="-279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  <a:tabLst/>
              <a:defRPr sz="1600" b="0" i="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accent1"/>
                </a:solidFill>
              </a:rPr>
              <a:t>Determined relationship among mouse abundance, owl abundance, and storm-petrel predation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High mouse abundance in fall induces owls to remain on the island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Mouse population seasonal decline in winter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Overwintering owls switch to storm-petrels as primary prey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Classic example of </a:t>
            </a:r>
            <a:r>
              <a:rPr lang="en-US" sz="2000" dirty="0" err="1" smtClean="0">
                <a:solidFill>
                  <a:schemeClr val="accent1"/>
                </a:solidFill>
              </a:rPr>
              <a:t>hyperpredation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Ashy storm-petrel population trend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581" y="1499693"/>
            <a:ext cx="421821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Modeled recent storm-petrel population trends using long-term data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Current trend with no reduction in owl predation</a:t>
            </a:r>
          </a:p>
          <a:p>
            <a:r>
              <a:rPr lang="en-US" sz="2000" dirty="0" err="1" smtClean="0">
                <a:solidFill>
                  <a:schemeClr val="accent1"/>
                </a:solidFill>
              </a:rPr>
              <a:t>Ashys</a:t>
            </a:r>
            <a:r>
              <a:rPr lang="en-US" sz="2000" dirty="0" smtClean="0">
                <a:solidFill>
                  <a:schemeClr val="accent1"/>
                </a:solidFill>
              </a:rPr>
              <a:t> projected to decline by 63%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3769" y="914400"/>
            <a:ext cx="7635240" cy="6092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D883F5D-ECA1-4466-8004-ADF9C49C5F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-936" b="15704"/>
          <a:stretch/>
        </p:blipFill>
        <p:spPr>
          <a:xfrm>
            <a:off x="1083455" y="3908379"/>
            <a:ext cx="3108960" cy="1921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6016388" y="6273636"/>
            <a:ext cx="15966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</a:rPr>
              <a:t>Nur et al. 2018. Ecosphere</a:t>
            </a:r>
            <a:endParaRPr lang="en-US" sz="1000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1044471" y="5829529"/>
            <a:ext cx="314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Ashy storm-petrel remains </a:t>
            </a:r>
            <a:r>
              <a:rPr lang="en-US" sz="1000" dirty="0" smtClean="0">
                <a:solidFill>
                  <a:schemeClr val="bg2"/>
                </a:solidFill>
              </a:rPr>
              <a:t>beneath burrowing </a:t>
            </a:r>
            <a:r>
              <a:rPr lang="en-US" sz="1000" dirty="0">
                <a:solidFill>
                  <a:schemeClr val="bg2"/>
                </a:solidFill>
              </a:rPr>
              <a:t>owl roost. Photo by P. Pyle.</a:t>
            </a: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5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Modeled benefit of reduced predation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670" y="1492988"/>
            <a:ext cx="421821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Lower owl predation resulting </a:t>
            </a:r>
            <a:r>
              <a:rPr lang="en-US" sz="2000" dirty="0" smtClean="0">
                <a:solidFill>
                  <a:schemeClr val="accent1"/>
                </a:solidFill>
              </a:rPr>
              <a:t>from m</a:t>
            </a:r>
            <a:r>
              <a:rPr lang="en-US" sz="2000" dirty="0" smtClean="0">
                <a:solidFill>
                  <a:schemeClr val="accent1"/>
                </a:solidFill>
              </a:rPr>
              <a:t>ouse </a:t>
            </a:r>
            <a:r>
              <a:rPr lang="en-US" sz="2000" dirty="0" smtClean="0">
                <a:solidFill>
                  <a:schemeClr val="accent1"/>
                </a:solidFill>
              </a:rPr>
              <a:t>eradication improves population trend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50% reduction in owl predation </a:t>
            </a:r>
            <a:r>
              <a:rPr lang="en-US" sz="2000" dirty="0" smtClean="0">
                <a:solidFill>
                  <a:schemeClr val="accent1"/>
                </a:solidFill>
              </a:rPr>
              <a:t>improves survival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Ashy decline reduced to 26%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327" y="914400"/>
            <a:ext cx="7634572" cy="60923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D883F5D-ECA1-4466-8004-ADF9C49C5F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-936" b="15704"/>
          <a:stretch/>
        </p:blipFill>
        <p:spPr>
          <a:xfrm>
            <a:off x="1065735" y="3850940"/>
            <a:ext cx="3108960" cy="1921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972879" y="5772090"/>
            <a:ext cx="314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Ashy storm-petrel remains </a:t>
            </a:r>
            <a:r>
              <a:rPr lang="en-US" sz="1000" dirty="0" smtClean="0">
                <a:solidFill>
                  <a:schemeClr val="bg2"/>
                </a:solidFill>
              </a:rPr>
              <a:t>beneath burrowing </a:t>
            </a:r>
            <a:r>
              <a:rPr lang="en-US" sz="1000" dirty="0">
                <a:solidFill>
                  <a:schemeClr val="bg2"/>
                </a:solidFill>
              </a:rPr>
              <a:t>owl roost. Photo by P. Pyle.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4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493" y="1485900"/>
            <a:ext cx="4194544" cy="1937953"/>
          </a:xfrm>
        </p:spPr>
        <p:txBody>
          <a:bodyPr/>
          <a:lstStyle/>
          <a:p>
            <a:r>
              <a:rPr lang="en-US" sz="2000" dirty="0" smtClean="0">
                <a:solidFill>
                  <a:schemeClr val="accent1"/>
                </a:solidFill>
              </a:rPr>
              <a:t>Greater reduction in owl predation leads to positive population outcome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70 - 80% reduction in owl predation due to removal of mice</a:t>
            </a:r>
          </a:p>
          <a:p>
            <a:r>
              <a:rPr lang="en-US" sz="2000" dirty="0" smtClean="0">
                <a:solidFill>
                  <a:schemeClr val="accent1"/>
                </a:solidFill>
              </a:rPr>
              <a:t>Ashy population </a:t>
            </a:r>
            <a:r>
              <a:rPr lang="en-US" sz="2000" b="1" i="1" dirty="0" smtClean="0">
                <a:solidFill>
                  <a:schemeClr val="accent1"/>
                </a:solidFill>
              </a:rPr>
              <a:t>increase</a:t>
            </a:r>
            <a:r>
              <a:rPr lang="en-US" sz="2000" dirty="0" smtClean="0">
                <a:solidFill>
                  <a:schemeClr val="accent1"/>
                </a:solidFill>
              </a:rPr>
              <a:t> by 2% over next 20 years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D883F5D-ECA1-4466-8004-ADF9C49C5F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-936" b="15704"/>
          <a:stretch/>
        </p:blipFill>
        <p:spPr>
          <a:xfrm>
            <a:off x="1072824" y="3850941"/>
            <a:ext cx="3108960" cy="1921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58133F4-165F-46C1-A783-A5882C33366A}"/>
              </a:ext>
            </a:extLst>
          </p:cNvPr>
          <p:cNvSpPr txBox="1"/>
          <p:nvPr/>
        </p:nvSpPr>
        <p:spPr>
          <a:xfrm>
            <a:off x="972879" y="5772090"/>
            <a:ext cx="314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/>
                </a:solidFill>
              </a:rPr>
              <a:t>Ashy storm-petrel remains </a:t>
            </a:r>
            <a:r>
              <a:rPr lang="en-US" sz="1000" dirty="0" smtClean="0">
                <a:solidFill>
                  <a:schemeClr val="bg2"/>
                </a:solidFill>
              </a:rPr>
              <a:t>beneath burrowing </a:t>
            </a:r>
            <a:r>
              <a:rPr lang="en-US" sz="1000" dirty="0">
                <a:solidFill>
                  <a:schemeClr val="bg2"/>
                </a:solidFill>
              </a:rPr>
              <a:t>owl roost. Photo by P. Pyle.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A123EC41-9C1F-4785-A7D6-49F61A3567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2423" y="914400"/>
            <a:ext cx="7635240" cy="609292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838200" y="513019"/>
            <a:ext cx="10972800" cy="6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Modeled benefit of reduced predation</a:t>
            </a:r>
            <a:endParaRPr lang="en-US" dirty="0">
              <a:latin typeface="+mn-lt"/>
            </a:endParaRPr>
          </a:p>
        </p:txBody>
      </p:sp>
      <p:pic>
        <p:nvPicPr>
          <p:cNvPr id="13" name="Picture 12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243" y="6121035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8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B3AC5CF-5FD9-446C-965D-9247D1D3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99" y="1679422"/>
            <a:ext cx="1686685" cy="2558376"/>
          </a:xfrm>
          <a:prstGeom prst="rect">
            <a:avLst/>
          </a:prstGeom>
        </p:spPr>
      </p:pic>
      <p:sp>
        <p:nvSpPr>
          <p:cNvPr id="10" name="Down Arrow 14">
            <a:extLst>
              <a:ext uri="{FF2B5EF4-FFF2-40B4-BE49-F238E27FC236}">
                <a16:creationId xmlns="" xmlns:a16="http://schemas.microsoft.com/office/drawing/2014/main" id="{3FEB2BAD-A626-42F8-94F2-CC6B5AE09A05}"/>
              </a:ext>
            </a:extLst>
          </p:cNvPr>
          <p:cNvSpPr/>
          <p:nvPr/>
        </p:nvSpPr>
        <p:spPr>
          <a:xfrm flipV="1">
            <a:off x="8464180" y="1489616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007698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11" name="Picture 10" descr="A close up of a reptile&#10;&#10;Description automatically generated">
            <a:extLst>
              <a:ext uri="{FF2B5EF4-FFF2-40B4-BE49-F238E27FC236}">
                <a16:creationId xmlns="" xmlns:a16="http://schemas.microsoft.com/office/drawing/2014/main" id="{A6A4461E-7F7F-49AC-89BB-3A5546CE3D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85" y="2940534"/>
            <a:ext cx="3200048" cy="3428053"/>
          </a:xfrm>
          <a:prstGeom prst="rect">
            <a:avLst/>
          </a:prstGeom>
        </p:spPr>
      </p:pic>
      <p:sp>
        <p:nvSpPr>
          <p:cNvPr id="13" name="Down Arrow 2">
            <a:extLst>
              <a:ext uri="{FF2B5EF4-FFF2-40B4-BE49-F238E27FC236}">
                <a16:creationId xmlns="" xmlns:a16="http://schemas.microsoft.com/office/drawing/2014/main" id="{13684B82-5CA4-495A-92F1-AF66779E7DE0}"/>
              </a:ext>
            </a:extLst>
          </p:cNvPr>
          <p:cNvSpPr/>
          <p:nvPr/>
        </p:nvSpPr>
        <p:spPr>
          <a:xfrm>
            <a:off x="4642074" y="1792875"/>
            <a:ext cx="1299200" cy="3457525"/>
          </a:xfrm>
          <a:prstGeom prst="downArrow">
            <a:avLst/>
          </a:prstGeom>
          <a:gradFill>
            <a:gsLst>
              <a:gs pos="0">
                <a:sysClr val="window" lastClr="FFFFFF">
                  <a:tint val="90000"/>
                  <a:lumMod val="110000"/>
                </a:sysClr>
              </a:gs>
              <a:gs pos="100000">
                <a:srgbClr val="F1730C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76771FE-7697-439E-AF85-0FCFDEF98138}"/>
              </a:ext>
            </a:extLst>
          </p:cNvPr>
          <p:cNvSpPr txBox="1"/>
          <p:nvPr/>
        </p:nvSpPr>
        <p:spPr>
          <a:xfrm>
            <a:off x="9129876" y="4237798"/>
            <a:ext cx="245658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F1730C"/>
                </a:solidFill>
                <a:latin typeface="Century Gothic" panose="020F0302020204030204"/>
                <a:cs typeface="Calibri" pitchFamily="34" charset="0"/>
              </a:rPr>
              <a:t>Increased survival and population size</a:t>
            </a:r>
            <a:endParaRPr lang="en-US" sz="1400" b="1" u="sng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156616" y="2247900"/>
            <a:ext cx="2818601" cy="2081897"/>
            <a:chOff x="935665" y="3260651"/>
            <a:chExt cx="2818601" cy="2081897"/>
          </a:xfrm>
        </p:grpSpPr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A1C8A0F1-BD5B-446E-92EA-EEC5C1ACD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32985">
              <a:off x="1431136" y="3637469"/>
              <a:ext cx="2323130" cy="1651491"/>
            </a:xfrm>
            <a:prstGeom prst="rect">
              <a:avLst/>
            </a:prstGeom>
          </p:spPr>
        </p:pic>
        <p:sp>
          <p:nvSpPr>
            <p:cNvPr id="16" name="&quot;No&quot; Symbol 15"/>
            <p:cNvSpPr/>
            <p:nvPr/>
          </p:nvSpPr>
          <p:spPr>
            <a:xfrm>
              <a:off x="935665" y="3260651"/>
              <a:ext cx="2371480" cy="2081897"/>
            </a:xfrm>
            <a:prstGeom prst="noSmoking">
              <a:avLst>
                <a:gd name="adj" fmla="val 7498"/>
              </a:avLst>
            </a:prstGeom>
            <a:solidFill>
              <a:srgbClr val="FF0000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954260D-CF0E-419C-85F0-82472B0830F2}"/>
              </a:ext>
            </a:extLst>
          </p:cNvPr>
          <p:cNvSpPr txBox="1"/>
          <p:nvPr/>
        </p:nvSpPr>
        <p:spPr>
          <a:xfrm>
            <a:off x="1273892" y="4368794"/>
            <a:ext cx="26810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Remove invasive mice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8200" y="520447"/>
            <a:ext cx="10972800" cy="6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2000"/>
              </a:spcAft>
              <a:buNone/>
              <a:defRPr sz="4400" b="0" i="0" kern="1200" spc="0">
                <a:solidFill>
                  <a:schemeClr val="tx2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+mn-lt"/>
              </a:rPr>
              <a:t>Breaking the </a:t>
            </a:r>
            <a:r>
              <a:rPr lang="en-US" dirty="0" err="1" smtClean="0">
                <a:latin typeface="+mn-lt"/>
              </a:rPr>
              <a:t>hyperpredation</a:t>
            </a:r>
            <a:r>
              <a:rPr lang="en-US" dirty="0" smtClean="0">
                <a:latin typeface="+mn-lt"/>
              </a:rPr>
              <a:t> link</a:t>
            </a:r>
            <a:endParaRPr lang="en-US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954260D-CF0E-419C-85F0-82472B0830F2}"/>
              </a:ext>
            </a:extLst>
          </p:cNvPr>
          <p:cNvSpPr txBox="1"/>
          <p:nvPr/>
        </p:nvSpPr>
        <p:spPr>
          <a:xfrm>
            <a:off x="4759009" y="1489616"/>
            <a:ext cx="26810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 smtClean="0">
                <a:solidFill>
                  <a:srgbClr val="007698"/>
                </a:solidFill>
                <a:latin typeface="Century Gothic" panose="020F0302020204030204"/>
                <a:cs typeface="Calibri" pitchFamily="34" charset="0"/>
              </a:rPr>
              <a:t>Fewer owls overwinter on Farallon Islands</a:t>
            </a:r>
            <a:endParaRPr lang="en-US" sz="1900" dirty="0">
              <a:solidFill>
                <a:srgbClr val="000000"/>
              </a:solidFill>
              <a:latin typeface="Century Gothic" panose="020F0302020204030204"/>
              <a:cs typeface="Calibri" pitchFamily="34" charset="0"/>
            </a:endParaRP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xmlns="" id="{7F32EB20-7936-44F0-BC85-664D038D98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732" y="5917671"/>
            <a:ext cx="1334869" cy="71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PointBlue Red Summer 2018">
      <a:dk1>
        <a:srgbClr val="000000"/>
      </a:dk1>
      <a:lt1>
        <a:srgbClr val="FFFFFF"/>
      </a:lt1>
      <a:dk2>
        <a:srgbClr val="005BAA"/>
      </a:dk2>
      <a:lt2>
        <a:srgbClr val="666666"/>
      </a:lt2>
      <a:accent1>
        <a:srgbClr val="005BAA"/>
      </a:accent1>
      <a:accent2>
        <a:srgbClr val="4495D0"/>
      </a:accent2>
      <a:accent3>
        <a:srgbClr val="A2D3E7"/>
      </a:accent3>
      <a:accent4>
        <a:srgbClr val="74B642"/>
      </a:accent4>
      <a:accent5>
        <a:srgbClr val="B8D790"/>
      </a:accent5>
      <a:accent6>
        <a:srgbClr val="F7931D"/>
      </a:accent6>
      <a:hlink>
        <a:srgbClr val="0563C1"/>
      </a:hlink>
      <a:folHlink>
        <a:srgbClr val="4495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b8c791ff-8839-41d3-a5c3-dadefa89be97">false</Reviewed_x003f_>
    <Reviewed_x0020_By_x003f_ xmlns="b8c791ff-8839-41d3-a5c3-dadefa89be97">
      <UserInfo>
        <DisplayName/>
        <AccountId xsi:nil="true"/>
        <AccountType/>
      </UserInfo>
    </Reviewed_x0020_By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F9686A18-8ACC-4D9C-8FD4-FCB903FDC15E}"/>
</file>

<file path=customXml/itemProps2.xml><?xml version="1.0" encoding="utf-8"?>
<ds:datastoreItem xmlns:ds="http://schemas.openxmlformats.org/officeDocument/2006/customXml" ds:itemID="{C29F1C66-9D6B-4E0B-9323-DF2458950746}"/>
</file>

<file path=customXml/itemProps3.xml><?xml version="1.0" encoding="utf-8"?>
<ds:datastoreItem xmlns:ds="http://schemas.openxmlformats.org/officeDocument/2006/customXml" ds:itemID="{6B4841CF-DA30-4D97-8C69-BDC5CC2F424A}"/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994</Words>
  <Application>Microsoft Office PowerPoint</Application>
  <PresentationFormat>Widescreen</PresentationFormat>
  <Paragraphs>133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Calibri Light</vt:lpstr>
      <vt:lpstr>Century Expanded LT Std</vt:lpstr>
      <vt:lpstr>Century Gothic</vt:lpstr>
      <vt:lpstr>Franklin Gothic Book</vt:lpstr>
      <vt:lpstr>Franklin Gothic Medium</vt:lpstr>
      <vt:lpstr>System Font Regular</vt:lpstr>
      <vt:lpstr>Wingdings</vt:lpstr>
      <vt:lpstr>1_Office Theme</vt:lpstr>
      <vt:lpstr>2_Office Theme</vt:lpstr>
      <vt:lpstr>Farallon Islands Restoration</vt:lpstr>
      <vt:lpstr>PowerPoint Presentation</vt:lpstr>
      <vt:lpstr>PowerPoint Presentation</vt:lpstr>
      <vt:lpstr>PowerPoint Presentation</vt:lpstr>
      <vt:lpstr>PowerPoint Presentation</vt:lpstr>
      <vt:lpstr>Ashy storm-petrel population trend</vt:lpstr>
      <vt:lpstr>Modeled benefit of reduced predation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 Warzybok</dc:creator>
  <cp:lastModifiedBy>Pete Warzybok</cp:lastModifiedBy>
  <cp:revision>45</cp:revision>
  <dcterms:created xsi:type="dcterms:W3CDTF">2020-07-07T14:26:21Z</dcterms:created>
  <dcterms:modified xsi:type="dcterms:W3CDTF">2020-07-08T15:15:18Z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642300.000000000</vt:lpwstr>
  </property>
  <property fmtid="{D5CDD505-2E9C-101B-9397-08002B2CF9AE}" pid="3" name="xd_Signature">
    <vt:lpwstr/>
  </property>
  <property fmtid="{D5CDD505-2E9C-101B-9397-08002B2CF9AE}" pid="4" name="xd_ProgID">
    <vt:lpwstr/>
  </property>
  <property fmtid="{D5CDD505-2E9C-101B-9397-08002B2CF9AE}" pid="5" name="ContentTypeId">
    <vt:lpwstr>0x010100AE725DA223521E4F8FF3AAF8EF66E35D</vt:lpwstr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