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3" r:id="rId1"/>
  </p:sldMasterIdLst>
  <p:notesMasterIdLst>
    <p:notesMasterId r:id="rId18"/>
  </p:notesMasterIdLst>
  <p:handoutMasterIdLst>
    <p:handoutMasterId r:id="rId19"/>
  </p:handoutMasterIdLst>
  <p:sldIdLst>
    <p:sldId id="322" r:id="rId2"/>
    <p:sldId id="430" r:id="rId3"/>
    <p:sldId id="438" r:id="rId4"/>
    <p:sldId id="453" r:id="rId5"/>
    <p:sldId id="333" r:id="rId6"/>
    <p:sldId id="424" r:id="rId7"/>
    <p:sldId id="399" r:id="rId8"/>
    <p:sldId id="366" r:id="rId9"/>
    <p:sldId id="451" r:id="rId10"/>
    <p:sldId id="452" r:id="rId11"/>
    <p:sldId id="419" r:id="rId12"/>
    <p:sldId id="315" r:id="rId13"/>
    <p:sldId id="267" r:id="rId14"/>
    <p:sldId id="449" r:id="rId15"/>
    <p:sldId id="450" r:id="rId16"/>
    <p:sldId id="317" r:id="rId17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920" userDrawn="1">
          <p15:clr>
            <a:srgbClr val="A4A3A4"/>
          </p15:clr>
        </p15:guide>
        <p15:guide id="3" pos="355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63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yan Sisson" initials="HS" lastIdx="28" clrIdx="0">
    <p:extLst>
      <p:ext uri="{19B8F6BF-5375-455C-9EA6-DF929625EA0E}">
        <p15:presenceInfo xmlns:p15="http://schemas.microsoft.com/office/powerpoint/2012/main" userId="cc789d3b397fb6f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730C"/>
    <a:srgbClr val="007698"/>
    <a:srgbClr val="60B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85541" autoAdjust="0"/>
  </p:normalViewPr>
  <p:slideViewPr>
    <p:cSldViewPr snapToGrid="0">
      <p:cViewPr varScale="1">
        <p:scale>
          <a:sx n="80" d="100"/>
          <a:sy n="80" d="100"/>
        </p:scale>
        <p:origin x="120" y="192"/>
      </p:cViewPr>
      <p:guideLst>
        <p:guide orient="horz" pos="2160"/>
        <p:guide pos="4920"/>
        <p:guide pos="3552"/>
        <p:guide pos="3840"/>
        <p:guide pos="6312"/>
      </p:guideLst>
    </p:cSldViewPr>
  </p:slideViewPr>
  <p:outlineViewPr>
    <p:cViewPr>
      <p:scale>
        <a:sx n="33" d="100"/>
        <a:sy n="33" d="100"/>
      </p:scale>
      <p:origin x="0" y="-138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150"/>
    </p:cViewPr>
  </p:sorterViewPr>
  <p:notesViewPr>
    <p:cSldViewPr snapToGrid="0">
      <p:cViewPr varScale="1">
        <p:scale>
          <a:sx n="87" d="100"/>
          <a:sy n="87" d="100"/>
        </p:scale>
        <p:origin x="576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4003554-8FF4-43C6-B98E-E7175C18E6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A90FB7-AE20-431D-9F93-9290A59786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64A34A7-E17A-44FA-8693-02D10E39CF7B}" type="datetimeFigureOut">
              <a:rPr lang="en-US" smtClean="0"/>
              <a:t>7/20/2020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536119-1F9F-41F1-B14C-D90FB91242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2167E9-3F6F-43E1-BADC-A230098D84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7AAFBB4-91CD-4BDC-9060-A24D39FF95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81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DE3A0C5-50BE-4692-AB72-7641B36CF1EC}" type="datetimeFigureOut">
              <a:rPr lang="en-US" smtClean="0"/>
              <a:t>7/20/2020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4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D9D87F3-4C1E-47BD-BC52-23B8D91C06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370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Thank</a:t>
            </a:r>
            <a:r>
              <a:rPr lang="en-US" b="1" baseline="0" dirty="0" smtClean="0"/>
              <a:t> you all for joining us and thank you to Marin Audubon Society for hosting this program.</a:t>
            </a:r>
            <a:endParaRPr lang="en-US" b="1" dirty="0" smtClean="0"/>
          </a:p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I’ll be</a:t>
            </a:r>
            <a:r>
              <a:rPr lang="en-US" b="1" baseline="0" dirty="0" smtClean="0"/>
              <a:t> providing details of a plan that to many of you, I’m sure sounds crazy and impossible.</a:t>
            </a:r>
            <a:endParaRPr lang="en-US" b="1" dirty="0" smtClean="0"/>
          </a:p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But</a:t>
            </a:r>
            <a:r>
              <a:rPr lang="en-US" b="1" baseline="0" dirty="0" smtClean="0"/>
              <a:t> it’s a plan that science and history tells us is necessary for the health of the islands and that can be done successfully. 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738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Here are names of just a few islands in the US and abroad where successful rodent eradications have occurred.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We’ve incorporated lessons learned from these past projects to incorporate into our planning.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Many of you may be familiar with </a:t>
            </a:r>
            <a:r>
              <a:rPr lang="en-US" b="1" baseline="0" dirty="0" err="1" smtClean="0"/>
              <a:t>Anacapa</a:t>
            </a:r>
            <a:r>
              <a:rPr lang="en-US" b="1" baseline="0" dirty="0" smtClean="0"/>
              <a:t> Island in Channel Islands National Park off southern California A successful rat eradication was conducted there in 2000-2001.</a:t>
            </a:r>
          </a:p>
          <a:p>
            <a:r>
              <a:rPr lang="en-US" b="1" dirty="0" smtClean="0"/>
              <a:t>All of these islands used the</a:t>
            </a:r>
            <a:r>
              <a:rPr lang="en-US" b="1" baseline="0" dirty="0" smtClean="0"/>
              <a:t> same or similar methods to what we’re proposing on the </a:t>
            </a:r>
            <a:r>
              <a:rPr lang="en-US" b="1" baseline="0" dirty="0" err="1" smtClean="0"/>
              <a:t>Farallones</a:t>
            </a:r>
            <a:r>
              <a:rPr lang="en-US" b="1" baseline="0" dirty="0" smtClean="0"/>
              <a:t>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387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2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Taking every precaution during operations to minimize as many impacts as possible on other resources of the islands and in the sanctuary.</a:t>
            </a:r>
            <a:endParaRPr lang="en-US" b="1" dirty="0" smtClean="0"/>
          </a:p>
          <a:p>
            <a:endParaRPr lang="en-US" dirty="0" smtClean="0"/>
          </a:p>
          <a:p>
            <a:r>
              <a:rPr lang="en-US" dirty="0" smtClean="0"/>
              <a:t>Note: Will</a:t>
            </a:r>
            <a:r>
              <a:rPr lang="en-US" baseline="0" dirty="0" smtClean="0"/>
              <a:t> search for and remove mouse carcasses but most mice die underground. This is actually good because mice underground are not available to scavengers like gulls.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C4B54-51B7-41A5-93F6-7D54CB310CD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909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/>
              <a:t>Monitoring</a:t>
            </a:r>
            <a:r>
              <a:rPr lang="en-US" b="1" baseline="0" dirty="0" smtClean="0"/>
              <a:t> has several components: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Track the success of the eradication operation;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Pinpoint parts of the operation that are not going to plan and make adjustments;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Examine possible effects on the environment; and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Track the ecosystem-level changes that occur after the eradication.  Many of those studies have already been started.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17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213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Important to act before more is lost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aseline="0" dirty="0" smtClean="0"/>
              <a:t>With such rapid environmental change happening, it is our responsibility to act.  It is our duty to save what we have now and not wait until the last minute.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Proposal resulted from years of research and planning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Every possible method examined.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Benefits </a:t>
            </a:r>
            <a:r>
              <a:rPr lang="en-US" sz="1200" b="1" i="1" dirty="0" smtClean="0"/>
              <a:t>must</a:t>
            </a:r>
            <a:r>
              <a:rPr lang="en-US" sz="1200" b="1" dirty="0" smtClean="0"/>
              <a:t> outweigh costs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  We care deeply about the islands and the surrounding environment.</a:t>
            </a:r>
            <a:r>
              <a:rPr lang="en-US" baseline="0" dirty="0" smtClean="0"/>
              <a:t>  Method must address problem without harming environment.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/>
            </a:pPr>
            <a:r>
              <a:rPr lang="en-US" sz="1200" b="1" dirty="0" smtClean="0"/>
              <a:t>One-time application of rodenticide is </a:t>
            </a:r>
            <a:r>
              <a:rPr lang="en-US" sz="1200" b="1" i="1" dirty="0" smtClean="0"/>
              <a:t>only</a:t>
            </a:r>
            <a:r>
              <a:rPr lang="en-US" sz="1200" b="1" dirty="0" smtClean="0"/>
              <a:t> effective tool 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While there are risks, they can be minimized with only short-term effects.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Ecosystem</a:t>
            </a:r>
            <a:r>
              <a:rPr lang="en-US" baseline="0" dirty="0" smtClean="0"/>
              <a:t> chemotherapy. </a:t>
            </a: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/>
            </a:pPr>
            <a:r>
              <a:rPr lang="en-US" sz="1200" b="1" dirty="0" smtClean="0"/>
              <a:t>Ultimate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Result: Restored ecosystem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 smtClean="0"/>
              <a:t>integral</a:t>
            </a:r>
            <a:r>
              <a:rPr lang="en-US" baseline="0" dirty="0" smtClean="0"/>
              <a:t> </a:t>
            </a:r>
            <a:r>
              <a:rPr lang="en-US" dirty="0" smtClean="0"/>
              <a:t>part of a process that has</a:t>
            </a:r>
            <a:r>
              <a:rPr lang="en-US" baseline="0" dirty="0" smtClean="0"/>
              <a:t> been underway for 50 years.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Removing</a:t>
            </a:r>
            <a:r>
              <a:rPr lang="en-US" baseline="0" dirty="0" smtClean="0"/>
              <a:t> mice will be one of the single most beneficial things that could be done for the </a:t>
            </a:r>
            <a:r>
              <a:rPr lang="en-US" baseline="0" dirty="0" err="1" smtClean="0"/>
              <a:t>Farallones</a:t>
            </a:r>
            <a:r>
              <a:rPr lang="en-US" baseline="0" dirty="0" smtClean="0"/>
              <a:t>, helping to buffer species against the impacts of climate change and other human stressors.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baseline="0" dirty="0" smtClean="0"/>
              <a:t>The Service would not propose such a project if we did believe not that the benefits achieved outweighed the potential costs.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486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Thank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137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dirty="0" smtClean="0"/>
              <a:t>As Anna</a:t>
            </a:r>
            <a:r>
              <a:rPr lang="en-US" b="1" strike="noStrike" baseline="0" dirty="0" smtClean="0"/>
              <a:t> mentioned in her introduction, </a:t>
            </a:r>
            <a:r>
              <a:rPr lang="en-US" b="1" strike="noStrike" dirty="0" smtClean="0"/>
              <a:t>I started</a:t>
            </a:r>
            <a:r>
              <a:rPr lang="en-US" b="1" strike="noStrike" baseline="0" dirty="0" smtClean="0"/>
              <a:t> my career as a research intern on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back in 1986.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I immediately fell in love with the islands and realized I wanted to dedicate my career to the conservation of places like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and the species that live there.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That’s what I’ve been doing for the last 35 years.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Protecting and restoring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is something I care deeply about.</a:t>
            </a:r>
            <a:endParaRPr lang="en-US" b="1" strike="no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896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are in</a:t>
            </a:r>
            <a:r>
              <a:rPr lang="en-US" baseline="0" dirty="0" smtClean="0"/>
              <a:t> an age of mass extinctions.</a:t>
            </a:r>
          </a:p>
          <a:p>
            <a:r>
              <a:rPr lang="en-US" baseline="0" dirty="0" smtClean="0"/>
              <a:t>Despite small % of earth’s land mass, majority of those extinctions and of today’s endangered vertebrates are on islands.</a:t>
            </a:r>
          </a:p>
          <a:p>
            <a:r>
              <a:rPr lang="en-US" baseline="0" dirty="0" smtClean="0"/>
              <a:t>Main cause of this situation is invasive species including rats and mice. </a:t>
            </a:r>
          </a:p>
          <a:p>
            <a:r>
              <a:rPr lang="en-US" baseline="0" dirty="0" smtClean="0"/>
              <a:t>Most islands evolved without mammalian predators.  Introductions have been devastating.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78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Mice introduced</a:t>
            </a:r>
            <a:r>
              <a:rPr lang="en-US" b="1" baseline="0" dirty="0" smtClean="0"/>
              <a:t> in 19</a:t>
            </a:r>
            <a:r>
              <a:rPr lang="en-US" b="1" baseline="30000" dirty="0" smtClean="0"/>
              <a:t>th</a:t>
            </a:r>
            <a:r>
              <a:rPr lang="en-US" b="1" baseline="0" dirty="0" smtClean="0"/>
              <a:t> century.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Key Message: huge problem, only going to get worse, need to address now.</a:t>
            </a:r>
            <a:r>
              <a:rPr lang="en-US" b="1" baseline="0" dirty="0" smtClean="0"/>
              <a:t> </a:t>
            </a:r>
            <a:endParaRPr lang="en-US" dirty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8DC805-9E36-4CDF-93FF-8C87E3070D7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857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b="1" dirty="0" smtClean="0"/>
              <a:t>Like Pete </a:t>
            </a:r>
            <a:r>
              <a:rPr lang="en-US" b="1" dirty="0" err="1" smtClean="0"/>
              <a:t>Warzybok</a:t>
            </a:r>
            <a:r>
              <a:rPr lang="en-US" b="1" dirty="0" smtClean="0"/>
              <a:t> spoke about</a:t>
            </a:r>
            <a:r>
              <a:rPr lang="en-US" b="1" baseline="0" dirty="0" smtClean="0"/>
              <a:t> in detail, the impacts of all these mice has led to an ecosystem that is severely out of balance.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b="1" baseline="0" dirty="0" smtClean="0"/>
              <a:t>Our goal as Refuge managers is to eliminate those impacts and restore the ecosystem.</a:t>
            </a:r>
            <a:endParaRPr lang="en-US" b="1" dirty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8DC805-9E36-4CDF-93FF-8C87E3070D7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11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smtClean="0"/>
              <a:t>Environmental</a:t>
            </a:r>
            <a:r>
              <a:rPr lang="en-US" b="1" baseline="0" dirty="0" smtClean="0"/>
              <a:t> planning has spanned many years, beginning in 2004.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Process involved experts, other agencies, and the public.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Extensive research including research trials.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Planning and permitting still ongoing.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756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research and planning of this project was</a:t>
            </a: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probably the most rigorous and </a:t>
            </a:r>
            <a:r>
              <a:rPr lang="en-US" sz="14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comprehensive to date for a project of</a:t>
            </a: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this type. </a:t>
            </a:r>
            <a:endParaRPr lang="en-US" sz="14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determining the best method to use to achieve success, we wanted to make sure we left no stone unturned.</a:t>
            </a:r>
            <a:endParaRPr lang="en-US" sz="1600" b="1" baseline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baseline="0" dirty="0" smtClean="0"/>
              <a:t>We </a:t>
            </a:r>
            <a:r>
              <a:rPr lang="en-US" sz="1600" b="1" dirty="0" smtClean="0"/>
              <a:t>thoroughly considered and vetted all potential options,</a:t>
            </a:r>
            <a:r>
              <a:rPr lang="en-US" sz="1600" b="1" baseline="0" dirty="0" smtClean="0"/>
              <a:t> which came to be 49 in all.</a:t>
            </a:r>
            <a:r>
              <a:rPr lang="en-US" sz="1600" b="1" dirty="0" smtClean="0"/>
              <a:t>  </a:t>
            </a:r>
            <a:endParaRPr lang="en-US" sz="1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 smtClean="0"/>
              <a:t>Using this rigorous</a:t>
            </a:r>
            <a:r>
              <a:rPr lang="en-US" sz="1300" b="1" baseline="0" dirty="0" smtClean="0"/>
              <a:t> approach, w</a:t>
            </a:r>
            <a:r>
              <a:rPr lang="en-US" sz="1300" b="1" dirty="0" smtClean="0"/>
              <a:t>e used a standardized method to evaluate</a:t>
            </a:r>
            <a:r>
              <a:rPr lang="en-US" sz="1300" b="1" baseline="0" dirty="0" smtClean="0"/>
              <a:t> and compare all potential options based on multiple criteria.</a:t>
            </a:r>
          </a:p>
          <a:p>
            <a:r>
              <a:rPr lang="en-US" sz="1300" b="1" baseline="0" dirty="0" smtClean="0"/>
              <a:t>These included:</a:t>
            </a:r>
            <a:endParaRPr lang="en-US" sz="16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Environmental</a:t>
            </a:r>
            <a:r>
              <a:rPr lang="en-US" sz="1600" b="1" baseline="0" dirty="0" smtClean="0"/>
              <a:t>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Efficacy at eradicating mice;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Logistical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Human safety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Regulatory </a:t>
            </a:r>
            <a:r>
              <a:rPr lang="en-US" sz="1600" b="1" baseline="0" dirty="0" smtClean="0"/>
              <a:t>considerations;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Mitigation Considerations: As far as protecting other resources.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led to our final alternatives that were analyzed in detail in our Environmental Impact Statement.</a:t>
            </a:r>
            <a:endParaRPr lang="en-US" sz="1300" b="1" baseline="0" dirty="0" smtClean="0"/>
          </a:p>
          <a:p>
            <a:endParaRPr lang="en-US" sz="1300" b="1" baseline="0" dirty="0" smtClean="0"/>
          </a:p>
          <a:p>
            <a:r>
              <a:rPr lang="en-US" sz="1300" b="1" baseline="0" dirty="0" smtClean="0"/>
              <a:t> </a:t>
            </a:r>
            <a:r>
              <a:rPr lang="en-US" sz="1300" b="0" baseline="0" dirty="0" smtClean="0"/>
              <a:t>More Details (if needed):</a:t>
            </a:r>
            <a:endParaRPr lang="en-US" sz="1300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dirty="0" smtClean="0"/>
              <a:t>Environmental</a:t>
            </a:r>
            <a:r>
              <a:rPr lang="en-US" sz="1300" b="0" baseline="0" dirty="0" smtClean="0"/>
              <a:t> Concerns:  Biological, Physical, Social resources.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baseline="0" dirty="0" smtClean="0"/>
              <a:t>Operational Considerations: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efficacy at eradicating mice, safety to humans, logistics, research needs, and the time needed to obtain registration with the EPA.</a:t>
            </a:r>
            <a:endParaRPr lang="en-US" sz="1300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dirty="0" smtClean="0"/>
              <a:t>Minimum</a:t>
            </a:r>
            <a:r>
              <a:rPr lang="en-US" sz="1300" b="0" baseline="0" dirty="0" smtClean="0"/>
              <a:t> Operational Criteria:  Must be 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onsistent with Refuge management guidelines, feasible to implement, and meet all safety and logistic requirements.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Mitigation Considerations: Included protected resources from both toxicant impacts and disturbance impacts.</a:t>
            </a:r>
          </a:p>
          <a:p>
            <a:endParaRPr lang="en-US" sz="13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51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generation anticoagulant that is delivered in a</a:t>
            </a:r>
            <a:r>
              <a:rPr lang="en-US" baseline="0" dirty="0" smtClean="0"/>
              <a:t> cereal-based pellet.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smtClean="0"/>
              <a:t>Approved and registered for conservation projects, specifically</a:t>
            </a:r>
            <a:r>
              <a:rPr lang="en-US" b="1" baseline="0" dirty="0" smtClean="0"/>
              <a:t> for eradication projects on islands.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Highly regulated.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Effective on mice in a single feeding.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One-off applications.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Some may be familiar with efforts to restrict use of </a:t>
            </a:r>
            <a:r>
              <a:rPr lang="en-US" b="1" baseline="0" dirty="0" err="1" smtClean="0"/>
              <a:t>Brodifacoum</a:t>
            </a:r>
            <a:r>
              <a:rPr lang="en-US" b="1" baseline="0" dirty="0" smtClean="0"/>
              <a:t> and other anti-coagulant rodenticides.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We support those restrictions in mainland situations where use is chronic and non-target impacts pervasive.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But we also believe that in cases of one-time applications for conservation purposes, the benefits are very high.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 smtClean="0"/>
              <a:t>This tool has it’s place and time for appropriate use, and this is it.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253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is a worldwide effort to rid the world’s islands from the impacts</a:t>
            </a:r>
            <a:r>
              <a:rPr lang="en-US" baseline="0" dirty="0" smtClean="0"/>
              <a:t> of invasive rodents. </a:t>
            </a:r>
          </a:p>
          <a:p>
            <a:r>
              <a:rPr lang="en-US" dirty="0" smtClean="0"/>
              <a:t>Every successful eradication project has utilized a rodenticide, and most of those used the rodenticide </a:t>
            </a:r>
            <a:r>
              <a:rPr lang="en-US" dirty="0" err="1" smtClean="0"/>
              <a:t>brodifacoum</a:t>
            </a:r>
            <a:r>
              <a:rPr lang="en-US" dirty="0" smtClean="0"/>
              <a:t>.</a:t>
            </a:r>
          </a:p>
          <a:p>
            <a:r>
              <a:rPr lang="en-US" dirty="0" smtClean="0"/>
              <a:t>2007 is</a:t>
            </a:r>
            <a:r>
              <a:rPr lang="en-US" baseline="0" dirty="0" smtClean="0"/>
              <a:t> considered an inflection point for mouse eradications, after which every completed eradication has been successful.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719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7DF3D3A-1B68-465E-869D-0CD216A065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55768" y="0"/>
            <a:ext cx="7236231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19707E-5D63-4290-A993-83A8BD9482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73579"/>
            <a:ext cx="3081103" cy="2759826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E746F-241E-40A4-B8A8-D9EBBDC3F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3081103" cy="910244"/>
          </a:xfrm>
        </p:spPr>
        <p:txBody>
          <a:bodyPr/>
          <a:lstStyle>
            <a:lvl1pPr marL="0" indent="0" algn="r">
              <a:buNone/>
              <a:defRPr sz="2400">
                <a:solidFill>
                  <a:srgbClr val="F1730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CBEA2-3975-45D8-B7C6-3104694507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3999" y="4461684"/>
            <a:ext cx="3081103" cy="365125"/>
          </a:xfrm>
        </p:spPr>
        <p:txBody>
          <a:bodyPr/>
          <a:lstStyle>
            <a:lvl1pPr>
              <a:defRPr sz="1200">
                <a:latin typeface="+mn-lt"/>
              </a:defRPr>
            </a:lvl1pPr>
          </a:lstStyle>
          <a:p>
            <a:pPr algn="r"/>
            <a:fld id="{2906AE72-B24F-4A32-9705-A10CC73C306F}" type="datetime1">
              <a:rPr lang="en-US" smtClean="0"/>
              <a:pPr algn="r"/>
              <a:t>7/20/2020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6E4946-8F13-4FFD-8951-00FAD40A2E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4872" y="5890716"/>
            <a:ext cx="610231" cy="726465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91C0A0B4-D779-454C-8D13-9DB9D1EB2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219" y="5863919"/>
            <a:ext cx="753262" cy="75326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8E75E95-6472-4300-A9AE-EB0520C1F74B}"/>
              </a:ext>
            </a:extLst>
          </p:cNvPr>
          <p:cNvSpPr/>
          <p:nvPr userDrawn="1"/>
        </p:nvSpPr>
        <p:spPr>
          <a:xfrm>
            <a:off x="4910049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94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2230D-5073-4490-9A27-7700C812C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D7FE2-C452-4043-A87B-E01B1CCAD7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85FC87-B62E-465F-BBD1-DBEBE3B33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A9A56F-FE62-4B80-AFEC-E82E58290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8951-0236-41A0-85EF-08B102C7BF22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5A8FD4-04E1-43A2-8DAB-E5D21367D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613B4-1172-4842-BBE5-D8AC3EE63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035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23877-B93F-48E6-9B8A-2B5EA1D92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84F20-0932-4EDF-92B2-E74ED3310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FBD4D6-85FB-4448-B715-3DE4C4519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6C5995-F74D-4B53-8739-C6C878B4DD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A36F5F-4BCA-4E7D-8CE8-09256E06F5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BDD50-CC58-47E9-9E27-7751CC18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95C15-D73D-4AC5-88F9-C068B6E203AE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57AAFA-2001-4441-9D63-EDC4C9173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9C14AA-6946-4EF8-933F-827486B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27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56749-8F3E-4BA2-B201-D5129ED21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A96832-36BE-4FBD-85EB-B2D3135A4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EC33-901A-4740-A761-8108CB361765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D8E799-5DC7-44D0-BCE4-7B88CB1BF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280057-A88E-4D28-987B-F43E098B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178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F2BC8C-8E2F-405E-BCEF-958A5C38F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F9E4-EDBF-4C64-8B45-310FA77DF4FD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B7B376-F898-4493-A4DA-8A04B0DBA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EF334-3798-44E2-B786-EF21DB6B7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15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09F90-4B9B-4077-96B9-7E4094A5F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066DA-9587-4A63-B3E7-EE7E39DC8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BF6749-0BBF-4BD4-8C30-925C58BE29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1766F-FB7B-4181-95A5-780A771CD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3455-0F51-4319-9E62-1B866007C274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3E96-CEEA-414A-BAF6-A9DBA89C2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82F53-00CE-4617-A35B-CA5509DA6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026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834B1-8895-4116-B6BD-8C3929E21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4D79E5-1C05-44F8-B3F1-B13262582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40F2F8-EF2C-4CFA-8210-D67CDF648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70FA60-2A60-496E-BC71-91EA0642B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2D52-DF0F-4CB0-86CD-E619C32470B4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BB42BF-393F-4390-A6E6-C716EDE45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9F6320-6C39-48C7-8907-9E11C2239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941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B5C8E-451D-444A-9D89-C16711706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4378C0-4B20-489E-912D-DE4CF26D5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3D410-D6D1-49BD-8D88-90ABD00B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449F0-B0B7-4D93-A28D-1E7EE27E0DB9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30CF3-4AB0-47BC-B933-FD1D40A15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24B6A-7847-4A0E-8EA9-F7CD55618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389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57C065-B5E4-4020-A415-0FA2BE82C2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B07216-684A-4BF9-A280-99835774D6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33930-AE39-4170-A59C-8E81143DC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3F13-9B0E-4031-AACF-5663ECDA031A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232BF-531B-4CCC-B3BC-CAACED832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D50FE-6918-4891-9A5D-DD40B5F5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80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71095A6-A0B1-45F8-9DD7-FB7111418D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rgbClr val="F1730C"/>
                </a:solidFill>
              </a:defRPr>
            </a:lvl1pPr>
            <a:lvl2pPr marL="274320" indent="-182880">
              <a:buClr>
                <a:schemeClr val="accent1"/>
              </a:buClr>
              <a:defRPr sz="1800"/>
            </a:lvl2pPr>
            <a:lvl3pPr marL="548640" indent="-182880">
              <a:defRPr sz="1600"/>
            </a:lvl3pPr>
            <a:lvl4pPr marL="914400" indent="-182880">
              <a:buFont typeface="Century Gothic" panose="020B0502020202020204" pitchFamily="34" charset="0"/>
              <a:buChar char="–"/>
              <a:defRPr sz="1400"/>
            </a:lvl4pPr>
            <a:lvl5pPr marL="1188720" indent="-182880">
              <a:defRPr sz="1200"/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00769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20" name="Picture 19" descr="A drawing of a face&#10;&#10;Description automatically generated">
            <a:extLst>
              <a:ext uri="{FF2B5EF4-FFF2-40B4-BE49-F238E27FC236}">
                <a16:creationId xmlns:a16="http://schemas.microsoft.com/office/drawing/2014/main" id="{B4BA23A2-4C61-4C75-899E-986B9F20D7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BA86A-035D-4343-ADF9-323B5F3F47C8}"/>
              </a:ext>
            </a:extLst>
          </p:cNvPr>
          <p:cNvSpPr/>
          <p:nvPr userDrawn="1"/>
        </p:nvSpPr>
        <p:spPr>
          <a:xfrm>
            <a:off x="3047998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01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ADA3B3B0-C96C-4F86-B525-51F5F03631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87400" cy="3707476"/>
          </a:xfrm>
        </p:spPr>
        <p:txBody>
          <a:bodyPr/>
          <a:lstStyle>
            <a:lvl1pPr marL="0" indent="0">
              <a:buNone/>
              <a:defRPr sz="2200">
                <a:solidFill>
                  <a:srgbClr val="F1730C"/>
                </a:solidFill>
              </a:defRPr>
            </a:lvl1pPr>
            <a:lvl2pPr marL="274320" indent="-182880">
              <a:buClr>
                <a:schemeClr val="accent1"/>
              </a:buClr>
              <a:defRPr sz="1800"/>
            </a:lvl2pPr>
            <a:lvl3pPr marL="548640" indent="-182880">
              <a:defRPr sz="1600"/>
            </a:lvl3pPr>
            <a:lvl4pPr marL="914400" indent="-182880">
              <a:buFont typeface="Century Gothic" panose="020B0502020202020204" pitchFamily="34" charset="0"/>
              <a:buChar char="–"/>
              <a:defRPr sz="1400"/>
            </a:lvl4pPr>
            <a:lvl5pPr marL="1188720" indent="-182880">
              <a:defRPr sz="1200"/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8740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00769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47F4FA29-CD3E-41E3-9F15-0674DF68F3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759" y="6225949"/>
            <a:ext cx="890586" cy="4749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BA86A-035D-4343-ADF9-323B5F3F47C8}"/>
              </a:ext>
            </a:extLst>
          </p:cNvPr>
          <p:cNvSpPr/>
          <p:nvPr userDrawn="1"/>
        </p:nvSpPr>
        <p:spPr>
          <a:xfrm>
            <a:off x="3788025" y="-45720"/>
            <a:ext cx="91440" cy="6949440"/>
          </a:xfrm>
          <a:prstGeom prst="rect">
            <a:avLst/>
          </a:prstGeom>
          <a:solidFill>
            <a:srgbClr val="60B5BA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86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BCDC07-DAB9-4540-973A-BE625B2431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0364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8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65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274320" indent="-182880">
              <a:buClr>
                <a:schemeClr val="bg1"/>
              </a:buClr>
              <a:defRPr sz="1800">
                <a:solidFill>
                  <a:schemeClr val="tx1"/>
                </a:solidFill>
              </a:defRPr>
            </a:lvl2pPr>
            <a:lvl3pPr marL="548640" indent="-182880">
              <a:defRPr sz="1600">
                <a:solidFill>
                  <a:schemeClr val="tx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tx1"/>
                </a:solidFill>
              </a:defRPr>
            </a:lvl4pPr>
            <a:lvl5pPr marL="1188720" indent="-182880"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D6EA1DA8-7B00-418D-9370-366877F0F2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8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856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1EB587F3-E9F0-4C8D-AADB-867041C380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1858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2AF6A-4234-4522-9038-E7B96C380018}"/>
              </a:ext>
            </a:extLst>
          </p:cNvPr>
          <p:cNvSpPr/>
          <p:nvPr userDrawn="1"/>
        </p:nvSpPr>
        <p:spPr>
          <a:xfrm rot="5400000">
            <a:off x="5326381" y="1175774"/>
            <a:ext cx="45719" cy="10698480"/>
          </a:xfrm>
          <a:prstGeom prst="rect">
            <a:avLst/>
          </a:prstGeom>
          <a:solidFill>
            <a:srgbClr val="60B5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BF6B8201-533A-42D1-B82D-D35901FE57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1238" y="6287525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30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368E-1273-4493-880A-A67F29845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28513-5127-4348-A2FF-799754D78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7D26D-D5E0-4359-9A09-88FEB7BCB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5F547-CBCE-489F-AC4D-6C7149B32137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BF43A-11C2-407A-AE8A-FF962526A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1254A-B05D-4233-B5FD-1FB4EDEE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12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0D2A28-B4FD-4B58-9CD6-F8479423D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9031D8-DC55-4A90-A8C9-A11D38D59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D3E01-D437-4791-8D34-55C0E83A3B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2325B0F-C80C-4178-8F80-D0CC6B2CE7FE}" type="datetime1">
              <a:rPr lang="en-US" smtClean="0"/>
              <a:pPr/>
              <a:t>7/20/2020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5BBED-6B93-4E4B-ACC0-981A46D0D4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62317-1BF7-429C-AB0F-F0D0373900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fld id="{FFF42332-FF45-4C7B-82E2-E06EB7787F7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053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66" r:id="rId3"/>
    <p:sldLayoutId id="2147484069" r:id="rId4"/>
    <p:sldLayoutId id="2147484067" r:id="rId5"/>
    <p:sldLayoutId id="2147484073" r:id="rId6"/>
    <p:sldLayoutId id="2147484074" r:id="rId7"/>
    <p:sldLayoutId id="2147484071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ts val="1200"/>
        </a:spcBef>
        <a:buNone/>
        <a:defRPr sz="3600" kern="1200">
          <a:solidFill>
            <a:srgbClr val="007698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e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5E96CBE5-803B-4998-83ED-6A184FC9DC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6175" y="0"/>
            <a:ext cx="7235825" cy="6858000"/>
          </a:xfrm>
        </p:spPr>
      </p:pic>
      <p:sp>
        <p:nvSpPr>
          <p:cNvPr id="24" name="Title 23">
            <a:extLst>
              <a:ext uri="{FF2B5EF4-FFF2-40B4-BE49-F238E27FC236}">
                <a16:creationId xmlns:a16="http://schemas.microsoft.com/office/drawing/2014/main" id="{2A4FF4FA-1AC6-4703-A792-861E94A51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784" y="1184488"/>
            <a:ext cx="3929873" cy="2244512"/>
          </a:xfrm>
        </p:spPr>
        <p:txBody>
          <a:bodyPr/>
          <a:lstStyle/>
          <a:p>
            <a:r>
              <a:rPr lang="en-US" sz="6000" dirty="0"/>
              <a:t>Farallon Islands  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National Wildlife Refuge</a:t>
            </a:r>
            <a:endParaRPr lang="en-US" dirty="0"/>
          </a:p>
        </p:txBody>
      </p:sp>
      <p:sp>
        <p:nvSpPr>
          <p:cNvPr id="25" name="Subtitle 24">
            <a:extLst>
              <a:ext uri="{FF2B5EF4-FFF2-40B4-BE49-F238E27FC236}">
                <a16:creationId xmlns:a16="http://schemas.microsoft.com/office/drawing/2014/main" id="{78C04B31-1730-4649-ADAC-7464FF6F53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1904" y="3868684"/>
            <a:ext cx="3195754" cy="910244"/>
          </a:xfrm>
        </p:spPr>
        <p:txBody>
          <a:bodyPr>
            <a:normAutofit fontScale="92500"/>
          </a:bodyPr>
          <a:lstStyle/>
          <a:p>
            <a:r>
              <a:rPr lang="en-US" dirty="0"/>
              <a:t>Invasive House </a:t>
            </a:r>
            <a:r>
              <a:rPr lang="en-US" dirty="0" smtClean="0"/>
              <a:t>Mouse </a:t>
            </a:r>
            <a:r>
              <a:rPr lang="en-US" dirty="0"/>
              <a:t>Eradication Project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B297087-F320-4C25-ACC0-67460FE3A314}"/>
              </a:ext>
            </a:extLst>
          </p:cNvPr>
          <p:cNvSpPr/>
          <p:nvPr/>
        </p:nvSpPr>
        <p:spPr>
          <a:xfrm>
            <a:off x="4910049" y="-27432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97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9463" y="0"/>
            <a:ext cx="8312535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286530"/>
            <a:ext cx="3371072" cy="121806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b="1" cap="all" dirty="0"/>
              <a:t>Success </a:t>
            </a:r>
            <a:r>
              <a:rPr lang="en-US" sz="2800" b="1" cap="all" dirty="0" err="1" smtClean="0"/>
              <a:t>StorIES</a:t>
            </a:r>
            <a:endParaRPr lang="en-US" sz="28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E827F1-D0F3-4BAA-AC0D-6391FF2B1420}"/>
              </a:ext>
            </a:extLst>
          </p:cNvPr>
          <p:cNvSpPr/>
          <p:nvPr/>
        </p:nvSpPr>
        <p:spPr>
          <a:xfrm>
            <a:off x="3788023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 txBox="1">
            <a:spLocks/>
          </p:cNvSpPr>
          <p:nvPr/>
        </p:nvSpPr>
        <p:spPr>
          <a:xfrm>
            <a:off x="303945" y="1293172"/>
            <a:ext cx="3371072" cy="40247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>
                <a:solidFill>
                  <a:srgbClr val="FFFF00"/>
                </a:solidFill>
              </a:rPr>
              <a:t>Anacapa</a:t>
            </a:r>
            <a:r>
              <a:rPr lang="en-US" sz="1600" b="1" dirty="0" smtClean="0">
                <a:solidFill>
                  <a:srgbClr val="FFFF00"/>
                </a:solidFill>
              </a:rPr>
              <a:t> Island, California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Palmyra Atoll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Desecheo</a:t>
            </a:r>
            <a:r>
              <a:rPr lang="en-US" sz="1600" b="1" dirty="0" smtClean="0"/>
              <a:t> Island, Puerto Rico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Hawadax</a:t>
            </a:r>
            <a:r>
              <a:rPr lang="en-US" sz="1600" b="1" dirty="0" smtClean="0"/>
              <a:t> Island, AK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Midway Atoll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Cocos Island (Guam)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Galapagos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Falkland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Antipodes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Madeira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Motatapu</a:t>
            </a:r>
            <a:r>
              <a:rPr lang="en-US" sz="1600" b="1" dirty="0" smtClean="0"/>
              <a:t> Island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Rangitoto</a:t>
            </a:r>
            <a:r>
              <a:rPr lang="en-US" sz="1600" b="1" dirty="0" smtClean="0"/>
              <a:t> Island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Bahama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01993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771153" y="1372059"/>
            <a:ext cx="7894374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State of the art techniques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Would be conducted by highly trained professionals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Two bait applications, 10-21 days apart 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/>
              <a:t>Operational period: ~5 weeks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Total bait: ~2,900 </a:t>
            </a:r>
            <a:r>
              <a:rPr lang="en-US" sz="2000" b="1" dirty="0" err="1" smtClean="0"/>
              <a:t>lbs</a:t>
            </a:r>
            <a:r>
              <a:rPr lang="en-US" sz="2000" b="1" dirty="0" smtClean="0"/>
              <a:t>  (over 121 acres)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Total rodenticide: ~1.6 </a:t>
            </a:r>
            <a:r>
              <a:rPr lang="en-US" sz="2000" b="1" dirty="0" err="1" smtClean="0"/>
              <a:t>oz</a:t>
            </a:r>
            <a:r>
              <a:rPr lang="en-US" sz="2000" b="1" dirty="0" smtClean="0"/>
              <a:t>  (over 121 acres)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56" y="2310062"/>
            <a:ext cx="2731729" cy="2048797"/>
          </a:xfrm>
          <a:prstGeom prst="rect">
            <a:avLst/>
          </a:prstGeom>
        </p:spPr>
      </p:pic>
      <p:sp>
        <p:nvSpPr>
          <p:cNvPr id="8" name="Title 3"/>
          <p:cNvSpPr txBox="1">
            <a:spLocks/>
          </p:cNvSpPr>
          <p:nvPr/>
        </p:nvSpPr>
        <p:spPr>
          <a:xfrm>
            <a:off x="3771153" y="59587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Operational Details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1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gu copy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10225" y="1415139"/>
            <a:ext cx="2408873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2930" y="3897171"/>
            <a:ext cx="2321555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7" name="Picture 6" descr="Steller's Sea Lion SE Farallon Island 06-27-08 020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96583" y="3897171"/>
            <a:ext cx="3395416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8" name="Picture 4" descr="California Sea Lion SE Farallon Island 07-04-08 1795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18483" y="1401987"/>
            <a:ext cx="3591742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9" name="Picture 6" descr="DSCN2026"/>
          <p:cNvPicPr>
            <a:picLocks noChangeAspect="1" noChangeArrowheads="1"/>
          </p:cNvPicPr>
          <p:nvPr/>
        </p:nvPicPr>
        <p:blipFill>
          <a:blip r:embed="rId7" cstate="screen">
            <a:lum contras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0039" y="3897171"/>
            <a:ext cx="3320990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10" name="Picture 7" descr="24_cb222_2jan07_5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50824" y="1401987"/>
            <a:ext cx="3041175" cy="246888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16" name="TextBox 3">
            <a:extLst>
              <a:ext uri="{FF2B5EF4-FFF2-40B4-BE49-F238E27FC236}">
                <a16:creationId xmlns:a16="http://schemas.microsoft.com/office/drawing/2014/main" id="{64FA67A9-728E-4BCE-83CF-C68289450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6671" y="445007"/>
            <a:ext cx="90053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+mj-lt"/>
              </a:rPr>
              <a:t>Protecting wildlife and habitats during operations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DEFE6F-4C3C-46BE-B720-CDA62C0BBA8A}"/>
              </a:ext>
            </a:extLst>
          </p:cNvPr>
          <p:cNvSpPr/>
          <p:nvPr/>
        </p:nvSpPr>
        <p:spPr>
          <a:xfrm>
            <a:off x="3054987" y="-91440"/>
            <a:ext cx="91440" cy="7040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4F5330-DF85-402F-8D36-D8E19288B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8860"/>
            <a:ext cx="2286855" cy="4538268"/>
          </a:xfrm>
        </p:spPr>
        <p:txBody>
          <a:bodyPr>
            <a:normAutofit/>
          </a:bodyPr>
          <a:lstStyle/>
          <a:p>
            <a:pPr lvl="1"/>
            <a:r>
              <a:rPr lang="en-US" b="1" dirty="0"/>
              <a:t>Operations</a:t>
            </a:r>
          </a:p>
          <a:p>
            <a:pPr lvl="1"/>
            <a:r>
              <a:rPr lang="en-US" b="1" dirty="0"/>
              <a:t>Timing</a:t>
            </a:r>
          </a:p>
          <a:p>
            <a:pPr lvl="1"/>
            <a:r>
              <a:rPr lang="en-US" b="1" dirty="0"/>
              <a:t>Gull hazing</a:t>
            </a:r>
          </a:p>
          <a:p>
            <a:pPr lvl="1"/>
            <a:r>
              <a:rPr lang="en-US" b="1" dirty="0"/>
              <a:t>Capture of birds of prey</a:t>
            </a:r>
          </a:p>
          <a:p>
            <a:pPr lvl="1"/>
            <a:r>
              <a:rPr lang="en-US" b="1" dirty="0"/>
              <a:t>Capture of  salamanders</a:t>
            </a:r>
          </a:p>
          <a:p>
            <a:pPr lvl="1"/>
            <a:r>
              <a:rPr lang="en-US" b="1" dirty="0"/>
              <a:t>Carcass </a:t>
            </a:r>
            <a:r>
              <a:rPr lang="en-US" b="1" dirty="0" smtClean="0"/>
              <a:t>removal</a:t>
            </a:r>
            <a:endParaRPr lang="en-US" b="1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D4275C0-A3B8-4997-8E09-4ECF5445EB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548990"/>
          </a:xfrm>
        </p:spPr>
        <p:txBody>
          <a:bodyPr>
            <a:normAutofit/>
          </a:bodyPr>
          <a:lstStyle/>
          <a:p>
            <a:r>
              <a:rPr lang="en-US" b="1" dirty="0"/>
              <a:t>Protective Measures</a:t>
            </a:r>
          </a:p>
        </p:txBody>
      </p:sp>
    </p:spTree>
    <p:extLst>
      <p:ext uri="{BB962C8B-B14F-4D97-AF65-F5344CB8AC3E}">
        <p14:creationId xmlns:p14="http://schemas.microsoft.com/office/powerpoint/2010/main" val="403528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77497B1-7557-4BF0-96A5-CF487B52F5B8}"/>
              </a:ext>
            </a:extLst>
          </p:cNvPr>
          <p:cNvSpPr/>
          <p:nvPr/>
        </p:nvSpPr>
        <p:spPr>
          <a:xfrm>
            <a:off x="3049040" y="3912781"/>
            <a:ext cx="9142960" cy="29600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751104" y="1198516"/>
            <a:ext cx="3625056" cy="2246769"/>
          </a:xfrm>
          <a:prstGeom prst="rect">
            <a:avLst/>
          </a:prstGeom>
          <a:noFill/>
          <a:ln>
            <a:noFill/>
          </a:ln>
        </p:spPr>
        <p:txBody>
          <a:bodyPr wrap="square" numCol="1" spcCol="274320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Bait application rates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Bait uptake by mice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Birds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Salamanders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Camel </a:t>
            </a:r>
            <a:r>
              <a:rPr lang="en-US" sz="2400" dirty="0"/>
              <a:t>crickets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3D82258-14F8-4150-A1B1-E00BE7DCD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6181" y="558484"/>
            <a:ext cx="8219756" cy="517841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007698"/>
                </a:solidFill>
                <a:latin typeface="+mn-lt"/>
              </a:rPr>
              <a:t>Monitoring </a:t>
            </a:r>
            <a:r>
              <a:rPr lang="en-US" sz="2400" b="1" dirty="0" smtClean="0">
                <a:solidFill>
                  <a:srgbClr val="007698"/>
                </a:solidFill>
                <a:latin typeface="+mn-lt"/>
              </a:rPr>
              <a:t>will include:</a:t>
            </a:r>
            <a:endParaRPr lang="en-US" sz="2400" b="1" dirty="0">
              <a:solidFill>
                <a:srgbClr val="007698"/>
              </a:solidFill>
              <a:latin typeface="+mn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A667BA8-554D-4430-9FF2-FF7BE7FC05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Eradication Monitoring</a:t>
            </a:r>
            <a:endParaRPr lang="en-US" b="1" cap="smal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4C8440-0C7A-4CC9-9F9A-834251EF455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3945" y="6356350"/>
            <a:ext cx="726446" cy="365125"/>
          </a:xfrm>
        </p:spPr>
        <p:txBody>
          <a:bodyPr/>
          <a:lstStyle/>
          <a:p>
            <a:fld id="{FFF42332-FF45-4C7B-82E2-E06EB7787F7D}" type="slidenum">
              <a:rPr lang="en-US" smtClean="0"/>
              <a:t>13</a:t>
            </a:fld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EA0C8EA-4ECB-4042-90E7-C81424022B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1489" y="4292272"/>
            <a:ext cx="2346251" cy="21722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3DC7BB0-005E-404D-A66A-5B5901FCED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52"/>
          <a:stretch/>
        </p:blipFill>
        <p:spPr>
          <a:xfrm>
            <a:off x="3139208" y="4292276"/>
            <a:ext cx="2522762" cy="217220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2335268-7EDD-4E0D-8E3A-E79B1B9CB88E}"/>
              </a:ext>
            </a:extLst>
          </p:cNvPr>
          <p:cNvSpPr/>
          <p:nvPr/>
        </p:nvSpPr>
        <p:spPr>
          <a:xfrm>
            <a:off x="3047768" y="-91440"/>
            <a:ext cx="91440" cy="7040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CE8D6B-BA59-4544-9E52-6DD9F28626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9350" y="4292272"/>
            <a:ext cx="2011845" cy="2172206"/>
          </a:xfrm>
          <a:prstGeom prst="rect">
            <a:avLst/>
          </a:prstGeom>
        </p:spPr>
      </p:pic>
      <p:pic>
        <p:nvPicPr>
          <p:cNvPr id="21" name="Picture 20" descr="A frog on a rock&#10;&#10;Description automatically generated">
            <a:extLst>
              <a:ext uri="{FF2B5EF4-FFF2-40B4-BE49-F238E27FC236}">
                <a16:creationId xmlns:a16="http://schemas.microsoft.com/office/drawing/2014/main" id="{2BDED185-C965-4ABD-8FE9-803E4EC19D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35" y="4292273"/>
            <a:ext cx="2098814" cy="21722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CB7B04-BEBB-4196-897E-EC1B1133F58F}"/>
              </a:ext>
            </a:extLst>
          </p:cNvPr>
          <p:cNvSpPr txBox="1"/>
          <p:nvPr/>
        </p:nvSpPr>
        <p:spPr>
          <a:xfrm>
            <a:off x="5697710" y="6279812"/>
            <a:ext cx="20492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Beach Watch, Greater Farallones Association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5CB5BD-8A54-404C-B5CE-82388FD2BF44}"/>
              </a:ext>
            </a:extLst>
          </p:cNvPr>
          <p:cNvSpPr txBox="1"/>
          <p:nvPr/>
        </p:nvSpPr>
        <p:spPr>
          <a:xfrm>
            <a:off x="9845749" y="6264017"/>
            <a:ext cx="20492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Oscar Johnson, source: iNaturalist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9403C1-A291-442E-B845-91ABBEC08AD8}"/>
              </a:ext>
            </a:extLst>
          </p:cNvPr>
          <p:cNvSpPr txBox="1"/>
          <p:nvPr/>
        </p:nvSpPr>
        <p:spPr>
          <a:xfrm>
            <a:off x="7680963" y="1198516"/>
            <a:ext cx="42749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Intertidal invertebrates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spc="-10" dirty="0" smtClean="0"/>
              <a:t>Fish</a:t>
            </a:r>
            <a:endParaRPr lang="en-US" sz="2400" spc="-10" dirty="0"/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Water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Soil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GFNMS Beach </a:t>
            </a:r>
            <a:r>
              <a:rPr lang="en-US" sz="2400" dirty="0"/>
              <a:t>W</a:t>
            </a:r>
            <a:r>
              <a:rPr lang="en-US" sz="2400" dirty="0" smtClean="0"/>
              <a:t>atch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65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879437" y="1443416"/>
            <a:ext cx="789437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Coastal Consistency Determination (target Fall 2020)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Record of Decision (target Fall 2020)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Obtain other environmental permits &amp; consultations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Finalize implementation plans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Implementation (Fall 2022?) </a:t>
            </a: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3911957" y="61454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Timeline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36" y="2002857"/>
            <a:ext cx="2743880" cy="205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8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879437" y="1443416"/>
            <a:ext cx="78943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4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err="1" smtClean="0"/>
              <a:t>Farallon</a:t>
            </a:r>
            <a:r>
              <a:rPr lang="en-US" sz="2000" b="1" dirty="0" smtClean="0"/>
              <a:t> ecosystem is out of balance because of mice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Important to act now before more is lost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Plan is based on years of research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One-time application of rodenticide is </a:t>
            </a:r>
            <a:r>
              <a:rPr lang="en-US" sz="2000" b="1" i="1" dirty="0" smtClean="0"/>
              <a:t>only</a:t>
            </a:r>
            <a:r>
              <a:rPr lang="en-US" sz="2000" b="1" dirty="0" smtClean="0"/>
              <a:t> effective tool  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Ultimate Goal: </a:t>
            </a:r>
            <a:r>
              <a:rPr lang="en-US" sz="2000" b="1" dirty="0" err="1" smtClean="0"/>
              <a:t>Farallon</a:t>
            </a:r>
            <a:r>
              <a:rPr lang="en-US" sz="2000" b="1" dirty="0" smtClean="0"/>
              <a:t> ecosystem restoration</a:t>
            </a: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3911957" y="61454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Restore &amp; Safeguard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12" name="Picture Placeholder 5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5E96CBE5-803B-4998-83ED-6A184FC9DCB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431" y="1984648"/>
            <a:ext cx="2754692" cy="261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96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BB8C5433-4B7A-47E9-9DDC-CF04EC5AFC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857"/>
            <a:ext cx="12188951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8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1094" y="0"/>
            <a:ext cx="8603675" cy="645275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7BF5F0-545B-4E3E-97C9-F0D60D22ACEA}"/>
              </a:ext>
            </a:extLst>
          </p:cNvPr>
          <p:cNvSpPr txBox="1">
            <a:spLocks/>
          </p:cNvSpPr>
          <p:nvPr/>
        </p:nvSpPr>
        <p:spPr>
          <a:xfrm>
            <a:off x="6410960" y="324805"/>
            <a:ext cx="4522129" cy="90455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sz="2000" b="1" dirty="0" smtClean="0">
                <a:latin typeface="Century Gothic" panose="020B0502020202020204" pitchFamily="34" charset="0"/>
              </a:rPr>
              <a:t>Gerry McChesney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000" b="1" dirty="0" smtClean="0">
                <a:latin typeface="Century Gothic" panose="020B0502020202020204" pitchFamily="34" charset="0"/>
              </a:rPr>
              <a:t>Manager, </a:t>
            </a:r>
            <a:r>
              <a:rPr lang="en-US" sz="2000" b="1" dirty="0" err="1" smtClean="0">
                <a:latin typeface="Century Gothic" panose="020B0502020202020204" pitchFamily="34" charset="0"/>
              </a:rPr>
              <a:t>Farallon</a:t>
            </a:r>
            <a:r>
              <a:rPr lang="en-US" sz="2000" b="1" dirty="0" smtClean="0">
                <a:latin typeface="Century Gothic" panose="020B0502020202020204" pitchFamily="34" charset="0"/>
              </a:rPr>
              <a:t> Islands NWR</a:t>
            </a:r>
            <a:endParaRPr lang="en-US" sz="2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8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F02C046-AB2A-406A-A0EB-7FB85DACCA20}"/>
              </a:ext>
            </a:extLst>
          </p:cNvPr>
          <p:cNvSpPr txBox="1"/>
          <p:nvPr/>
        </p:nvSpPr>
        <p:spPr>
          <a:xfrm>
            <a:off x="209003" y="6159013"/>
            <a:ext cx="18549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© Island Conservation 2017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AC7F874-1ECB-4B48-8E2B-D7F442FAF72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540" y="2084788"/>
            <a:ext cx="10994534" cy="30619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A9F005-4461-4FDD-AC90-9B5943A8F34B}"/>
              </a:ext>
            </a:extLst>
          </p:cNvPr>
          <p:cNvSpPr txBox="1"/>
          <p:nvPr/>
        </p:nvSpPr>
        <p:spPr>
          <a:xfrm>
            <a:off x="3149364" y="750911"/>
            <a:ext cx="58625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spc="200" dirty="0">
                <a:solidFill>
                  <a:srgbClr val="F1730C"/>
                </a:solidFill>
              </a:rPr>
              <a:t>ISLANDS</a:t>
            </a:r>
            <a:r>
              <a:rPr lang="en-US" sz="4400" spc="200" dirty="0">
                <a:solidFill>
                  <a:srgbClr val="007698"/>
                </a:solidFill>
              </a:rPr>
              <a:t> REPRESENT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2954A7-73E6-4DCF-9A42-804396D8795C}"/>
              </a:ext>
            </a:extLst>
          </p:cNvPr>
          <p:cNvSpPr txBox="1"/>
          <p:nvPr/>
        </p:nvSpPr>
        <p:spPr>
          <a:xfrm>
            <a:off x="313506" y="3697697"/>
            <a:ext cx="210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5.3% </a:t>
            </a:r>
          </a:p>
          <a:p>
            <a:pPr algn="ctr"/>
            <a:r>
              <a:rPr lang="en-US" sz="1200" dirty="0"/>
              <a:t>Of the Earth’s landmass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8C852-1952-4977-9C5A-C6DFAC3D4D2F}"/>
              </a:ext>
            </a:extLst>
          </p:cNvPr>
          <p:cNvSpPr txBox="1"/>
          <p:nvPr/>
        </p:nvSpPr>
        <p:spPr>
          <a:xfrm>
            <a:off x="2448558" y="3697696"/>
            <a:ext cx="2468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75% </a:t>
            </a:r>
          </a:p>
          <a:p>
            <a:pPr algn="ctr"/>
            <a:r>
              <a:rPr lang="en-US" sz="1200" dirty="0"/>
              <a:t>Of bird, amphibian, mammal, and reptile extinctions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5B3697-9C85-4517-823D-8BBD2F515076}"/>
              </a:ext>
            </a:extLst>
          </p:cNvPr>
          <p:cNvSpPr txBox="1"/>
          <p:nvPr/>
        </p:nvSpPr>
        <p:spPr>
          <a:xfrm>
            <a:off x="4904378" y="3697695"/>
            <a:ext cx="2103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41% </a:t>
            </a:r>
          </a:p>
          <a:p>
            <a:pPr algn="ctr"/>
            <a:r>
              <a:rPr lang="en-US" sz="1200" dirty="0"/>
              <a:t>Of all CR and </a:t>
            </a:r>
            <a:r>
              <a:rPr lang="en-US" sz="1200" dirty="0" err="1"/>
              <a:t>EN</a:t>
            </a:r>
            <a:r>
              <a:rPr lang="en-US" sz="1200" dirty="0"/>
              <a:t> terrestrial vertebrates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CEDDAA-7F58-494D-B45A-B00E1CD8B47A}"/>
              </a:ext>
            </a:extLst>
          </p:cNvPr>
          <p:cNvSpPr txBox="1"/>
          <p:nvPr/>
        </p:nvSpPr>
        <p:spPr>
          <a:xfrm>
            <a:off x="6901543" y="3697695"/>
            <a:ext cx="210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19% </a:t>
            </a:r>
          </a:p>
          <a:p>
            <a:pPr algn="ctr"/>
            <a:r>
              <a:rPr lang="en-US" sz="1200" dirty="0"/>
              <a:t>Of avian biodiversity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EA7509-5465-4FF6-9720-F74F4A20D54C}"/>
              </a:ext>
            </a:extLst>
          </p:cNvPr>
          <p:cNvSpPr txBox="1"/>
          <p:nvPr/>
        </p:nvSpPr>
        <p:spPr>
          <a:xfrm>
            <a:off x="760574" y="4711714"/>
            <a:ext cx="1208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UNEP-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WCMC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2015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E09F8C-35F6-4096-B218-4CE51E21F236}"/>
              </a:ext>
            </a:extLst>
          </p:cNvPr>
          <p:cNvSpPr txBox="1"/>
          <p:nvPr/>
        </p:nvSpPr>
        <p:spPr>
          <a:xfrm>
            <a:off x="3149364" y="471171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Tershy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114B3-7992-401E-9798-3C4857A0933B}"/>
              </a:ext>
            </a:extLst>
          </p:cNvPr>
          <p:cNvSpPr txBox="1"/>
          <p:nvPr/>
        </p:nvSpPr>
        <p:spPr>
          <a:xfrm>
            <a:off x="5412360" y="4711714"/>
            <a:ext cx="10871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Spatz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186E49-51FD-4BEB-8006-5540B8BA5CE5}"/>
              </a:ext>
            </a:extLst>
          </p:cNvPr>
          <p:cNvSpPr txBox="1"/>
          <p:nvPr/>
        </p:nvSpPr>
        <p:spPr>
          <a:xfrm>
            <a:off x="7391892" y="471171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Tershy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F31275-EDC6-47C4-9942-0B69D42BD459}"/>
              </a:ext>
            </a:extLst>
          </p:cNvPr>
          <p:cNvSpPr txBox="1"/>
          <p:nvPr/>
        </p:nvSpPr>
        <p:spPr>
          <a:xfrm>
            <a:off x="9043663" y="2047045"/>
            <a:ext cx="266130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spc="200" dirty="0">
                <a:solidFill>
                  <a:srgbClr val="F1730C"/>
                </a:solidFill>
              </a:rPr>
              <a:t>INVASIVE</a:t>
            </a:r>
            <a:r>
              <a:rPr lang="en-US" sz="1300" spc="200" dirty="0">
                <a:solidFill>
                  <a:srgbClr val="007698"/>
                </a:solidFill>
              </a:rPr>
              <a:t> ALIEN SPECIES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58F6AC-C3EE-49CE-88CA-10981E333EB2}"/>
              </a:ext>
            </a:extLst>
          </p:cNvPr>
          <p:cNvSpPr txBox="1"/>
          <p:nvPr/>
        </p:nvSpPr>
        <p:spPr>
          <a:xfrm>
            <a:off x="9082426" y="3697695"/>
            <a:ext cx="2583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86%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Of recorded extinctions linked to </a:t>
            </a:r>
            <a:r>
              <a:rPr lang="en-US" sz="1200" dirty="0" err="1">
                <a:solidFill>
                  <a:schemeClr val="bg1"/>
                </a:solidFill>
              </a:rPr>
              <a:t>invasives</a:t>
            </a:r>
            <a:r>
              <a:rPr lang="en-US" sz="1200" dirty="0">
                <a:solidFill>
                  <a:schemeClr val="bg1"/>
                </a:solidFill>
              </a:rPr>
              <a:t> occurred on islands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A6467A-078D-4CB6-8FB9-9A86358F15DD}"/>
              </a:ext>
            </a:extLst>
          </p:cNvPr>
          <p:cNvSpPr txBox="1"/>
          <p:nvPr/>
        </p:nvSpPr>
        <p:spPr>
          <a:xfrm>
            <a:off x="9793065" y="4711714"/>
            <a:ext cx="1162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Bellard</a:t>
            </a:r>
            <a:r>
              <a:rPr lang="en-US" sz="900" dirty="0">
                <a:solidFill>
                  <a:schemeClr val="bg1"/>
                </a:solidFill>
              </a:rPr>
              <a:t> et al. 2015</a:t>
            </a:r>
          </a:p>
        </p:txBody>
      </p:sp>
    </p:spTree>
    <p:extLst>
      <p:ext uri="{BB962C8B-B14F-4D97-AF65-F5344CB8AC3E}">
        <p14:creationId xmlns:p14="http://schemas.microsoft.com/office/powerpoint/2010/main" val="338174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7F4C144-0711-48DC-9723-9D6713A4333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9464" y="1"/>
            <a:ext cx="8312535" cy="6858000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9071E5-0E50-462A-BE5E-D700D81D74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3226231"/>
            <a:ext cx="3154150" cy="2165465"/>
          </a:xfrm>
        </p:spPr>
        <p:txBody>
          <a:bodyPr/>
          <a:lstStyle/>
          <a:p>
            <a:pPr lvl="1"/>
            <a:r>
              <a:rPr lang="en-US" sz="2000" dirty="0"/>
              <a:t>Density estimate of approximately </a:t>
            </a:r>
            <a:r>
              <a:rPr lang="en-US" sz="2000" b="1" dirty="0">
                <a:solidFill>
                  <a:srgbClr val="FFC000"/>
                </a:solidFill>
              </a:rPr>
              <a:t>500</a:t>
            </a:r>
            <a:r>
              <a:rPr lang="en-US" sz="2000" dirty="0"/>
              <a:t> mice per acre </a:t>
            </a:r>
          </a:p>
          <a:p>
            <a:pPr lvl="1"/>
            <a:r>
              <a:rPr lang="en-US" sz="2000" dirty="0"/>
              <a:t>House mouse densities commonly range from </a:t>
            </a:r>
            <a:br>
              <a:rPr lang="en-US" sz="2000" dirty="0"/>
            </a:br>
            <a:r>
              <a:rPr lang="en-US" sz="2000" b="1" dirty="0">
                <a:solidFill>
                  <a:srgbClr val="FFC000"/>
                </a:solidFill>
              </a:rPr>
              <a:t>4 to 20 </a:t>
            </a:r>
            <a:r>
              <a:rPr lang="en-US" sz="2000" dirty="0"/>
              <a:t>per acre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BAD64E6-7C13-41D5-B5CE-497CC0F53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2667747"/>
          </a:xfrm>
        </p:spPr>
        <p:txBody>
          <a:bodyPr>
            <a:normAutofit/>
          </a:bodyPr>
          <a:lstStyle/>
          <a:p>
            <a:r>
              <a:rPr lang="en-US" dirty="0"/>
              <a:t>Density of Invasive House Mice </a:t>
            </a:r>
            <a:br>
              <a:rPr lang="en-US" dirty="0"/>
            </a:br>
            <a:r>
              <a:rPr lang="en-US" sz="2400" dirty="0"/>
              <a:t>on Southeast Farallon Island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4E6A0C-7D3C-430A-8ED0-9D14FFD60384}"/>
              </a:ext>
            </a:extLst>
          </p:cNvPr>
          <p:cNvSpPr txBox="1"/>
          <p:nvPr/>
        </p:nvSpPr>
        <p:spPr>
          <a:xfrm>
            <a:off x="4797748" y="2766247"/>
            <a:ext cx="1952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Typical House Mouse Density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E2FD1FD-86E8-4376-9384-31A42A369D99}"/>
              </a:ext>
            </a:extLst>
          </p:cNvPr>
          <p:cNvSpPr txBox="1"/>
          <p:nvPr/>
        </p:nvSpPr>
        <p:spPr>
          <a:xfrm>
            <a:off x="8886010" y="2766247"/>
            <a:ext cx="19526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Farallon Island House Mouse Density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0462A3-3094-4825-8D0A-20B6E536B617}"/>
              </a:ext>
            </a:extLst>
          </p:cNvPr>
          <p:cNvSpPr txBox="1"/>
          <p:nvPr/>
        </p:nvSpPr>
        <p:spPr>
          <a:xfrm>
            <a:off x="3924013" y="348778"/>
            <a:ext cx="8223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698"/>
                </a:solidFill>
              </a:rPr>
              <a:t>Highest Reported Density of Invasive House Mice </a:t>
            </a:r>
            <a:br>
              <a:rPr lang="en-US" sz="2400" dirty="0">
                <a:solidFill>
                  <a:srgbClr val="007698"/>
                </a:solidFill>
              </a:rPr>
            </a:br>
            <a:r>
              <a:rPr lang="en-US" sz="2400" dirty="0">
                <a:solidFill>
                  <a:srgbClr val="007698"/>
                </a:solidFill>
              </a:rPr>
              <a:t>for Any Island in the World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9351CBA-9115-4F4F-B2A1-794F4ED4AE53}"/>
              </a:ext>
            </a:extLst>
          </p:cNvPr>
          <p:cNvSpPr/>
          <p:nvPr/>
        </p:nvSpPr>
        <p:spPr>
          <a:xfrm>
            <a:off x="3769601" y="-37271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1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93958B0-018A-48B4-9F91-54D4BE70844D}"/>
              </a:ext>
            </a:extLst>
          </p:cNvPr>
          <p:cNvCxnSpPr>
            <a:cxnSpLocks/>
          </p:cNvCxnSpPr>
          <p:nvPr/>
        </p:nvCxnSpPr>
        <p:spPr>
          <a:xfrm flipH="1" flipV="1">
            <a:off x="4408497" y="1525730"/>
            <a:ext cx="3362396" cy="1822427"/>
          </a:xfrm>
          <a:prstGeom prst="straightConnector1">
            <a:avLst/>
          </a:prstGeom>
          <a:ln w="508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CE68455-CA18-4B63-8135-55B6E3B7A078}"/>
              </a:ext>
            </a:extLst>
          </p:cNvPr>
          <p:cNvCxnSpPr>
            <a:cxnSpLocks/>
          </p:cNvCxnSpPr>
          <p:nvPr/>
        </p:nvCxnSpPr>
        <p:spPr>
          <a:xfrm>
            <a:off x="3596643" y="3338883"/>
            <a:ext cx="800431" cy="0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9ADB732-DD3D-46DB-AF75-D0CDD2C7F79A}"/>
              </a:ext>
            </a:extLst>
          </p:cNvPr>
          <p:cNvCxnSpPr>
            <a:cxnSpLocks/>
          </p:cNvCxnSpPr>
          <p:nvPr/>
        </p:nvCxnSpPr>
        <p:spPr>
          <a:xfrm>
            <a:off x="3596643" y="3823792"/>
            <a:ext cx="800431" cy="0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48FE58D-40C5-4B28-893E-ED999F386720}"/>
              </a:ext>
            </a:extLst>
          </p:cNvPr>
          <p:cNvCxnSpPr>
            <a:cxnSpLocks/>
          </p:cNvCxnSpPr>
          <p:nvPr/>
        </p:nvCxnSpPr>
        <p:spPr>
          <a:xfrm flipV="1">
            <a:off x="8121206" y="1865253"/>
            <a:ext cx="1673574" cy="1240446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BA2FEBA-9F55-488F-BB4D-D69934DF4E00}"/>
              </a:ext>
            </a:extLst>
          </p:cNvPr>
          <p:cNvCxnSpPr>
            <a:cxnSpLocks/>
          </p:cNvCxnSpPr>
          <p:nvPr/>
        </p:nvCxnSpPr>
        <p:spPr>
          <a:xfrm flipH="1" flipV="1">
            <a:off x="4520680" y="1160520"/>
            <a:ext cx="3507853" cy="1998302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E485958-9063-4D4F-8319-ADC7A7606720}"/>
              </a:ext>
            </a:extLst>
          </p:cNvPr>
          <p:cNvCxnSpPr>
            <a:cxnSpLocks/>
          </p:cNvCxnSpPr>
          <p:nvPr/>
        </p:nvCxnSpPr>
        <p:spPr>
          <a:xfrm>
            <a:off x="8057013" y="3168328"/>
            <a:ext cx="1642305" cy="2323149"/>
          </a:xfrm>
          <a:prstGeom prst="straightConnector1">
            <a:avLst/>
          </a:prstGeom>
          <a:ln w="127000" cmpd="dbl">
            <a:solidFill>
              <a:schemeClr val="accent5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B0565C5-FEC6-4DC7-9956-DAA79BD483A7}"/>
              </a:ext>
            </a:extLst>
          </p:cNvPr>
          <p:cNvCxnSpPr>
            <a:cxnSpLocks/>
          </p:cNvCxnSpPr>
          <p:nvPr/>
        </p:nvCxnSpPr>
        <p:spPr>
          <a:xfrm>
            <a:off x="8103647" y="3105699"/>
            <a:ext cx="1977253" cy="1993788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9066CD1-77DC-4CCD-BC59-394EB5736425}"/>
              </a:ext>
            </a:extLst>
          </p:cNvPr>
          <p:cNvCxnSpPr>
            <a:cxnSpLocks/>
          </p:cNvCxnSpPr>
          <p:nvPr/>
        </p:nvCxnSpPr>
        <p:spPr>
          <a:xfrm flipH="1">
            <a:off x="5743507" y="3161096"/>
            <a:ext cx="2285025" cy="1796332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93958B0-018A-48B4-9F91-54D4BE70844D}"/>
              </a:ext>
            </a:extLst>
          </p:cNvPr>
          <p:cNvCxnSpPr>
            <a:cxnSpLocks/>
          </p:cNvCxnSpPr>
          <p:nvPr/>
        </p:nvCxnSpPr>
        <p:spPr>
          <a:xfrm flipH="1">
            <a:off x="6165611" y="3170602"/>
            <a:ext cx="1891661" cy="2132648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671E68C5-18E0-480E-95D9-6E5E1DC7EA1B}"/>
              </a:ext>
            </a:extLst>
          </p:cNvPr>
          <p:cNvSpPr/>
          <p:nvPr/>
        </p:nvSpPr>
        <p:spPr>
          <a:xfrm>
            <a:off x="6858813" y="2000883"/>
            <a:ext cx="2339439" cy="2339439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AC73C7-5158-4698-BC49-A03071B50D42}"/>
              </a:ext>
            </a:extLst>
          </p:cNvPr>
          <p:cNvSpPr/>
          <p:nvPr/>
        </p:nvSpPr>
        <p:spPr>
          <a:xfrm>
            <a:off x="3045690" y="-37271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75B038-A972-44B5-9C6F-FB40D2A86A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19" r="7556" b="9896"/>
          <a:stretch/>
        </p:blipFill>
        <p:spPr>
          <a:xfrm>
            <a:off x="270536" y="4000543"/>
            <a:ext cx="2537542" cy="18470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92946E-11F9-4C79-9EFF-C9563B196FA3}"/>
              </a:ext>
            </a:extLst>
          </p:cNvPr>
          <p:cNvSpPr txBox="1"/>
          <p:nvPr/>
        </p:nvSpPr>
        <p:spPr>
          <a:xfrm>
            <a:off x="205035" y="5871248"/>
            <a:ext cx="27300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Mouse on Farallon Islands (Matt Brady)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F31F41-E2E9-4B5D-AD2B-6692C5511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15423">
            <a:off x="4414141" y="4208066"/>
            <a:ext cx="2526761" cy="2016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6AC1CD-154C-47AE-B48E-25408BC31E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03418">
            <a:off x="9007629" y="4614585"/>
            <a:ext cx="2726392" cy="18195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1C8A0F1-BD5B-446E-92EA-EEC5C1ACDB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2985">
            <a:off x="7075666" y="1965669"/>
            <a:ext cx="3910696" cy="29253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2746E32-9F1D-4DB4-B095-D743FC2C62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6754" y="41693"/>
            <a:ext cx="1204581" cy="1827117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F995600-41F3-4BE7-BC39-A812ABAD5DCB}"/>
              </a:ext>
            </a:extLst>
          </p:cNvPr>
          <p:cNvSpPr txBox="1"/>
          <p:nvPr/>
        </p:nvSpPr>
        <p:spPr>
          <a:xfrm>
            <a:off x="7262066" y="1383777"/>
            <a:ext cx="1568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1730C"/>
                </a:solidFill>
              </a:rPr>
              <a:t>Introduced House Mice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9D7C983-6440-47C3-99D9-6113FAED4542}"/>
              </a:ext>
            </a:extLst>
          </p:cNvPr>
          <p:cNvSpPr txBox="1"/>
          <p:nvPr/>
        </p:nvSpPr>
        <p:spPr>
          <a:xfrm>
            <a:off x="10004631" y="1970887"/>
            <a:ext cx="1568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Native Plants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C1E7D0-7289-4F5C-AB3F-BBC767D28BE0}"/>
              </a:ext>
            </a:extLst>
          </p:cNvPr>
          <p:cNvSpPr txBox="1"/>
          <p:nvPr/>
        </p:nvSpPr>
        <p:spPr>
          <a:xfrm>
            <a:off x="7553199" y="5704130"/>
            <a:ext cx="2540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Native Invertebrates and the Endemic Farallon Camel Cricket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4D6D9-4745-4927-9DA3-B92BD480141A}"/>
              </a:ext>
            </a:extLst>
          </p:cNvPr>
          <p:cNvSpPr txBox="1"/>
          <p:nvPr/>
        </p:nvSpPr>
        <p:spPr>
          <a:xfrm>
            <a:off x="3653879" y="5684779"/>
            <a:ext cx="1784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Endemic Farallon Arboreal Salamander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2383559-B415-4E61-94BD-6852FFC2435A}"/>
              </a:ext>
            </a:extLst>
          </p:cNvPr>
          <p:cNvSpPr txBox="1"/>
          <p:nvPr/>
        </p:nvSpPr>
        <p:spPr>
          <a:xfrm>
            <a:off x="4520680" y="380450"/>
            <a:ext cx="1568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Storm-Petrels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E2F1E61-E7DF-4E7A-9122-0FD554D93CD1}"/>
              </a:ext>
            </a:extLst>
          </p:cNvPr>
          <p:cNvSpPr txBox="1"/>
          <p:nvPr/>
        </p:nvSpPr>
        <p:spPr>
          <a:xfrm>
            <a:off x="4410894" y="3178880"/>
            <a:ext cx="217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Direct Impact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59B5617-F833-4FA0-A7A5-FED9C4E0E571}"/>
              </a:ext>
            </a:extLst>
          </p:cNvPr>
          <p:cNvSpPr txBox="1"/>
          <p:nvPr/>
        </p:nvSpPr>
        <p:spPr>
          <a:xfrm>
            <a:off x="4410894" y="3663894"/>
            <a:ext cx="217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/>
                </a:solidFill>
              </a:rPr>
              <a:t>Indirect Impact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033634C-BCCE-4C30-A398-D6919A22FC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3"/>
            <a:ext cx="2600161" cy="3369010"/>
          </a:xfrm>
        </p:spPr>
        <p:txBody>
          <a:bodyPr>
            <a:noAutofit/>
          </a:bodyPr>
          <a:lstStyle/>
          <a:p>
            <a:r>
              <a:rPr lang="en-US" dirty="0"/>
              <a:t>Ecosystem Damage from Invasive House Mice </a:t>
            </a:r>
            <a:endParaRPr lang="en-US" dirty="0" smtClean="0"/>
          </a:p>
          <a:p>
            <a:r>
              <a:rPr lang="en-US" sz="2400" dirty="0" err="1" smtClean="0"/>
              <a:t>Farallon</a:t>
            </a:r>
            <a:r>
              <a:rPr lang="en-US" sz="2400" dirty="0" smtClean="0"/>
              <a:t> Islands</a:t>
            </a:r>
            <a:endParaRPr lang="en-US" sz="28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45E1EF7-FC8E-4A3A-80F8-D8FE43FDCD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2459" y="156455"/>
            <a:ext cx="2946449" cy="1955704"/>
          </a:xfrm>
          <a:prstGeom prst="rect">
            <a:avLst/>
          </a:prstGeom>
          <a:noFill/>
          <a:ln w="88900" cap="sq">
            <a:noFill/>
            <a:miter lim="800000"/>
          </a:ln>
          <a:effectLst/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A7B0ECA-8BC9-467A-81BF-7C93EC998A5E}"/>
              </a:ext>
            </a:extLst>
          </p:cNvPr>
          <p:cNvSpPr txBox="1"/>
          <p:nvPr/>
        </p:nvSpPr>
        <p:spPr>
          <a:xfrm>
            <a:off x="10701409" y="1535919"/>
            <a:ext cx="11098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© 2010 G. D. Carr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AD0EC59-89C9-47E6-B323-F1A422B2B9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550" y="1377011"/>
            <a:ext cx="1950263" cy="136005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3DB0385-D2A8-429C-927D-4F729E391371}"/>
              </a:ext>
            </a:extLst>
          </p:cNvPr>
          <p:cNvSpPr/>
          <p:nvPr/>
        </p:nvSpPr>
        <p:spPr>
          <a:xfrm>
            <a:off x="3387634" y="2952206"/>
            <a:ext cx="2846170" cy="1271451"/>
          </a:xfrm>
          <a:prstGeom prst="round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87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7F9E19B9-DF82-4932-BC85-7DEEBC07D6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5736" y="1299402"/>
            <a:ext cx="1463040" cy="26462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D007D1-CFE3-4FDF-9557-46F71F98F4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19356" y="3738564"/>
            <a:ext cx="1682495" cy="2157801"/>
          </a:xfrm>
          <a:prstGeom prst="rect">
            <a:avLst/>
          </a:prstGeom>
        </p:spPr>
      </p:pic>
      <p:sp>
        <p:nvSpPr>
          <p:cNvPr id="13" name="Title 3"/>
          <p:cNvSpPr txBox="1">
            <a:spLocks/>
          </p:cNvSpPr>
          <p:nvPr/>
        </p:nvSpPr>
        <p:spPr>
          <a:xfrm>
            <a:off x="0" y="335942"/>
            <a:ext cx="7133763" cy="1292442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Environmental Planning Process 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67038" y="1902913"/>
            <a:ext cx="6033725" cy="382148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2004: Feasibility Study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2006: EA Public Scoping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2009: Comprehensive Conservation Plan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2011: EIS Public Scoping 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2013: Draft EIS and public comments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2019: Final EIS published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Current: Finalizing planning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054" y="1110168"/>
            <a:ext cx="3385456" cy="438346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4462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6384" y="3198167"/>
            <a:ext cx="325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698"/>
                </a:solidFill>
              </a:rPr>
              <a:t>Alternative </a:t>
            </a:r>
            <a:r>
              <a:rPr lang="en-US" sz="2400" b="1" dirty="0" smtClean="0">
                <a:solidFill>
                  <a:srgbClr val="007698"/>
                </a:solidFill>
              </a:rPr>
              <a:t>Selection</a:t>
            </a:r>
            <a:endParaRPr lang="en-US" sz="2400" dirty="0">
              <a:solidFill>
                <a:srgbClr val="007698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A24E8C-68B1-467E-B404-26D57C76CF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4222" y="-3040"/>
            <a:ext cx="9567778" cy="70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8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78BBDDB-9FB9-40E0-8C06-708D1E186B6E}"/>
              </a:ext>
            </a:extLst>
          </p:cNvPr>
          <p:cNvSpPr/>
          <p:nvPr/>
        </p:nvSpPr>
        <p:spPr>
          <a:xfrm>
            <a:off x="3111146" y="0"/>
            <a:ext cx="908517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2E7B3B-6CA9-4D18-8FED-75FA79917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9589" y="372299"/>
            <a:ext cx="8760823" cy="631507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A5DB7-4EFD-4817-8291-53CDDE44AD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4771162"/>
          </a:xfrm>
        </p:spPr>
        <p:txBody>
          <a:bodyPr>
            <a:normAutofit/>
          </a:bodyPr>
          <a:lstStyle/>
          <a:p>
            <a:r>
              <a:rPr lang="en-US" dirty="0" smtClean="0"/>
              <a:t>Preferred Alternative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DE2B38-8C28-4FC3-B3C9-C9238CF246E2}"/>
              </a:ext>
            </a:extLst>
          </p:cNvPr>
          <p:cNvSpPr/>
          <p:nvPr/>
        </p:nvSpPr>
        <p:spPr>
          <a:xfrm>
            <a:off x="4846320" y="1308240"/>
            <a:ext cx="5547360" cy="456792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US" sz="2400" b="1" dirty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BRODIFACOUM-25D CONSERVATION</a:t>
            </a:r>
            <a:endParaRPr lang="en-US" sz="2000" dirty="0">
              <a:solidFill>
                <a:srgbClr val="C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83DAFF-87D6-4172-8D8A-2E0F7F004F6F}"/>
              </a:ext>
            </a:extLst>
          </p:cNvPr>
          <p:cNvSpPr txBox="1"/>
          <p:nvPr/>
        </p:nvSpPr>
        <p:spPr>
          <a:xfrm>
            <a:off x="4075613" y="2523274"/>
            <a:ext cx="7237149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pelleted rodenticide for control or 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eradication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of invasive rodents in dry climates on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islands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 vessels for 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conservation</a:t>
            </a: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Only proven effective method to eradicate mice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One-time use: completed in weeks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Measures employed to minimize environmental side effects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EE636D-6A18-4D33-AE40-CF01367B4C6D}"/>
              </a:ext>
            </a:extLst>
          </p:cNvPr>
          <p:cNvSpPr/>
          <p:nvPr/>
        </p:nvSpPr>
        <p:spPr>
          <a:xfrm>
            <a:off x="3048686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close up of a device&#10;&#10;Description automatically generated">
            <a:extLst>
              <a:ext uri="{FF2B5EF4-FFF2-40B4-BE49-F238E27FC236}">
                <a16:creationId xmlns:a16="http://schemas.microsoft.com/office/drawing/2014/main" id="{21763718-7455-49EA-95FD-06E4D40DF9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80" y="3300811"/>
            <a:ext cx="2789553" cy="21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3"/>
          <a:stretch/>
        </p:blipFill>
        <p:spPr>
          <a:xfrm>
            <a:off x="3953691" y="445073"/>
            <a:ext cx="8238307" cy="6234401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7E3C90-404C-41A4-94D0-E1F4DE842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2203268"/>
            <a:ext cx="3240444" cy="2477016"/>
          </a:xfrm>
        </p:spPr>
        <p:txBody>
          <a:bodyPr>
            <a:noAutofit/>
          </a:bodyPr>
          <a:lstStyle/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&gt;700 </a:t>
            </a:r>
            <a:r>
              <a:rPr lang="en-US" sz="1400" b="1" kern="1100" dirty="0">
                <a:latin typeface="+mn-lt"/>
              </a:rPr>
              <a:t>successful rodent (rats or mice) eradications worldwide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>
                <a:solidFill>
                  <a:srgbClr val="FFC000"/>
                </a:solidFill>
                <a:latin typeface="+mn-lt"/>
              </a:rPr>
              <a:t>5 </a:t>
            </a:r>
            <a:r>
              <a:rPr lang="en-US" sz="1400" b="1" kern="1100" dirty="0" smtClean="0">
                <a:latin typeface="+mn-lt"/>
              </a:rPr>
              <a:t>successful</a:t>
            </a: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en-US" sz="1400" b="1" kern="1100" dirty="0" smtClean="0">
                <a:latin typeface="+mn-lt"/>
              </a:rPr>
              <a:t>rodent </a:t>
            </a:r>
            <a:r>
              <a:rPr lang="en-US" sz="1400" b="1" kern="1100" dirty="0">
                <a:latin typeface="+mn-lt"/>
              </a:rPr>
              <a:t>eradications in U.S. (all rats)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59 </a:t>
            </a:r>
            <a:r>
              <a:rPr lang="en-US" sz="1400" b="1" kern="1100" dirty="0">
                <a:latin typeface="+mn-lt"/>
              </a:rPr>
              <a:t>successful mouse eradications worldwide since 1971 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latin typeface="+mn-lt"/>
              </a:rPr>
              <a:t>All of </a:t>
            </a: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30 </a:t>
            </a:r>
            <a:r>
              <a:rPr lang="en-US" sz="1400" b="1" kern="1100" dirty="0" smtClean="0">
                <a:latin typeface="+mn-lt"/>
              </a:rPr>
              <a:t>completed mouse eradications since 2007 were successful</a:t>
            </a:r>
            <a:endParaRPr lang="en-US" sz="1400" b="1" kern="1100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49775"/>
            <a:ext cx="3154150" cy="1548991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800" b="1" dirty="0"/>
              <a:t>Worldwide </a:t>
            </a:r>
            <a:r>
              <a:rPr lang="en-US" sz="2800" b="1" dirty="0" smtClean="0"/>
              <a:t>Rodent </a:t>
            </a:r>
            <a:r>
              <a:rPr lang="en-US" sz="2800" b="1" dirty="0"/>
              <a:t>Eradication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96512" y="445073"/>
            <a:ext cx="3113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House Mouse Eradications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802" y="5079436"/>
            <a:ext cx="176843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</a:rPr>
              <a:t>Source: DIISE (2020)</a:t>
            </a:r>
          </a:p>
        </p:txBody>
      </p:sp>
    </p:spTree>
    <p:extLst>
      <p:ext uri="{BB962C8B-B14F-4D97-AF65-F5344CB8AC3E}">
        <p14:creationId xmlns:p14="http://schemas.microsoft.com/office/powerpoint/2010/main" val="68774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ouse Project">
      <a:dk1>
        <a:srgbClr val="000000"/>
      </a:dk1>
      <a:lt1>
        <a:sysClr val="window" lastClr="FFFFFF"/>
      </a:lt1>
      <a:dk2>
        <a:srgbClr val="007698"/>
      </a:dk2>
      <a:lt2>
        <a:srgbClr val="D3D3D3"/>
      </a:lt2>
      <a:accent1>
        <a:srgbClr val="FCB735"/>
      </a:accent1>
      <a:accent2>
        <a:srgbClr val="F1730C"/>
      </a:accent2>
      <a:accent3>
        <a:srgbClr val="37A76F"/>
      </a:accent3>
      <a:accent4>
        <a:srgbClr val="44C1A3"/>
      </a:accent4>
      <a:accent5>
        <a:srgbClr val="60B5BA"/>
      </a:accent5>
      <a:accent6>
        <a:srgbClr val="51C3F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725DA223521E4F8FF3AAF8EF66E35D" ma:contentTypeVersion="11" ma:contentTypeDescription="Create a new document." ma:contentTypeScope="" ma:versionID="e976681ef8c202b58aed97db1ab00a1b">
  <xsd:schema xmlns:xsd="http://www.w3.org/2001/XMLSchema" xmlns:xs="http://www.w3.org/2001/XMLSchema" xmlns:p="http://schemas.microsoft.com/office/2006/metadata/properties" xmlns:ns2="b8c791ff-8839-41d3-a5c3-dadefa89be97" xmlns:ns3="2b8eca42-bbaa-4602-a2b4-1626cec75391" targetNamespace="http://schemas.microsoft.com/office/2006/metadata/properties" ma:root="true" ma:fieldsID="ba7658f9077d3ff87f888170b92b2961" ns2:_="" ns3:_="">
    <xsd:import namespace="b8c791ff-8839-41d3-a5c3-dadefa89be97"/>
    <xsd:import namespace="2b8eca42-bbaa-4602-a2b4-1626cec75391"/>
    <xsd:element name="properties">
      <xsd:complexType>
        <xsd:sequence>
          <xsd:element name="documentManagement">
            <xsd:complexType>
              <xsd:all>
                <xsd:element ref="ns2:Reviewed_x003f_" minOccurs="0"/>
                <xsd:element ref="ns2:Reviewed_x0020_By_x003f_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PotentialExemption_x003f_" minOccurs="0"/>
                <xsd:element ref="ns2:SenttoFOIACoordinator_x003f_" minOccurs="0"/>
                <xsd:element ref="ns2:Not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c791ff-8839-41d3-a5c3-dadefa89be97" elementFormDefault="qualified">
    <xsd:import namespace="http://schemas.microsoft.com/office/2006/documentManagement/types"/>
    <xsd:import namespace="http://schemas.microsoft.com/office/infopath/2007/PartnerControls"/>
    <xsd:element name="Reviewed_x003f_" ma:index="8" nillable="true" ma:displayName="Reviewed?" ma:default="No" ma:format="Dropdown" ma:internalName="Reviewed_x003f_">
      <xsd:simpleType>
        <xsd:restriction base="dms:Choice">
          <xsd:enumeration value="Yes"/>
          <xsd:enumeration value="In Progress"/>
          <xsd:enumeration value="No"/>
        </xsd:restriction>
      </xsd:simpleType>
    </xsd:element>
    <xsd:element name="Reviewed_x0020_By_x003f_" ma:index="9" nillable="true" ma:displayName="Reviewed By?" ma:list="UserInfo" ma:SharePointGroup="0" ma:internalName="Reviewed_x0020_By_x003f_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PotentialExemption_x003f_" ma:index="14" nillable="true" ma:displayName="Potential Exemption?" ma:format="Dropdown" ma:internalName="PotentialExemption_x003f_">
      <xsd:simpleType>
        <xsd:restriction base="dms:Choice">
          <xsd:enumeration value="Yes"/>
          <xsd:enumeration value="No"/>
        </xsd:restriction>
      </xsd:simpleType>
    </xsd:element>
    <xsd:element name="SenttoFOIACoordinator_x003f_" ma:index="15" nillable="true" ma:displayName="Sent to FOIA Coordinator?" ma:default="0" ma:format="Dropdown" ma:internalName="SenttoFOIACoordinator_x003f_">
      <xsd:simpleType>
        <xsd:restriction base="dms:Boolean"/>
      </xsd:simpleType>
    </xsd:element>
    <xsd:element name="Notes" ma:index="16" nillable="true" ma:displayName="Notes" ma:format="Dropdown" ma:internalName="Note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8eca42-bbaa-4602-a2b4-1626cec7539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20_By_x003f_ xmlns="b8c791ff-8839-41d3-a5c3-dadefa89be97">
      <UserInfo>
        <DisplayName/>
        <AccountId xsi:nil="true"/>
        <AccountType/>
      </UserInfo>
    </Reviewed_x0020_By_x003f_>
    <Reviewed_x003f_ xmlns="b8c791ff-8839-41d3-a5c3-dadefa89be97">false</Reviewed_x003f_>
    <Notes xmlns="b8c791ff-8839-41d3-a5c3-dadefa89be97" xsi:nil="true"/>
    <SenttoFOIACoordinator_x003f_ xmlns="b8c791ff-8839-41d3-a5c3-dadefa89be97">false</SenttoFOIACoordinator_x003f_>
    <PotentialExemption_x003f_ xmlns="b8c791ff-8839-41d3-a5c3-dadefa89be97" xsi:nil="true"/>
  </documentManagement>
</p:properties>
</file>

<file path=customXml/itemProps1.xml><?xml version="1.0" encoding="utf-8"?>
<ds:datastoreItem xmlns:ds="http://schemas.openxmlformats.org/officeDocument/2006/customXml" ds:itemID="{A476338B-C702-411D-A9E9-110ED6DBB2D9}"/>
</file>

<file path=customXml/itemProps2.xml><?xml version="1.0" encoding="utf-8"?>
<ds:datastoreItem xmlns:ds="http://schemas.openxmlformats.org/officeDocument/2006/customXml" ds:itemID="{EF46A7B0-22A5-494B-B129-031F712D6FE3}"/>
</file>

<file path=customXml/itemProps3.xml><?xml version="1.0" encoding="utf-8"?>
<ds:datastoreItem xmlns:ds="http://schemas.openxmlformats.org/officeDocument/2006/customXml" ds:itemID="{2EE5966A-8228-4D4B-BE71-ADC62E6D1CD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19633</TotalTime>
  <Words>1601</Words>
  <Application>Microsoft Office PowerPoint</Application>
  <PresentationFormat>Widescreen</PresentationFormat>
  <Paragraphs>213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Expanded LT Std</vt:lpstr>
      <vt:lpstr>Century Gothic</vt:lpstr>
      <vt:lpstr>Courier New</vt:lpstr>
      <vt:lpstr>Times New Roman</vt:lpstr>
      <vt:lpstr>Office Theme</vt:lpstr>
      <vt:lpstr>Farallon Islands   National Wildlife Refuge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Interior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Morkill, Anne</dc:creator>
  <cp:lastModifiedBy>McChesney, Gerry</cp:lastModifiedBy>
  <cp:revision>746</cp:revision>
  <cp:lastPrinted>2020-02-18T20:35:33Z</cp:lastPrinted>
  <dcterms:created xsi:type="dcterms:W3CDTF">2019-08-01T23:51:04Z</dcterms:created>
  <dcterms:modified xsi:type="dcterms:W3CDTF">2020-07-21T00:22:31Z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0x010100AE725DA223521E4F8FF3AAF8EF66E35D</vt:lpwstr>
  </property>
  <property fmtid="{D5CDD505-2E9C-101B-9397-08002B2CF9AE}" pid="3" name="Order">
    <vt:r8>642700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TemplateUrl">
    <vt:lpwstr/>
  </property>
</Properties>
</file>