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s/slide8.xml" ContentType="application/vnd.openxmlformats-officedocument.presentationml.slide+xml"/>
  <Override PartName="/ppt/slides/slide69.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9.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57.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41.xml" ContentType="application/vnd.openxmlformats-officedocument.presentationml.slide+xml"/>
  <Override PartName="/ppt/slides/slide58.xml" ContentType="application/vnd.openxmlformats-officedocument.presentationml.slide+xml"/>
  <Override PartName="/ppt/slides/slide46.xml" ContentType="application/vnd.openxmlformats-officedocument.presentationml.slide+xml"/>
  <Override PartName="/ppt/slides/slide50.xml" ContentType="application/vnd.openxmlformats-officedocument.presentationml.slide+xml"/>
  <Override PartName="/ppt/slides/slide43.xml" ContentType="application/vnd.openxmlformats-officedocument.presentationml.slide+xml"/>
  <Override PartName="/ppt/slides/slide49.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51.xml" ContentType="application/vnd.openxmlformats-officedocument.presentationml.slide+xml"/>
  <Override PartName="/ppt/slides/slide42.xml" ContentType="application/vnd.openxmlformats-officedocument.presentationml.slide+xml"/>
  <Override PartName="/ppt/slides/slide56.xml" ContentType="application/vnd.openxmlformats-officedocument.presentationml.slide+xml"/>
  <Override PartName="/ppt/slides/slide52.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3.xml" ContentType="application/vnd.openxmlformats-officedocument.presentationml.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8.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notesSlides/notesSlide44.xml" ContentType="application/vnd.openxmlformats-officedocument.presentationml.notesSlide+xml"/>
  <Override PartName="/ppt/notesSlides/notesSlide63.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slideMasters/slideMaster1.xml" ContentType="application/vnd.openxmlformats-officedocument.presentationml.slideMaster+xml"/>
  <Override PartName="/ppt/notesSlides/notesSlide59.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9.xml" ContentType="application/vnd.openxmlformats-officedocument.presentationml.notesSlide+xml"/>
  <Override PartName="/ppt/notesSlides/notesSlide68.xml" ContentType="application/vnd.openxmlformats-officedocument.presentationml.notesSlide+xml"/>
  <Override PartName="/ppt/notesSlides/notesSlide67.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Slides/notesSlide2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7.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theme/theme1.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2.xml" ContentType="application/vnd.openxmlformats-officedocument.theme+xml"/>
  <Override PartName="/ppt/notesMasters/notesMaster1.xml" ContentType="application/vnd.openxmlformats-officedocument.presentationml.notesMaster+xml"/>
  <Override PartName="/ppt/charts/chart4.xml" ContentType="application/vnd.openxmlformats-officedocument.drawingml.chart+xml"/>
  <Override PartName="/ppt/charts/chart3.xml" ContentType="application/vnd.openxmlformats-officedocument.drawingml.chart+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1" r:id="rId1"/>
  </p:sldMasterIdLst>
  <p:notesMasterIdLst>
    <p:notesMasterId r:id="rId71"/>
  </p:notesMasterIdLst>
  <p:sldIdLst>
    <p:sldId id="256" r:id="rId2"/>
    <p:sldId id="360" r:id="rId3"/>
    <p:sldId id="342" r:id="rId4"/>
    <p:sldId id="334" r:id="rId5"/>
    <p:sldId id="335" r:id="rId6"/>
    <p:sldId id="336" r:id="rId7"/>
    <p:sldId id="343" r:id="rId8"/>
    <p:sldId id="259" r:id="rId9"/>
    <p:sldId id="344" r:id="rId10"/>
    <p:sldId id="348" r:id="rId11"/>
    <p:sldId id="345" r:id="rId12"/>
    <p:sldId id="280" r:id="rId13"/>
    <p:sldId id="349" r:id="rId14"/>
    <p:sldId id="350" r:id="rId15"/>
    <p:sldId id="424" r:id="rId16"/>
    <p:sldId id="425" r:id="rId17"/>
    <p:sldId id="426" r:id="rId18"/>
    <p:sldId id="427" r:id="rId19"/>
    <p:sldId id="416" r:id="rId20"/>
    <p:sldId id="434" r:id="rId21"/>
    <p:sldId id="423" r:id="rId22"/>
    <p:sldId id="418" r:id="rId23"/>
    <p:sldId id="419" r:id="rId24"/>
    <p:sldId id="421" r:id="rId25"/>
    <p:sldId id="417" r:id="rId26"/>
    <p:sldId id="428" r:id="rId27"/>
    <p:sldId id="322" r:id="rId28"/>
    <p:sldId id="422" r:id="rId29"/>
    <p:sldId id="430" r:id="rId30"/>
    <p:sldId id="397" r:id="rId31"/>
    <p:sldId id="429" r:id="rId32"/>
    <p:sldId id="356" r:id="rId33"/>
    <p:sldId id="352" r:id="rId34"/>
    <p:sldId id="366" r:id="rId35"/>
    <p:sldId id="391" r:id="rId36"/>
    <p:sldId id="395" r:id="rId37"/>
    <p:sldId id="357" r:id="rId38"/>
    <p:sldId id="377" r:id="rId39"/>
    <p:sldId id="386" r:id="rId40"/>
    <p:sldId id="387" r:id="rId41"/>
    <p:sldId id="340" r:id="rId42"/>
    <p:sldId id="341" r:id="rId43"/>
    <p:sldId id="373" r:id="rId44"/>
    <p:sldId id="382" r:id="rId45"/>
    <p:sldId id="389" r:id="rId46"/>
    <p:sldId id="353" r:id="rId47"/>
    <p:sldId id="367" r:id="rId48"/>
    <p:sldId id="371" r:id="rId49"/>
    <p:sldId id="368" r:id="rId50"/>
    <p:sldId id="359" r:id="rId51"/>
    <p:sldId id="394" r:id="rId52"/>
    <p:sldId id="414" r:id="rId53"/>
    <p:sldId id="435" r:id="rId54"/>
    <p:sldId id="440" r:id="rId55"/>
    <p:sldId id="393" r:id="rId56"/>
    <p:sldId id="405" r:id="rId57"/>
    <p:sldId id="408" r:id="rId58"/>
    <p:sldId id="441" r:id="rId59"/>
    <p:sldId id="410" r:id="rId60"/>
    <p:sldId id="411" r:id="rId61"/>
    <p:sldId id="442" r:id="rId62"/>
    <p:sldId id="443" r:id="rId63"/>
    <p:sldId id="444" r:id="rId64"/>
    <p:sldId id="445" r:id="rId65"/>
    <p:sldId id="446" r:id="rId66"/>
    <p:sldId id="447" r:id="rId67"/>
    <p:sldId id="448" r:id="rId68"/>
    <p:sldId id="450" r:id="rId69"/>
    <p:sldId id="438" r:id="rId70"/>
  </p:sldIdLst>
  <p:sldSz cx="9144000" cy="6858000" type="screen4x3"/>
  <p:notesSz cx="6858000" cy="9144000"/>
  <p:defaultTextStyle>
    <a:defPPr>
      <a:defRPr lang="en-US"/>
    </a:defPPr>
    <a:lvl1pPr algn="l" rtl="0" fontAlgn="base">
      <a:spcBef>
        <a:spcPct val="0"/>
      </a:spcBef>
      <a:spcAft>
        <a:spcPct val="0"/>
      </a:spcAft>
      <a:defRPr sz="3200" kern="1200">
        <a:solidFill>
          <a:schemeClr val="tx1"/>
        </a:solidFill>
        <a:latin typeface="Arial" charset="0"/>
        <a:ea typeface="+mn-ea"/>
        <a:cs typeface="+mn-cs"/>
      </a:defRPr>
    </a:lvl1pPr>
    <a:lvl2pPr marL="457200" algn="l" rtl="0" fontAlgn="base">
      <a:spcBef>
        <a:spcPct val="0"/>
      </a:spcBef>
      <a:spcAft>
        <a:spcPct val="0"/>
      </a:spcAft>
      <a:defRPr sz="3200" kern="1200">
        <a:solidFill>
          <a:schemeClr val="tx1"/>
        </a:solidFill>
        <a:latin typeface="Arial" charset="0"/>
        <a:ea typeface="+mn-ea"/>
        <a:cs typeface="+mn-cs"/>
      </a:defRPr>
    </a:lvl2pPr>
    <a:lvl3pPr marL="914400" algn="l" rtl="0" fontAlgn="base">
      <a:spcBef>
        <a:spcPct val="0"/>
      </a:spcBef>
      <a:spcAft>
        <a:spcPct val="0"/>
      </a:spcAft>
      <a:defRPr sz="3200" kern="1200">
        <a:solidFill>
          <a:schemeClr val="tx1"/>
        </a:solidFill>
        <a:latin typeface="Arial" charset="0"/>
        <a:ea typeface="+mn-ea"/>
        <a:cs typeface="+mn-cs"/>
      </a:defRPr>
    </a:lvl3pPr>
    <a:lvl4pPr marL="1371600" algn="l" rtl="0" fontAlgn="base">
      <a:spcBef>
        <a:spcPct val="0"/>
      </a:spcBef>
      <a:spcAft>
        <a:spcPct val="0"/>
      </a:spcAft>
      <a:defRPr sz="3200" kern="1200">
        <a:solidFill>
          <a:schemeClr val="tx1"/>
        </a:solidFill>
        <a:latin typeface="Arial" charset="0"/>
        <a:ea typeface="+mn-ea"/>
        <a:cs typeface="+mn-cs"/>
      </a:defRPr>
    </a:lvl4pPr>
    <a:lvl5pPr marL="1828800" algn="l" rtl="0" fontAlgn="base">
      <a:spcBef>
        <a:spcPct val="0"/>
      </a:spcBef>
      <a:spcAft>
        <a:spcPct val="0"/>
      </a:spcAft>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3300"/>
    <a:srgbClr val="FFFF00"/>
    <a:srgbClr val="336600"/>
    <a:srgbClr val="B17FAD"/>
    <a:srgbClr val="FDA1F0"/>
    <a:srgbClr val="FF5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0" autoAdjust="0"/>
    <p:restoredTop sz="94928" autoAdjust="0"/>
  </p:normalViewPr>
  <p:slideViewPr>
    <p:cSldViewPr>
      <p:cViewPr varScale="1">
        <p:scale>
          <a:sx n="70" d="100"/>
          <a:sy n="70" d="100"/>
        </p:scale>
        <p:origin x="-1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4" d="100"/>
        <a:sy n="64" d="100"/>
      </p:scale>
      <p:origin x="0" y="5256"/>
    </p:cViewPr>
  </p:sorterViewPr>
  <p:notesViewPr>
    <p:cSldViewPr>
      <p:cViewPr varScale="1">
        <p:scale>
          <a:sx n="57" d="100"/>
          <a:sy n="57"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78"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oleObject" Target="file:///C:\Users\dgrout\Desktop\SEFI%20Nov%202010%20data\SEFI%20uptake%20data%20Nov%202010\SEFI%20bait%20trial%20uptake%20nov%20201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200607902735562"/>
          <c:y val="9.4650205761319633E-2"/>
          <c:w val="0.59878419452888465"/>
          <c:h val="0.81069958847736601"/>
        </c:manualLayout>
      </c:layout>
      <c:pieChart>
        <c:varyColors val="1"/>
        <c:ser>
          <c:idx val="0"/>
          <c:order val="0"/>
          <c:spPr>
            <a:solidFill>
              <a:schemeClr val="accent1">
                <a:lumMod val="50000"/>
              </a:schemeClr>
            </a:solidFill>
            <a:ln>
              <a:solidFill>
                <a:schemeClr val="tx1"/>
              </a:solidFill>
            </a:ln>
          </c:spPr>
          <c:dPt>
            <c:idx val="0"/>
            <c:bubble3D val="0"/>
            <c:explosion val="7"/>
          </c:dPt>
          <c:dPt>
            <c:idx val="1"/>
            <c:bubble3D val="0"/>
            <c:explosion val="1"/>
            <c:spPr>
              <a:solidFill>
                <a:srgbClr val="FF0000"/>
              </a:solidFill>
              <a:ln>
                <a:solidFill>
                  <a:schemeClr val="tx1"/>
                </a:solidFill>
              </a:ln>
            </c:spPr>
          </c:dPt>
          <c:val>
            <c:numRef>
              <c:f>Sheet1!$D$3:$D$4</c:f>
              <c:numCache>
                <c:formatCode>0%</c:formatCode>
                <c:ptCount val="2"/>
                <c:pt idx="0">
                  <c:v>0.43200000000000038</c:v>
                </c:pt>
                <c:pt idx="1">
                  <c:v>0.56800000000000161</c:v>
                </c:pt>
              </c:numCache>
            </c:numRef>
          </c:val>
        </c:ser>
        <c:dLbls>
          <c:showLegendKey val="0"/>
          <c:showVal val="0"/>
          <c:showCatName val="0"/>
          <c:showSerName val="0"/>
          <c:showPercent val="0"/>
          <c:showBubbleSize val="0"/>
          <c:showLeaderLines val="1"/>
        </c:dLbls>
        <c:firstSliceAng val="1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200607902735562"/>
          <c:y val="9.4650205761320536E-2"/>
          <c:w val="0.59878419452888665"/>
          <c:h val="0.81069958847736601"/>
        </c:manualLayout>
      </c:layout>
      <c:pieChart>
        <c:varyColors val="1"/>
        <c:ser>
          <c:idx val="0"/>
          <c:order val="0"/>
          <c:spPr>
            <a:solidFill>
              <a:schemeClr val="accent1"/>
            </a:solidFill>
            <a:ln>
              <a:solidFill>
                <a:schemeClr val="tx1"/>
              </a:solidFill>
            </a:ln>
          </c:spPr>
          <c:explosion val="6"/>
          <c:dPt>
            <c:idx val="0"/>
            <c:bubble3D val="0"/>
            <c:spPr>
              <a:solidFill>
                <a:schemeClr val="accent1">
                  <a:lumMod val="50000"/>
                </a:schemeClr>
              </a:solidFill>
              <a:ln>
                <a:solidFill>
                  <a:schemeClr val="tx1"/>
                </a:solidFill>
              </a:ln>
            </c:spPr>
          </c:dPt>
          <c:dPt>
            <c:idx val="1"/>
            <c:bubble3D val="0"/>
            <c:explosion val="0"/>
            <c:spPr>
              <a:solidFill>
                <a:srgbClr val="FF0000"/>
              </a:solidFill>
              <a:ln>
                <a:solidFill>
                  <a:schemeClr val="tx1"/>
                </a:solidFill>
              </a:ln>
            </c:spPr>
          </c:dPt>
          <c:val>
            <c:numRef>
              <c:f>Sheet1!$C$3:$C$4</c:f>
              <c:numCache>
                <c:formatCode>0%</c:formatCode>
                <c:ptCount val="2"/>
                <c:pt idx="0">
                  <c:v>0.64000000000001112</c:v>
                </c:pt>
                <c:pt idx="1">
                  <c:v>0.36000000000000032</c:v>
                </c:pt>
              </c:numCache>
            </c:numRef>
          </c:val>
        </c:ser>
        <c:dLbls>
          <c:showLegendKey val="0"/>
          <c:showVal val="0"/>
          <c:showCatName val="0"/>
          <c:showSerName val="0"/>
          <c:showPercent val="0"/>
          <c:showBubbleSize val="0"/>
          <c:showLeaderLines val="1"/>
        </c:dLbls>
        <c:firstSliceAng val="355"/>
      </c:pieChart>
      <c:spPr>
        <a:noFill/>
        <a:ln w="25376">
          <a:noFill/>
        </a:ln>
      </c:spPr>
    </c:plotArea>
    <c:plotVisOnly val="1"/>
    <c:dispBlanksAs val="zero"/>
    <c:showDLblsOverMax val="0"/>
  </c:chart>
  <c:txPr>
    <a:bodyPr/>
    <a:lstStyle/>
    <a:p>
      <a:pPr>
        <a:defRPr sz="1788"/>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Sales</c:v>
                </c:pt>
              </c:strCache>
            </c:strRef>
          </c:tx>
          <c:spPr>
            <a:solidFill>
              <a:schemeClr val="accent1">
                <a:lumMod val="50000"/>
              </a:schemeClr>
            </a:solidFill>
            <a:ln>
              <a:solidFill>
                <a:schemeClr val="tx1"/>
              </a:solidFill>
            </a:ln>
          </c:spPr>
          <c:dPt>
            <c:idx val="0"/>
            <c:bubble3D val="0"/>
            <c:spPr>
              <a:solidFill>
                <a:srgbClr val="FF0000"/>
              </a:solidFill>
              <a:ln>
                <a:solidFill>
                  <a:schemeClr val="tx1"/>
                </a:solidFill>
              </a:ln>
            </c:spPr>
          </c:dPt>
          <c:cat>
            <c:strRef>
              <c:f>Sheet1!$A$2:$A$3</c:f>
              <c:strCache>
                <c:ptCount val="2"/>
                <c:pt idx="0">
                  <c:v>1st Qtr</c:v>
                </c:pt>
                <c:pt idx="1">
                  <c:v>2nd Qtr</c:v>
                </c:pt>
              </c:strCache>
            </c:str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pieChart>
      <c:spPr>
        <a:noFill/>
        <a:ln w="25367">
          <a:noFill/>
        </a:ln>
      </c:spPr>
    </c:plotArea>
    <c:plotVisOnly val="1"/>
    <c:dispBlanksAs val="zero"/>
    <c:showDLblsOverMax val="0"/>
  </c:chart>
  <c:txPr>
    <a:bodyPr/>
    <a:lstStyle/>
    <a:p>
      <a:pPr>
        <a:defRPr sz="1788"/>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'uptake plots'!$C$27</c:f>
              <c:strCache>
                <c:ptCount val="1"/>
                <c:pt idx="0">
                  <c:v>Plot 1 </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plots'!$C$28:$C$33</c:f>
              <c:numCache>
                <c:formatCode>General</c:formatCode>
                <c:ptCount val="6"/>
                <c:pt idx="0">
                  <c:v>18</c:v>
                </c:pt>
                <c:pt idx="1">
                  <c:v>7.6829268292682702</c:v>
                </c:pt>
                <c:pt idx="2">
                  <c:v>6.5853658536585362</c:v>
                </c:pt>
                <c:pt idx="3">
                  <c:v>4.6097560975609753</c:v>
                </c:pt>
                <c:pt idx="4">
                  <c:v>0.21951219512195191</c:v>
                </c:pt>
                <c:pt idx="5">
                  <c:v>0</c:v>
                </c:pt>
              </c:numCache>
            </c:numRef>
          </c:val>
          <c:smooth val="0"/>
        </c:ser>
        <c:ser>
          <c:idx val="1"/>
          <c:order val="1"/>
          <c:tx>
            <c:strRef>
              <c:f>'uptake plots'!$D$27</c:f>
              <c:strCache>
                <c:ptCount val="1"/>
                <c:pt idx="0">
                  <c:v>Plot 2</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plots'!$D$28:$D$33</c:f>
              <c:numCache>
                <c:formatCode>General</c:formatCode>
                <c:ptCount val="6"/>
                <c:pt idx="0">
                  <c:v>18</c:v>
                </c:pt>
                <c:pt idx="1">
                  <c:v>12.292682926829304</c:v>
                </c:pt>
                <c:pt idx="2">
                  <c:v>10.536585365853659</c:v>
                </c:pt>
                <c:pt idx="3">
                  <c:v>7.2439024390243913</c:v>
                </c:pt>
                <c:pt idx="4">
                  <c:v>1.0975609756097562</c:v>
                </c:pt>
                <c:pt idx="5">
                  <c:v>0</c:v>
                </c:pt>
              </c:numCache>
            </c:numRef>
          </c:val>
          <c:smooth val="0"/>
        </c:ser>
        <c:ser>
          <c:idx val="2"/>
          <c:order val="2"/>
          <c:tx>
            <c:strRef>
              <c:f>'uptake plots'!$E$27</c:f>
              <c:strCache>
                <c:ptCount val="1"/>
                <c:pt idx="0">
                  <c:v>Plot 3</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plots'!$E$28:$E$33</c:f>
              <c:numCache>
                <c:formatCode>General</c:formatCode>
                <c:ptCount val="6"/>
                <c:pt idx="0">
                  <c:v>18</c:v>
                </c:pt>
                <c:pt idx="1">
                  <c:v>9.6585365853658747</c:v>
                </c:pt>
                <c:pt idx="2">
                  <c:v>6.5853658536585362</c:v>
                </c:pt>
                <c:pt idx="3">
                  <c:v>5.0487804878048834</c:v>
                </c:pt>
                <c:pt idx="4">
                  <c:v>0.43902439024390377</c:v>
                </c:pt>
                <c:pt idx="5">
                  <c:v>0</c:v>
                </c:pt>
              </c:numCache>
            </c:numRef>
          </c:val>
          <c:smooth val="0"/>
        </c:ser>
        <c:ser>
          <c:idx val="3"/>
          <c:order val="3"/>
          <c:tx>
            <c:strRef>
              <c:f>'uptake plots'!$F$27</c:f>
              <c:strCache>
                <c:ptCount val="1"/>
                <c:pt idx="0">
                  <c:v>Plot 4</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plots'!$F$28:$F$33</c:f>
              <c:numCache>
                <c:formatCode>General</c:formatCode>
                <c:ptCount val="6"/>
                <c:pt idx="0">
                  <c:v>18</c:v>
                </c:pt>
                <c:pt idx="1">
                  <c:v>11.634146341463415</c:v>
                </c:pt>
                <c:pt idx="2">
                  <c:v>8.1219512195121819</c:v>
                </c:pt>
                <c:pt idx="3">
                  <c:v>4.3902439024390389</c:v>
                </c:pt>
                <c:pt idx="4">
                  <c:v>0.43902439024390377</c:v>
                </c:pt>
                <c:pt idx="5">
                  <c:v>0</c:v>
                </c:pt>
              </c:numCache>
            </c:numRef>
          </c:val>
          <c:smooth val="0"/>
        </c:ser>
        <c:ser>
          <c:idx val="4"/>
          <c:order val="4"/>
          <c:tx>
            <c:strRef>
              <c:f>'uptake plots'!$G$27</c:f>
              <c:strCache>
                <c:ptCount val="1"/>
                <c:pt idx="0">
                  <c:v>Plot 5</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plots'!$G$28:$G$33</c:f>
              <c:numCache>
                <c:formatCode>General</c:formatCode>
                <c:ptCount val="6"/>
                <c:pt idx="0">
                  <c:v>18</c:v>
                </c:pt>
                <c:pt idx="1">
                  <c:v>14.926829268292684</c:v>
                </c:pt>
                <c:pt idx="2">
                  <c:v>14.048780487804853</c:v>
                </c:pt>
                <c:pt idx="3">
                  <c:v>13.170731707317071</c:v>
                </c:pt>
                <c:pt idx="4">
                  <c:v>3.2926829268292579</c:v>
                </c:pt>
                <c:pt idx="5">
                  <c:v>0</c:v>
                </c:pt>
              </c:numCache>
            </c:numRef>
          </c:val>
          <c:smooth val="0"/>
        </c:ser>
        <c:ser>
          <c:idx val="5"/>
          <c:order val="5"/>
          <c:tx>
            <c:strRef>
              <c:f>'uptake plots'!$H$27</c:f>
              <c:strCache>
                <c:ptCount val="1"/>
                <c:pt idx="0">
                  <c:v>Plot 6</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plots'!$H$28:$H$33</c:f>
              <c:numCache>
                <c:formatCode>General</c:formatCode>
                <c:ptCount val="6"/>
                <c:pt idx="0">
                  <c:v>18</c:v>
                </c:pt>
                <c:pt idx="1">
                  <c:v>9.6585365853658747</c:v>
                </c:pt>
                <c:pt idx="2">
                  <c:v>9</c:v>
                </c:pt>
                <c:pt idx="3">
                  <c:v>7.4634146341463365</c:v>
                </c:pt>
                <c:pt idx="4">
                  <c:v>1.0975609756097562</c:v>
                </c:pt>
                <c:pt idx="5">
                  <c:v>0</c:v>
                </c:pt>
              </c:numCache>
            </c:numRef>
          </c:val>
          <c:smooth val="0"/>
        </c:ser>
        <c:ser>
          <c:idx val="6"/>
          <c:order val="6"/>
          <c:tx>
            <c:strRef>
              <c:f>'uptake plots'!$I$27</c:f>
              <c:strCache>
                <c:ptCount val="1"/>
                <c:pt idx="0">
                  <c:v>Plot 7</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plots'!$I$28:$I$33</c:f>
              <c:numCache>
                <c:formatCode>General</c:formatCode>
                <c:ptCount val="6"/>
                <c:pt idx="0">
                  <c:v>18</c:v>
                </c:pt>
                <c:pt idx="1">
                  <c:v>14.487804878048818</c:v>
                </c:pt>
                <c:pt idx="2">
                  <c:v>13.390243902439025</c:v>
                </c:pt>
                <c:pt idx="3">
                  <c:v>12.951219512195122</c:v>
                </c:pt>
                <c:pt idx="4">
                  <c:v>4.8292682926829409</c:v>
                </c:pt>
                <c:pt idx="5">
                  <c:v>0</c:v>
                </c:pt>
              </c:numCache>
            </c:numRef>
          </c:val>
          <c:smooth val="0"/>
        </c:ser>
        <c:ser>
          <c:idx val="7"/>
          <c:order val="7"/>
          <c:tx>
            <c:strRef>
              <c:f>'uptake plots'!$J$27</c:f>
              <c:strCache>
                <c:ptCount val="1"/>
                <c:pt idx="0">
                  <c:v>Plot 8</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plots'!$J$28:$J$33</c:f>
              <c:numCache>
                <c:formatCode>General</c:formatCode>
                <c:ptCount val="6"/>
                <c:pt idx="0">
                  <c:v>18</c:v>
                </c:pt>
                <c:pt idx="1">
                  <c:v>14.707317073170707</c:v>
                </c:pt>
                <c:pt idx="2">
                  <c:v>13.170731707317071</c:v>
                </c:pt>
                <c:pt idx="3">
                  <c:v>13.170731707317071</c:v>
                </c:pt>
                <c:pt idx="4">
                  <c:v>5.0487804878048834</c:v>
                </c:pt>
                <c:pt idx="5">
                  <c:v>0</c:v>
                </c:pt>
              </c:numCache>
            </c:numRef>
          </c:val>
          <c:smooth val="0"/>
        </c:ser>
        <c:ser>
          <c:idx val="8"/>
          <c:order val="8"/>
          <c:tx>
            <c:strRef>
              <c:f>'uptake plots'!$K$27</c:f>
              <c:strCache>
                <c:ptCount val="1"/>
                <c:pt idx="0">
                  <c:v>Plot 9</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plots'!$K$28:$K$33</c:f>
              <c:numCache>
                <c:formatCode>General</c:formatCode>
                <c:ptCount val="6"/>
                <c:pt idx="0">
                  <c:v>18</c:v>
                </c:pt>
                <c:pt idx="1">
                  <c:v>14.707317073170707</c:v>
                </c:pt>
                <c:pt idx="2">
                  <c:v>13.390243902439025</c:v>
                </c:pt>
                <c:pt idx="3">
                  <c:v>7.2439024390243913</c:v>
                </c:pt>
                <c:pt idx="4">
                  <c:v>0</c:v>
                </c:pt>
                <c:pt idx="5">
                  <c:v>0</c:v>
                </c:pt>
              </c:numCache>
            </c:numRef>
          </c:val>
          <c:smooth val="0"/>
        </c:ser>
        <c:ser>
          <c:idx val="9"/>
          <c:order val="9"/>
          <c:tx>
            <c:strRef>
              <c:f>'uptake plots'!$L$27</c:f>
              <c:strCache>
                <c:ptCount val="1"/>
                <c:pt idx="0">
                  <c:v>Plot 10</c:v>
                </c:pt>
              </c:strCache>
            </c:strRef>
          </c:tx>
          <c:spPr>
            <a:ln w="12700"/>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plots'!$L$28:$L$33</c:f>
              <c:numCache>
                <c:formatCode>General</c:formatCode>
                <c:ptCount val="6"/>
                <c:pt idx="0">
                  <c:v>18</c:v>
                </c:pt>
                <c:pt idx="1">
                  <c:v>11.634146341463415</c:v>
                </c:pt>
                <c:pt idx="2">
                  <c:v>10.536585365853659</c:v>
                </c:pt>
                <c:pt idx="3">
                  <c:v>9.2195121951219505</c:v>
                </c:pt>
                <c:pt idx="4">
                  <c:v>5.487804878048764</c:v>
                </c:pt>
                <c:pt idx="5">
                  <c:v>0.87804878048780632</c:v>
                </c:pt>
              </c:numCache>
            </c:numRef>
          </c:val>
          <c:smooth val="0"/>
        </c:ser>
        <c:ser>
          <c:idx val="10"/>
          <c:order val="10"/>
          <c:tx>
            <c:strRef>
              <c:f>'uptake plots'!$M$27</c:f>
              <c:strCache>
                <c:ptCount val="1"/>
                <c:pt idx="0">
                  <c:v>Mean</c:v>
                </c:pt>
              </c:strCache>
            </c:strRef>
          </c:tx>
          <c:spPr>
            <a:ln w="41275">
              <a:solidFill>
                <a:srgbClr val="FF0000"/>
              </a:solidFill>
              <a:prstDash val="lgDashDot"/>
            </a:ln>
          </c:spPr>
          <c:marker>
            <c:symbol val="none"/>
          </c:marker>
          <c:cat>
            <c:strRef>
              <c:f>'uptake plots'!$B$28:$B$33</c:f>
              <c:strCache>
                <c:ptCount val="6"/>
                <c:pt idx="0">
                  <c:v>Day 0</c:v>
                </c:pt>
                <c:pt idx="1">
                  <c:v>Day 1</c:v>
                </c:pt>
                <c:pt idx="2">
                  <c:v>Day 2</c:v>
                </c:pt>
                <c:pt idx="3">
                  <c:v>Day 3</c:v>
                </c:pt>
                <c:pt idx="4">
                  <c:v>Day 4</c:v>
                </c:pt>
                <c:pt idx="5">
                  <c:v>Day 5</c:v>
                </c:pt>
              </c:strCache>
            </c:strRef>
          </c:cat>
          <c:val>
            <c:numRef>
              <c:f>'uptake plots'!$M$28:$M$33</c:f>
              <c:numCache>
                <c:formatCode>General</c:formatCode>
                <c:ptCount val="6"/>
                <c:pt idx="0">
                  <c:v>18</c:v>
                </c:pt>
                <c:pt idx="1">
                  <c:v>12.139024390243902</c:v>
                </c:pt>
                <c:pt idx="2">
                  <c:v>10.536585365853659</c:v>
                </c:pt>
                <c:pt idx="3">
                  <c:v>8.4512195121951237</c:v>
                </c:pt>
                <c:pt idx="4">
                  <c:v>2.1951219512195199</c:v>
                </c:pt>
                <c:pt idx="5">
                  <c:v>8.7804878048780788E-2</c:v>
                </c:pt>
              </c:numCache>
            </c:numRef>
          </c:val>
          <c:smooth val="0"/>
        </c:ser>
        <c:dLbls>
          <c:showLegendKey val="0"/>
          <c:showVal val="0"/>
          <c:showCatName val="0"/>
          <c:showSerName val="0"/>
          <c:showPercent val="0"/>
          <c:showBubbleSize val="0"/>
        </c:dLbls>
        <c:marker val="1"/>
        <c:smooth val="0"/>
        <c:axId val="160097792"/>
        <c:axId val="160099712"/>
      </c:lineChart>
      <c:catAx>
        <c:axId val="160097792"/>
        <c:scaling>
          <c:orientation val="minMax"/>
        </c:scaling>
        <c:delete val="0"/>
        <c:axPos val="b"/>
        <c:majorTickMark val="out"/>
        <c:minorTickMark val="none"/>
        <c:tickLblPos val="nextTo"/>
        <c:crossAx val="160099712"/>
        <c:crosses val="autoZero"/>
        <c:auto val="1"/>
        <c:lblAlgn val="ctr"/>
        <c:lblOffset val="100"/>
        <c:noMultiLvlLbl val="0"/>
      </c:catAx>
      <c:valAx>
        <c:axId val="160099712"/>
        <c:scaling>
          <c:orientation val="minMax"/>
        </c:scaling>
        <c:delete val="0"/>
        <c:axPos val="l"/>
        <c:majorGridlines/>
        <c:title>
          <c:tx>
            <c:rich>
              <a:bodyPr rot="-5400000" vert="horz"/>
              <a:lstStyle/>
              <a:p>
                <a:pPr>
                  <a:defRPr/>
                </a:pPr>
                <a:r>
                  <a:rPr lang="en-US" dirty="0"/>
                  <a:t>Kilos/ha of biomarker bait remaining on the ground</a:t>
                </a:r>
              </a:p>
            </c:rich>
          </c:tx>
          <c:layout/>
          <c:overlay val="0"/>
        </c:title>
        <c:numFmt formatCode="General" sourceLinked="1"/>
        <c:majorTickMark val="out"/>
        <c:minorTickMark val="none"/>
        <c:tickLblPos val="nextTo"/>
        <c:crossAx val="160097792"/>
        <c:crossesAt val="1"/>
        <c:crossBetween val="between"/>
      </c:valAx>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552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53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53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553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439EE92A-FCF6-4008-B61B-3ED7435F2321}" type="slidenum">
              <a:rPr lang="en-US"/>
              <a:pPr>
                <a:defRPr/>
              </a:pPr>
              <a:t>‹#›</a:t>
            </a:fld>
            <a:endParaRPr lang="en-US" dirty="0"/>
          </a:p>
        </p:txBody>
      </p:sp>
    </p:spTree>
    <p:extLst>
      <p:ext uri="{BB962C8B-B14F-4D97-AF65-F5344CB8AC3E}">
        <p14:creationId xmlns:p14="http://schemas.microsoft.com/office/powerpoint/2010/main" val="6610876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miter lim="800000"/>
            <a:headEnd/>
            <a:tailEnd/>
          </a:ln>
        </p:spPr>
        <p:txBody>
          <a:bodyPr/>
          <a:lstStyle/>
          <a:p>
            <a:fld id="{71169063-AD1C-4A88-83EF-60C1338D5463}" type="slidenum">
              <a:rPr lang="en-US" smtClean="0"/>
              <a:pPr/>
              <a:t>10</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4E2088E9-AAF9-46BB-941A-343F0F9BB17F}" type="slidenum">
              <a:rPr lang="en-US" smtClean="0"/>
              <a:pPr/>
              <a:t>12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dirty="0" smtClean="0"/>
              <a:t>HYPERPREDATION</a:t>
            </a:r>
          </a:p>
          <a:p>
            <a:pPr eaLnBrk="1" hangingPunct="1"/>
            <a:endParaRPr lang="en-US" dirty="0" smtClean="0"/>
          </a:p>
          <a:p>
            <a:pPr eaLnBrk="1" hangingPunct="1"/>
            <a:r>
              <a:rPr lang="en-US" dirty="0" smtClean="0"/>
              <a:t>“</a:t>
            </a:r>
            <a:r>
              <a:rPr lang="en-US" dirty="0" err="1" smtClean="0"/>
              <a:t>Hyperpredation</a:t>
            </a:r>
            <a:r>
              <a:rPr lang="en-US" dirty="0" smtClean="0"/>
              <a:t> refers to the ecological phenomenon in which a population of introduced animals provides a population of predators with a new food source that allows the predator population to increase dramatically. This increase in predator numbers in turn leads to dramatically higher predation rates on secondary prey populations, specifically indigenous animals”</a:t>
            </a:r>
          </a:p>
          <a:p>
            <a:pPr eaLnBrk="1" hangingPunct="1"/>
            <a:endParaRPr lang="en-US" dirty="0" smtClean="0"/>
          </a:p>
          <a:p>
            <a:pPr eaLnBrk="1" hangingPunct="1"/>
            <a:r>
              <a:rPr lang="en-US" dirty="0" smtClean="0"/>
              <a:t>ASSP remains showed up in 70% of the BUOW pellets analyzed Apr.-Jul. (mouse nadir is late Apr.)</a:t>
            </a:r>
          </a:p>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miter lim="800000"/>
            <a:headEnd/>
            <a:tailEnd/>
          </a:ln>
        </p:spPr>
        <p:txBody>
          <a:bodyPr/>
          <a:lstStyle/>
          <a:p>
            <a:fld id="{83626897-CD64-4439-86A8-6E870EE517EC}" type="slidenum">
              <a:rPr lang="en-US" smtClean="0"/>
              <a:pPr/>
              <a:t>13</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miter lim="800000"/>
            <a:headEnd/>
            <a:tailEnd/>
          </a:ln>
        </p:spPr>
        <p:txBody>
          <a:bodyPr/>
          <a:lstStyle/>
          <a:p>
            <a:fld id="{C10B96D0-649B-4ACD-B416-3C672534939A}" type="slidenum">
              <a:rPr lang="en-US" smtClean="0"/>
              <a:pPr/>
              <a:t>14</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14400" y="4343400"/>
            <a:ext cx="5029200" cy="4114800"/>
          </a:xfrm>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xfrm>
            <a:off x="1143000" y="685800"/>
            <a:ext cx="4572000" cy="3429000"/>
          </a:xfrm>
          <a:ln/>
        </p:spPr>
      </p:sp>
      <p:sp>
        <p:nvSpPr>
          <p:cNvPr id="19459" name="Notes Placeholder 2"/>
          <p:cNvSpPr>
            <a:spLocks noGrp="1"/>
          </p:cNvSpPr>
          <p:nvPr>
            <p:ph type="body" idx="1"/>
          </p:nvPr>
        </p:nvSpPr>
        <p:spPr>
          <a:noFill/>
          <a:ln/>
        </p:spPr>
        <p:txBody>
          <a:bodyPr/>
          <a:lstStyle/>
          <a:p>
            <a:endParaRPr lang="en-US" dirty="0" smtClean="0"/>
          </a:p>
        </p:txBody>
      </p:sp>
      <p:sp>
        <p:nvSpPr>
          <p:cNvPr id="18436" name="Slide Number Placeholder 3"/>
          <p:cNvSpPr>
            <a:spLocks noGrp="1"/>
          </p:cNvSpPr>
          <p:nvPr>
            <p:ph type="sldNum" sz="quarter" idx="5"/>
          </p:nvPr>
        </p:nvSpPr>
        <p:spPr/>
        <p:txBody>
          <a:bodyPr/>
          <a:lstStyle/>
          <a:p>
            <a:pPr>
              <a:defRPr/>
            </a:pPr>
            <a:fld id="{A0A84FA1-4727-416B-976A-34ED225F4DC3}" type="slidenum">
              <a:rPr lang="en-US" smtClean="0"/>
              <a:pPr>
                <a:defRPr/>
              </a:pPr>
              <a:t>15</a:t>
            </a:fld>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7B7F64A9-A680-4B0B-B1CE-E02B37816D30}" type="slidenum">
              <a:rPr lang="en-US" smtClean="0"/>
              <a:pPr>
                <a:defRPr/>
              </a:pPr>
              <a:t>16</a:t>
            </a:fld>
            <a:endParaRPr lang="en-US" smtClean="0"/>
          </a:p>
        </p:txBody>
      </p:sp>
      <p:sp>
        <p:nvSpPr>
          <p:cNvPr id="25603" name="Rectangle 2"/>
          <p:cNvSpPr>
            <a:spLocks noGrp="1" noRot="1" noChangeAspect="1" noChangeArrowheads="1" noTextEdit="1"/>
          </p:cNvSpPr>
          <p:nvPr>
            <p:ph type="sldImg"/>
          </p:nvPr>
        </p:nvSpPr>
        <p:spPr>
          <a:xfrm>
            <a:off x="1143000" y="685800"/>
            <a:ext cx="4572000" cy="3429000"/>
          </a:xfrm>
          <a:ln/>
        </p:spPr>
      </p:sp>
      <p:sp>
        <p:nvSpPr>
          <p:cNvPr id="25604" name="Rectangle 3"/>
          <p:cNvSpPr>
            <a:spLocks noGrp="1" noChangeArrowheads="1"/>
          </p:cNvSpPr>
          <p:nvPr>
            <p:ph type="body" idx="1"/>
          </p:nvPr>
        </p:nvSpPr>
        <p:spPr>
          <a:noFill/>
          <a:ln/>
        </p:spPr>
        <p:txBody>
          <a:bodyPr/>
          <a:lstStyle/>
          <a:p>
            <a:pPr>
              <a:buFontTx/>
              <a:buNone/>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FontTx/>
              <a:buNone/>
            </a:pPr>
            <a:r>
              <a:rPr lang="en-US" dirty="0" smtClean="0"/>
              <a:t>Why – because island make up </a:t>
            </a:r>
            <a:r>
              <a:rPr lang="en-US" baseline="0" dirty="0" smtClean="0"/>
              <a:t>less then 5% of earth’s land mass but 20% of all species are found there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But another critical fact is that many of these plants and animals - like the Socorro Mockingbird – are only found on islands, and often on only 1 island in the entire world. </a:t>
            </a:r>
            <a:r>
              <a:rPr lang="en-US" b="1" dirty="0" smtClean="0"/>
              <a:t>That’s called endemism or an endemic species</a:t>
            </a:r>
            <a:r>
              <a:rPr lang="en-US" dirty="0" smtClean="0"/>
              <a:t>. So</a:t>
            </a:r>
            <a:r>
              <a:rPr lang="en-US" baseline="0" dirty="0" smtClean="0"/>
              <a:t> if an endemic species is lost from the only island it can exist on, it is lost forever.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a:buFontTx/>
              <a:buNone/>
            </a:pPr>
            <a:r>
              <a:rPr lang="en-US" baseline="0" dirty="0" smtClean="0"/>
              <a:t>Let’s talk about Extinction</a:t>
            </a:r>
          </a:p>
          <a:p>
            <a:pPr marL="0" marR="0" indent="0" algn="l" defTabSz="914400" rtl="0" eaLnBrk="0" fontAlgn="base" latinLnBrk="0" hangingPunct="0">
              <a:lnSpc>
                <a:spcPct val="100000"/>
              </a:lnSpc>
              <a:spcBef>
                <a:spcPct val="30000"/>
              </a:spcBef>
              <a:spcAft>
                <a:spcPct val="0"/>
              </a:spcAft>
              <a:buClrTx/>
              <a:buSzTx/>
              <a:buFontTx/>
              <a:buChar char="-"/>
              <a:tabLst/>
              <a:defRPr/>
            </a:pPr>
            <a:r>
              <a:rPr lang="en-US" dirty="0" smtClean="0"/>
              <a:t>Most extinctions occur on islands! </a:t>
            </a:r>
            <a:r>
              <a:rPr lang="en-US" baseline="0" dirty="0" smtClean="0"/>
              <a:t>64% of all extinctions</a:t>
            </a:r>
          </a:p>
          <a:p>
            <a:pPr>
              <a:buFontTx/>
              <a:buChar char="-"/>
            </a:pPr>
            <a:r>
              <a:rPr lang="en-US" baseline="0" dirty="0" smtClean="0"/>
              <a:t>45% of all critically endangered on islands</a:t>
            </a:r>
          </a:p>
          <a:p>
            <a:pPr>
              <a:buFont typeface="Arial" pitchFamily="34" charset="0"/>
              <a:buNone/>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So, if we really want to protect the incredible diversity of plants and animals that have evolved over 100’s of millions of years from extinction, then we must </a:t>
            </a:r>
            <a:r>
              <a:rPr lang="en-US" b="1" dirty="0" smtClean="0"/>
              <a:t>focus on the place where the most</a:t>
            </a:r>
            <a:r>
              <a:rPr lang="en-US" b="1" baseline="0" dirty="0" smtClean="0"/>
              <a:t> biodiversity is, most extinctions are, and most critically endangered species – on </a:t>
            </a:r>
            <a:r>
              <a:rPr lang="en-US" b="1" dirty="0" smtClean="0"/>
              <a:t>islands</a:t>
            </a:r>
            <a:r>
              <a:rPr lang="en-US" dirty="0" smtClean="0"/>
              <a:t>.</a:t>
            </a:r>
          </a:p>
          <a:p>
            <a:pPr>
              <a:buFontTx/>
              <a:buNone/>
            </a:pPr>
            <a:endParaRPr lang="en-US" baseline="0" dirty="0" smtClean="0"/>
          </a:p>
          <a:p>
            <a:pPr>
              <a:buFontTx/>
              <a:buNone/>
            </a:pPr>
            <a:r>
              <a:rPr lang="en-US" baseline="0" dirty="0" smtClean="0"/>
              <a:t>SO – why are all these critically endangered species on islands, why are all these species going extinct?</a:t>
            </a:r>
            <a:endParaRPr lang="en-US" dirty="0" smtClean="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45E1DCD2-7F94-4B77-A042-09501E31799C}" type="slidenum">
              <a:rPr lang="en-US" smtClean="0"/>
              <a:pPr>
                <a:defRPr/>
              </a:pPr>
              <a:t>18</a:t>
            </a:fld>
            <a:endParaRPr lang="en-US" smtClean="0"/>
          </a:p>
        </p:txBody>
      </p:sp>
      <p:sp>
        <p:nvSpPr>
          <p:cNvPr id="29699" name="Rectangle 2"/>
          <p:cNvSpPr>
            <a:spLocks noGrp="1" noRot="1" noChangeAspect="1" noChangeArrowheads="1" noTextEdit="1"/>
          </p:cNvSpPr>
          <p:nvPr>
            <p:ph type="sldImg"/>
          </p:nvPr>
        </p:nvSpPr>
        <p:spPr>
          <a:xfrm>
            <a:off x="1143000" y="685800"/>
            <a:ext cx="4572000" cy="3429000"/>
          </a:xfrm>
          <a:ln/>
        </p:spPr>
      </p:sp>
      <p:sp>
        <p:nvSpPr>
          <p:cNvPr id="29700" name="Rectangle 3"/>
          <p:cNvSpPr>
            <a:spLocks noGrp="1" noChangeArrowheads="1"/>
          </p:cNvSpPr>
          <p:nvPr>
            <p:ph type="body" idx="1"/>
          </p:nvPr>
        </p:nvSpPr>
        <p:spPr>
          <a:noFill/>
          <a:ln/>
        </p:spPr>
        <p:txBody>
          <a:bodyPr/>
          <a:lstStyle/>
          <a:p>
            <a:pPr>
              <a:spcBef>
                <a:spcPct val="0"/>
              </a:spcBef>
              <a:buFont typeface="Wingdings" pitchFamily="2" charset="2"/>
              <a:buNone/>
            </a:pPr>
            <a:r>
              <a:rPr lang="en-US" dirty="0" smtClean="0">
                <a:solidFill>
                  <a:srgbClr val="FF0000"/>
                </a:solidFill>
              </a:rPr>
              <a:t>The main cause of animal extinctions on islands is introduced </a:t>
            </a:r>
            <a:r>
              <a:rPr lang="en-US" b="1" dirty="0" smtClean="0">
                <a:solidFill>
                  <a:srgbClr val="FF0000"/>
                </a:solidFill>
              </a:rPr>
              <a:t>vertebrates</a:t>
            </a:r>
            <a:r>
              <a:rPr lang="en-US" dirty="0" smtClean="0">
                <a:solidFill>
                  <a:srgbClr val="FF0000"/>
                </a:solidFill>
              </a:rPr>
              <a:t>. They directly and indirectly impact island</a:t>
            </a:r>
            <a:r>
              <a:rPr lang="en-US" baseline="0" dirty="0" smtClean="0">
                <a:solidFill>
                  <a:srgbClr val="FF0000"/>
                </a:solidFill>
              </a:rPr>
              <a:t> species through predation, competition for resources, and erosion.</a:t>
            </a:r>
            <a:endParaRPr lang="en-US" dirty="0" smtClean="0">
              <a:solidFill>
                <a:srgbClr val="FF0000"/>
              </a:solidFill>
            </a:endParaRPr>
          </a:p>
          <a:p>
            <a:pPr>
              <a:spcBef>
                <a:spcPct val="0"/>
              </a:spcBef>
              <a:buFont typeface="Wingdings" pitchFamily="2" charset="2"/>
              <a:buNone/>
            </a:pPr>
            <a:r>
              <a:rPr lang="en-US" sz="3200" b="1" dirty="0" smtClean="0">
                <a:solidFill>
                  <a:schemeClr val="bg1"/>
                </a:solidFill>
              </a:rPr>
              <a:t/>
            </a:r>
            <a:br>
              <a:rPr lang="en-US" sz="3200" b="1" dirty="0" smtClean="0">
                <a:solidFill>
                  <a:schemeClr val="bg1"/>
                </a:solidFill>
              </a:rPr>
            </a:br>
            <a:r>
              <a:rPr lang="en-US" dirty="0" smtClean="0"/>
              <a:t>We are in quite a dilemma – humans introduced these destructive animals to islands so, collectively, we are responsible for what’s happening today. </a:t>
            </a:r>
          </a:p>
          <a:p>
            <a:pPr>
              <a:spcBef>
                <a:spcPct val="0"/>
              </a:spcBef>
              <a:buFont typeface="Wingdings" pitchFamily="2" charset="2"/>
              <a:buNone/>
            </a:pPr>
            <a:r>
              <a:rPr lang="en-US" dirty="0" smtClean="0"/>
              <a:t> </a:t>
            </a:r>
          </a:p>
          <a:p>
            <a:pPr>
              <a:spcBef>
                <a:spcPct val="0"/>
              </a:spcBef>
              <a:buFontTx/>
              <a:buChar char="•"/>
            </a:pPr>
            <a:r>
              <a:rPr lang="en-US" dirty="0" smtClean="0"/>
              <a:t> If we do nothing, we leave in motion an accelerating catastrophe – species going extinct at a</a:t>
            </a:r>
            <a:r>
              <a:rPr lang="en-US" baseline="0" dirty="0" smtClean="0"/>
              <a:t> disproportionate</a:t>
            </a:r>
            <a:r>
              <a:rPr lang="en-US" dirty="0" smtClean="0"/>
              <a:t> rate</a:t>
            </a:r>
          </a:p>
          <a:p>
            <a:pPr>
              <a:spcBef>
                <a:spcPct val="0"/>
              </a:spcBef>
              <a:buFontTx/>
              <a:buChar char="•"/>
            </a:pPr>
            <a:endParaRPr lang="en-US" dirty="0" smtClean="0"/>
          </a:p>
          <a:p>
            <a:pPr>
              <a:spcBef>
                <a:spcPct val="0"/>
              </a:spcBef>
              <a:buFontTx/>
              <a:buChar char="•"/>
            </a:pPr>
            <a:r>
              <a:rPr lang="en-US" dirty="0" smtClean="0"/>
              <a:t>What can we do? </a:t>
            </a:r>
          </a:p>
          <a:p>
            <a:pPr>
              <a:spcBef>
                <a:spcPct val="0"/>
              </a:spcBef>
              <a:buFontTx/>
              <a:buChar char="•"/>
            </a:pPr>
            <a:endParaRPr lang="en-US" dirty="0" smtClean="0"/>
          </a:p>
          <a:p>
            <a:pPr>
              <a:spcBef>
                <a:spcPct val="0"/>
              </a:spcBef>
              <a:buFontTx/>
              <a:buChar char="•"/>
            </a:pPr>
            <a:r>
              <a:rPr lang="en-US" dirty="0" smtClean="0"/>
              <a:t>W</a:t>
            </a:r>
            <a:r>
              <a:rPr lang="en-US" b="1" dirty="0" smtClean="0"/>
              <a:t>e can remove invasive species from islands. </a:t>
            </a:r>
          </a:p>
          <a:p>
            <a:pPr>
              <a:spcBef>
                <a:spcPct val="0"/>
              </a:spcBef>
              <a:buFontTx/>
              <a:buChar char="•"/>
            </a:pPr>
            <a:r>
              <a:rPr lang="en-US" b="1" dirty="0" smtClean="0"/>
              <a:t>And we can</a:t>
            </a:r>
            <a:r>
              <a:rPr lang="en-US" b="1" baseline="0" dirty="0" smtClean="0"/>
              <a:t> prevent their return – or even the threat of initial invasion, through effective bio-security measures</a:t>
            </a:r>
          </a:p>
          <a:p>
            <a:pPr>
              <a:spcBef>
                <a:spcPct val="0"/>
              </a:spcBef>
              <a:buFontTx/>
              <a:buChar char="•"/>
            </a:pPr>
            <a:r>
              <a:rPr lang="en-US" dirty="0" smtClean="0"/>
              <a:t>This is what Island Conservation has been doing for the past 15 years, successfully,</a:t>
            </a:r>
            <a:r>
              <a:rPr lang="en-US" baseline="0" dirty="0" smtClean="0"/>
              <a:t> and with lasting impact</a:t>
            </a:r>
            <a:r>
              <a:rPr lang="en-US" dirty="0" smtClean="0"/>
              <a:t>.</a:t>
            </a:r>
          </a:p>
          <a:p>
            <a:pPr>
              <a:spcBef>
                <a:spcPct val="0"/>
              </a:spcBef>
              <a:buFont typeface="Wingdings" pitchFamily="2" charset="2"/>
              <a:buNone/>
            </a:pPr>
            <a:endParaRPr lang="en-US" dirty="0" smtClean="0">
              <a:solidFill>
                <a:srgbClr val="FF0000"/>
              </a:solidFill>
            </a:endParaRPr>
          </a:p>
          <a:p>
            <a:pPr>
              <a:spcBef>
                <a:spcPct val="0"/>
              </a:spcBef>
              <a:buFont typeface="Wingdings" pitchFamily="2" charset="2"/>
              <a:buNone/>
            </a:pPr>
            <a:endParaRPr lang="en-US" dirty="0" smtClean="0">
              <a:solidFill>
                <a:srgbClr val="FF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C95C7-718C-4470-8297-4C40E29383F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smtClean="0">
                <a:ln>
                  <a:noFill/>
                </a:ln>
                <a:solidFill>
                  <a:schemeClr val="tx2"/>
                </a:solidFill>
                <a:effectLst/>
                <a:uLnTx/>
                <a:uFillTx/>
                <a:latin typeface="Arial" charset="0"/>
                <a:ea typeface="+mn-ea"/>
                <a:cs typeface="+mn-cs"/>
              </a:rPr>
              <a:t>Also mention the San Nicolas Island </a:t>
            </a:r>
            <a:r>
              <a:rPr lang="en-US" dirty="0" smtClean="0"/>
              <a:t>Cat Eradication</a:t>
            </a:r>
            <a:r>
              <a:rPr lang="en-US" baseline="0" dirty="0" smtClean="0"/>
              <a:t> </a:t>
            </a:r>
            <a:r>
              <a:rPr kumimoji="0" lang="en-US" sz="1200" b="0" i="0" u="none" strike="noStrike" kern="1200" cap="none" spc="0" normalizeH="0" baseline="0" noProof="0" dirty="0" smtClean="0">
                <a:ln>
                  <a:noFill/>
                </a:ln>
                <a:solidFill>
                  <a:schemeClr val="tx2"/>
                </a:solidFill>
                <a:effectLst/>
                <a:uLnTx/>
                <a:uFillTx/>
                <a:latin typeface="Arial" charset="0"/>
                <a:ea typeface="+mn-ea"/>
                <a:cs typeface="+mn-cs"/>
              </a:rPr>
              <a:t>Project: </a:t>
            </a:r>
            <a:r>
              <a:rPr lang="en-US" dirty="0" smtClean="0"/>
              <a:t>Partners: Navy &amp; USFWS </a:t>
            </a:r>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C7D4BD-4B6B-421F-BA03-CF0E4E042366}" type="slidenum">
              <a:rPr lang="en-US"/>
              <a:pPr fontAlgn="base">
                <a:spcBef>
                  <a:spcPct val="0"/>
                </a:spcBef>
                <a:spcAft>
                  <a:spcPct val="0"/>
                </a:spcAft>
                <a:defRPr/>
              </a:pPr>
              <a:t>22</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54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dirty="0" smtClean="0"/>
              <a:t>ONE OF THE LARGER AND MORE COMPLEX PROJECTS THAT WE HAVE COMPLETED WAS ANACAPA ISLAND IN THE Channel Islands National Park.</a:t>
            </a:r>
          </a:p>
          <a:p>
            <a:pPr eaLnBrk="1" hangingPunct="1">
              <a:spcBef>
                <a:spcPct val="0"/>
              </a:spcBef>
            </a:pPr>
            <a:r>
              <a:rPr lang="en-US" dirty="0" smtClean="0"/>
              <a:t>ANACAPA INCLUDES 3 islets (East, Middle &amp; West) - over 296 ha</a:t>
            </a:r>
          </a:p>
          <a:p>
            <a:pPr eaLnBrk="1" hangingPunct="1">
              <a:spcBef>
                <a:spcPct val="0"/>
              </a:spcBef>
            </a:pPr>
            <a:r>
              <a:rPr lang="en-US" dirty="0" smtClean="0"/>
              <a:t>SEABIRD RESTORATION WAS THE TARGET, PARTICULARLY THE ENDANGERED XANTUS’ MURRELET</a:t>
            </a:r>
          </a:p>
          <a:p>
            <a:pPr eaLnBrk="1" hangingPunct="1">
              <a:spcBef>
                <a:spcPct val="0"/>
              </a:spcBef>
            </a:pPr>
            <a:r>
              <a:rPr lang="en-US" dirty="0" smtClean="0"/>
              <a:t>BLACK RATS WAS THE ALIEN</a:t>
            </a:r>
          </a:p>
          <a:p>
            <a:pPr eaLnBrk="1" hangingPunct="1">
              <a:spcBef>
                <a:spcPct val="0"/>
              </a:spcBef>
            </a:pPr>
            <a:r>
              <a:rPr lang="en-US" dirty="0" smtClean="0"/>
              <a:t>East island – Dec 2001</a:t>
            </a:r>
          </a:p>
          <a:p>
            <a:pPr eaLnBrk="1" hangingPunct="1">
              <a:spcBef>
                <a:spcPct val="0"/>
              </a:spcBef>
            </a:pPr>
            <a:r>
              <a:rPr lang="en-US" dirty="0" smtClean="0"/>
              <a:t>Middle &amp; West island – Nov 2002</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0A1077-8D7E-4B65-B4B3-6FA3625A44A8}" type="slidenum">
              <a:rPr lang="en-US"/>
              <a:pPr fontAlgn="base">
                <a:spcBef>
                  <a:spcPct val="0"/>
                </a:spcBef>
                <a:spcAft>
                  <a:spcPct val="0"/>
                </a:spcAft>
                <a:defRPr/>
              </a:pPr>
              <a:t>23</a:t>
            </a:fld>
            <a:endParaRPr 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CHALLENGES</a:t>
            </a:r>
          </a:p>
          <a:p>
            <a:pPr eaLnBrk="1" hangingPunct="1">
              <a:spcBef>
                <a:spcPct val="0"/>
              </a:spcBef>
            </a:pPr>
            <a:r>
              <a:rPr lang="en-US" smtClean="0"/>
              <a:t>THE PROJECT COMPRISED OF A NUMBER OF COMPONENT PARTS, AND THIS IS THE SAME FOR MOST ERADICATION PROJECTS. </a:t>
            </a:r>
          </a:p>
          <a:p>
            <a:pPr eaLnBrk="1" hangingPunct="1">
              <a:spcBef>
                <a:spcPct val="0"/>
              </a:spcBef>
            </a:pPr>
            <a:r>
              <a:rPr lang="en-US" smtClean="0"/>
              <a:t>Compliance issues include NEPA (National Environmental Policy Act), EIS (Environmental Impact Statement)</a:t>
            </a:r>
          </a:p>
          <a:p>
            <a:pPr eaLnBrk="1" hangingPunct="1">
              <a:spcBef>
                <a:spcPct val="0"/>
              </a:spcBef>
            </a:pPr>
            <a:r>
              <a:rPr lang="en-US" smtClean="0"/>
              <a:t>APPROPRIATE BAIT DELIVERY – TRIALS CONDUCTED</a:t>
            </a:r>
          </a:p>
          <a:p>
            <a:pPr eaLnBrk="1" hangingPunct="1">
              <a:spcBef>
                <a:spcPct val="0"/>
              </a:spcBef>
            </a:pPr>
            <a:r>
              <a:rPr lang="en-US" smtClean="0"/>
              <a:t>NON-TARGET SPECIES, ENDEMIC DEER MOUSE</a:t>
            </a:r>
          </a:p>
          <a:p>
            <a:pPr eaLnBrk="1" hangingPunct="1">
              <a:spcBef>
                <a:spcPct val="0"/>
              </a:spcBef>
            </a:pPr>
            <a:r>
              <a:rPr lang="en-US" smtClean="0"/>
              <a:t>RESPONDING TO ANIMAL RIGHTS ACTIVITISTS.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F13E94-8E23-4867-85FE-B3F8353F9FAC}" type="slidenum">
              <a:rPr lang="en-US"/>
              <a:pPr fontAlgn="base">
                <a:spcBef>
                  <a:spcPct val="0"/>
                </a:spcBef>
                <a:spcAft>
                  <a:spcPct val="0"/>
                </a:spcAft>
                <a:defRPr/>
              </a:pPr>
              <a:t>24</a:t>
            </a:fld>
            <a:endParaRPr lang="en-US"/>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0EB8CB-3769-472F-BA75-2D51885581FC}" type="slidenum">
              <a:rPr lang="en-US"/>
              <a:pPr fontAlgn="base">
                <a:spcBef>
                  <a:spcPct val="0"/>
                </a:spcBef>
                <a:spcAft>
                  <a:spcPct val="0"/>
                </a:spcAft>
                <a:defRPr/>
              </a:pPr>
              <a:t>28</a:t>
            </a:fld>
            <a:endParaRPr lang="en-US"/>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In just one year following the eradication, XAMU demonstrated SIGNIFICANT recovery. </a:t>
            </a:r>
          </a:p>
          <a:p>
            <a:pPr eaLnBrk="1" hangingPunct="1">
              <a:spcBef>
                <a:spcPct val="0"/>
              </a:spcBef>
            </a:pPr>
            <a:r>
              <a:rPr lang="en-US" smtClean="0"/>
              <a:t>Within 4 months, 2 Cassin’s auklets nests found with 2 downy chicks, never recorded from the island before &amp; highly susceptible to rats.  </a:t>
            </a:r>
          </a:p>
          <a:p>
            <a:pPr eaLnBrk="1" hangingPunct="1">
              <a:spcBef>
                <a:spcPct val="0"/>
              </a:spcBef>
            </a:pPr>
            <a:r>
              <a:rPr lang="en-US" smtClean="0"/>
              <a:t>East island – Dec 2001</a:t>
            </a:r>
          </a:p>
          <a:p>
            <a:pPr eaLnBrk="1" hangingPunct="1">
              <a:spcBef>
                <a:spcPct val="0"/>
              </a:spcBef>
            </a:pPr>
            <a:r>
              <a:rPr lang="en-US" smtClean="0"/>
              <a:t>Middle &amp; West island – Nov 2002</a:t>
            </a:r>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Preliminary scoping trip:</a:t>
            </a:r>
            <a:r>
              <a:rPr lang="en-US" baseline="0" dirty="0" smtClean="0"/>
              <a:t> evaluate feasibility &amp; logistics, undertook some preliminary trials</a:t>
            </a:r>
            <a:endParaRPr lang="en-US" dirty="0"/>
          </a:p>
        </p:txBody>
      </p:sp>
      <p:sp>
        <p:nvSpPr>
          <p:cNvPr id="4" name="Slide Number Placeholder 3"/>
          <p:cNvSpPr>
            <a:spLocks noGrp="1"/>
          </p:cNvSpPr>
          <p:nvPr>
            <p:ph type="sldNum" sz="quarter" idx="10"/>
          </p:nvPr>
        </p:nvSpPr>
        <p:spPr/>
        <p:txBody>
          <a:bodyPr/>
          <a:lstStyle/>
          <a:p>
            <a:fld id="{0B2C95C7-718C-4470-8297-4C40E29383F3}"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miter lim="800000"/>
            <a:headEnd/>
            <a:tailEnd/>
          </a:ln>
        </p:spPr>
        <p:txBody>
          <a:bodyPr/>
          <a:lstStyle/>
          <a:p>
            <a:fld id="{4E9207FD-030C-4256-A30A-370950A7DD43}" type="slidenum">
              <a:rPr lang="en-US" smtClean="0"/>
              <a:pPr/>
              <a:t>33</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lnSpc>
                <a:spcPct val="150000"/>
              </a:lnSpc>
            </a:pPr>
            <a:r>
              <a:rPr lang="en-US" sz="2800" dirty="0" smtClean="0"/>
              <a:t>Non-target Trial Results</a:t>
            </a:r>
          </a:p>
          <a:p>
            <a:pPr lvl="0">
              <a:lnSpc>
                <a:spcPct val="150000"/>
              </a:lnSpc>
            </a:pPr>
            <a:r>
              <a:rPr lang="en-US" sz="1400" dirty="0" smtClean="0"/>
              <a:t>Gull #s in Nov. highly variable: 500 - 4,000/day;   &gt; 15,000 in Dec.</a:t>
            </a:r>
          </a:p>
          <a:p>
            <a:pPr lvl="0">
              <a:lnSpc>
                <a:spcPct val="150000"/>
              </a:lnSpc>
            </a:pPr>
            <a:r>
              <a:rPr lang="en-US" sz="1400" dirty="0" smtClean="0"/>
              <a:t>S</a:t>
            </a:r>
            <a:r>
              <a:rPr lang="x-none" sz="1400" smtClean="0"/>
              <a:t>econdary exposure to raptors, ravens and gulls </a:t>
            </a:r>
            <a:r>
              <a:rPr lang="en-US" sz="1400" dirty="0" smtClean="0"/>
              <a:t>could occur</a:t>
            </a:r>
          </a:p>
          <a:p>
            <a:pPr lvl="0">
              <a:lnSpc>
                <a:spcPct val="150000"/>
              </a:lnSpc>
            </a:pPr>
            <a:r>
              <a:rPr lang="en-US" sz="1400" dirty="0" smtClean="0"/>
              <a:t>Raptor m</a:t>
            </a:r>
            <a:r>
              <a:rPr lang="x-none" sz="1400" smtClean="0"/>
              <a:t>itigation to </a:t>
            </a:r>
            <a:r>
              <a:rPr lang="en-US" sz="1400" dirty="0" smtClean="0"/>
              <a:t>reduce</a:t>
            </a:r>
            <a:r>
              <a:rPr lang="x-none" sz="1400" smtClean="0"/>
              <a:t> scavenging</a:t>
            </a:r>
            <a:r>
              <a:rPr lang="en-US" sz="1400" dirty="0" smtClean="0"/>
              <a:t>/</a:t>
            </a:r>
            <a:r>
              <a:rPr lang="x-none" sz="1400" smtClean="0"/>
              <a:t>predation</a:t>
            </a:r>
            <a:r>
              <a:rPr lang="en-US" sz="1400" dirty="0" smtClean="0"/>
              <a:t>: capture &amp; hold</a:t>
            </a:r>
            <a:r>
              <a:rPr lang="x-none" sz="1400" smtClean="0"/>
              <a:t>.  </a:t>
            </a:r>
            <a:endParaRPr lang="en-US" sz="1400" dirty="0" smtClean="0"/>
          </a:p>
          <a:p>
            <a:pPr>
              <a:lnSpc>
                <a:spcPct val="150000"/>
              </a:lnSpc>
            </a:pPr>
            <a:r>
              <a:rPr lang="x-none" sz="1400" smtClean="0"/>
              <a:t>25D w</a:t>
            </a:r>
            <a:r>
              <a:rPr lang="en-US" sz="1400" dirty="0" smtClean="0"/>
              <a:t>ill</a:t>
            </a:r>
            <a:r>
              <a:rPr lang="x-none" sz="1400" smtClean="0"/>
              <a:t> degrade after several rain events</a:t>
            </a:r>
            <a:r>
              <a:rPr lang="en-US" sz="1400" dirty="0" smtClean="0"/>
              <a:t>, but not just one</a:t>
            </a:r>
            <a:r>
              <a:rPr lang="x-none" sz="1400" smtClean="0"/>
              <a:t> </a:t>
            </a:r>
            <a:endParaRPr lang="en-US" sz="1400" dirty="0" smtClean="0"/>
          </a:p>
          <a:p>
            <a:pPr>
              <a:lnSpc>
                <a:spcPct val="150000"/>
              </a:lnSpc>
            </a:pPr>
            <a:r>
              <a:rPr lang="en-US" sz="1400" dirty="0" smtClean="0"/>
              <a:t>Gull hazing techniques need to be developed and tested</a:t>
            </a:r>
          </a:p>
          <a:p>
            <a:pPr>
              <a:lnSpc>
                <a:spcPct val="150000"/>
              </a:lnSpc>
            </a:pPr>
            <a:endParaRPr lang="en-US" sz="1400" dirty="0" smtClean="0"/>
          </a:p>
          <a:p>
            <a:pPr>
              <a:lnSpc>
                <a:spcPct val="150000"/>
              </a:lnSpc>
            </a:pPr>
            <a:r>
              <a:rPr lang="en-US" sz="1400" dirty="0" smtClean="0"/>
              <a:t>N</a:t>
            </a:r>
            <a:r>
              <a:rPr lang="x-none" sz="1400" smtClean="0"/>
              <a:t>o exposure to the biomarker was observed in Farallon </a:t>
            </a:r>
            <a:r>
              <a:rPr lang="en-US" sz="1400" dirty="0" smtClean="0"/>
              <a:t>arboreal </a:t>
            </a:r>
            <a:r>
              <a:rPr lang="x-none" sz="1400" smtClean="0"/>
              <a:t>salamanders</a:t>
            </a:r>
            <a:r>
              <a:rPr lang="en-US" sz="1400" dirty="0" smtClean="0"/>
              <a:t>, but sample size/duration was small</a:t>
            </a:r>
            <a:r>
              <a:rPr lang="x-none" sz="1400" smtClean="0"/>
              <a:t> </a:t>
            </a:r>
            <a:endParaRPr lang="en-US" sz="1400" dirty="0" smtClean="0"/>
          </a:p>
          <a:p>
            <a:pPr lvl="0">
              <a:lnSpc>
                <a:spcPct val="150000"/>
              </a:lnSpc>
            </a:pPr>
            <a:endParaRPr lang="en-US" sz="1400" dirty="0" smtClean="0"/>
          </a:p>
          <a:p>
            <a:pPr lvl="0">
              <a:lnSpc>
                <a:spcPct val="150000"/>
              </a:lnSpc>
            </a:pPr>
            <a:endParaRPr lang="en-US" sz="1400" dirty="0" smtClean="0"/>
          </a:p>
          <a:p>
            <a:pPr lvl="0">
              <a:lnSpc>
                <a:spcPct val="150000"/>
              </a:lnSpc>
            </a:pPr>
            <a:endParaRPr lang="en-US" sz="1400"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lnSpc>
                <a:spcPct val="150000"/>
              </a:lnSpc>
            </a:pPr>
            <a:r>
              <a:rPr lang="en-US" dirty="0" smtClean="0"/>
              <a:t>C</a:t>
            </a:r>
            <a:r>
              <a:rPr lang="x-none" smtClean="0"/>
              <a:t>aves, coves</a:t>
            </a:r>
            <a:r>
              <a:rPr lang="en-US" dirty="0" smtClean="0"/>
              <a:t>, </a:t>
            </a:r>
            <a:r>
              <a:rPr lang="x-none" smtClean="0"/>
              <a:t>slopes </a:t>
            </a:r>
            <a:r>
              <a:rPr lang="en-US" dirty="0" smtClean="0"/>
              <a:t>and roosts will</a:t>
            </a:r>
            <a:r>
              <a:rPr lang="x-none" smtClean="0"/>
              <a:t> require special bait treatments</a:t>
            </a:r>
            <a:endParaRPr lang="en-US" dirty="0" smtClean="0"/>
          </a:p>
          <a:p>
            <a:pPr lvl="0">
              <a:lnSpc>
                <a:spcPct val="150000"/>
              </a:lnSpc>
            </a:pPr>
            <a:r>
              <a:rPr lang="en-US" dirty="0" smtClean="0"/>
              <a:t>A</a:t>
            </a:r>
            <a:r>
              <a:rPr lang="x-none" smtClean="0"/>
              <a:t>ccess to islands</a:t>
            </a:r>
            <a:r>
              <a:rPr lang="en-US" dirty="0" smtClean="0"/>
              <a:t> &amp; </a:t>
            </a:r>
            <a:r>
              <a:rPr lang="x-none" smtClean="0"/>
              <a:t>islets will need to take into account logistics, wind, waves, tides, weather, and presence of marine mammals.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smtClean="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93D566F1-DA57-49DE-AA93-557F8E50A229}" type="slidenum">
              <a:rPr lang="en-US" smtClean="0"/>
              <a:pPr/>
              <a:t>8</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r>
              <a:rPr lang="en-US" dirty="0" smtClean="0"/>
              <a:t>IMPACTS</a:t>
            </a:r>
            <a:r>
              <a:rPr lang="en-US" baseline="0" dirty="0" smtClean="0"/>
              <a:t> OF INVASIVE HOUSE MICE</a:t>
            </a:r>
          </a:p>
          <a:p>
            <a:pPr eaLnBrk="1" hangingPunct="1"/>
            <a:endParaRPr lang="en-US" dirty="0" smtClean="0"/>
          </a:p>
          <a:p>
            <a:pPr eaLnBrk="1" hangingPunct="1"/>
            <a:r>
              <a:rPr lang="en-US" dirty="0" smtClean="0"/>
              <a:t>Use </a:t>
            </a:r>
            <a:r>
              <a:rPr lang="en-US" dirty="0" err="1" smtClean="0"/>
              <a:t>Farallons</a:t>
            </a:r>
            <a:r>
              <a:rPr lang="en-US" dirty="0" smtClean="0"/>
              <a:t> as an example of plant impacts</a:t>
            </a:r>
          </a:p>
          <a:p>
            <a:pPr eaLnBrk="1" hangingPunct="1"/>
            <a:r>
              <a:rPr lang="en-US" dirty="0" err="1" smtClean="0"/>
              <a:t>Herbivory</a:t>
            </a:r>
            <a:r>
              <a:rPr lang="en-US" dirty="0" smtClean="0"/>
              <a:t> on </a:t>
            </a:r>
            <a:r>
              <a:rPr lang="en-US" dirty="0" err="1" smtClean="0"/>
              <a:t>Farallon</a:t>
            </a:r>
            <a:r>
              <a:rPr lang="en-US" dirty="0" smtClean="0"/>
              <a:t> Weed</a:t>
            </a:r>
          </a:p>
          <a:p>
            <a:pPr eaLnBrk="1" hangingPunct="1"/>
            <a:r>
              <a:rPr lang="en-US" dirty="0" smtClean="0"/>
              <a:t>	(dominant native plant)</a:t>
            </a:r>
          </a:p>
          <a:p>
            <a:pPr eaLnBrk="1" hangingPunct="1"/>
            <a:endParaRPr lang="en-US" dirty="0" smtClean="0"/>
          </a:p>
          <a:p>
            <a:pPr eaLnBrk="1" hangingPunct="1"/>
            <a:r>
              <a:rPr lang="en-US" dirty="0" smtClean="0"/>
              <a:t>Non-native seed dispersal</a:t>
            </a:r>
          </a:p>
          <a:p>
            <a:pPr eaLnBrk="1" hangingPunct="1"/>
            <a:endParaRPr lang="en-US" dirty="0" smtClean="0"/>
          </a:p>
          <a:p>
            <a:pPr eaLnBrk="1" hangingPunct="1"/>
            <a:r>
              <a:rPr lang="en-US" dirty="0" smtClean="0"/>
              <a:t>Increase in non-native plant cover </a:t>
            </a:r>
            <a:r>
              <a:rPr lang="en-US" dirty="0" smtClean="0">
                <a:cs typeface="Arial" charset="0"/>
              </a:rPr>
              <a:t>→ </a:t>
            </a:r>
            <a:r>
              <a:rPr lang="en-US" dirty="0" smtClean="0"/>
              <a:t>Decrease in nest site quality for burrowing seabirds (auklets, storm-petrels)</a:t>
            </a:r>
          </a:p>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endParaRPr lang="en-US" dirty="0"/>
          </a:p>
        </p:txBody>
      </p:sp>
      <p:sp>
        <p:nvSpPr>
          <p:cNvPr id="19" name="Footer Placeholder 18"/>
          <p:cNvSpPr>
            <a:spLocks noGrp="1"/>
          </p:cNvSpPr>
          <p:nvPr>
            <p:ph type="ftr" sz="quarter" idx="11"/>
          </p:nvPr>
        </p:nvSpPr>
        <p:spPr/>
        <p:txBody>
          <a:bodyPr/>
          <a:lstStyle/>
          <a:p>
            <a:pPr>
              <a:defRPr/>
            </a:pPr>
            <a:endParaRPr lang="en-US" dirty="0"/>
          </a:p>
        </p:txBody>
      </p:sp>
      <p:sp>
        <p:nvSpPr>
          <p:cNvPr id="27" name="Slide Number Placeholder 26"/>
          <p:cNvSpPr>
            <a:spLocks noGrp="1"/>
          </p:cNvSpPr>
          <p:nvPr>
            <p:ph type="sldNum" sz="quarter" idx="12"/>
          </p:nvPr>
        </p:nvSpPr>
        <p:spPr/>
        <p:txBody>
          <a:bodyPr/>
          <a:lstStyle/>
          <a:p>
            <a:pPr>
              <a:defRPr/>
            </a:pPr>
            <a:fld id="{A1786A09-A32E-4FC4-A787-4C51D99D16EF}" type="slidenum">
              <a:rPr lang="en-US" smtClean="0"/>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2DD88286-3A0E-4C11-BC9B-27FFC964F489}"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33912F2-3108-49BA-888D-8E1094D1EF2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541964F6-039C-4864-B1F9-B5A6879510EF}"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E2CA29CC-C402-47F3-933A-5F5422D150BE}" type="slidenum">
              <a:rPr lang="en-US" smtClean="0"/>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E57718E-EE56-40A8-9D2A-D8996CC5B70D}"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D203389E-C5B8-4A0D-BFEB-90F3AC9C0BE3}"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B76C63F5-2700-4062-8952-218CA7912B38}"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ED9743EA-D651-4A8B-8FB7-D34CE71E698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629190EB-7D21-4015-BB4B-7C2680F3056F}"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pPr>
              <a:defRPr/>
            </a:pPr>
            <a:fld id="{D7F87202-B963-4AD2-917D-A95582D19475}" type="slidenum">
              <a:rPr lang="en-US" smtClean="0"/>
              <a:pPr>
                <a:defRPr/>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B4F31B09-6FEA-49A3-BB46-CF167B27A998}" type="slidenum">
              <a:rPr lang="en-US" smtClean="0"/>
              <a:pPr>
                <a:defRPr/>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9.jpe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notesSlide" Target="../notesSlides/notesSlide17.xml"/><Relationship Id="rId7"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3.png"/><Relationship Id="rId5" Type="http://schemas.openxmlformats.org/officeDocument/2006/relationships/oleObject" Target="../embeddings/Microsoft_Excel_97-2003_Worksheet1.xls"/><Relationship Id="rId4" Type="http://schemas.openxmlformats.org/officeDocument/2006/relationships/oleObject" Target="../embeddings/oleObject2.bin"/><Relationship Id="rId9"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emf"/><Relationship Id="rId4" Type="http://schemas.openxmlformats.org/officeDocument/2006/relationships/image" Target="../media/image5.jpeg"/><Relationship Id="rId9"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jpeg"/></Relationships>
</file>

<file path=ppt/slides/_rels/slide2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23.xml"/><Relationship Id="rId7" Type="http://schemas.openxmlformats.org/officeDocument/2006/relationships/image" Target="../media/image58.jpeg"/><Relationship Id="rId12"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7.jpeg"/><Relationship Id="rId11" Type="http://schemas.openxmlformats.org/officeDocument/2006/relationships/image" Target="../media/image51.png"/><Relationship Id="rId5" Type="http://schemas.openxmlformats.org/officeDocument/2006/relationships/image" Target="../media/image56.png"/><Relationship Id="rId10" Type="http://schemas.openxmlformats.org/officeDocument/2006/relationships/image" Target="../media/image60.png"/><Relationship Id="rId4" Type="http://schemas.openxmlformats.org/officeDocument/2006/relationships/oleObject" Target="../embeddings/oleObject3.bin"/><Relationship Id="rId9" Type="http://schemas.openxmlformats.org/officeDocument/2006/relationships/image" Target="../media/image59.jpeg"/></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61.jpeg"/><Relationship Id="rId7"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62.jpe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4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6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descr="DSCN2026"/>
          <p:cNvPicPr>
            <a:picLocks noChangeAspect="1" noChangeArrowheads="1"/>
          </p:cNvPicPr>
          <p:nvPr/>
        </p:nvPicPr>
        <p:blipFill>
          <a:blip r:embed="rId3" cstate="screen">
            <a:lum contrast="2000"/>
          </a:blip>
          <a:srcRect/>
          <a:stretch>
            <a:fillRect/>
          </a:stretch>
        </p:blipFill>
        <p:spPr bwMode="auto">
          <a:xfrm>
            <a:off x="1676400" y="2057400"/>
            <a:ext cx="5889682" cy="4378490"/>
          </a:xfrm>
          <a:prstGeom prst="rect">
            <a:avLst/>
          </a:prstGeom>
          <a:ln>
            <a:noFill/>
          </a:ln>
          <a:effectLst>
            <a:outerShdw blurRad="292100" dist="139700" dir="2700000" algn="tl" rotWithShape="0">
              <a:srgbClr val="333333">
                <a:alpha val="65000"/>
              </a:srgbClr>
            </a:outerShdw>
          </a:effectLst>
        </p:spPr>
      </p:pic>
      <p:sp>
        <p:nvSpPr>
          <p:cNvPr id="7" name="Title 6"/>
          <p:cNvSpPr>
            <a:spLocks noGrp="1"/>
          </p:cNvSpPr>
          <p:nvPr>
            <p:ph type="ctrTitle"/>
          </p:nvPr>
        </p:nvSpPr>
        <p:spPr>
          <a:xfrm>
            <a:off x="685800" y="609600"/>
            <a:ext cx="7851648" cy="1295400"/>
          </a:xfrm>
        </p:spPr>
        <p:txBody>
          <a:bodyPr>
            <a:normAutofit/>
          </a:bodyPr>
          <a:lstStyle/>
          <a:p>
            <a:pPr algn="ctr"/>
            <a:r>
              <a:rPr lang="en-US" sz="4000" dirty="0" smtClean="0">
                <a:solidFill>
                  <a:schemeClr val="tx1"/>
                </a:solidFill>
                <a:effectLst/>
              </a:rPr>
              <a:t>Restoring the South Farallon Islands </a:t>
            </a:r>
            <a:br>
              <a:rPr lang="en-US" sz="4000" dirty="0" smtClean="0">
                <a:solidFill>
                  <a:schemeClr val="tx1"/>
                </a:solidFill>
                <a:effectLst/>
              </a:rPr>
            </a:br>
            <a:r>
              <a:rPr lang="en-US" sz="4000" dirty="0" smtClean="0">
                <a:solidFill>
                  <a:schemeClr val="tx1"/>
                </a:solidFill>
                <a:effectLst/>
              </a:rPr>
              <a:t>by Removing Invasive House Mice</a:t>
            </a:r>
            <a:endParaRPr lang="en-US" sz="4000" dirty="0">
              <a:solidFill>
                <a:schemeClr val="tx1"/>
              </a:solidFill>
              <a:effectLst/>
            </a:endParaRPr>
          </a:p>
        </p:txBody>
      </p:sp>
      <p:pic>
        <p:nvPicPr>
          <p:cNvPr id="11" name="Picture 12" descr="fws"/>
          <p:cNvPicPr>
            <a:picLocks noChangeAspect="1" noChangeArrowheads="1"/>
          </p:cNvPicPr>
          <p:nvPr/>
        </p:nvPicPr>
        <p:blipFill>
          <a:blip r:embed="rId4" cstate="screen">
            <a:clrChange>
              <a:clrFrom>
                <a:srgbClr val="E91514"/>
              </a:clrFrom>
              <a:clrTo>
                <a:srgbClr val="E91514">
                  <a:alpha val="0"/>
                </a:srgbClr>
              </a:clrTo>
            </a:clrChange>
          </a:blip>
          <a:srcRect/>
          <a:stretch>
            <a:fillRect/>
          </a:stretch>
        </p:blipFill>
        <p:spPr bwMode="auto">
          <a:xfrm>
            <a:off x="6400800" y="5715000"/>
            <a:ext cx="1139825" cy="659671"/>
          </a:xfrm>
          <a:prstGeom prst="rect">
            <a:avLst/>
          </a:prstGeom>
          <a:noFill/>
          <a:ln w="9525">
            <a:noFill/>
            <a:miter lim="800000"/>
            <a:headEnd/>
            <a:tailEnd/>
          </a:ln>
        </p:spPr>
      </p:pic>
      <p:sp>
        <p:nvSpPr>
          <p:cNvPr id="5" name="TextBox 4"/>
          <p:cNvSpPr txBox="1"/>
          <p:nvPr/>
        </p:nvSpPr>
        <p:spPr>
          <a:xfrm>
            <a:off x="2133600" y="2133601"/>
            <a:ext cx="4800600" cy="461665"/>
          </a:xfrm>
          <a:prstGeom prst="rect">
            <a:avLst/>
          </a:prstGeom>
          <a:noFill/>
        </p:spPr>
        <p:txBody>
          <a:bodyPr wrap="square" rtlCol="0">
            <a:spAutoFit/>
          </a:bodyPr>
          <a:lstStyle/>
          <a:p>
            <a:r>
              <a:rPr lang="en-US" sz="2400" dirty="0" smtClean="0">
                <a:solidFill>
                  <a:schemeClr val="bg1"/>
                </a:solidFill>
              </a:rPr>
              <a:t>Farallon National Wildlife Refuge</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5" descr="Picture2"/>
          <p:cNvPicPr>
            <a:picLocks noChangeAspect="1" noChangeArrowheads="1"/>
          </p:cNvPicPr>
          <p:nvPr/>
        </p:nvPicPr>
        <p:blipFill>
          <a:blip r:embed="rId3" cstate="screen"/>
          <a:srcRect/>
          <a:stretch>
            <a:fillRect/>
          </a:stretch>
        </p:blipFill>
        <p:spPr bwMode="auto">
          <a:xfrm>
            <a:off x="1447800" y="1600200"/>
            <a:ext cx="5995916" cy="4513780"/>
          </a:xfrm>
          <a:prstGeom prst="rect">
            <a:avLst/>
          </a:prstGeom>
          <a:noFill/>
          <a:ln w="9525">
            <a:noFill/>
            <a:miter lim="800000"/>
            <a:headEnd/>
            <a:tailEnd/>
          </a:ln>
        </p:spPr>
      </p:pic>
      <p:sp>
        <p:nvSpPr>
          <p:cNvPr id="13315" name="Text Box 7"/>
          <p:cNvSpPr txBox="1">
            <a:spLocks noChangeArrowheads="1"/>
          </p:cNvSpPr>
          <p:nvPr/>
        </p:nvSpPr>
        <p:spPr bwMode="auto">
          <a:xfrm>
            <a:off x="0" y="99060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err="1">
                <a:latin typeface="+mj-lt"/>
              </a:rPr>
              <a:t>Farallon</a:t>
            </a:r>
            <a:r>
              <a:rPr lang="en-US" sz="2800" b="1" dirty="0">
                <a:latin typeface="+mj-lt"/>
              </a:rPr>
              <a:t> </a:t>
            </a:r>
            <a:r>
              <a:rPr lang="en-US" sz="2800" b="1" dirty="0" smtClean="0">
                <a:latin typeface="+mj-lt"/>
              </a:rPr>
              <a:t>House Mouse Population Cycle</a:t>
            </a:r>
            <a:endParaRPr lang="en-US" sz="2800" b="1" dirty="0">
              <a:latin typeface="+mj-lt"/>
            </a:endParaRPr>
          </a:p>
        </p:txBody>
      </p:sp>
      <p:sp>
        <p:nvSpPr>
          <p:cNvPr id="13316" name="Rectangle 8" descr="Dark downward diagonal"/>
          <p:cNvSpPr>
            <a:spLocks noChangeArrowheads="1"/>
          </p:cNvSpPr>
          <p:nvPr/>
        </p:nvSpPr>
        <p:spPr bwMode="auto">
          <a:xfrm>
            <a:off x="5715000" y="1676400"/>
            <a:ext cx="1676400" cy="3886200"/>
          </a:xfrm>
          <a:prstGeom prst="rect">
            <a:avLst/>
          </a:prstGeom>
          <a:noFill/>
          <a:ln w="9525">
            <a:noFill/>
            <a:miter lim="800000"/>
            <a:headEnd/>
            <a:tailEnd/>
          </a:ln>
          <a:effectLst/>
        </p:spPr>
        <p:txBody>
          <a:bodyPr wrap="none" anchor="ctr"/>
          <a:lstStyle/>
          <a:p>
            <a:endParaRPr lang="en-US"/>
          </a:p>
        </p:txBody>
      </p:sp>
      <p:sp>
        <p:nvSpPr>
          <p:cNvPr id="13317" name="Line 19"/>
          <p:cNvSpPr>
            <a:spLocks noChangeShapeType="1"/>
          </p:cNvSpPr>
          <p:nvPr/>
        </p:nvSpPr>
        <p:spPr bwMode="auto">
          <a:xfrm>
            <a:off x="2362200" y="5334000"/>
            <a:ext cx="2819400" cy="0"/>
          </a:xfrm>
          <a:prstGeom prst="line">
            <a:avLst/>
          </a:prstGeom>
          <a:noFill/>
          <a:ln w="9525">
            <a:noFill/>
            <a:round/>
            <a:headEnd/>
            <a:tailEnd type="triangle" w="med" len="med"/>
          </a:ln>
          <a:effectLst/>
        </p:spPr>
        <p:txBody>
          <a:bodyPr>
            <a:spAutoFit/>
          </a:bodyPr>
          <a:lstStyle/>
          <a:p>
            <a:endParaRPr lang="en-US"/>
          </a:p>
        </p:txBody>
      </p:sp>
      <p:sp>
        <p:nvSpPr>
          <p:cNvPr id="7" name="Rectangle 6"/>
          <p:cNvSpPr/>
          <p:nvPr/>
        </p:nvSpPr>
        <p:spPr>
          <a:xfrm>
            <a:off x="1676400" y="6096000"/>
            <a:ext cx="6019800" cy="461665"/>
          </a:xfrm>
          <a:prstGeom prst="rect">
            <a:avLst/>
          </a:prstGeom>
        </p:spPr>
        <p:txBody>
          <a:bodyPr wrap="square">
            <a:spAutoFit/>
          </a:bodyPr>
          <a:lstStyle/>
          <a:p>
            <a:pPr algn="ctr">
              <a:spcBef>
                <a:spcPct val="50000"/>
              </a:spcBef>
            </a:pPr>
            <a:r>
              <a:rPr lang="en-US" sz="2400" b="1" dirty="0" smtClean="0">
                <a:latin typeface="+mn-lt"/>
              </a:rPr>
              <a:t>(mouse trap success by month)</a:t>
            </a:r>
            <a:endParaRPr lang="en-US" sz="2400" b="1" dirty="0">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SEFI BUOW"/>
          <p:cNvPicPr>
            <a:picLocks noChangeAspect="1" noChangeArrowheads="1"/>
          </p:cNvPicPr>
          <p:nvPr/>
        </p:nvPicPr>
        <p:blipFill>
          <a:blip r:embed="rId3" cstate="screen"/>
          <a:srcRect/>
          <a:stretch>
            <a:fillRect/>
          </a:stretch>
        </p:blipFill>
        <p:spPr bwMode="auto">
          <a:xfrm>
            <a:off x="533400" y="1249661"/>
            <a:ext cx="3200400" cy="2673291"/>
          </a:xfrm>
          <a:prstGeom prst="rect">
            <a:avLst/>
          </a:prstGeom>
          <a:ln>
            <a:noFill/>
          </a:ln>
          <a:effectLst>
            <a:outerShdw blurRad="292100" dist="139700" dir="2700000" algn="tl" rotWithShape="0">
              <a:srgbClr val="333333">
                <a:alpha val="65000"/>
              </a:srgbClr>
            </a:outerShdw>
          </a:effectLst>
        </p:spPr>
      </p:pic>
      <p:pic>
        <p:nvPicPr>
          <p:cNvPr id="12291" name="Picture 4" descr="PetelWings"/>
          <p:cNvPicPr>
            <a:picLocks noChangeAspect="1" noChangeArrowheads="1"/>
          </p:cNvPicPr>
          <p:nvPr/>
        </p:nvPicPr>
        <p:blipFill>
          <a:blip r:embed="rId4" cstate="screen"/>
          <a:srcRect/>
          <a:stretch>
            <a:fillRect/>
          </a:stretch>
        </p:blipFill>
        <p:spPr bwMode="auto">
          <a:xfrm>
            <a:off x="4572000" y="1905000"/>
            <a:ext cx="4111558" cy="3275309"/>
          </a:xfrm>
          <a:prstGeom prst="rect">
            <a:avLst/>
          </a:prstGeom>
          <a:ln>
            <a:noFill/>
          </a:ln>
          <a:effectLst>
            <a:outerShdw blurRad="292100" dist="139700" dir="2700000" algn="tl" rotWithShape="0">
              <a:srgbClr val="333333">
                <a:alpha val="65000"/>
              </a:srgbClr>
            </a:outerShdw>
          </a:effectLst>
        </p:spPr>
      </p:pic>
      <p:sp>
        <p:nvSpPr>
          <p:cNvPr id="12292" name="TextBox 3"/>
          <p:cNvSpPr txBox="1">
            <a:spLocks noChangeArrowheads="1"/>
          </p:cNvSpPr>
          <p:nvPr/>
        </p:nvSpPr>
        <p:spPr bwMode="auto">
          <a:xfrm>
            <a:off x="838200" y="762000"/>
            <a:ext cx="2354362" cy="523220"/>
          </a:xfrm>
          <a:prstGeom prst="rect">
            <a:avLst/>
          </a:prstGeom>
          <a:noFill/>
          <a:ln w="9525">
            <a:noFill/>
            <a:miter lim="800000"/>
            <a:headEnd/>
            <a:tailEnd/>
          </a:ln>
        </p:spPr>
        <p:txBody>
          <a:bodyPr wrap="none">
            <a:spAutoFit/>
          </a:bodyPr>
          <a:lstStyle/>
          <a:p>
            <a:r>
              <a:rPr lang="en-US" sz="2800" dirty="0">
                <a:latin typeface="+mj-lt"/>
              </a:rPr>
              <a:t>Burrowing Owl</a:t>
            </a:r>
          </a:p>
        </p:txBody>
      </p:sp>
      <p:sp>
        <p:nvSpPr>
          <p:cNvPr id="12293" name="TextBox 4"/>
          <p:cNvSpPr txBox="1">
            <a:spLocks noChangeArrowheads="1"/>
          </p:cNvSpPr>
          <p:nvPr/>
        </p:nvSpPr>
        <p:spPr bwMode="auto">
          <a:xfrm>
            <a:off x="5486400" y="5181600"/>
            <a:ext cx="2125325" cy="954107"/>
          </a:xfrm>
          <a:prstGeom prst="rect">
            <a:avLst/>
          </a:prstGeom>
          <a:noFill/>
          <a:ln w="9525">
            <a:noFill/>
            <a:miter lim="800000"/>
            <a:headEnd/>
            <a:tailEnd/>
          </a:ln>
        </p:spPr>
        <p:txBody>
          <a:bodyPr wrap="none">
            <a:spAutoFit/>
          </a:bodyPr>
          <a:lstStyle/>
          <a:p>
            <a:pPr algn="ctr"/>
            <a:r>
              <a:rPr lang="en-US" sz="2800" dirty="0">
                <a:latin typeface="+mj-lt"/>
              </a:rPr>
              <a:t>Storm-petrel </a:t>
            </a:r>
            <a:endParaRPr lang="en-US" sz="2800" dirty="0" smtClean="0">
              <a:latin typeface="+mj-lt"/>
            </a:endParaRPr>
          </a:p>
          <a:p>
            <a:pPr algn="ctr"/>
            <a:r>
              <a:rPr lang="en-US" sz="2800" dirty="0" smtClean="0">
                <a:latin typeface="+mj-lt"/>
              </a:rPr>
              <a:t>feather </a:t>
            </a:r>
            <a:r>
              <a:rPr lang="en-US" sz="2800" dirty="0">
                <a:latin typeface="+mj-lt"/>
              </a:rPr>
              <a:t>pile</a:t>
            </a:r>
          </a:p>
        </p:txBody>
      </p:sp>
      <p:pic>
        <p:nvPicPr>
          <p:cNvPr id="6" name="Picture 1"/>
          <p:cNvPicPr>
            <a:picLocks noChangeAspect="1" noChangeArrowheads="1"/>
          </p:cNvPicPr>
          <p:nvPr/>
        </p:nvPicPr>
        <p:blipFill>
          <a:blip r:embed="rId5" cstate="print"/>
          <a:srcRect/>
          <a:stretch>
            <a:fillRect/>
          </a:stretch>
        </p:blipFill>
        <p:spPr bwMode="auto">
          <a:xfrm>
            <a:off x="381000" y="4398508"/>
            <a:ext cx="3581400" cy="2383292"/>
          </a:xfrm>
          <a:prstGeom prst="rect">
            <a:avLst/>
          </a:prstGeom>
          <a:noFill/>
          <a:ln w="9525">
            <a:noFill/>
            <a:miter lim="800000"/>
            <a:headEnd/>
            <a:tailEnd/>
          </a:ln>
          <a:effectLst/>
        </p:spPr>
      </p:pic>
      <p:sp>
        <p:nvSpPr>
          <p:cNvPr id="7" name="TextBox 3"/>
          <p:cNvSpPr txBox="1">
            <a:spLocks noChangeArrowheads="1"/>
          </p:cNvSpPr>
          <p:nvPr/>
        </p:nvSpPr>
        <p:spPr bwMode="auto">
          <a:xfrm>
            <a:off x="838200" y="3972580"/>
            <a:ext cx="2808782" cy="523220"/>
          </a:xfrm>
          <a:prstGeom prst="rect">
            <a:avLst/>
          </a:prstGeom>
          <a:noFill/>
          <a:ln w="9525">
            <a:noFill/>
            <a:miter lim="800000"/>
            <a:headEnd/>
            <a:tailEnd/>
          </a:ln>
        </p:spPr>
        <p:txBody>
          <a:bodyPr wrap="none">
            <a:spAutoFit/>
          </a:bodyPr>
          <a:lstStyle/>
          <a:p>
            <a:r>
              <a:rPr lang="en-US" sz="2800" dirty="0" smtClean="0">
                <a:latin typeface="+mj-lt"/>
              </a:rPr>
              <a:t>Ashy Storm-Petrel</a:t>
            </a:r>
            <a:endParaRPr lang="en-US" sz="2800" dirty="0">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3" name="Text Box 46"/>
          <p:cNvSpPr txBox="1">
            <a:spLocks noChangeArrowheads="1"/>
          </p:cNvSpPr>
          <p:nvPr/>
        </p:nvSpPr>
        <p:spPr bwMode="auto">
          <a:xfrm>
            <a:off x="1193800" y="6400800"/>
            <a:ext cx="552450" cy="366712"/>
          </a:xfrm>
          <a:prstGeom prst="rect">
            <a:avLst/>
          </a:prstGeom>
          <a:noFill/>
          <a:ln w="9525">
            <a:noFill/>
            <a:miter lim="800000"/>
            <a:headEnd/>
            <a:tailEnd/>
          </a:ln>
          <a:effectLst/>
        </p:spPr>
        <p:txBody>
          <a:bodyPr wrap="none">
            <a:spAutoFit/>
          </a:bodyPr>
          <a:lstStyle/>
          <a:p>
            <a:r>
              <a:rPr lang="en-US" sz="1800" dirty="0"/>
              <a:t>Fall</a:t>
            </a:r>
          </a:p>
        </p:txBody>
      </p:sp>
      <p:sp>
        <p:nvSpPr>
          <p:cNvPr id="16394" name="Text Box 47"/>
          <p:cNvSpPr txBox="1">
            <a:spLocks noChangeArrowheads="1"/>
          </p:cNvSpPr>
          <p:nvPr/>
        </p:nvSpPr>
        <p:spPr bwMode="auto">
          <a:xfrm>
            <a:off x="3956050" y="6400800"/>
            <a:ext cx="844550" cy="366713"/>
          </a:xfrm>
          <a:prstGeom prst="rect">
            <a:avLst/>
          </a:prstGeom>
          <a:noFill/>
          <a:ln w="9525">
            <a:noFill/>
            <a:miter lim="800000"/>
            <a:headEnd/>
            <a:tailEnd/>
          </a:ln>
          <a:effectLst/>
        </p:spPr>
        <p:txBody>
          <a:bodyPr wrap="none">
            <a:spAutoFit/>
          </a:bodyPr>
          <a:lstStyle/>
          <a:p>
            <a:r>
              <a:rPr lang="en-US" sz="1800" dirty="0"/>
              <a:t>Winter</a:t>
            </a:r>
          </a:p>
        </p:txBody>
      </p:sp>
      <p:sp>
        <p:nvSpPr>
          <p:cNvPr id="16395" name="Text Box 48"/>
          <p:cNvSpPr txBox="1">
            <a:spLocks noChangeArrowheads="1"/>
          </p:cNvSpPr>
          <p:nvPr/>
        </p:nvSpPr>
        <p:spPr bwMode="auto">
          <a:xfrm>
            <a:off x="7772400" y="6400800"/>
            <a:ext cx="844550" cy="366713"/>
          </a:xfrm>
          <a:prstGeom prst="rect">
            <a:avLst/>
          </a:prstGeom>
          <a:noFill/>
          <a:ln w="9525">
            <a:noFill/>
            <a:miter lim="800000"/>
            <a:headEnd/>
            <a:tailEnd/>
          </a:ln>
          <a:effectLst/>
        </p:spPr>
        <p:txBody>
          <a:bodyPr wrap="none">
            <a:spAutoFit/>
          </a:bodyPr>
          <a:lstStyle/>
          <a:p>
            <a:r>
              <a:rPr lang="en-US" sz="1800" dirty="0"/>
              <a:t>Spring</a:t>
            </a:r>
          </a:p>
        </p:txBody>
      </p:sp>
      <p:sp>
        <p:nvSpPr>
          <p:cNvPr id="47153" name="Rectangle 49"/>
          <p:cNvSpPr>
            <a:spLocks noChangeArrowheads="1"/>
          </p:cNvSpPr>
          <p:nvPr/>
        </p:nvSpPr>
        <p:spPr bwMode="auto">
          <a:xfrm>
            <a:off x="1143000" y="6477000"/>
            <a:ext cx="762000" cy="381000"/>
          </a:xfrm>
          <a:prstGeom prst="rect">
            <a:avLst/>
          </a:prstGeom>
          <a:noFill/>
          <a:ln w="9525">
            <a:noFill/>
            <a:miter lim="800000"/>
            <a:headEnd/>
            <a:tailEnd/>
          </a:ln>
          <a:effectLst/>
        </p:spPr>
        <p:txBody>
          <a:bodyPr wrap="none" anchor="ctr"/>
          <a:lstStyle/>
          <a:p>
            <a:endParaRPr lang="en-US" dirty="0">
              <a:latin typeface="+mn-lt"/>
            </a:endParaRPr>
          </a:p>
        </p:txBody>
      </p:sp>
      <p:sp>
        <p:nvSpPr>
          <p:cNvPr id="47154" name="Rectangle 50"/>
          <p:cNvSpPr>
            <a:spLocks noChangeArrowheads="1"/>
          </p:cNvSpPr>
          <p:nvPr/>
        </p:nvSpPr>
        <p:spPr bwMode="auto">
          <a:xfrm>
            <a:off x="4038600" y="6400800"/>
            <a:ext cx="762000" cy="381000"/>
          </a:xfrm>
          <a:prstGeom prst="rect">
            <a:avLst/>
          </a:prstGeom>
          <a:noFill/>
          <a:ln w="9525">
            <a:noFill/>
            <a:miter lim="800000"/>
            <a:headEnd/>
            <a:tailEnd/>
          </a:ln>
          <a:effectLst/>
        </p:spPr>
        <p:txBody>
          <a:bodyPr wrap="none" anchor="ctr"/>
          <a:lstStyle/>
          <a:p>
            <a:endParaRPr lang="en-US" dirty="0">
              <a:latin typeface="+mn-lt"/>
            </a:endParaRPr>
          </a:p>
        </p:txBody>
      </p:sp>
      <p:sp>
        <p:nvSpPr>
          <p:cNvPr id="47155" name="Rectangle 51"/>
          <p:cNvSpPr>
            <a:spLocks noChangeArrowheads="1"/>
          </p:cNvSpPr>
          <p:nvPr/>
        </p:nvSpPr>
        <p:spPr bwMode="auto">
          <a:xfrm>
            <a:off x="7772400" y="6477000"/>
            <a:ext cx="762000" cy="381000"/>
          </a:xfrm>
          <a:prstGeom prst="rect">
            <a:avLst/>
          </a:prstGeom>
          <a:noFill/>
          <a:ln w="9525">
            <a:noFill/>
            <a:miter lim="800000"/>
            <a:headEnd/>
            <a:tailEnd/>
          </a:ln>
          <a:effectLst/>
        </p:spPr>
        <p:txBody>
          <a:bodyPr wrap="none" anchor="ctr"/>
          <a:lstStyle/>
          <a:p>
            <a:endParaRPr lang="en-US" dirty="0">
              <a:latin typeface="+mn-lt"/>
            </a:endParaRPr>
          </a:p>
        </p:txBody>
      </p:sp>
      <p:grpSp>
        <p:nvGrpSpPr>
          <p:cNvPr id="23" name="Group 22"/>
          <p:cNvGrpSpPr/>
          <p:nvPr/>
        </p:nvGrpSpPr>
        <p:grpSpPr>
          <a:xfrm>
            <a:off x="457200" y="1447800"/>
            <a:ext cx="8393113" cy="4953000"/>
            <a:chOff x="457200" y="1447800"/>
            <a:chExt cx="8393113" cy="4953000"/>
          </a:xfrm>
        </p:grpSpPr>
        <p:pic>
          <p:nvPicPr>
            <p:cNvPr id="47141" name="Picture 37" descr="AshyStormPetrel_1"/>
            <p:cNvPicPr>
              <a:picLocks noChangeAspect="1" noChangeArrowheads="1"/>
            </p:cNvPicPr>
            <p:nvPr/>
          </p:nvPicPr>
          <p:blipFill>
            <a:blip r:embed="rId3" cstate="screen"/>
            <a:srcRect/>
            <a:stretch>
              <a:fillRect/>
            </a:stretch>
          </p:blipFill>
          <p:spPr bwMode="auto">
            <a:xfrm>
              <a:off x="6400800" y="4038600"/>
              <a:ext cx="1585912" cy="1912727"/>
            </a:xfrm>
            <a:prstGeom prst="rect">
              <a:avLst/>
            </a:prstGeom>
            <a:noFill/>
            <a:ln w="9525">
              <a:noFill/>
              <a:miter lim="800000"/>
              <a:headEnd/>
              <a:tailEnd/>
            </a:ln>
          </p:spPr>
        </p:pic>
        <p:sp>
          <p:nvSpPr>
            <p:cNvPr id="16387" name="Freeform 9"/>
            <p:cNvSpPr>
              <a:spLocks/>
            </p:cNvSpPr>
            <p:nvPr/>
          </p:nvSpPr>
          <p:spPr bwMode="auto">
            <a:xfrm>
              <a:off x="457200" y="1447800"/>
              <a:ext cx="8393113" cy="3819525"/>
            </a:xfrm>
            <a:custGeom>
              <a:avLst/>
              <a:gdLst>
                <a:gd name="T0" fmla="*/ 2147483647 w 5287"/>
                <a:gd name="T1" fmla="*/ 2147483647 h 2406"/>
                <a:gd name="T2" fmla="*/ 2147483647 w 5287"/>
                <a:gd name="T3" fmla="*/ 2147483647 h 2406"/>
                <a:gd name="T4" fmla="*/ 2147483647 w 5287"/>
                <a:gd name="T5" fmla="*/ 2147483647 h 2406"/>
                <a:gd name="T6" fmla="*/ 2147483647 w 5287"/>
                <a:gd name="T7" fmla="*/ 2147483647 h 2406"/>
                <a:gd name="T8" fmla="*/ 2147483647 w 5287"/>
                <a:gd name="T9" fmla="*/ 2147483647 h 2406"/>
                <a:gd name="T10" fmla="*/ 2147483647 w 5287"/>
                <a:gd name="T11" fmla="*/ 2147483647 h 2406"/>
                <a:gd name="T12" fmla="*/ 2147483647 w 5287"/>
                <a:gd name="T13" fmla="*/ 2147483647 h 2406"/>
                <a:gd name="T14" fmla="*/ 2147483647 w 5287"/>
                <a:gd name="T15" fmla="*/ 2147483647 h 2406"/>
                <a:gd name="T16" fmla="*/ 2147483647 w 5287"/>
                <a:gd name="T17" fmla="*/ 2147483647 h 2406"/>
                <a:gd name="T18" fmla="*/ 2147483647 w 5287"/>
                <a:gd name="T19" fmla="*/ 2147483647 h 2406"/>
                <a:gd name="T20" fmla="*/ 2147483647 w 5287"/>
                <a:gd name="T21" fmla="*/ 2147483647 h 2406"/>
                <a:gd name="T22" fmla="*/ 2147483647 w 5287"/>
                <a:gd name="T23" fmla="*/ 2147483647 h 2406"/>
                <a:gd name="T24" fmla="*/ 2147483647 w 5287"/>
                <a:gd name="T25" fmla="*/ 2147483647 h 2406"/>
                <a:gd name="T26" fmla="*/ 2147483647 w 5287"/>
                <a:gd name="T27" fmla="*/ 2147483647 h 2406"/>
                <a:gd name="T28" fmla="*/ 2147483647 w 5287"/>
                <a:gd name="T29" fmla="*/ 2147483647 h 2406"/>
                <a:gd name="T30" fmla="*/ 2147483647 w 5287"/>
                <a:gd name="T31" fmla="*/ 2147483647 h 2406"/>
                <a:gd name="T32" fmla="*/ 2147483647 w 5287"/>
                <a:gd name="T33" fmla="*/ 2147483647 h 2406"/>
                <a:gd name="T34" fmla="*/ 2147483647 w 5287"/>
                <a:gd name="T35" fmla="*/ 2147483647 h 2406"/>
                <a:gd name="T36" fmla="*/ 2147483647 w 5287"/>
                <a:gd name="T37" fmla="*/ 2147483647 h 2406"/>
                <a:gd name="T38" fmla="*/ 2147483647 w 5287"/>
                <a:gd name="T39" fmla="*/ 2147483647 h 2406"/>
                <a:gd name="T40" fmla="*/ 2147483647 w 5287"/>
                <a:gd name="T41" fmla="*/ 2147483647 h 2406"/>
                <a:gd name="T42" fmla="*/ 2147483647 w 5287"/>
                <a:gd name="T43" fmla="*/ 2147483647 h 2406"/>
                <a:gd name="T44" fmla="*/ 2147483647 w 5287"/>
                <a:gd name="T45" fmla="*/ 2147483647 h 2406"/>
                <a:gd name="T46" fmla="*/ 2147483647 w 5287"/>
                <a:gd name="T47" fmla="*/ 2147483647 h 2406"/>
                <a:gd name="T48" fmla="*/ 2147483647 w 5287"/>
                <a:gd name="T49" fmla="*/ 2147483647 h 2406"/>
                <a:gd name="T50" fmla="*/ 2147483647 w 5287"/>
                <a:gd name="T51" fmla="*/ 2147483647 h 2406"/>
                <a:gd name="T52" fmla="*/ 2147483647 w 5287"/>
                <a:gd name="T53" fmla="*/ 2147483647 h 2406"/>
                <a:gd name="T54" fmla="*/ 2147483647 w 5287"/>
                <a:gd name="T55" fmla="*/ 2147483647 h 2406"/>
                <a:gd name="T56" fmla="*/ 2147483647 w 5287"/>
                <a:gd name="T57" fmla="*/ 2147483647 h 2406"/>
                <a:gd name="T58" fmla="*/ 2147483647 w 5287"/>
                <a:gd name="T59" fmla="*/ 2147483647 h 2406"/>
                <a:gd name="T60" fmla="*/ 2147483647 w 5287"/>
                <a:gd name="T61" fmla="*/ 2147483647 h 2406"/>
                <a:gd name="T62" fmla="*/ 2147483647 w 5287"/>
                <a:gd name="T63" fmla="*/ 2147483647 h 2406"/>
                <a:gd name="T64" fmla="*/ 2147483647 w 5287"/>
                <a:gd name="T65" fmla="*/ 2147483647 h 24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287" h="2406">
                  <a:moveTo>
                    <a:pt x="5282" y="2324"/>
                  </a:moveTo>
                  <a:cubicBezTo>
                    <a:pt x="5268" y="2277"/>
                    <a:pt x="5287" y="2332"/>
                    <a:pt x="5262" y="2284"/>
                  </a:cubicBezTo>
                  <a:cubicBezTo>
                    <a:pt x="5246" y="2253"/>
                    <a:pt x="5239" y="2215"/>
                    <a:pt x="5228" y="2182"/>
                  </a:cubicBezTo>
                  <a:cubicBezTo>
                    <a:pt x="5225" y="2174"/>
                    <a:pt x="5196" y="2138"/>
                    <a:pt x="5194" y="2135"/>
                  </a:cubicBezTo>
                  <a:cubicBezTo>
                    <a:pt x="5184" y="2101"/>
                    <a:pt x="5182" y="2080"/>
                    <a:pt x="5154" y="2060"/>
                  </a:cubicBezTo>
                  <a:cubicBezTo>
                    <a:pt x="5126" y="2019"/>
                    <a:pt x="5086" y="1998"/>
                    <a:pt x="5038" y="1986"/>
                  </a:cubicBezTo>
                  <a:cubicBezTo>
                    <a:pt x="5027" y="1983"/>
                    <a:pt x="5016" y="1982"/>
                    <a:pt x="5005" y="1979"/>
                  </a:cubicBezTo>
                  <a:cubicBezTo>
                    <a:pt x="4991" y="1975"/>
                    <a:pt x="4964" y="1965"/>
                    <a:pt x="4964" y="1965"/>
                  </a:cubicBezTo>
                  <a:cubicBezTo>
                    <a:pt x="4926" y="1910"/>
                    <a:pt x="4955" y="1960"/>
                    <a:pt x="4944" y="1823"/>
                  </a:cubicBezTo>
                  <a:cubicBezTo>
                    <a:pt x="4937" y="1741"/>
                    <a:pt x="4937" y="1654"/>
                    <a:pt x="4889" y="1586"/>
                  </a:cubicBezTo>
                  <a:cubicBezTo>
                    <a:pt x="4873" y="1536"/>
                    <a:pt x="4850" y="1475"/>
                    <a:pt x="4808" y="1444"/>
                  </a:cubicBezTo>
                  <a:cubicBezTo>
                    <a:pt x="4784" y="1408"/>
                    <a:pt x="4758" y="1378"/>
                    <a:pt x="4733" y="1342"/>
                  </a:cubicBezTo>
                  <a:cubicBezTo>
                    <a:pt x="4714" y="1314"/>
                    <a:pt x="4624" y="1295"/>
                    <a:pt x="4591" y="1288"/>
                  </a:cubicBezTo>
                  <a:cubicBezTo>
                    <a:pt x="4541" y="1262"/>
                    <a:pt x="4526" y="1232"/>
                    <a:pt x="4517" y="1179"/>
                  </a:cubicBezTo>
                  <a:cubicBezTo>
                    <a:pt x="4513" y="1131"/>
                    <a:pt x="4512" y="1094"/>
                    <a:pt x="4496" y="1051"/>
                  </a:cubicBezTo>
                  <a:cubicBezTo>
                    <a:pt x="4487" y="1026"/>
                    <a:pt x="4464" y="1008"/>
                    <a:pt x="4456" y="983"/>
                  </a:cubicBezTo>
                  <a:cubicBezTo>
                    <a:pt x="4435" y="921"/>
                    <a:pt x="4420" y="875"/>
                    <a:pt x="4381" y="820"/>
                  </a:cubicBezTo>
                  <a:cubicBezTo>
                    <a:pt x="4364" y="797"/>
                    <a:pt x="4364" y="777"/>
                    <a:pt x="4340" y="759"/>
                  </a:cubicBezTo>
                  <a:cubicBezTo>
                    <a:pt x="4283" y="715"/>
                    <a:pt x="4220" y="696"/>
                    <a:pt x="4151" y="678"/>
                  </a:cubicBezTo>
                  <a:cubicBezTo>
                    <a:pt x="4121" y="648"/>
                    <a:pt x="4096" y="604"/>
                    <a:pt x="4063" y="583"/>
                  </a:cubicBezTo>
                  <a:cubicBezTo>
                    <a:pt x="4054" y="570"/>
                    <a:pt x="4048" y="554"/>
                    <a:pt x="4036" y="542"/>
                  </a:cubicBezTo>
                  <a:cubicBezTo>
                    <a:pt x="4009" y="515"/>
                    <a:pt x="3974" y="502"/>
                    <a:pt x="3947" y="475"/>
                  </a:cubicBezTo>
                  <a:cubicBezTo>
                    <a:pt x="3935" y="463"/>
                    <a:pt x="3927" y="446"/>
                    <a:pt x="3914" y="434"/>
                  </a:cubicBezTo>
                  <a:cubicBezTo>
                    <a:pt x="3902" y="423"/>
                    <a:pt x="3873" y="407"/>
                    <a:pt x="3873" y="407"/>
                  </a:cubicBezTo>
                  <a:cubicBezTo>
                    <a:pt x="3848" y="370"/>
                    <a:pt x="3815" y="350"/>
                    <a:pt x="3778" y="325"/>
                  </a:cubicBezTo>
                  <a:cubicBezTo>
                    <a:pt x="3751" y="307"/>
                    <a:pt x="3724" y="290"/>
                    <a:pt x="3697" y="271"/>
                  </a:cubicBezTo>
                  <a:cubicBezTo>
                    <a:pt x="3685" y="263"/>
                    <a:pt x="3670" y="262"/>
                    <a:pt x="3656" y="258"/>
                  </a:cubicBezTo>
                  <a:cubicBezTo>
                    <a:pt x="3580" y="234"/>
                    <a:pt x="3514" y="224"/>
                    <a:pt x="3432" y="217"/>
                  </a:cubicBezTo>
                  <a:cubicBezTo>
                    <a:pt x="3390" y="208"/>
                    <a:pt x="3346" y="201"/>
                    <a:pt x="3304" y="190"/>
                  </a:cubicBezTo>
                  <a:cubicBezTo>
                    <a:pt x="3276" y="171"/>
                    <a:pt x="3260" y="140"/>
                    <a:pt x="3229" y="129"/>
                  </a:cubicBezTo>
                  <a:cubicBezTo>
                    <a:pt x="3204" y="104"/>
                    <a:pt x="3172" y="93"/>
                    <a:pt x="3141" y="75"/>
                  </a:cubicBezTo>
                  <a:cubicBezTo>
                    <a:pt x="3126" y="66"/>
                    <a:pt x="3116" y="55"/>
                    <a:pt x="3100" y="48"/>
                  </a:cubicBezTo>
                  <a:cubicBezTo>
                    <a:pt x="3028" y="16"/>
                    <a:pt x="2940" y="11"/>
                    <a:pt x="2863" y="0"/>
                  </a:cubicBezTo>
                  <a:cubicBezTo>
                    <a:pt x="2829" y="2"/>
                    <a:pt x="2796" y="4"/>
                    <a:pt x="2762" y="7"/>
                  </a:cubicBezTo>
                  <a:cubicBezTo>
                    <a:pt x="2726" y="10"/>
                    <a:pt x="2653" y="20"/>
                    <a:pt x="2653" y="20"/>
                  </a:cubicBezTo>
                  <a:cubicBezTo>
                    <a:pt x="2609" y="35"/>
                    <a:pt x="2574" y="73"/>
                    <a:pt x="2531" y="88"/>
                  </a:cubicBezTo>
                  <a:cubicBezTo>
                    <a:pt x="2479" y="106"/>
                    <a:pt x="2431" y="119"/>
                    <a:pt x="2375" y="122"/>
                  </a:cubicBezTo>
                  <a:cubicBezTo>
                    <a:pt x="2298" y="126"/>
                    <a:pt x="2222" y="127"/>
                    <a:pt x="2145" y="129"/>
                  </a:cubicBezTo>
                  <a:cubicBezTo>
                    <a:pt x="2110" y="141"/>
                    <a:pt x="2075" y="152"/>
                    <a:pt x="2043" y="170"/>
                  </a:cubicBezTo>
                  <a:cubicBezTo>
                    <a:pt x="1977" y="207"/>
                    <a:pt x="2027" y="190"/>
                    <a:pt x="1982" y="203"/>
                  </a:cubicBezTo>
                  <a:cubicBezTo>
                    <a:pt x="1948" y="238"/>
                    <a:pt x="1912" y="266"/>
                    <a:pt x="1881" y="305"/>
                  </a:cubicBezTo>
                  <a:cubicBezTo>
                    <a:pt x="1849" y="346"/>
                    <a:pt x="1823" y="398"/>
                    <a:pt x="1779" y="427"/>
                  </a:cubicBezTo>
                  <a:cubicBezTo>
                    <a:pt x="1771" y="451"/>
                    <a:pt x="1756" y="466"/>
                    <a:pt x="1745" y="488"/>
                  </a:cubicBezTo>
                  <a:cubicBezTo>
                    <a:pt x="1729" y="519"/>
                    <a:pt x="1716" y="581"/>
                    <a:pt x="1684" y="603"/>
                  </a:cubicBezTo>
                  <a:cubicBezTo>
                    <a:pt x="1667" y="615"/>
                    <a:pt x="1657" y="620"/>
                    <a:pt x="1643" y="637"/>
                  </a:cubicBezTo>
                  <a:cubicBezTo>
                    <a:pt x="1626" y="657"/>
                    <a:pt x="1599" y="697"/>
                    <a:pt x="1569" y="698"/>
                  </a:cubicBezTo>
                  <a:cubicBezTo>
                    <a:pt x="1479" y="702"/>
                    <a:pt x="1388" y="703"/>
                    <a:pt x="1298" y="705"/>
                  </a:cubicBezTo>
                  <a:cubicBezTo>
                    <a:pt x="1250" y="720"/>
                    <a:pt x="1196" y="723"/>
                    <a:pt x="1162" y="766"/>
                  </a:cubicBezTo>
                  <a:cubicBezTo>
                    <a:pt x="1152" y="779"/>
                    <a:pt x="1144" y="793"/>
                    <a:pt x="1135" y="807"/>
                  </a:cubicBezTo>
                  <a:cubicBezTo>
                    <a:pt x="1131" y="814"/>
                    <a:pt x="1122" y="827"/>
                    <a:pt x="1122" y="827"/>
                  </a:cubicBezTo>
                  <a:cubicBezTo>
                    <a:pt x="1098" y="920"/>
                    <a:pt x="1134" y="1024"/>
                    <a:pt x="1054" y="1084"/>
                  </a:cubicBezTo>
                  <a:cubicBezTo>
                    <a:pt x="1019" y="1152"/>
                    <a:pt x="1062" y="1083"/>
                    <a:pt x="1020" y="1118"/>
                  </a:cubicBezTo>
                  <a:cubicBezTo>
                    <a:pt x="1014" y="1123"/>
                    <a:pt x="1013" y="1134"/>
                    <a:pt x="1006" y="1139"/>
                  </a:cubicBezTo>
                  <a:cubicBezTo>
                    <a:pt x="995" y="1148"/>
                    <a:pt x="978" y="1146"/>
                    <a:pt x="966" y="1152"/>
                  </a:cubicBezTo>
                  <a:cubicBezTo>
                    <a:pt x="918" y="1177"/>
                    <a:pt x="901" y="1173"/>
                    <a:pt x="837" y="1179"/>
                  </a:cubicBezTo>
                  <a:cubicBezTo>
                    <a:pt x="806" y="1190"/>
                    <a:pt x="774" y="1193"/>
                    <a:pt x="742" y="1200"/>
                  </a:cubicBezTo>
                  <a:cubicBezTo>
                    <a:pt x="720" y="1214"/>
                    <a:pt x="709" y="1232"/>
                    <a:pt x="688" y="1247"/>
                  </a:cubicBezTo>
                  <a:cubicBezTo>
                    <a:pt x="670" y="1272"/>
                    <a:pt x="645" y="1298"/>
                    <a:pt x="620" y="1315"/>
                  </a:cubicBezTo>
                  <a:cubicBezTo>
                    <a:pt x="591" y="1359"/>
                    <a:pt x="515" y="1401"/>
                    <a:pt x="464" y="1416"/>
                  </a:cubicBezTo>
                  <a:cubicBezTo>
                    <a:pt x="430" y="1440"/>
                    <a:pt x="388" y="1443"/>
                    <a:pt x="349" y="1457"/>
                  </a:cubicBezTo>
                  <a:cubicBezTo>
                    <a:pt x="322" y="1497"/>
                    <a:pt x="301" y="1539"/>
                    <a:pt x="275" y="1579"/>
                  </a:cubicBezTo>
                  <a:cubicBezTo>
                    <a:pt x="236" y="1730"/>
                    <a:pt x="278" y="1551"/>
                    <a:pt x="254" y="1891"/>
                  </a:cubicBezTo>
                  <a:cubicBezTo>
                    <a:pt x="251" y="1930"/>
                    <a:pt x="210" y="1945"/>
                    <a:pt x="186" y="1965"/>
                  </a:cubicBezTo>
                  <a:cubicBezTo>
                    <a:pt x="164" y="1983"/>
                    <a:pt x="156" y="2004"/>
                    <a:pt x="132" y="2020"/>
                  </a:cubicBezTo>
                  <a:cubicBezTo>
                    <a:pt x="118" y="2061"/>
                    <a:pt x="7" y="2119"/>
                    <a:pt x="4" y="2169"/>
                  </a:cubicBezTo>
                  <a:cubicBezTo>
                    <a:pt x="0" y="2248"/>
                    <a:pt x="4" y="2327"/>
                    <a:pt x="4" y="2406"/>
                  </a:cubicBezTo>
                </a:path>
              </a:pathLst>
            </a:custGeom>
            <a:noFill/>
            <a:ln w="9525">
              <a:solidFill>
                <a:schemeClr val="tx1"/>
              </a:solidFill>
              <a:round/>
              <a:headEnd/>
              <a:tailEnd/>
            </a:ln>
            <a:effectLst/>
          </p:spPr>
          <p:txBody>
            <a:bodyPr/>
            <a:lstStyle/>
            <a:p>
              <a:endParaRPr lang="en-US"/>
            </a:p>
          </p:txBody>
        </p:sp>
        <p:pic>
          <p:nvPicPr>
            <p:cNvPr id="47114" name="Picture 10" descr="Mus_musculus"/>
            <p:cNvPicPr>
              <a:picLocks noChangeAspect="1" noChangeArrowheads="1"/>
            </p:cNvPicPr>
            <p:nvPr/>
          </p:nvPicPr>
          <p:blipFill>
            <a:blip r:embed="rId4" cstate="screen">
              <a:clrChange>
                <a:clrFrom>
                  <a:srgbClr val="FAFAF0"/>
                </a:clrFrom>
                <a:clrTo>
                  <a:srgbClr val="FAFAF0">
                    <a:alpha val="0"/>
                  </a:srgbClr>
                </a:clrTo>
              </a:clrChange>
            </a:blip>
            <a:srcRect/>
            <a:stretch>
              <a:fillRect/>
            </a:stretch>
          </p:blipFill>
          <p:spPr bwMode="auto">
            <a:xfrm>
              <a:off x="685800" y="4114800"/>
              <a:ext cx="2598679" cy="2015406"/>
            </a:xfrm>
            <a:prstGeom prst="rect">
              <a:avLst/>
            </a:prstGeom>
            <a:noFill/>
            <a:ln w="9525">
              <a:noFill/>
              <a:miter lim="800000"/>
              <a:headEnd/>
              <a:tailEnd/>
            </a:ln>
          </p:spPr>
        </p:pic>
        <p:sp>
          <p:nvSpPr>
            <p:cNvPr id="47137" name="AutoShape 33"/>
            <p:cNvSpPr>
              <a:spLocks noChangeArrowheads="1"/>
            </p:cNvSpPr>
            <p:nvPr/>
          </p:nvSpPr>
          <p:spPr bwMode="auto">
            <a:xfrm rot="-2613353">
              <a:off x="2971800" y="3276600"/>
              <a:ext cx="1676400" cy="533400"/>
            </a:xfrm>
            <a:prstGeom prst="leftArrow">
              <a:avLst>
                <a:gd name="adj1" fmla="val 50000"/>
                <a:gd name="adj2" fmla="val 78571"/>
              </a:avLst>
            </a:prstGeom>
            <a:solidFill>
              <a:srgbClr val="FF0000"/>
            </a:solidFill>
            <a:ln w="9525">
              <a:solidFill>
                <a:schemeClr val="tx1"/>
              </a:solidFill>
              <a:miter lim="800000"/>
              <a:headEnd/>
              <a:tailEnd/>
            </a:ln>
            <a:effectLst/>
          </p:spPr>
          <p:txBody>
            <a:bodyPr wrap="none" anchor="ctr"/>
            <a:lstStyle/>
            <a:p>
              <a:endParaRPr lang="en-US"/>
            </a:p>
          </p:txBody>
        </p:sp>
        <p:grpSp>
          <p:nvGrpSpPr>
            <p:cNvPr id="47144" name="Group 40"/>
            <p:cNvGrpSpPr>
              <a:grpSpLocks/>
            </p:cNvGrpSpPr>
            <p:nvPr/>
          </p:nvGrpSpPr>
          <p:grpSpPr bwMode="auto">
            <a:xfrm>
              <a:off x="4495800" y="2986088"/>
              <a:ext cx="1676400" cy="823912"/>
              <a:chOff x="2832" y="1881"/>
              <a:chExt cx="1056" cy="519"/>
            </a:xfrm>
          </p:grpSpPr>
          <p:sp>
            <p:nvSpPr>
              <p:cNvPr id="16405" name="AutoShape 34"/>
              <p:cNvSpPr>
                <a:spLocks noChangeArrowheads="1"/>
              </p:cNvSpPr>
              <p:nvPr/>
            </p:nvSpPr>
            <p:spPr bwMode="auto">
              <a:xfrm rot="-8113466">
                <a:off x="2832" y="2064"/>
                <a:ext cx="1056" cy="336"/>
              </a:xfrm>
              <a:prstGeom prst="leftArrow">
                <a:avLst>
                  <a:gd name="adj1" fmla="val 50000"/>
                  <a:gd name="adj2" fmla="val 78571"/>
                </a:avLst>
              </a:prstGeom>
              <a:solidFill>
                <a:srgbClr val="FF0000"/>
              </a:solidFill>
              <a:ln w="9525">
                <a:solidFill>
                  <a:schemeClr val="tx1"/>
                </a:solidFill>
                <a:miter lim="800000"/>
                <a:headEnd/>
                <a:tailEnd/>
              </a:ln>
              <a:effectLst/>
            </p:spPr>
            <p:txBody>
              <a:bodyPr wrap="none" anchor="ctr"/>
              <a:lstStyle/>
              <a:p>
                <a:endParaRPr lang="en-US"/>
              </a:p>
            </p:txBody>
          </p:sp>
          <p:sp>
            <p:nvSpPr>
              <p:cNvPr id="16406" name="Text Box 39"/>
              <p:cNvSpPr txBox="1">
                <a:spLocks noChangeArrowheads="1"/>
              </p:cNvSpPr>
              <p:nvPr/>
            </p:nvSpPr>
            <p:spPr bwMode="auto">
              <a:xfrm>
                <a:off x="3350" y="1881"/>
                <a:ext cx="116" cy="233"/>
              </a:xfrm>
              <a:prstGeom prst="rect">
                <a:avLst/>
              </a:prstGeom>
              <a:noFill/>
              <a:ln w="9525">
                <a:noFill/>
                <a:miter lim="800000"/>
                <a:headEnd/>
                <a:tailEnd/>
              </a:ln>
              <a:effectLst/>
            </p:spPr>
            <p:txBody>
              <a:bodyPr wrap="none">
                <a:spAutoFit/>
              </a:bodyPr>
              <a:lstStyle/>
              <a:p>
                <a:endParaRPr lang="en-US" sz="1800" dirty="0"/>
              </a:p>
            </p:txBody>
          </p:sp>
        </p:grpSp>
        <p:grpSp>
          <p:nvGrpSpPr>
            <p:cNvPr id="16392" name="Group 45"/>
            <p:cNvGrpSpPr>
              <a:grpSpLocks/>
            </p:cNvGrpSpPr>
            <p:nvPr/>
          </p:nvGrpSpPr>
          <p:grpSpPr bwMode="auto">
            <a:xfrm>
              <a:off x="1524000" y="6248400"/>
              <a:ext cx="6705600" cy="152400"/>
              <a:chOff x="816" y="4032"/>
              <a:chExt cx="4224" cy="96"/>
            </a:xfrm>
          </p:grpSpPr>
          <p:sp>
            <p:nvSpPr>
              <p:cNvPr id="16401" name="Line 41"/>
              <p:cNvSpPr>
                <a:spLocks noChangeShapeType="1"/>
              </p:cNvSpPr>
              <p:nvPr/>
            </p:nvSpPr>
            <p:spPr bwMode="auto">
              <a:xfrm>
                <a:off x="816" y="4128"/>
                <a:ext cx="4224" cy="0"/>
              </a:xfrm>
              <a:prstGeom prst="line">
                <a:avLst/>
              </a:prstGeom>
              <a:noFill/>
              <a:ln w="9525">
                <a:solidFill>
                  <a:schemeClr val="tx1"/>
                </a:solidFill>
                <a:round/>
                <a:headEnd/>
                <a:tailEnd/>
              </a:ln>
              <a:effectLst/>
            </p:spPr>
            <p:txBody>
              <a:bodyPr/>
              <a:lstStyle/>
              <a:p>
                <a:endParaRPr lang="en-US"/>
              </a:p>
            </p:txBody>
          </p:sp>
          <p:sp>
            <p:nvSpPr>
              <p:cNvPr id="16402" name="Line 42"/>
              <p:cNvSpPr>
                <a:spLocks noChangeShapeType="1"/>
              </p:cNvSpPr>
              <p:nvPr/>
            </p:nvSpPr>
            <p:spPr bwMode="auto">
              <a:xfrm>
                <a:off x="816" y="4032"/>
                <a:ext cx="0" cy="96"/>
              </a:xfrm>
              <a:prstGeom prst="line">
                <a:avLst/>
              </a:prstGeom>
              <a:noFill/>
              <a:ln w="9525">
                <a:solidFill>
                  <a:schemeClr val="tx1"/>
                </a:solidFill>
                <a:round/>
                <a:headEnd/>
                <a:tailEnd/>
              </a:ln>
              <a:effectLst/>
            </p:spPr>
            <p:txBody>
              <a:bodyPr/>
              <a:lstStyle/>
              <a:p>
                <a:endParaRPr lang="en-US"/>
              </a:p>
            </p:txBody>
          </p:sp>
          <p:sp>
            <p:nvSpPr>
              <p:cNvPr id="16403" name="Line 43"/>
              <p:cNvSpPr>
                <a:spLocks noChangeShapeType="1"/>
              </p:cNvSpPr>
              <p:nvPr/>
            </p:nvSpPr>
            <p:spPr bwMode="auto">
              <a:xfrm>
                <a:off x="5040" y="4032"/>
                <a:ext cx="0" cy="96"/>
              </a:xfrm>
              <a:prstGeom prst="line">
                <a:avLst/>
              </a:prstGeom>
              <a:noFill/>
              <a:ln w="9525">
                <a:solidFill>
                  <a:schemeClr val="tx1"/>
                </a:solidFill>
                <a:round/>
                <a:headEnd/>
                <a:tailEnd/>
              </a:ln>
              <a:effectLst/>
            </p:spPr>
            <p:txBody>
              <a:bodyPr/>
              <a:lstStyle/>
              <a:p>
                <a:endParaRPr lang="en-US"/>
              </a:p>
            </p:txBody>
          </p:sp>
          <p:sp>
            <p:nvSpPr>
              <p:cNvPr id="16404" name="Line 44"/>
              <p:cNvSpPr>
                <a:spLocks noChangeShapeType="1"/>
              </p:cNvSpPr>
              <p:nvPr/>
            </p:nvSpPr>
            <p:spPr bwMode="auto">
              <a:xfrm>
                <a:off x="2640" y="4032"/>
                <a:ext cx="0" cy="96"/>
              </a:xfrm>
              <a:prstGeom prst="line">
                <a:avLst/>
              </a:prstGeom>
              <a:noFill/>
              <a:ln w="9525">
                <a:solidFill>
                  <a:schemeClr val="tx1"/>
                </a:solidFill>
                <a:round/>
                <a:headEnd/>
                <a:tailEnd/>
              </a:ln>
              <a:effectLst/>
            </p:spPr>
            <p:txBody>
              <a:bodyPr/>
              <a:lstStyle/>
              <a:p>
                <a:endParaRPr lang="en-US"/>
              </a:p>
            </p:txBody>
          </p:sp>
        </p:grpSp>
        <p:sp>
          <p:nvSpPr>
            <p:cNvPr id="47157" name="AutoShape 53"/>
            <p:cNvSpPr>
              <a:spLocks noChangeArrowheads="1"/>
            </p:cNvSpPr>
            <p:nvPr/>
          </p:nvSpPr>
          <p:spPr bwMode="auto">
            <a:xfrm rot="10800000">
              <a:off x="3733800" y="4953000"/>
              <a:ext cx="1676400" cy="533400"/>
            </a:xfrm>
            <a:prstGeom prst="leftArrow">
              <a:avLst>
                <a:gd name="adj1" fmla="val 50000"/>
                <a:gd name="adj2" fmla="val 78571"/>
              </a:avLst>
            </a:prstGeom>
            <a:solidFill>
              <a:srgbClr val="FF0000">
                <a:alpha val="79999"/>
              </a:srgbClr>
            </a:solidFill>
            <a:ln w="9525">
              <a:solidFill>
                <a:schemeClr val="tx1"/>
              </a:solidFill>
              <a:prstDash val="solid"/>
              <a:miter lim="800000"/>
              <a:headEnd/>
              <a:tailEnd/>
            </a:ln>
            <a:effectLst/>
          </p:spPr>
          <p:txBody>
            <a:bodyPr wrap="none" anchor="ctr"/>
            <a:lstStyle/>
            <a:p>
              <a:endParaRPr lang="en-US"/>
            </a:p>
          </p:txBody>
        </p:sp>
      </p:grpSp>
      <p:pic>
        <p:nvPicPr>
          <p:cNvPr id="47119" name="Picture 15" descr="buow"/>
          <p:cNvPicPr>
            <a:picLocks noChangeAspect="1" noChangeArrowheads="1"/>
          </p:cNvPicPr>
          <p:nvPr/>
        </p:nvPicPr>
        <p:blipFill>
          <a:blip r:embed="rId5" cstate="screen"/>
          <a:srcRect/>
          <a:stretch>
            <a:fillRect/>
          </a:stretch>
        </p:blipFill>
        <p:spPr bwMode="auto">
          <a:xfrm>
            <a:off x="4038600" y="838200"/>
            <a:ext cx="998855"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7"/>
          <p:cNvSpPr txBox="1">
            <a:spLocks noChangeArrowheads="1"/>
          </p:cNvSpPr>
          <p:nvPr/>
        </p:nvSpPr>
        <p:spPr bwMode="auto">
          <a:xfrm>
            <a:off x="0" y="914400"/>
            <a:ext cx="9144000" cy="523220"/>
          </a:xfrm>
          <a:prstGeom prst="rect">
            <a:avLst/>
          </a:prstGeom>
          <a:noFill/>
          <a:ln w="9525">
            <a:noFill/>
            <a:miter lim="800000"/>
            <a:headEnd/>
            <a:tailEnd/>
          </a:ln>
          <a:effectLst/>
        </p:spPr>
        <p:txBody>
          <a:bodyPr>
            <a:spAutoFit/>
          </a:bodyPr>
          <a:lstStyle/>
          <a:p>
            <a:pPr algn="ctr">
              <a:spcBef>
                <a:spcPts val="600"/>
              </a:spcBef>
            </a:pPr>
            <a:r>
              <a:rPr lang="en-US" sz="2800" b="1" dirty="0" err="1">
                <a:latin typeface="+mj-lt"/>
              </a:rPr>
              <a:t>Farallon</a:t>
            </a:r>
            <a:r>
              <a:rPr lang="en-US" sz="2800" b="1" dirty="0">
                <a:latin typeface="+mj-lt"/>
              </a:rPr>
              <a:t> </a:t>
            </a:r>
            <a:r>
              <a:rPr lang="en-US" sz="2800" b="1" dirty="0" smtClean="0">
                <a:latin typeface="+mj-lt"/>
              </a:rPr>
              <a:t>House Mouse Population Cycle</a:t>
            </a:r>
            <a:endParaRPr lang="en-US" sz="2800" b="1" dirty="0">
              <a:latin typeface="+mj-lt"/>
            </a:endParaRPr>
          </a:p>
        </p:txBody>
      </p:sp>
      <p:grpSp>
        <p:nvGrpSpPr>
          <p:cNvPr id="14339" name="Group 2"/>
          <p:cNvGrpSpPr>
            <a:grpSpLocks/>
          </p:cNvGrpSpPr>
          <p:nvPr/>
        </p:nvGrpSpPr>
        <p:grpSpPr bwMode="auto">
          <a:xfrm>
            <a:off x="1219200" y="1447800"/>
            <a:ext cx="6477000" cy="4876800"/>
            <a:chOff x="609600" y="1066800"/>
            <a:chExt cx="6781800" cy="5105400"/>
          </a:xfrm>
        </p:grpSpPr>
        <p:pic>
          <p:nvPicPr>
            <p:cNvPr id="14341" name="Picture 25" descr="Picture2"/>
            <p:cNvPicPr>
              <a:picLocks noChangeAspect="1" noChangeArrowheads="1"/>
            </p:cNvPicPr>
            <p:nvPr/>
          </p:nvPicPr>
          <p:blipFill>
            <a:blip r:embed="rId3" cstate="screen"/>
            <a:srcRect/>
            <a:stretch>
              <a:fillRect/>
            </a:stretch>
          </p:blipFill>
          <p:spPr bwMode="auto">
            <a:xfrm>
              <a:off x="609600" y="1066800"/>
              <a:ext cx="6781800" cy="5105400"/>
            </a:xfrm>
            <a:prstGeom prst="rect">
              <a:avLst/>
            </a:prstGeom>
            <a:noFill/>
            <a:ln w="9525">
              <a:noFill/>
              <a:miter lim="800000"/>
              <a:headEnd/>
              <a:tailEnd/>
            </a:ln>
          </p:spPr>
        </p:pic>
        <p:sp>
          <p:nvSpPr>
            <p:cNvPr id="14342" name="Rectangle 8" descr="Dark downward diagonal"/>
            <p:cNvSpPr>
              <a:spLocks noChangeArrowheads="1"/>
            </p:cNvSpPr>
            <p:nvPr/>
          </p:nvSpPr>
          <p:spPr bwMode="auto">
            <a:xfrm>
              <a:off x="5715000" y="1676400"/>
              <a:ext cx="1676400" cy="3886200"/>
            </a:xfrm>
            <a:prstGeom prst="rect">
              <a:avLst/>
            </a:prstGeom>
            <a:noFill/>
            <a:ln w="9525">
              <a:noFill/>
              <a:miter lim="800000"/>
              <a:headEnd/>
              <a:tailEnd/>
            </a:ln>
            <a:effectLst/>
          </p:spPr>
          <p:txBody>
            <a:bodyPr wrap="none" anchor="ctr"/>
            <a:lstStyle/>
            <a:p>
              <a:endParaRPr lang="en-US"/>
            </a:p>
          </p:txBody>
        </p:sp>
        <p:sp>
          <p:nvSpPr>
            <p:cNvPr id="14343" name="Line 19"/>
            <p:cNvSpPr>
              <a:spLocks noChangeShapeType="1"/>
            </p:cNvSpPr>
            <p:nvPr/>
          </p:nvSpPr>
          <p:spPr bwMode="auto">
            <a:xfrm>
              <a:off x="2362200" y="5334000"/>
              <a:ext cx="2819400" cy="0"/>
            </a:xfrm>
            <a:prstGeom prst="line">
              <a:avLst/>
            </a:prstGeom>
            <a:noFill/>
            <a:ln w="9525">
              <a:noFill/>
              <a:round/>
              <a:headEnd/>
              <a:tailEnd type="triangle" w="med" len="med"/>
            </a:ln>
            <a:effectLst/>
          </p:spPr>
          <p:txBody>
            <a:bodyPr>
              <a:spAutoFit/>
            </a:bodyPr>
            <a:lstStyle/>
            <a:p>
              <a:endParaRPr lang="en-US"/>
            </a:p>
          </p:txBody>
        </p:sp>
        <p:sp>
          <p:nvSpPr>
            <p:cNvPr id="2" name="Rectangle 1"/>
            <p:cNvSpPr/>
            <p:nvPr/>
          </p:nvSpPr>
          <p:spPr>
            <a:xfrm>
              <a:off x="4876800" y="5181600"/>
              <a:ext cx="2514600" cy="228600"/>
            </a:xfrm>
            <a:prstGeom prst="rect">
              <a:avLst/>
            </a:prstGeom>
            <a:solidFill>
              <a:srgbClr val="FF505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371600" y="5181600"/>
              <a:ext cx="762000" cy="228600"/>
            </a:xfrm>
            <a:prstGeom prst="rect">
              <a:avLst/>
            </a:prstGeom>
            <a:solidFill>
              <a:srgbClr val="FF505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346" name="Picture 15" descr="buow"/>
            <p:cNvPicPr>
              <a:picLocks noChangeAspect="1" noChangeArrowheads="1"/>
            </p:cNvPicPr>
            <p:nvPr/>
          </p:nvPicPr>
          <p:blipFill>
            <a:blip r:embed="rId4" cstate="screen"/>
            <a:srcRect/>
            <a:stretch>
              <a:fillRect/>
            </a:stretch>
          </p:blipFill>
          <p:spPr bwMode="auto">
            <a:xfrm>
              <a:off x="6216650" y="4191000"/>
              <a:ext cx="461962" cy="914400"/>
            </a:xfrm>
            <a:prstGeom prst="rect">
              <a:avLst/>
            </a:prstGeom>
            <a:noFill/>
            <a:ln w="9525">
              <a:noFill/>
              <a:miter lim="800000"/>
              <a:headEnd/>
              <a:tailEnd/>
            </a:ln>
          </p:spPr>
        </p:pic>
        <p:cxnSp>
          <p:nvCxnSpPr>
            <p:cNvPr id="6" name="Straight Connector 5"/>
            <p:cNvCxnSpPr/>
            <p:nvPr/>
          </p:nvCxnSpPr>
          <p:spPr>
            <a:xfrm>
              <a:off x="4876800" y="4800600"/>
              <a:ext cx="0" cy="3048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096000" y="4800600"/>
              <a:ext cx="0" cy="3048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876800" y="4800600"/>
              <a:ext cx="12192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4350" name="TextBox 10"/>
            <p:cNvSpPr txBox="1">
              <a:spLocks noChangeArrowheads="1"/>
            </p:cNvSpPr>
            <p:nvPr/>
          </p:nvSpPr>
          <p:spPr bwMode="auto">
            <a:xfrm>
              <a:off x="4724400" y="4419600"/>
              <a:ext cx="1492250" cy="369888"/>
            </a:xfrm>
            <a:prstGeom prst="rect">
              <a:avLst/>
            </a:prstGeom>
            <a:noFill/>
            <a:ln w="9525">
              <a:noFill/>
              <a:miter lim="800000"/>
              <a:headEnd/>
              <a:tailEnd/>
            </a:ln>
          </p:spPr>
          <p:txBody>
            <a:bodyPr wrap="none">
              <a:spAutoFit/>
            </a:bodyPr>
            <a:lstStyle/>
            <a:p>
              <a:r>
                <a:rPr lang="en-US" sz="1800" b="1">
                  <a:solidFill>
                    <a:srgbClr val="FF0000"/>
                  </a:solidFill>
                </a:rPr>
                <a:t>Owl arrivals</a:t>
              </a:r>
            </a:p>
          </p:txBody>
        </p:sp>
      </p:grpSp>
      <p:sp>
        <p:nvSpPr>
          <p:cNvPr id="15" name="Rectangle 14"/>
          <p:cNvSpPr/>
          <p:nvPr/>
        </p:nvSpPr>
        <p:spPr>
          <a:xfrm>
            <a:off x="2209800" y="6172200"/>
            <a:ext cx="4572000" cy="461665"/>
          </a:xfrm>
          <a:prstGeom prst="rect">
            <a:avLst/>
          </a:prstGeom>
        </p:spPr>
        <p:txBody>
          <a:bodyPr>
            <a:spAutoFit/>
          </a:bodyPr>
          <a:lstStyle/>
          <a:p>
            <a:pPr algn="ctr">
              <a:spcBef>
                <a:spcPts val="600"/>
              </a:spcBef>
            </a:pPr>
            <a:r>
              <a:rPr lang="en-US" sz="2400" b="1" dirty="0" smtClean="0">
                <a:latin typeface="+mn-lt"/>
              </a:rPr>
              <a:t>(mouse trap success by month)</a:t>
            </a:r>
            <a:endParaRPr lang="en-US" sz="2400" b="1" dirty="0">
              <a:latin typeface="+mn-lt"/>
            </a:endParaRPr>
          </a:p>
        </p:txBody>
      </p:sp>
      <p:pic>
        <p:nvPicPr>
          <p:cNvPr id="16" name="Picture 10" descr="Mus_musculus"/>
          <p:cNvPicPr>
            <a:picLocks noChangeAspect="1" noChangeArrowheads="1"/>
          </p:cNvPicPr>
          <p:nvPr/>
        </p:nvPicPr>
        <p:blipFill>
          <a:blip r:embed="rId5" cstate="screen">
            <a:clrChange>
              <a:clrFrom>
                <a:srgbClr val="FAFAF0"/>
              </a:clrFrom>
              <a:clrTo>
                <a:srgbClr val="FAFAF0">
                  <a:alpha val="0"/>
                </a:srgbClr>
              </a:clrTo>
            </a:clrChange>
          </a:blip>
          <a:srcRect/>
          <a:stretch>
            <a:fillRect/>
          </a:stretch>
        </p:blipFill>
        <p:spPr bwMode="auto">
          <a:xfrm>
            <a:off x="4419600" y="1981200"/>
            <a:ext cx="1066800" cy="8275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219200" y="1447800"/>
            <a:ext cx="6477000" cy="4800600"/>
            <a:chOff x="1219200" y="1447800"/>
            <a:chExt cx="6477000" cy="4800600"/>
          </a:xfrm>
        </p:grpSpPr>
        <p:pic>
          <p:nvPicPr>
            <p:cNvPr id="15365" name="Picture 25" descr="Picture2"/>
            <p:cNvPicPr>
              <a:picLocks noChangeAspect="1" noChangeArrowheads="1"/>
            </p:cNvPicPr>
            <p:nvPr/>
          </p:nvPicPr>
          <p:blipFill>
            <a:blip r:embed="rId3" cstate="screen"/>
            <a:srcRect/>
            <a:stretch>
              <a:fillRect/>
            </a:stretch>
          </p:blipFill>
          <p:spPr bwMode="auto">
            <a:xfrm>
              <a:off x="1219200" y="1447800"/>
              <a:ext cx="6477000" cy="4800600"/>
            </a:xfrm>
            <a:prstGeom prst="rect">
              <a:avLst/>
            </a:prstGeom>
            <a:noFill/>
            <a:ln w="9525">
              <a:noFill/>
              <a:miter lim="800000"/>
              <a:headEnd/>
              <a:tailEnd/>
            </a:ln>
          </p:spPr>
        </p:pic>
        <p:pic>
          <p:nvPicPr>
            <p:cNvPr id="15366" name="Picture 15" descr="buow"/>
            <p:cNvPicPr>
              <a:picLocks noChangeAspect="1" noChangeArrowheads="1"/>
            </p:cNvPicPr>
            <p:nvPr/>
          </p:nvPicPr>
          <p:blipFill>
            <a:blip r:embed="rId4" cstate="screen"/>
            <a:srcRect/>
            <a:stretch>
              <a:fillRect/>
            </a:stretch>
          </p:blipFill>
          <p:spPr bwMode="auto">
            <a:xfrm>
              <a:off x="6495408" y="4528782"/>
              <a:ext cx="441200" cy="859809"/>
            </a:xfrm>
            <a:prstGeom prst="rect">
              <a:avLst/>
            </a:prstGeom>
            <a:noFill/>
            <a:ln w="9525">
              <a:noFill/>
              <a:miter lim="800000"/>
              <a:headEnd/>
              <a:tailEnd/>
            </a:ln>
          </p:spPr>
        </p:pic>
        <p:sp>
          <p:nvSpPr>
            <p:cNvPr id="15367" name="Rectangle 8" descr="Dark downward diagonal"/>
            <p:cNvSpPr>
              <a:spLocks noChangeArrowheads="1"/>
            </p:cNvSpPr>
            <p:nvPr/>
          </p:nvSpPr>
          <p:spPr bwMode="auto">
            <a:xfrm>
              <a:off x="6095144" y="2021006"/>
              <a:ext cx="1601056" cy="3654188"/>
            </a:xfrm>
            <a:prstGeom prst="rect">
              <a:avLst/>
            </a:prstGeom>
            <a:noFill/>
            <a:ln w="9525">
              <a:noFill/>
              <a:miter lim="800000"/>
              <a:headEnd/>
              <a:tailEnd/>
            </a:ln>
            <a:effectLst/>
          </p:spPr>
          <p:txBody>
            <a:bodyPr wrap="none" anchor="ctr"/>
            <a:lstStyle/>
            <a:p>
              <a:endParaRPr lang="en-US"/>
            </a:p>
          </p:txBody>
        </p:sp>
        <p:sp>
          <p:nvSpPr>
            <p:cNvPr id="15368" name="Line 19"/>
            <p:cNvSpPr>
              <a:spLocks noChangeShapeType="1"/>
            </p:cNvSpPr>
            <p:nvPr/>
          </p:nvSpPr>
          <p:spPr bwMode="auto">
            <a:xfrm>
              <a:off x="2893031" y="5460242"/>
              <a:ext cx="2692685" cy="0"/>
            </a:xfrm>
            <a:prstGeom prst="line">
              <a:avLst/>
            </a:prstGeom>
            <a:noFill/>
            <a:ln w="9525">
              <a:noFill/>
              <a:round/>
              <a:headEnd/>
              <a:tailEnd type="triangle" w="med" len="med"/>
            </a:ln>
            <a:effectLst/>
          </p:spPr>
          <p:txBody>
            <a:bodyPr>
              <a:spAutoFit/>
            </a:bodyPr>
            <a:lstStyle/>
            <a:p>
              <a:endParaRPr lang="en-US"/>
            </a:p>
          </p:txBody>
        </p:sp>
        <p:sp>
          <p:nvSpPr>
            <p:cNvPr id="2" name="Rectangle 1"/>
            <p:cNvSpPr/>
            <p:nvPr/>
          </p:nvSpPr>
          <p:spPr bwMode="auto">
            <a:xfrm>
              <a:off x="5294616" y="5316940"/>
              <a:ext cx="2401584" cy="214952"/>
            </a:xfrm>
            <a:prstGeom prst="rect">
              <a:avLst/>
            </a:prstGeom>
            <a:solidFill>
              <a:srgbClr val="FF505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bwMode="auto">
            <a:xfrm>
              <a:off x="1946953" y="5316940"/>
              <a:ext cx="727753" cy="214952"/>
            </a:xfrm>
            <a:prstGeom prst="rect">
              <a:avLst/>
            </a:prstGeom>
            <a:solidFill>
              <a:srgbClr val="FF505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bwMode="auto">
            <a:xfrm>
              <a:off x="1946953" y="5030337"/>
              <a:ext cx="4293742" cy="214952"/>
            </a:xfrm>
            <a:prstGeom prst="rect">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p:cNvSpPr/>
            <p:nvPr/>
          </p:nvSpPr>
          <p:spPr bwMode="auto">
            <a:xfrm>
              <a:off x="7010400" y="5029200"/>
              <a:ext cx="682375" cy="210403"/>
            </a:xfrm>
            <a:prstGeom prst="rect">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5373" name="Picture 37" descr="AshyStormPetrel_1"/>
            <p:cNvPicPr>
              <a:picLocks noChangeAspect="1" noChangeArrowheads="1"/>
            </p:cNvPicPr>
            <p:nvPr/>
          </p:nvPicPr>
          <p:blipFill>
            <a:blip r:embed="rId5" cstate="screen"/>
            <a:srcRect/>
            <a:stretch>
              <a:fillRect/>
            </a:stretch>
          </p:blipFill>
          <p:spPr bwMode="auto">
            <a:xfrm>
              <a:off x="2629040" y="4385481"/>
              <a:ext cx="527981" cy="626944"/>
            </a:xfrm>
            <a:prstGeom prst="rect">
              <a:avLst/>
            </a:prstGeom>
            <a:noFill/>
            <a:ln w="9525">
              <a:noFill/>
              <a:miter lim="800000"/>
              <a:headEnd/>
              <a:tailEnd/>
            </a:ln>
          </p:spPr>
        </p:pic>
      </p:grpSp>
      <p:pic>
        <p:nvPicPr>
          <p:cNvPr id="17" name="Picture 10" descr="Mus_musculus"/>
          <p:cNvPicPr>
            <a:picLocks noChangeAspect="1" noChangeArrowheads="1"/>
          </p:cNvPicPr>
          <p:nvPr/>
        </p:nvPicPr>
        <p:blipFill>
          <a:blip r:embed="rId6" cstate="screen">
            <a:clrChange>
              <a:clrFrom>
                <a:srgbClr val="FAFAF0"/>
              </a:clrFrom>
              <a:clrTo>
                <a:srgbClr val="FAFAF0">
                  <a:alpha val="0"/>
                </a:srgbClr>
              </a:clrTo>
            </a:clrChange>
          </a:blip>
          <a:srcRect/>
          <a:stretch>
            <a:fillRect/>
          </a:stretch>
        </p:blipFill>
        <p:spPr bwMode="auto">
          <a:xfrm>
            <a:off x="4419600" y="1981200"/>
            <a:ext cx="1066800" cy="827555"/>
          </a:xfrm>
          <a:prstGeom prst="rect">
            <a:avLst/>
          </a:prstGeom>
          <a:noFill/>
          <a:ln w="9525">
            <a:noFill/>
            <a:miter lim="800000"/>
            <a:headEnd/>
            <a:tailEnd/>
          </a:ln>
        </p:spPr>
      </p:pic>
      <p:sp>
        <p:nvSpPr>
          <p:cNvPr id="16" name="Text Box 7"/>
          <p:cNvSpPr txBox="1">
            <a:spLocks noChangeArrowheads="1"/>
          </p:cNvSpPr>
          <p:nvPr/>
        </p:nvSpPr>
        <p:spPr bwMode="auto">
          <a:xfrm>
            <a:off x="0" y="914400"/>
            <a:ext cx="9144000" cy="523220"/>
          </a:xfrm>
          <a:prstGeom prst="rect">
            <a:avLst/>
          </a:prstGeom>
          <a:noFill/>
          <a:ln w="9525">
            <a:noFill/>
            <a:miter lim="800000"/>
            <a:headEnd/>
            <a:tailEnd/>
          </a:ln>
          <a:effectLst/>
        </p:spPr>
        <p:txBody>
          <a:bodyPr>
            <a:spAutoFit/>
          </a:bodyPr>
          <a:lstStyle/>
          <a:p>
            <a:pPr algn="ctr">
              <a:spcBef>
                <a:spcPts val="600"/>
              </a:spcBef>
            </a:pPr>
            <a:r>
              <a:rPr lang="en-US" sz="2800" b="1" dirty="0" err="1">
                <a:latin typeface="+mj-lt"/>
              </a:rPr>
              <a:t>Farallon</a:t>
            </a:r>
            <a:r>
              <a:rPr lang="en-US" sz="2800" b="1" dirty="0">
                <a:latin typeface="+mj-lt"/>
              </a:rPr>
              <a:t> </a:t>
            </a:r>
            <a:r>
              <a:rPr lang="en-US" sz="2800" b="1" dirty="0" smtClean="0">
                <a:latin typeface="+mj-lt"/>
              </a:rPr>
              <a:t>House Mouse Population Cycle</a:t>
            </a:r>
            <a:endParaRPr lang="en-US" sz="2800" b="1" dirty="0">
              <a:latin typeface="+mj-lt"/>
            </a:endParaRPr>
          </a:p>
        </p:txBody>
      </p:sp>
      <p:sp>
        <p:nvSpPr>
          <p:cNvPr id="18" name="Rectangle 17"/>
          <p:cNvSpPr/>
          <p:nvPr/>
        </p:nvSpPr>
        <p:spPr>
          <a:xfrm>
            <a:off x="2209800" y="6172200"/>
            <a:ext cx="4572000" cy="461665"/>
          </a:xfrm>
          <a:prstGeom prst="rect">
            <a:avLst/>
          </a:prstGeom>
        </p:spPr>
        <p:txBody>
          <a:bodyPr>
            <a:spAutoFit/>
          </a:bodyPr>
          <a:lstStyle/>
          <a:p>
            <a:pPr algn="ctr">
              <a:spcBef>
                <a:spcPts val="600"/>
              </a:spcBef>
            </a:pPr>
            <a:r>
              <a:rPr lang="en-US" sz="2400" b="1" dirty="0" smtClean="0">
                <a:latin typeface="+mn-lt"/>
              </a:rPr>
              <a:t>(mouse trap success by month)</a:t>
            </a:r>
            <a:endParaRPr lang="en-US" sz="2400" b="1"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5" name="Picture 6" descr="Feature Image for Royal Albatross Centre, Taiaroa Head  Photo copyright: Royal Albatross Centre"/>
          <p:cNvPicPr>
            <a:picLocks noChangeAspect="1" noChangeArrowheads="1"/>
          </p:cNvPicPr>
          <p:nvPr/>
        </p:nvPicPr>
        <p:blipFill>
          <a:blip r:embed="rId3" cstate="email"/>
          <a:srcRect/>
          <a:stretch>
            <a:fillRect/>
          </a:stretch>
        </p:blipFill>
        <p:spPr bwMode="auto">
          <a:xfrm>
            <a:off x="4495800" y="0"/>
            <a:ext cx="4648200" cy="6858000"/>
          </a:xfrm>
          <a:prstGeom prst="rect">
            <a:avLst/>
          </a:prstGeom>
          <a:noFill/>
          <a:ln w="9525">
            <a:noFill/>
            <a:miter lim="800000"/>
            <a:headEnd/>
            <a:tailEnd/>
          </a:ln>
        </p:spPr>
      </p:pic>
      <p:sp>
        <p:nvSpPr>
          <p:cNvPr id="5" name="TextBox 10"/>
          <p:cNvSpPr txBox="1">
            <a:spLocks noChangeArrowheads="1"/>
          </p:cNvSpPr>
          <p:nvPr/>
        </p:nvSpPr>
        <p:spPr bwMode="auto">
          <a:xfrm>
            <a:off x="152400" y="4267200"/>
            <a:ext cx="4191000" cy="1938992"/>
          </a:xfrm>
          <a:prstGeom prst="rect">
            <a:avLst/>
          </a:prstGeom>
          <a:noFill/>
          <a:ln w="9525">
            <a:noFill/>
            <a:miter lim="800000"/>
            <a:headEnd/>
            <a:tailEnd/>
          </a:ln>
        </p:spPr>
        <p:txBody>
          <a:bodyPr wrap="square">
            <a:spAutoFit/>
          </a:bodyPr>
          <a:lstStyle/>
          <a:p>
            <a:pPr algn="ctr" eaLnBrk="0" hangingPunct="0"/>
            <a:r>
              <a:rPr lang="en-US" sz="2400" dirty="0" smtClean="0">
                <a:latin typeface="+mn-lt"/>
                <a:cs typeface="Arial" pitchFamily="34" charset="0"/>
              </a:rPr>
              <a:t>The mission of Island Conservation is to prevent extinctions by removing invasive species from islands.</a:t>
            </a:r>
            <a:endParaRPr lang="en-US" sz="2400" dirty="0">
              <a:latin typeface="+mn-lt"/>
              <a:cs typeface="Arial" pitchFamily="34" charset="0"/>
            </a:endParaRPr>
          </a:p>
        </p:txBody>
      </p:sp>
      <p:pic>
        <p:nvPicPr>
          <p:cNvPr id="56323" name="Picture 3" descr="C:\Documents and Settings\sesposito\Desktop\Island_Conversation_Logos\Island_Conversation_Logos\Raster Logos\RGB JPEG Large\IslandCon_Logo_tag_rgb_lrg.jpg"/>
          <p:cNvPicPr>
            <a:picLocks noChangeAspect="1" noChangeArrowheads="1"/>
          </p:cNvPicPr>
          <p:nvPr/>
        </p:nvPicPr>
        <p:blipFill>
          <a:blip r:embed="rId4" cstate="screen"/>
          <a:srcRect/>
          <a:stretch>
            <a:fillRect/>
          </a:stretch>
        </p:blipFill>
        <p:spPr bwMode="auto">
          <a:xfrm>
            <a:off x="0" y="990601"/>
            <a:ext cx="4495800" cy="220325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p:nvPr/>
        </p:nvGrpSpPr>
        <p:grpSpPr>
          <a:xfrm>
            <a:off x="571500" y="1219200"/>
            <a:ext cx="8001000" cy="4274641"/>
            <a:chOff x="685800" y="1219200"/>
            <a:chExt cx="8001000" cy="4274641"/>
          </a:xfrm>
        </p:grpSpPr>
        <p:pic>
          <p:nvPicPr>
            <p:cNvPr id="7" name="Picture 2" descr="http://farm4.static.flickr.com/3540/3816364310_09817c54c4_b.jpg"/>
            <p:cNvPicPr>
              <a:picLocks noChangeAspect="1" noChangeArrowheads="1"/>
            </p:cNvPicPr>
            <p:nvPr/>
          </p:nvPicPr>
          <p:blipFill>
            <a:blip r:embed="rId3" cstate="email"/>
            <a:srcRect/>
            <a:stretch>
              <a:fillRect/>
            </a:stretch>
          </p:blipFill>
          <p:spPr bwMode="auto">
            <a:xfrm>
              <a:off x="1104900" y="1219200"/>
              <a:ext cx="7156784" cy="3429000"/>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685800" y="4724400"/>
              <a:ext cx="8001000" cy="769441"/>
            </a:xfrm>
            <a:prstGeom prst="rect">
              <a:avLst/>
            </a:prstGeom>
            <a:noFill/>
          </p:spPr>
          <p:txBody>
            <a:bodyPr wrap="square" rtlCol="0">
              <a:spAutoFit/>
            </a:bodyPr>
            <a:lstStyle/>
            <a:p>
              <a:pPr algn="ctr"/>
              <a:r>
                <a:rPr lang="en-US" sz="4400" b="1" dirty="0" smtClean="0">
                  <a:latin typeface="+mj-lt"/>
                </a:rPr>
                <a:t>FOCUS ON ISLANDS</a:t>
              </a:r>
              <a:endParaRPr lang="en-US" sz="4400" b="1" dirty="0">
                <a:latin typeface="+mj-lt"/>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2057400" y="457200"/>
            <a:ext cx="4876800" cy="3124200"/>
            <a:chOff x="1955004" y="0"/>
            <a:chExt cx="5437188" cy="3733800"/>
          </a:xfrm>
        </p:grpSpPr>
        <p:graphicFrame>
          <p:nvGraphicFramePr>
            <p:cNvPr id="9" name="Object 2"/>
            <p:cNvGraphicFramePr>
              <a:graphicFrameLocks noChangeAspect="1"/>
            </p:cNvGraphicFramePr>
            <p:nvPr/>
          </p:nvGraphicFramePr>
          <p:xfrm>
            <a:off x="1955004" y="0"/>
            <a:ext cx="5437188" cy="3733800"/>
          </p:xfrm>
          <a:graphic>
            <a:graphicData uri="http://schemas.openxmlformats.org/presentationml/2006/ole">
              <mc:AlternateContent xmlns:mc="http://schemas.openxmlformats.org/markup-compatibility/2006">
                <mc:Choice xmlns:v="urn:schemas-microsoft-com:vml" Requires="v">
                  <p:oleObj spid="_x0000_s23555" name="Worksheet" r:id="rId5" imgW="5407621" imgH="3712786" progId="Excel.Sheet.8">
                    <p:embed/>
                  </p:oleObj>
                </mc:Choice>
                <mc:Fallback>
                  <p:oleObj name="Worksheet" r:id="rId5" imgW="5407621" imgH="3712786" progId="Excel.Sheet.8">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55004" y="0"/>
                          <a:ext cx="5437188" cy="373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 Box 13"/>
            <p:cNvSpPr txBox="1">
              <a:spLocks noChangeArrowheads="1"/>
            </p:cNvSpPr>
            <p:nvPr/>
          </p:nvSpPr>
          <p:spPr bwMode="auto">
            <a:xfrm>
              <a:off x="5785729" y="762000"/>
              <a:ext cx="1521507" cy="846010"/>
            </a:xfrm>
            <a:prstGeom prst="rect">
              <a:avLst/>
            </a:prstGeom>
            <a:noFill/>
            <a:ln w="9525">
              <a:noFill/>
              <a:miter lim="800000"/>
              <a:headEnd/>
              <a:tailEnd/>
            </a:ln>
          </p:spPr>
          <p:txBody>
            <a:bodyPr wrap="square">
              <a:spAutoFit/>
            </a:bodyPr>
            <a:lstStyle/>
            <a:p>
              <a:pPr eaLnBrk="0" hangingPunct="0">
                <a:defRPr/>
              </a:pPr>
              <a:r>
                <a:rPr lang="en-US" sz="4000" b="0" dirty="0">
                  <a:latin typeface="+mj-lt"/>
                  <a:cs typeface="+mn-cs"/>
                </a:rPr>
                <a:t>&lt;</a:t>
              </a:r>
              <a:r>
                <a:rPr lang="en-US" sz="4000" b="0" dirty="0" smtClean="0">
                  <a:latin typeface="+mj-lt"/>
                  <a:cs typeface="+mn-cs"/>
                </a:rPr>
                <a:t>5 %</a:t>
              </a:r>
              <a:endParaRPr lang="en-US" sz="4000" b="0" dirty="0">
                <a:latin typeface="+mj-lt"/>
                <a:cs typeface="+mn-cs"/>
              </a:endParaRPr>
            </a:p>
          </p:txBody>
        </p:sp>
      </p:grpSp>
      <p:grpSp>
        <p:nvGrpSpPr>
          <p:cNvPr id="3" name="Group 19"/>
          <p:cNvGrpSpPr/>
          <p:nvPr/>
        </p:nvGrpSpPr>
        <p:grpSpPr>
          <a:xfrm>
            <a:off x="0" y="3505200"/>
            <a:ext cx="9200197" cy="3124200"/>
            <a:chOff x="228600" y="3505200"/>
            <a:chExt cx="9200197" cy="3124200"/>
          </a:xfrm>
        </p:grpSpPr>
        <p:grpSp>
          <p:nvGrpSpPr>
            <p:cNvPr id="4" name="Group 3"/>
            <p:cNvGrpSpPr/>
            <p:nvPr/>
          </p:nvGrpSpPr>
          <p:grpSpPr>
            <a:xfrm>
              <a:off x="2762250" y="3505200"/>
              <a:ext cx="3409951" cy="3124200"/>
              <a:chOff x="2438400" y="3505200"/>
              <a:chExt cx="3409950" cy="3124200"/>
            </a:xfrm>
          </p:grpSpPr>
          <p:graphicFrame>
            <p:nvGraphicFramePr>
              <p:cNvPr id="5" name="Object 7"/>
              <p:cNvGraphicFramePr>
                <a:graphicFrameLocks noChangeAspect="1"/>
              </p:cNvGraphicFramePr>
              <p:nvPr/>
            </p:nvGraphicFramePr>
            <p:xfrm>
              <a:off x="2438400" y="3505200"/>
              <a:ext cx="3409950"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6" name="Text Box 5"/>
              <p:cNvSpPr txBox="1">
                <a:spLocks noChangeArrowheads="1"/>
              </p:cNvSpPr>
              <p:nvPr/>
            </p:nvSpPr>
            <p:spPr bwMode="auto">
              <a:xfrm>
                <a:off x="3505200" y="6106180"/>
                <a:ext cx="1179554" cy="523220"/>
              </a:xfrm>
              <a:prstGeom prst="rect">
                <a:avLst/>
              </a:prstGeom>
              <a:noFill/>
              <a:ln w="9525">
                <a:noFill/>
                <a:miter lim="800000"/>
                <a:headEnd/>
                <a:tailEnd/>
              </a:ln>
            </p:spPr>
            <p:txBody>
              <a:bodyPr wrap="none">
                <a:spAutoFit/>
              </a:bodyPr>
              <a:lstStyle/>
              <a:p>
                <a:pPr eaLnBrk="0" hangingPunct="0">
                  <a:defRPr/>
                </a:pPr>
                <a:r>
                  <a:rPr lang="en-US" sz="2800" b="0" dirty="0">
                    <a:latin typeface="+mj-lt"/>
                    <a:cs typeface="Arial" pitchFamily="34" charset="0"/>
                  </a:rPr>
                  <a:t>Extinct</a:t>
                </a:r>
              </a:p>
            </p:txBody>
          </p:sp>
          <p:sp>
            <p:nvSpPr>
              <p:cNvPr id="7" name="Text Box 6"/>
              <p:cNvSpPr txBox="1">
                <a:spLocks noChangeArrowheads="1"/>
              </p:cNvSpPr>
              <p:nvPr/>
            </p:nvSpPr>
            <p:spPr bwMode="auto">
              <a:xfrm>
                <a:off x="3181351" y="4495800"/>
                <a:ext cx="1071127" cy="707886"/>
              </a:xfrm>
              <a:prstGeom prst="rect">
                <a:avLst/>
              </a:prstGeom>
              <a:noFill/>
              <a:ln w="9525">
                <a:noFill/>
                <a:miter lim="800000"/>
                <a:headEnd/>
                <a:tailEnd/>
              </a:ln>
            </p:spPr>
            <p:txBody>
              <a:bodyPr wrap="none">
                <a:spAutoFit/>
              </a:bodyPr>
              <a:lstStyle/>
              <a:p>
                <a:pPr eaLnBrk="0" hangingPunct="0">
                  <a:defRPr/>
                </a:pPr>
                <a:r>
                  <a:rPr lang="en-US" sz="4000" b="0" dirty="0">
                    <a:latin typeface="+mn-lt"/>
                    <a:cs typeface="+mn-cs"/>
                  </a:rPr>
                  <a:t>64%</a:t>
                </a:r>
              </a:p>
            </p:txBody>
          </p:sp>
        </p:grpSp>
        <p:grpSp>
          <p:nvGrpSpPr>
            <p:cNvPr id="8" name="Group 10"/>
            <p:cNvGrpSpPr/>
            <p:nvPr/>
          </p:nvGrpSpPr>
          <p:grpSpPr>
            <a:xfrm>
              <a:off x="5759450" y="3505201"/>
              <a:ext cx="3669347" cy="3124199"/>
              <a:chOff x="5683250" y="3581400"/>
              <a:chExt cx="3669347" cy="3124199"/>
            </a:xfrm>
          </p:grpSpPr>
          <p:graphicFrame>
            <p:nvGraphicFramePr>
              <p:cNvPr id="12" name="Object 4"/>
              <p:cNvGraphicFramePr>
                <a:graphicFrameLocks noChangeAspect="1"/>
              </p:cNvGraphicFramePr>
              <p:nvPr/>
            </p:nvGraphicFramePr>
            <p:xfrm>
              <a:off x="5683250" y="3581400"/>
              <a:ext cx="3613150" cy="2686050"/>
            </p:xfrm>
            <a:graphic>
              <a:graphicData uri="http://schemas.openxmlformats.org/drawingml/2006/chart">
                <c:chart xmlns:c="http://schemas.openxmlformats.org/drawingml/2006/chart" xmlns:r="http://schemas.openxmlformats.org/officeDocument/2006/relationships" r:id="rId8"/>
              </a:graphicData>
            </a:graphic>
          </p:graphicFrame>
          <p:sp>
            <p:nvSpPr>
              <p:cNvPr id="13" name="Text Box 8"/>
              <p:cNvSpPr txBox="1">
                <a:spLocks noChangeArrowheads="1"/>
              </p:cNvSpPr>
              <p:nvPr/>
            </p:nvSpPr>
            <p:spPr bwMode="auto">
              <a:xfrm>
                <a:off x="6096000" y="6182379"/>
                <a:ext cx="3256597" cy="523220"/>
              </a:xfrm>
              <a:prstGeom prst="rect">
                <a:avLst/>
              </a:prstGeom>
              <a:noFill/>
              <a:ln w="9525">
                <a:noFill/>
                <a:miter lim="800000"/>
                <a:headEnd/>
                <a:tailEnd/>
              </a:ln>
            </p:spPr>
            <p:txBody>
              <a:bodyPr wrap="none">
                <a:spAutoFit/>
              </a:bodyPr>
              <a:lstStyle/>
              <a:p>
                <a:pPr eaLnBrk="0" hangingPunct="0">
                  <a:defRPr/>
                </a:pPr>
                <a:r>
                  <a:rPr lang="en-US" sz="2800" b="0" dirty="0">
                    <a:latin typeface="+mj-lt"/>
                    <a:cs typeface="Arial" pitchFamily="34" charset="0"/>
                  </a:rPr>
                  <a:t>Critically Endangered</a:t>
                </a:r>
              </a:p>
            </p:txBody>
          </p:sp>
          <p:sp>
            <p:nvSpPr>
              <p:cNvPr id="14" name="TextBox 13"/>
              <p:cNvSpPr txBox="1"/>
              <p:nvPr/>
            </p:nvSpPr>
            <p:spPr>
              <a:xfrm>
                <a:off x="6477000" y="4267200"/>
                <a:ext cx="1295400" cy="707886"/>
              </a:xfrm>
              <a:prstGeom prst="rect">
                <a:avLst/>
              </a:prstGeom>
              <a:noFill/>
            </p:spPr>
            <p:txBody>
              <a:bodyPr>
                <a:spAutoFit/>
              </a:bodyPr>
              <a:lstStyle/>
              <a:p>
                <a:pPr eaLnBrk="0" hangingPunct="0">
                  <a:defRPr/>
                </a:pPr>
                <a:r>
                  <a:rPr lang="en-US" sz="4000" b="0" dirty="0">
                    <a:latin typeface="+mn-lt"/>
                    <a:cs typeface="+mn-cs"/>
                  </a:rPr>
                  <a:t>45%</a:t>
                </a:r>
              </a:p>
            </p:txBody>
          </p:sp>
        </p:grpSp>
        <p:grpSp>
          <p:nvGrpSpPr>
            <p:cNvPr id="11" name="Group 14"/>
            <p:cNvGrpSpPr/>
            <p:nvPr/>
          </p:nvGrpSpPr>
          <p:grpSpPr>
            <a:xfrm>
              <a:off x="228600" y="3505200"/>
              <a:ext cx="2976126" cy="3124200"/>
              <a:chOff x="0" y="3648075"/>
              <a:chExt cx="2976127" cy="3124200"/>
            </a:xfrm>
          </p:grpSpPr>
          <p:sp>
            <p:nvSpPr>
              <p:cNvPr id="16" name="Text Box 14"/>
              <p:cNvSpPr txBox="1">
                <a:spLocks noChangeArrowheads="1"/>
              </p:cNvSpPr>
              <p:nvPr/>
            </p:nvSpPr>
            <p:spPr bwMode="auto">
              <a:xfrm>
                <a:off x="690518" y="6249055"/>
                <a:ext cx="1269899" cy="523220"/>
              </a:xfrm>
              <a:prstGeom prst="rect">
                <a:avLst/>
              </a:prstGeom>
              <a:noFill/>
              <a:ln w="9525">
                <a:noFill/>
                <a:miter lim="800000"/>
                <a:headEnd/>
                <a:tailEnd/>
              </a:ln>
            </p:spPr>
            <p:txBody>
              <a:bodyPr wrap="none">
                <a:spAutoFit/>
              </a:bodyPr>
              <a:lstStyle/>
              <a:p>
                <a:pPr algn="ctr" eaLnBrk="0" hangingPunct="0">
                  <a:defRPr/>
                </a:pPr>
                <a:r>
                  <a:rPr lang="en-US" sz="2800" b="0" dirty="0">
                    <a:latin typeface="+mj-lt"/>
                    <a:cs typeface="Arial" pitchFamily="34" charset="0"/>
                  </a:rPr>
                  <a:t>Species</a:t>
                </a:r>
              </a:p>
            </p:txBody>
          </p:sp>
          <p:grpSp>
            <p:nvGrpSpPr>
              <p:cNvPr id="15" name="Group 16"/>
              <p:cNvGrpSpPr/>
              <p:nvPr/>
            </p:nvGrpSpPr>
            <p:grpSpPr>
              <a:xfrm>
                <a:off x="0" y="3648075"/>
                <a:ext cx="2976127" cy="2535848"/>
                <a:chOff x="0" y="3648075"/>
                <a:chExt cx="2976127" cy="2535848"/>
              </a:xfrm>
            </p:grpSpPr>
            <p:graphicFrame>
              <p:nvGraphicFramePr>
                <p:cNvPr id="18" name="Chart 17"/>
                <p:cNvGraphicFramePr>
                  <a:graphicFrameLocks/>
                </p:cNvGraphicFramePr>
                <p:nvPr/>
              </p:nvGraphicFramePr>
              <p:xfrm>
                <a:off x="0" y="3886200"/>
                <a:ext cx="2527495" cy="2297723"/>
              </p:xfrm>
              <a:graphic>
                <a:graphicData uri="http://schemas.openxmlformats.org/drawingml/2006/chart">
                  <c:chart xmlns:c="http://schemas.openxmlformats.org/drawingml/2006/chart" xmlns:r="http://schemas.openxmlformats.org/officeDocument/2006/relationships" r:id="rId9"/>
                </a:graphicData>
              </a:graphic>
            </p:graphicFrame>
            <p:sp>
              <p:nvSpPr>
                <p:cNvPr id="19" name="Text Box 16"/>
                <p:cNvSpPr txBox="1">
                  <a:spLocks noChangeArrowheads="1"/>
                </p:cNvSpPr>
                <p:nvPr/>
              </p:nvSpPr>
              <p:spPr bwMode="auto">
                <a:xfrm>
                  <a:off x="1905000" y="3648075"/>
                  <a:ext cx="1071127" cy="707886"/>
                </a:xfrm>
                <a:prstGeom prst="rect">
                  <a:avLst/>
                </a:prstGeom>
                <a:noFill/>
                <a:ln w="9525">
                  <a:noFill/>
                  <a:miter lim="800000"/>
                  <a:headEnd/>
                  <a:tailEnd/>
                </a:ln>
              </p:spPr>
              <p:txBody>
                <a:bodyPr wrap="none">
                  <a:spAutoFit/>
                </a:bodyPr>
                <a:lstStyle/>
                <a:p>
                  <a:pPr eaLnBrk="0" hangingPunct="0">
                    <a:defRPr/>
                  </a:pPr>
                  <a:r>
                    <a:rPr lang="en-US" sz="4000" b="0" dirty="0">
                      <a:latin typeface="+mn-lt"/>
                      <a:cs typeface="+mn-cs"/>
                    </a:rPr>
                    <a:t>20%</a:t>
                  </a:r>
                </a:p>
              </p:txBody>
            </p:sp>
          </p:grpSp>
        </p:grpSp>
      </p:grpSp>
      <p:sp>
        <p:nvSpPr>
          <p:cNvPr id="21" name="TextBox 20"/>
          <p:cNvSpPr txBox="1"/>
          <p:nvPr/>
        </p:nvSpPr>
        <p:spPr>
          <a:xfrm>
            <a:off x="5702808" y="2398776"/>
            <a:ext cx="990600" cy="400110"/>
          </a:xfrm>
          <a:prstGeom prst="rect">
            <a:avLst/>
          </a:prstGeom>
          <a:noFill/>
        </p:spPr>
        <p:txBody>
          <a:bodyPr wrap="square" rtlCol="0">
            <a:spAutoFit/>
          </a:bodyPr>
          <a:lstStyle/>
          <a:p>
            <a:r>
              <a:rPr lang="en-US" sz="2000" dirty="0" smtClean="0">
                <a:latin typeface="+mn-lt"/>
              </a:rPr>
              <a:t>Islands</a:t>
            </a:r>
            <a:endParaRPr lang="en-US" sz="2000" dirty="0">
              <a:latin typeface="+mn-lt"/>
            </a:endParaRPr>
          </a:p>
        </p:txBody>
      </p:sp>
      <p:sp>
        <p:nvSpPr>
          <p:cNvPr id="22" name="TextBox 21"/>
          <p:cNvSpPr txBox="1"/>
          <p:nvPr/>
        </p:nvSpPr>
        <p:spPr>
          <a:xfrm>
            <a:off x="5681472" y="2971800"/>
            <a:ext cx="1524000" cy="400110"/>
          </a:xfrm>
          <a:prstGeom prst="rect">
            <a:avLst/>
          </a:prstGeom>
          <a:noFill/>
        </p:spPr>
        <p:txBody>
          <a:bodyPr wrap="square" rtlCol="0">
            <a:spAutoFit/>
          </a:bodyPr>
          <a:lstStyle/>
          <a:p>
            <a:r>
              <a:rPr lang="en-US" sz="2000" dirty="0" smtClean="0">
                <a:latin typeface="+mn-lt"/>
              </a:rPr>
              <a:t>Mainland</a:t>
            </a:r>
            <a:endParaRPr lang="en-US" sz="2000" dirty="0">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3"/>
          <p:cNvSpPr txBox="1">
            <a:spLocks noChangeArrowheads="1"/>
          </p:cNvSpPr>
          <p:nvPr/>
        </p:nvSpPr>
        <p:spPr bwMode="auto">
          <a:xfrm>
            <a:off x="2057400" y="4648200"/>
            <a:ext cx="5257800" cy="1261884"/>
          </a:xfrm>
          <a:prstGeom prst="rect">
            <a:avLst/>
          </a:prstGeom>
          <a:noFill/>
          <a:ln w="9525">
            <a:noFill/>
            <a:miter lim="800000"/>
            <a:headEnd/>
            <a:tailEnd/>
          </a:ln>
        </p:spPr>
        <p:txBody>
          <a:bodyPr wrap="square">
            <a:spAutoFit/>
          </a:bodyPr>
          <a:lstStyle/>
          <a:p>
            <a:pPr algn="ctr" eaLnBrk="0" hangingPunct="0">
              <a:defRPr/>
            </a:pPr>
            <a:r>
              <a:rPr lang="en-US" sz="4400" dirty="0" smtClean="0">
                <a:latin typeface="+mj-lt"/>
                <a:cs typeface="Arial" pitchFamily="34" charset="0"/>
              </a:rPr>
              <a:t>65% of all extinctions </a:t>
            </a:r>
            <a:endParaRPr lang="en-US" sz="4400" dirty="0">
              <a:latin typeface="+mj-lt"/>
              <a:cs typeface="Arial" pitchFamily="34" charset="0"/>
            </a:endParaRPr>
          </a:p>
          <a:p>
            <a:pPr algn="ctr" eaLnBrk="0" hangingPunct="0">
              <a:defRPr/>
            </a:pPr>
            <a:endParaRPr lang="en-US" sz="3200" dirty="0">
              <a:latin typeface="Arial" pitchFamily="34" charset="0"/>
              <a:cs typeface="Arial" pitchFamily="34" charset="0"/>
            </a:endParaRPr>
          </a:p>
        </p:txBody>
      </p:sp>
      <p:sp>
        <p:nvSpPr>
          <p:cNvPr id="4101" name="Text Box 4"/>
          <p:cNvSpPr txBox="1">
            <a:spLocks noChangeArrowheads="1"/>
          </p:cNvSpPr>
          <p:nvPr/>
        </p:nvSpPr>
        <p:spPr bwMode="auto">
          <a:xfrm>
            <a:off x="1219200" y="5334000"/>
            <a:ext cx="7924800" cy="1938992"/>
          </a:xfrm>
          <a:prstGeom prst="rect">
            <a:avLst/>
          </a:prstGeom>
          <a:noFill/>
          <a:ln w="9525">
            <a:noFill/>
            <a:miter lim="800000"/>
            <a:headEnd/>
            <a:tailEnd/>
          </a:ln>
        </p:spPr>
        <p:txBody>
          <a:bodyPr wrap="square">
            <a:spAutoFit/>
          </a:bodyPr>
          <a:lstStyle/>
          <a:p>
            <a:pPr eaLnBrk="0" hangingPunct="0">
              <a:defRPr/>
            </a:pPr>
            <a:r>
              <a:rPr lang="en-US" sz="6000" cap="all" spc="-150" dirty="0">
                <a:solidFill>
                  <a:srgbClr val="FF0000"/>
                </a:solidFill>
                <a:latin typeface="+mj-lt"/>
                <a:cs typeface="Arial Black"/>
              </a:rPr>
              <a:t>Invasive </a:t>
            </a:r>
            <a:r>
              <a:rPr lang="en-US" sz="6000" cap="all" spc="-150" dirty="0" smtClean="0">
                <a:solidFill>
                  <a:srgbClr val="FF0000"/>
                </a:solidFill>
                <a:latin typeface="+mj-lt"/>
                <a:cs typeface="Arial Black"/>
              </a:rPr>
              <a:t>Vertebrates</a:t>
            </a:r>
            <a:endParaRPr lang="en-US" sz="6000" cap="all" spc="-150" dirty="0">
              <a:solidFill>
                <a:srgbClr val="FF0000"/>
              </a:solidFill>
              <a:latin typeface="+mj-lt"/>
              <a:cs typeface="Arial Black"/>
            </a:endParaRPr>
          </a:p>
          <a:p>
            <a:pPr algn="ctr" eaLnBrk="0" hangingPunct="0">
              <a:defRPr/>
            </a:pPr>
            <a:endParaRPr lang="en-US" sz="6000" dirty="0">
              <a:solidFill>
                <a:srgbClr val="FF0000"/>
              </a:solidFill>
              <a:latin typeface="+mj-lt"/>
              <a:cs typeface="+mn-cs"/>
            </a:endParaRPr>
          </a:p>
        </p:txBody>
      </p:sp>
      <p:pic>
        <p:nvPicPr>
          <p:cNvPr id="8" name="Picture 10" descr="http://farm4.static.flickr.com/3598/3502208970_bb6ffd03f9_b.jpg"/>
          <p:cNvPicPr>
            <a:picLocks noChangeAspect="1" noChangeArrowheads="1"/>
          </p:cNvPicPr>
          <p:nvPr/>
        </p:nvPicPr>
        <p:blipFill>
          <a:blip r:embed="rId3" cstate="email"/>
          <a:srcRect/>
          <a:stretch>
            <a:fillRect/>
          </a:stretch>
        </p:blipFill>
        <p:spPr bwMode="auto">
          <a:xfrm>
            <a:off x="1981200" y="1143000"/>
            <a:ext cx="5172903" cy="3505200"/>
          </a:xfrm>
          <a:prstGeom prst="rect">
            <a:avLst/>
          </a:prstGeom>
          <a:ln>
            <a:noFill/>
          </a:ln>
          <a:effectLst>
            <a:outerShdw blurRad="292100" dist="139700" dir="2700000" algn="tl" rotWithShape="0">
              <a:srgbClr val="333333">
                <a:alpha val="65000"/>
              </a:srgbClr>
            </a:outerShdw>
          </a:effectLst>
        </p:spPr>
        <p:style>
          <a:lnRef idx="2">
            <a:schemeClr val="dk1"/>
          </a:lnRef>
          <a:fillRef idx="1">
            <a:schemeClr val="lt1"/>
          </a:fillRef>
          <a:effectRef idx="0">
            <a:schemeClr val="dk1"/>
          </a:effectRef>
          <a:fontRef idx="minor">
            <a:schemeClr val="dk1"/>
          </a:fontRef>
        </p:style>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screen"/>
          <a:srcRect l="3463" t="1467" r="3045" b="3208"/>
          <a:stretch>
            <a:fillRect/>
          </a:stretch>
        </p:blipFill>
        <p:spPr bwMode="auto">
          <a:xfrm>
            <a:off x="1752600" y="1828800"/>
            <a:ext cx="5642317" cy="4527785"/>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a:xfrm>
            <a:off x="533400" y="838200"/>
            <a:ext cx="8229600" cy="762000"/>
          </a:xfrm>
        </p:spPr>
        <p:txBody>
          <a:bodyPr>
            <a:normAutofit/>
          </a:bodyPr>
          <a:lstStyle/>
          <a:p>
            <a:pPr algn="ctr"/>
            <a:r>
              <a:rPr lang="en-US" sz="4000" dirty="0" smtClean="0">
                <a:solidFill>
                  <a:schemeClr val="tx1"/>
                </a:solidFill>
              </a:rPr>
              <a:t>IC-Galapagos Rat and Mouse Projects </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762000"/>
            <a:ext cx="8229600" cy="838200"/>
          </a:xfrm>
        </p:spPr>
        <p:txBody>
          <a:bodyPr>
            <a:noAutofit/>
          </a:bodyPr>
          <a:lstStyle/>
          <a:p>
            <a:pPr algn="ctr" eaLnBrk="1" hangingPunct="1"/>
            <a:r>
              <a:rPr lang="en-US" sz="5400" b="1" dirty="0" smtClean="0">
                <a:solidFill>
                  <a:schemeClr val="tx1"/>
                </a:solidFill>
                <a:cs typeface="Arial" pitchFamily="34" charset="0"/>
              </a:rPr>
              <a:t>Partnership</a:t>
            </a:r>
          </a:p>
        </p:txBody>
      </p:sp>
      <p:sp>
        <p:nvSpPr>
          <p:cNvPr id="3075" name="Rectangle 3"/>
          <p:cNvSpPr>
            <a:spLocks noGrp="1" noChangeArrowheads="1"/>
          </p:cNvSpPr>
          <p:nvPr>
            <p:ph idx="1"/>
          </p:nvPr>
        </p:nvSpPr>
        <p:spPr>
          <a:xfrm>
            <a:off x="457200" y="1828800"/>
            <a:ext cx="6629400" cy="990600"/>
          </a:xfrm>
        </p:spPr>
        <p:txBody>
          <a:bodyPr/>
          <a:lstStyle/>
          <a:p>
            <a:pPr eaLnBrk="1" hangingPunct="1"/>
            <a:r>
              <a:rPr lang="en-US" sz="2400" dirty="0" smtClean="0"/>
              <a:t>Luckenbach Oil Spill Trustee Council </a:t>
            </a:r>
          </a:p>
          <a:p>
            <a:pPr eaLnBrk="1" hangingPunct="1"/>
            <a:r>
              <a:rPr lang="en-US" sz="2400" dirty="0" smtClean="0"/>
              <a:t>California Coastal Commission</a:t>
            </a:r>
          </a:p>
        </p:txBody>
      </p:sp>
      <p:pic>
        <p:nvPicPr>
          <p:cNvPr id="3076" name="Picture 5" descr="prbo_logo_no_text"/>
          <p:cNvPicPr>
            <a:picLocks noChangeAspect="1" noChangeArrowheads="1"/>
          </p:cNvPicPr>
          <p:nvPr/>
        </p:nvPicPr>
        <p:blipFill>
          <a:blip r:embed="rId4" cstate="screen"/>
          <a:srcRect/>
          <a:stretch>
            <a:fillRect/>
          </a:stretch>
        </p:blipFill>
        <p:spPr bwMode="auto">
          <a:xfrm>
            <a:off x="5334000" y="3276600"/>
            <a:ext cx="1590675" cy="1330325"/>
          </a:xfrm>
          <a:prstGeom prst="rect">
            <a:avLst/>
          </a:prstGeom>
          <a:noFill/>
          <a:ln w="9525">
            <a:solidFill>
              <a:schemeClr val="tx1"/>
            </a:solidFill>
            <a:miter lim="800000"/>
            <a:headEnd/>
            <a:tailEnd/>
          </a:ln>
        </p:spPr>
      </p:pic>
      <p:sp>
        <p:nvSpPr>
          <p:cNvPr id="3077" name="Rectangle 6"/>
          <p:cNvSpPr>
            <a:spLocks noChangeArrowheads="1"/>
          </p:cNvSpPr>
          <p:nvPr/>
        </p:nvSpPr>
        <p:spPr bwMode="auto">
          <a:xfrm>
            <a:off x="0" y="2909888"/>
            <a:ext cx="9144000" cy="0"/>
          </a:xfrm>
          <a:prstGeom prst="rect">
            <a:avLst/>
          </a:prstGeom>
          <a:noFill/>
          <a:ln w="9525">
            <a:noFill/>
            <a:miter lim="800000"/>
            <a:headEnd/>
            <a:tailEnd/>
          </a:ln>
          <a:effectLst/>
        </p:spPr>
        <p:txBody>
          <a:bodyPr wrap="none" anchor="ctr">
            <a:spAutoFit/>
          </a:bodyPr>
          <a:lstStyle/>
          <a:p>
            <a:endParaRPr lang="en-US" dirty="0"/>
          </a:p>
        </p:txBody>
      </p:sp>
      <p:pic>
        <p:nvPicPr>
          <p:cNvPr id="3078" name="Picture 8" descr="NFWF"/>
          <p:cNvPicPr>
            <a:picLocks noChangeAspect="1" noChangeArrowheads="1"/>
          </p:cNvPicPr>
          <p:nvPr/>
        </p:nvPicPr>
        <p:blipFill>
          <a:blip r:embed="rId5" cstate="screen"/>
          <a:srcRect/>
          <a:stretch>
            <a:fillRect/>
          </a:stretch>
        </p:blipFill>
        <p:spPr bwMode="auto">
          <a:xfrm>
            <a:off x="2057400" y="3200400"/>
            <a:ext cx="1514475" cy="1460500"/>
          </a:xfrm>
          <a:prstGeom prst="rect">
            <a:avLst/>
          </a:prstGeom>
          <a:noFill/>
          <a:ln w="9525">
            <a:noFill/>
            <a:miter lim="800000"/>
            <a:headEnd/>
            <a:tailEnd/>
          </a:ln>
        </p:spPr>
      </p:pic>
      <p:pic>
        <p:nvPicPr>
          <p:cNvPr id="3079" name="Picture 1"/>
          <p:cNvPicPr>
            <a:picLocks noChangeAspect="1"/>
          </p:cNvPicPr>
          <p:nvPr/>
        </p:nvPicPr>
        <p:blipFill>
          <a:blip r:embed="rId6" cstate="screen"/>
          <a:srcRect/>
          <a:stretch>
            <a:fillRect/>
          </a:stretch>
        </p:blipFill>
        <p:spPr bwMode="auto">
          <a:xfrm>
            <a:off x="7315200" y="3276600"/>
            <a:ext cx="1370012" cy="1371694"/>
          </a:xfrm>
          <a:prstGeom prst="rect">
            <a:avLst/>
          </a:prstGeom>
          <a:noFill/>
          <a:ln w="9525">
            <a:noFill/>
            <a:miter lim="800000"/>
            <a:headEnd/>
            <a:tailEnd/>
          </a:ln>
        </p:spPr>
      </p:pic>
      <p:pic>
        <p:nvPicPr>
          <p:cNvPr id="3080" name="Picture 2"/>
          <p:cNvPicPr>
            <a:picLocks noChangeAspect="1"/>
          </p:cNvPicPr>
          <p:nvPr/>
        </p:nvPicPr>
        <p:blipFill>
          <a:blip r:embed="rId7" cstate="screen"/>
          <a:srcRect/>
          <a:stretch>
            <a:fillRect/>
          </a:stretch>
        </p:blipFill>
        <p:spPr bwMode="auto">
          <a:xfrm>
            <a:off x="457200" y="3200400"/>
            <a:ext cx="1371600" cy="1646238"/>
          </a:xfrm>
          <a:prstGeom prst="rect">
            <a:avLst/>
          </a:prstGeom>
          <a:noFill/>
          <a:ln w="9525">
            <a:noFill/>
            <a:miter lim="800000"/>
            <a:headEnd/>
            <a:tailEnd/>
          </a:ln>
        </p:spPr>
      </p:pic>
      <p:pic>
        <p:nvPicPr>
          <p:cNvPr id="3082" name="Picture 4"/>
          <p:cNvPicPr>
            <a:picLocks noChangeAspect="1"/>
          </p:cNvPicPr>
          <p:nvPr/>
        </p:nvPicPr>
        <p:blipFill>
          <a:blip r:embed="rId8" cstate="screen"/>
          <a:srcRect/>
          <a:stretch>
            <a:fillRect/>
          </a:stretch>
        </p:blipFill>
        <p:spPr bwMode="auto">
          <a:xfrm>
            <a:off x="3886200" y="3200400"/>
            <a:ext cx="1095375" cy="1565275"/>
          </a:xfrm>
          <a:prstGeom prst="rect">
            <a:avLst/>
          </a:prstGeom>
          <a:noFill/>
          <a:ln w="9525">
            <a:noFill/>
            <a:miter lim="800000"/>
            <a:headEnd/>
            <a:tailEnd/>
          </a:ln>
        </p:spPr>
      </p:pic>
      <p:graphicFrame>
        <p:nvGraphicFramePr>
          <p:cNvPr id="3083" name="Object 11"/>
          <p:cNvGraphicFramePr>
            <a:graphicFrameLocks noChangeAspect="1"/>
          </p:cNvGraphicFramePr>
          <p:nvPr/>
        </p:nvGraphicFramePr>
        <p:xfrm>
          <a:off x="3124200" y="5181600"/>
          <a:ext cx="2743200" cy="1371600"/>
        </p:xfrm>
        <a:graphic>
          <a:graphicData uri="http://schemas.openxmlformats.org/presentationml/2006/ole">
            <mc:AlternateContent xmlns:mc="http://schemas.openxmlformats.org/markup-compatibility/2006">
              <mc:Choice xmlns:v="urn:schemas-microsoft-com:vml" Requires="v">
                <p:oleObj spid="_x0000_s3084" name="Acrobat Document" r:id="rId9" imgW="3606480" imgH="1831680" progId="AcroExch.Document">
                  <p:embed/>
                </p:oleObj>
              </mc:Choice>
              <mc:Fallback>
                <p:oleObj name="Acrobat Document" r:id="rId9" imgW="3606480" imgH="1831680" progId="AcroExch.Document">
                  <p:embed/>
                  <p:pic>
                    <p:nvPicPr>
                      <p:cNvPr id="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4200" y="5181600"/>
                        <a:ext cx="2743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own booby.jpg"/>
          <p:cNvPicPr>
            <a:picLocks noChangeAspect="1"/>
          </p:cNvPicPr>
          <p:nvPr/>
        </p:nvPicPr>
        <p:blipFill>
          <a:blip r:embed="rId3" cstate="screen"/>
          <a:stretch>
            <a:fillRect/>
          </a:stretch>
        </p:blipFill>
        <p:spPr>
          <a:xfrm>
            <a:off x="381000" y="1102330"/>
            <a:ext cx="1690726" cy="247907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2450308" y="1447800"/>
            <a:ext cx="6693692" cy="1752600"/>
          </a:xfrm>
          <a:prstGeom prst="rect">
            <a:avLst/>
          </a:prstGeom>
          <a:noFill/>
        </p:spPr>
        <p:txBody>
          <a:bodyPr wrap="square" rtlCol="0">
            <a:spAutoFit/>
          </a:bodyPr>
          <a:lstStyle/>
          <a:p>
            <a:r>
              <a:rPr lang="en-US" sz="2800" i="1" dirty="0" smtClean="0">
                <a:latin typeface="+mn-lt"/>
              </a:rPr>
              <a:t>Historically</a:t>
            </a:r>
          </a:p>
          <a:p>
            <a:pPr marL="182880" defTabSz="182880">
              <a:buClr>
                <a:schemeClr val="tx2">
                  <a:lumMod val="60000"/>
                  <a:lumOff val="40000"/>
                </a:schemeClr>
              </a:buClr>
              <a:buFont typeface="Arial" pitchFamily="34" charset="0"/>
              <a:buChar char="•"/>
              <a:tabLst>
                <a:tab pos="182880" algn="l"/>
              </a:tabLst>
            </a:pPr>
            <a:r>
              <a:rPr lang="en-US" sz="2800" dirty="0" smtClean="0">
                <a:latin typeface="+mn-lt"/>
              </a:rPr>
              <a:t>  </a:t>
            </a:r>
            <a:r>
              <a:rPr lang="en-US" sz="2400" dirty="0" smtClean="0">
                <a:latin typeface="+mn-lt"/>
              </a:rPr>
              <a:t>9 breeding seabird species, including the</a:t>
            </a:r>
          </a:p>
          <a:p>
            <a:pPr marL="182880" defTabSz="182880">
              <a:buClr>
                <a:schemeClr val="tx2">
                  <a:lumMod val="60000"/>
                  <a:lumOff val="40000"/>
                </a:schemeClr>
              </a:buClr>
              <a:tabLst>
                <a:tab pos="182880" algn="l"/>
              </a:tabLst>
            </a:pPr>
            <a:r>
              <a:rPr lang="en-US" sz="2400" dirty="0" smtClean="0">
                <a:latin typeface="+mn-lt"/>
              </a:rPr>
              <a:t>		Audubon’s Shearwater, black-capped petrel</a:t>
            </a:r>
          </a:p>
          <a:p>
            <a:pPr marL="182880" defTabSz="182880">
              <a:buClr>
                <a:schemeClr val="tx2">
                  <a:lumMod val="60000"/>
                  <a:lumOff val="40000"/>
                </a:schemeClr>
              </a:buClr>
              <a:buFont typeface="Arial" pitchFamily="34" charset="0"/>
              <a:buChar char="•"/>
            </a:pPr>
            <a:r>
              <a:rPr lang="en-US" sz="2400" dirty="0" smtClean="0">
                <a:latin typeface="+mn-lt"/>
              </a:rPr>
              <a:t>  Largest Caribbean brown booby colony</a:t>
            </a:r>
            <a:endParaRPr lang="en-US" sz="2400" dirty="0">
              <a:latin typeface="+mn-lt"/>
            </a:endParaRPr>
          </a:p>
        </p:txBody>
      </p:sp>
      <p:sp>
        <p:nvSpPr>
          <p:cNvPr id="6" name="TextBox 5"/>
          <p:cNvSpPr txBox="1"/>
          <p:nvPr/>
        </p:nvSpPr>
        <p:spPr>
          <a:xfrm>
            <a:off x="2438400" y="914400"/>
            <a:ext cx="6705600" cy="584775"/>
          </a:xfrm>
          <a:prstGeom prst="rect">
            <a:avLst/>
          </a:prstGeom>
          <a:noFill/>
        </p:spPr>
        <p:txBody>
          <a:bodyPr wrap="square" rtlCol="0">
            <a:spAutoFit/>
          </a:bodyPr>
          <a:lstStyle/>
          <a:p>
            <a:r>
              <a:rPr lang="en-US" sz="3200" b="1" dirty="0" err="1" smtClean="0">
                <a:latin typeface="+mj-lt"/>
              </a:rPr>
              <a:t>Desecheo</a:t>
            </a:r>
            <a:r>
              <a:rPr lang="en-US" sz="3200" b="1" dirty="0" smtClean="0">
                <a:latin typeface="+mj-lt"/>
              </a:rPr>
              <a:t> </a:t>
            </a:r>
            <a:r>
              <a:rPr lang="en-US" b="1" dirty="0" smtClean="0">
                <a:latin typeface="+mj-lt"/>
              </a:rPr>
              <a:t>NWR – Puerto Rico</a:t>
            </a:r>
            <a:endParaRPr lang="en-US" sz="3200" b="1" dirty="0">
              <a:latin typeface="+mj-lt"/>
            </a:endParaRPr>
          </a:p>
        </p:txBody>
      </p:sp>
      <p:sp>
        <p:nvSpPr>
          <p:cNvPr id="7" name="TextBox 6"/>
          <p:cNvSpPr txBox="1"/>
          <p:nvPr/>
        </p:nvSpPr>
        <p:spPr>
          <a:xfrm>
            <a:off x="2438400" y="3276600"/>
            <a:ext cx="6172200" cy="5632311"/>
          </a:xfrm>
          <a:prstGeom prst="rect">
            <a:avLst/>
          </a:prstGeom>
          <a:noFill/>
        </p:spPr>
        <p:txBody>
          <a:bodyPr wrap="square" rtlCol="0">
            <a:spAutoFit/>
          </a:bodyPr>
          <a:lstStyle/>
          <a:p>
            <a:r>
              <a:rPr lang="en-US" sz="2800" i="1" dirty="0" smtClean="0">
                <a:latin typeface="+mn-lt"/>
              </a:rPr>
              <a:t>Current</a:t>
            </a:r>
          </a:p>
          <a:p>
            <a:pPr marL="182880">
              <a:buClr>
                <a:schemeClr val="tx2">
                  <a:lumMod val="60000"/>
                  <a:lumOff val="40000"/>
                </a:schemeClr>
              </a:buClr>
              <a:buFont typeface="Arial" pitchFamily="34" charset="0"/>
              <a:buChar char="•"/>
            </a:pPr>
            <a:r>
              <a:rPr lang="en-US" sz="2800" dirty="0">
                <a:latin typeface="+mn-lt"/>
              </a:rPr>
              <a:t> </a:t>
            </a:r>
            <a:r>
              <a:rPr lang="en-US" sz="2800" dirty="0" smtClean="0">
                <a:latin typeface="+mn-lt"/>
              </a:rPr>
              <a:t> </a:t>
            </a:r>
            <a:r>
              <a:rPr lang="en-US" sz="2400" dirty="0" smtClean="0">
                <a:latin typeface="+mn-lt"/>
              </a:rPr>
              <a:t>Endemic reptiles &amp; invertebrates</a:t>
            </a:r>
          </a:p>
          <a:p>
            <a:pPr marL="182880">
              <a:buClr>
                <a:schemeClr val="tx2">
                  <a:lumMod val="60000"/>
                  <a:lumOff val="40000"/>
                </a:schemeClr>
              </a:buClr>
              <a:buFont typeface="Arial" pitchFamily="34" charset="0"/>
              <a:buChar char="•"/>
            </a:pPr>
            <a:r>
              <a:rPr lang="en-US" sz="2400" i="1" dirty="0" smtClean="0">
                <a:latin typeface="+mn-lt"/>
              </a:rPr>
              <a:t>   </a:t>
            </a:r>
            <a:r>
              <a:rPr lang="en-US" sz="2400" dirty="0" smtClean="0">
                <a:latin typeface="+mn-lt"/>
              </a:rPr>
              <a:t>58 terrestrial bird species</a:t>
            </a:r>
          </a:p>
          <a:p>
            <a:pPr marL="182880">
              <a:buClr>
                <a:schemeClr val="tx2">
                  <a:lumMod val="60000"/>
                  <a:lumOff val="40000"/>
                </a:schemeClr>
              </a:buClr>
            </a:pPr>
            <a:endParaRPr lang="en-US" sz="2400" dirty="0" smtClean="0"/>
          </a:p>
          <a:p>
            <a:r>
              <a:rPr lang="en-US" sz="2800" i="1" dirty="0" smtClean="0">
                <a:latin typeface="+mn-lt"/>
              </a:rPr>
              <a:t>Invasive Mammals Removed</a:t>
            </a:r>
          </a:p>
          <a:p>
            <a:pPr marL="182880" lvl="1">
              <a:buClr>
                <a:schemeClr val="tx2">
                  <a:lumMod val="60000"/>
                  <a:lumOff val="40000"/>
                </a:schemeClr>
              </a:buClr>
              <a:buFont typeface="Arial" pitchFamily="34" charset="0"/>
              <a:buChar char="•"/>
            </a:pPr>
            <a:r>
              <a:rPr lang="en-US" sz="2400" dirty="0" smtClean="0">
                <a:latin typeface="+mn-lt"/>
              </a:rPr>
              <a:t>   Feral goat eradication:  1998-2009</a:t>
            </a:r>
          </a:p>
          <a:p>
            <a:pPr marL="182880" lvl="1">
              <a:buClr>
                <a:schemeClr val="tx2">
                  <a:lumMod val="60000"/>
                  <a:lumOff val="40000"/>
                </a:schemeClr>
              </a:buClr>
              <a:buFont typeface="Arial" pitchFamily="34" charset="0"/>
              <a:buChar char="•"/>
            </a:pPr>
            <a:r>
              <a:rPr lang="en-US" sz="2400" dirty="0" smtClean="0">
                <a:latin typeface="+mn-lt"/>
              </a:rPr>
              <a:t>   Rhesus macaques:     2008-present</a:t>
            </a:r>
          </a:p>
          <a:p>
            <a:pPr marL="182880" lvl="1">
              <a:buClr>
                <a:schemeClr val="tx2">
                  <a:lumMod val="60000"/>
                  <a:lumOff val="40000"/>
                </a:schemeClr>
              </a:buClr>
              <a:buFont typeface="Arial" pitchFamily="34" charset="0"/>
              <a:buChar char="•"/>
            </a:pPr>
            <a:r>
              <a:rPr lang="en-US" sz="2400" dirty="0" smtClean="0">
                <a:latin typeface="+mn-lt"/>
              </a:rPr>
              <a:t>   </a:t>
            </a:r>
            <a:r>
              <a:rPr lang="en-US" sz="2400" dirty="0" smtClean="0">
                <a:solidFill>
                  <a:srgbClr val="FF0000"/>
                </a:solidFill>
                <a:latin typeface="+mn-lt"/>
              </a:rPr>
              <a:t>Black rat eradication:  Feb. 2012</a:t>
            </a:r>
          </a:p>
          <a:p>
            <a:endParaRPr lang="en-US" sz="2400" dirty="0" smtClean="0"/>
          </a:p>
          <a:p>
            <a:endParaRPr lang="en-US" sz="2400" dirty="0" smtClean="0"/>
          </a:p>
          <a:p>
            <a:endParaRPr lang="en-US" sz="2400" dirty="0" smtClean="0"/>
          </a:p>
          <a:p>
            <a:endParaRPr lang="en-US" sz="2400" dirty="0" smtClean="0"/>
          </a:p>
          <a:p>
            <a:pPr marL="182880">
              <a:buClr>
                <a:schemeClr val="tx2">
                  <a:lumMod val="60000"/>
                  <a:lumOff val="40000"/>
                </a:schemeClr>
              </a:buClr>
              <a:buFont typeface="Arial" pitchFamily="34" charset="0"/>
              <a:buChar char="•"/>
            </a:pPr>
            <a:endParaRPr lang="en-US" sz="2400" dirty="0" smtClean="0"/>
          </a:p>
          <a:p>
            <a:pPr marL="182880">
              <a:buClr>
                <a:schemeClr val="tx2">
                  <a:lumMod val="60000"/>
                  <a:lumOff val="40000"/>
                </a:schemeClr>
              </a:buClr>
              <a:buFont typeface="Arial" pitchFamily="34" charset="0"/>
              <a:buChar char="•"/>
            </a:pPr>
            <a:endParaRPr lang="en-US" sz="2400" dirty="0"/>
          </a:p>
        </p:txBody>
      </p:sp>
      <p:pic>
        <p:nvPicPr>
          <p:cNvPr id="11" name="Picture 10" descr="IMG_2745_Anolis desechensis1.jpg"/>
          <p:cNvPicPr>
            <a:picLocks noChangeAspect="1"/>
          </p:cNvPicPr>
          <p:nvPr/>
        </p:nvPicPr>
        <p:blipFill>
          <a:blip r:embed="rId4" cstate="screen"/>
          <a:srcRect/>
          <a:stretch>
            <a:fillRect/>
          </a:stretch>
        </p:blipFill>
        <p:spPr>
          <a:xfrm>
            <a:off x="381000" y="3860180"/>
            <a:ext cx="1776854" cy="24644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screen"/>
          <a:srcRect/>
          <a:stretch>
            <a:fillRect/>
          </a:stretch>
        </p:blipFill>
        <p:spPr bwMode="auto">
          <a:xfrm>
            <a:off x="533400" y="2667000"/>
            <a:ext cx="8305800" cy="3529965"/>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0" y="1066800"/>
            <a:ext cx="9144000" cy="1200329"/>
          </a:xfrm>
          <a:prstGeom prst="rect">
            <a:avLst/>
          </a:prstGeom>
          <a:noFill/>
          <a:ln>
            <a:noFill/>
          </a:ln>
        </p:spPr>
        <p:txBody>
          <a:bodyPr wrap="square" rtlCol="0">
            <a:spAutoFit/>
          </a:bodyPr>
          <a:lstStyle/>
          <a:p>
            <a:pPr algn="ctr"/>
            <a:r>
              <a:rPr lang="en-US" sz="3600" dirty="0" smtClean="0">
                <a:latin typeface="+mj-lt"/>
              </a:rPr>
              <a:t>PALMYRA ATOLL</a:t>
            </a:r>
          </a:p>
          <a:p>
            <a:pPr algn="ctr"/>
            <a:r>
              <a:rPr lang="en-US" sz="3600" dirty="0" smtClean="0">
                <a:latin typeface="+mj-lt"/>
              </a:rPr>
              <a:t>250 ha, 25 Islands;  Partners: USFWS &amp; TNC</a:t>
            </a:r>
            <a:endParaRPr lang="en-US" sz="3600" dirty="0">
              <a:latin typeface="+mj-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4" descr="islands3"/>
          <p:cNvPicPr>
            <a:picLocks noChangeAspect="1" noChangeArrowheads="1"/>
          </p:cNvPicPr>
          <p:nvPr/>
        </p:nvPicPr>
        <p:blipFill>
          <a:blip r:embed="rId3" cstate="screen"/>
          <a:srcRect/>
          <a:stretch>
            <a:fillRect/>
          </a:stretch>
        </p:blipFill>
        <p:spPr bwMode="auto">
          <a:xfrm>
            <a:off x="304800" y="2057400"/>
            <a:ext cx="3149600" cy="2362200"/>
          </a:xfrm>
          <a:prstGeom prst="rect">
            <a:avLst/>
          </a:prstGeom>
          <a:ln>
            <a:noFill/>
          </a:ln>
          <a:effectLst>
            <a:outerShdw blurRad="292100" dist="139700" dir="2700000" algn="tl" rotWithShape="0">
              <a:srgbClr val="333333">
                <a:alpha val="65000"/>
              </a:srgbClr>
            </a:outerShdw>
          </a:effectLst>
        </p:spPr>
      </p:pic>
      <p:pic>
        <p:nvPicPr>
          <p:cNvPr id="4102" name="Picture 6" descr="USFWSlogo"/>
          <p:cNvPicPr>
            <a:picLocks noChangeAspect="1" noChangeArrowheads="1"/>
          </p:cNvPicPr>
          <p:nvPr/>
        </p:nvPicPr>
        <p:blipFill>
          <a:blip r:embed="rId4" cstate="screen"/>
          <a:srcRect/>
          <a:stretch>
            <a:fillRect/>
          </a:stretch>
        </p:blipFill>
        <p:spPr bwMode="auto">
          <a:xfrm>
            <a:off x="5181601" y="2209800"/>
            <a:ext cx="914400" cy="1074010"/>
          </a:xfrm>
          <a:prstGeom prst="rect">
            <a:avLst/>
          </a:prstGeom>
          <a:noFill/>
          <a:ln w="9525">
            <a:noFill/>
            <a:miter lim="800000"/>
            <a:headEnd/>
            <a:tailEnd/>
          </a:ln>
        </p:spPr>
      </p:pic>
      <p:pic>
        <p:nvPicPr>
          <p:cNvPr id="4103" name="Picture 7" descr="DFGlogo"/>
          <p:cNvPicPr>
            <a:picLocks noChangeAspect="1" noChangeArrowheads="1"/>
          </p:cNvPicPr>
          <p:nvPr/>
        </p:nvPicPr>
        <p:blipFill>
          <a:blip r:embed="rId5" cstate="screen"/>
          <a:srcRect/>
          <a:stretch>
            <a:fillRect/>
          </a:stretch>
        </p:blipFill>
        <p:spPr bwMode="auto">
          <a:xfrm>
            <a:off x="6477000" y="2209800"/>
            <a:ext cx="685800" cy="998525"/>
          </a:xfrm>
          <a:prstGeom prst="rect">
            <a:avLst/>
          </a:prstGeom>
          <a:noFill/>
          <a:ln w="9525">
            <a:noFill/>
            <a:miter lim="800000"/>
            <a:headEnd/>
            <a:tailEnd/>
          </a:ln>
        </p:spPr>
      </p:pic>
      <p:pic>
        <p:nvPicPr>
          <p:cNvPr id="4104" name="Picture 8" descr="NOAALogo"/>
          <p:cNvPicPr>
            <a:picLocks noChangeAspect="1" noChangeArrowheads="1"/>
          </p:cNvPicPr>
          <p:nvPr/>
        </p:nvPicPr>
        <p:blipFill>
          <a:blip r:embed="rId6" cstate="screen"/>
          <a:srcRect l="-2672" t="-2681"/>
          <a:stretch>
            <a:fillRect/>
          </a:stretch>
        </p:blipFill>
        <p:spPr bwMode="auto">
          <a:xfrm>
            <a:off x="7696200" y="2133600"/>
            <a:ext cx="812800" cy="812800"/>
          </a:xfrm>
          <a:prstGeom prst="rect">
            <a:avLst/>
          </a:prstGeom>
          <a:noFill/>
          <a:ln w="9525">
            <a:noFill/>
            <a:miter lim="800000"/>
            <a:headEnd/>
            <a:tailEnd/>
          </a:ln>
        </p:spPr>
      </p:pic>
      <p:pic>
        <p:nvPicPr>
          <p:cNvPr id="4106" name="Picture 13"/>
          <p:cNvPicPr>
            <a:picLocks noChangeAspect="1" noChangeArrowheads="1"/>
          </p:cNvPicPr>
          <p:nvPr/>
        </p:nvPicPr>
        <p:blipFill>
          <a:blip r:embed="rId7" cstate="screen">
            <a:clrChange>
              <a:clrFrom>
                <a:srgbClr val="000000"/>
              </a:clrFrom>
              <a:clrTo>
                <a:srgbClr val="000000">
                  <a:alpha val="0"/>
                </a:srgbClr>
              </a:clrTo>
            </a:clrChange>
          </a:blip>
          <a:srcRect/>
          <a:stretch>
            <a:fillRect/>
          </a:stretch>
        </p:blipFill>
        <p:spPr bwMode="auto">
          <a:xfrm>
            <a:off x="3962400" y="2209800"/>
            <a:ext cx="1003697" cy="1143000"/>
          </a:xfrm>
          <a:prstGeom prst="rect">
            <a:avLst/>
          </a:prstGeom>
          <a:noFill/>
          <a:ln w="9525">
            <a:noFill/>
            <a:miter lim="800000"/>
            <a:headEnd/>
            <a:tailEnd/>
          </a:ln>
        </p:spPr>
      </p:pic>
      <p:pic>
        <p:nvPicPr>
          <p:cNvPr id="4107" name="Picture 14" descr="4"/>
          <p:cNvPicPr>
            <a:picLocks noChangeAspect="1" noChangeArrowheads="1"/>
          </p:cNvPicPr>
          <p:nvPr/>
        </p:nvPicPr>
        <p:blipFill>
          <a:blip r:embed="rId8" cstate="screen"/>
          <a:srcRect/>
          <a:stretch>
            <a:fillRect/>
          </a:stretch>
        </p:blipFill>
        <p:spPr bwMode="auto">
          <a:xfrm>
            <a:off x="304800" y="4648200"/>
            <a:ext cx="3124200" cy="1814052"/>
          </a:xfrm>
          <a:prstGeom prst="rect">
            <a:avLst/>
          </a:prstGeom>
          <a:ln>
            <a:noFill/>
          </a:ln>
          <a:effectLst>
            <a:outerShdw blurRad="292100" dist="139700" dir="2700000" algn="tl" rotWithShape="0">
              <a:srgbClr val="333333">
                <a:alpha val="65000"/>
              </a:srgbClr>
            </a:outerShdw>
          </a:effectLst>
        </p:spPr>
      </p:pic>
      <p:sp>
        <p:nvSpPr>
          <p:cNvPr id="4109" name="Text Box 17"/>
          <p:cNvSpPr txBox="1">
            <a:spLocks noChangeArrowheads="1"/>
          </p:cNvSpPr>
          <p:nvPr/>
        </p:nvSpPr>
        <p:spPr bwMode="auto">
          <a:xfrm>
            <a:off x="4724400" y="4572000"/>
            <a:ext cx="3124200" cy="1938992"/>
          </a:xfrm>
          <a:prstGeom prst="rect">
            <a:avLst/>
          </a:prstGeom>
          <a:noFill/>
          <a:ln w="9525">
            <a:noFill/>
            <a:miter lim="800000"/>
            <a:headEnd/>
            <a:tailEnd/>
          </a:ln>
        </p:spPr>
        <p:txBody>
          <a:bodyPr wrap="square">
            <a:spAutoFit/>
          </a:bodyPr>
          <a:lstStyle/>
          <a:p>
            <a:pPr algn="ctr" eaLnBrk="0" hangingPunct="0"/>
            <a:r>
              <a:rPr lang="en-US" sz="4000" b="1" dirty="0">
                <a:solidFill>
                  <a:srgbClr val="CC0000"/>
                </a:solidFill>
                <a:latin typeface="Calibri" pitchFamily="34" charset="0"/>
              </a:rPr>
              <a:t>90 -100% nest predation</a:t>
            </a:r>
          </a:p>
        </p:txBody>
      </p:sp>
      <p:sp>
        <p:nvSpPr>
          <p:cNvPr id="105490" name="Text Box 18"/>
          <p:cNvSpPr txBox="1">
            <a:spLocks noChangeArrowheads="1"/>
          </p:cNvSpPr>
          <p:nvPr/>
        </p:nvSpPr>
        <p:spPr bwMode="auto">
          <a:xfrm>
            <a:off x="1066800" y="838200"/>
            <a:ext cx="7315200" cy="1200329"/>
          </a:xfrm>
          <a:prstGeom prst="rect">
            <a:avLst/>
          </a:prstGeom>
          <a:noFill/>
          <a:ln w="9525">
            <a:noFill/>
            <a:miter lim="800000"/>
            <a:headEnd/>
            <a:tailEnd/>
          </a:ln>
          <a:effectLst/>
        </p:spPr>
        <p:txBody>
          <a:bodyPr wrap="square">
            <a:spAutoFit/>
          </a:bodyPr>
          <a:lstStyle/>
          <a:p>
            <a:pPr algn="ctr" fontAlgn="auto">
              <a:spcBef>
                <a:spcPts val="0"/>
              </a:spcBef>
              <a:spcAft>
                <a:spcPts val="0"/>
              </a:spcAft>
              <a:defRPr/>
            </a:pPr>
            <a:r>
              <a:rPr lang="en-US" sz="3600" b="1" dirty="0">
                <a:latin typeface="+mj-lt"/>
                <a:cs typeface="+mn-cs"/>
              </a:rPr>
              <a:t>Anacapa Island </a:t>
            </a:r>
            <a:r>
              <a:rPr lang="en-US" sz="3600" b="1" dirty="0" smtClean="0">
                <a:latin typeface="+mj-lt"/>
                <a:cs typeface="+mn-cs"/>
              </a:rPr>
              <a:t>Restoration Project 2001-2002</a:t>
            </a:r>
            <a:endParaRPr lang="en-US" sz="3600" b="1" dirty="0">
              <a:latin typeface="+mj-lt"/>
              <a:cs typeface="+mn-cs"/>
            </a:endParaRPr>
          </a:p>
        </p:txBody>
      </p:sp>
      <p:pic>
        <p:nvPicPr>
          <p:cNvPr id="15" name="Picture 3" descr="C:\Documents and Settings\sesposito\Desktop\Island_Conversation_Logos\Island_Conversation_Logos\Raster Logos\RGB JPEG Large\IslandCon_Logo_tag_rgb_lrg.jpg"/>
          <p:cNvPicPr>
            <a:picLocks noChangeAspect="1" noChangeArrowheads="1"/>
          </p:cNvPicPr>
          <p:nvPr/>
        </p:nvPicPr>
        <p:blipFill>
          <a:blip r:embed="rId9" cstate="screen"/>
          <a:srcRect/>
          <a:stretch>
            <a:fillRect/>
          </a:stretch>
        </p:blipFill>
        <p:spPr bwMode="auto">
          <a:xfrm>
            <a:off x="4982880" y="3276600"/>
            <a:ext cx="2332320" cy="1143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7"/>
                                        </p:tgtEl>
                                        <p:attrNameLst>
                                          <p:attrName>style.visibility</p:attrName>
                                        </p:attrNameLst>
                                      </p:cBhvr>
                                      <p:to>
                                        <p:strVal val="visible"/>
                                      </p:to>
                                    </p:set>
                                    <p:animEffect transition="in" filter="fade">
                                      <p:cBhvr>
                                        <p:cTn id="7" dur="2000"/>
                                        <p:tgtEl>
                                          <p:spTgt spid="410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09"/>
                                        </p:tgtEl>
                                        <p:attrNameLst>
                                          <p:attrName>style.visibility</p:attrName>
                                        </p:attrNameLst>
                                      </p:cBhvr>
                                      <p:to>
                                        <p:strVal val="visible"/>
                                      </p:to>
                                    </p:set>
                                    <p:animEffect transition="in" filter="fade">
                                      <p:cBhvr>
                                        <p:cTn id="10" dur="2000"/>
                                        <p:tgtEl>
                                          <p:spTgt spid="4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6248400" y="4572000"/>
          <a:ext cx="1441373" cy="1424214"/>
        </p:xfrm>
        <a:graphic>
          <a:graphicData uri="http://schemas.openxmlformats.org/presentationml/2006/ole">
            <mc:AlternateContent xmlns:mc="http://schemas.openxmlformats.org/markup-compatibility/2006">
              <mc:Choice xmlns:v="urn:schemas-microsoft-com:vml" Requires="v">
                <p:oleObj spid="_x0000_s22531" name="Photo Editor Photo" r:id="rId4" imgW="1590897" imgH="1571844" progId="">
                  <p:embed/>
                </p:oleObj>
              </mc:Choice>
              <mc:Fallback>
                <p:oleObj name="Photo Editor Photo" r:id="rId4" imgW="1590897" imgH="1571844" progId="">
                  <p:embed/>
                  <p:pic>
                    <p:nvPicPr>
                      <p:cNvPr id="0" name="Object 2"/>
                      <p:cNvPicPr>
                        <a:picLocks noChangeAspect="1" noChangeArrowheads="1"/>
                      </p:cNvPicPr>
                      <p:nvPr/>
                    </p:nvPicPr>
                    <p:blipFill>
                      <a:blip r:embed="rId5">
                        <a:clrChange>
                          <a:clrFrom>
                            <a:srgbClr val="CDFEFF"/>
                          </a:clrFrom>
                          <a:clrTo>
                            <a:srgbClr val="CDFEFF">
                              <a:alpha val="0"/>
                            </a:srgbClr>
                          </a:clrTo>
                        </a:clrChange>
                        <a:extLst>
                          <a:ext uri="{28A0092B-C50C-407E-A947-70E740481C1C}">
                            <a14:useLocalDpi xmlns:a14="http://schemas.microsoft.com/office/drawing/2010/main" val="0"/>
                          </a:ext>
                        </a:extLst>
                      </a:blip>
                      <a:srcRect/>
                      <a:stretch>
                        <a:fillRect/>
                      </a:stretch>
                    </p:blipFill>
                    <p:spPr bwMode="auto">
                      <a:xfrm>
                        <a:off x="6248400" y="4572000"/>
                        <a:ext cx="1441373" cy="1424214"/>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123" name="Picture 5" descr="aiinsp"/>
          <p:cNvPicPr>
            <a:picLocks noChangeAspect="1" noChangeArrowheads="1"/>
          </p:cNvPicPr>
          <p:nvPr/>
        </p:nvPicPr>
        <p:blipFill>
          <a:blip r:embed="rId6" cstate="screen"/>
          <a:srcRect/>
          <a:stretch>
            <a:fillRect/>
          </a:stretch>
        </p:blipFill>
        <p:spPr bwMode="auto">
          <a:xfrm>
            <a:off x="5410200" y="2038350"/>
            <a:ext cx="2971800" cy="2228850"/>
          </a:xfrm>
          <a:prstGeom prst="rect">
            <a:avLst/>
          </a:prstGeom>
          <a:noFill/>
          <a:ln w="9525">
            <a:noFill/>
            <a:miter lim="800000"/>
            <a:headEnd/>
            <a:tailEnd/>
          </a:ln>
        </p:spPr>
      </p:pic>
      <p:pic>
        <p:nvPicPr>
          <p:cNvPr id="5124" name="Picture 6" descr="Deer mouse"/>
          <p:cNvPicPr>
            <a:picLocks noChangeAspect="1" noChangeArrowheads="1"/>
          </p:cNvPicPr>
          <p:nvPr/>
        </p:nvPicPr>
        <p:blipFill>
          <a:blip r:embed="rId7" cstate="screen"/>
          <a:srcRect/>
          <a:stretch>
            <a:fillRect/>
          </a:stretch>
        </p:blipFill>
        <p:spPr bwMode="auto">
          <a:xfrm>
            <a:off x="1295400" y="4343400"/>
            <a:ext cx="2286000" cy="1714500"/>
          </a:xfrm>
          <a:prstGeom prst="rect">
            <a:avLst/>
          </a:prstGeom>
          <a:noFill/>
          <a:ln w="9525">
            <a:noFill/>
            <a:miter lim="800000"/>
            <a:headEnd/>
            <a:tailEnd/>
          </a:ln>
        </p:spPr>
      </p:pic>
      <p:pic>
        <p:nvPicPr>
          <p:cNvPr id="5125" name="Picture 7" descr="USFWSlogo"/>
          <p:cNvPicPr>
            <a:picLocks noChangeAspect="1" noChangeArrowheads="1"/>
          </p:cNvPicPr>
          <p:nvPr/>
        </p:nvPicPr>
        <p:blipFill>
          <a:blip r:embed="rId8" cstate="screen"/>
          <a:srcRect/>
          <a:stretch>
            <a:fillRect/>
          </a:stretch>
        </p:blipFill>
        <p:spPr bwMode="auto">
          <a:xfrm>
            <a:off x="1447800" y="2057400"/>
            <a:ext cx="908050" cy="1066800"/>
          </a:xfrm>
          <a:prstGeom prst="rect">
            <a:avLst/>
          </a:prstGeom>
          <a:noFill/>
          <a:ln w="9525">
            <a:noFill/>
            <a:miter lim="800000"/>
            <a:headEnd/>
            <a:tailEnd/>
          </a:ln>
        </p:spPr>
      </p:pic>
      <p:pic>
        <p:nvPicPr>
          <p:cNvPr id="5126" name="Picture 8" descr="NOAALogo"/>
          <p:cNvPicPr>
            <a:picLocks noChangeAspect="1" noChangeArrowheads="1"/>
          </p:cNvPicPr>
          <p:nvPr/>
        </p:nvPicPr>
        <p:blipFill>
          <a:blip r:embed="rId9" cstate="screen"/>
          <a:srcRect l="-2680" t="-2681"/>
          <a:stretch>
            <a:fillRect/>
          </a:stretch>
        </p:blipFill>
        <p:spPr bwMode="auto">
          <a:xfrm>
            <a:off x="2438400" y="2057400"/>
            <a:ext cx="990600" cy="924560"/>
          </a:xfrm>
          <a:prstGeom prst="rect">
            <a:avLst/>
          </a:prstGeom>
          <a:noFill/>
          <a:ln w="9525">
            <a:noFill/>
            <a:miter lim="800000"/>
            <a:headEnd/>
            <a:tailEnd/>
          </a:ln>
        </p:spPr>
      </p:pic>
      <p:pic>
        <p:nvPicPr>
          <p:cNvPr id="5127" name="Picture 9" descr="header3"/>
          <p:cNvPicPr>
            <a:picLocks noChangeAspect="1" noChangeArrowheads="1"/>
          </p:cNvPicPr>
          <p:nvPr/>
        </p:nvPicPr>
        <p:blipFill>
          <a:blip r:embed="rId10" cstate="screen"/>
          <a:srcRect/>
          <a:stretch>
            <a:fillRect/>
          </a:stretch>
        </p:blipFill>
        <p:spPr bwMode="auto">
          <a:xfrm>
            <a:off x="1600200" y="3352800"/>
            <a:ext cx="1247335" cy="533400"/>
          </a:xfrm>
          <a:prstGeom prst="rect">
            <a:avLst/>
          </a:prstGeom>
          <a:noFill/>
          <a:ln w="9525">
            <a:noFill/>
            <a:miter lim="800000"/>
            <a:headEnd/>
            <a:tailEnd/>
          </a:ln>
        </p:spPr>
      </p:pic>
      <p:pic>
        <p:nvPicPr>
          <p:cNvPr id="5128" name="Picture 10" descr="DFGlogo"/>
          <p:cNvPicPr>
            <a:picLocks noChangeAspect="1" noChangeArrowheads="1"/>
          </p:cNvPicPr>
          <p:nvPr/>
        </p:nvPicPr>
        <p:blipFill>
          <a:blip r:embed="rId11" cstate="screen"/>
          <a:srcRect/>
          <a:stretch>
            <a:fillRect/>
          </a:stretch>
        </p:blipFill>
        <p:spPr bwMode="auto">
          <a:xfrm>
            <a:off x="2971800" y="3200400"/>
            <a:ext cx="627926" cy="914400"/>
          </a:xfrm>
          <a:prstGeom prst="rect">
            <a:avLst/>
          </a:prstGeom>
          <a:noFill/>
          <a:ln w="9525">
            <a:noFill/>
            <a:miter lim="800000"/>
            <a:headEnd/>
            <a:tailEnd/>
          </a:ln>
        </p:spPr>
      </p:pic>
      <p:sp>
        <p:nvSpPr>
          <p:cNvPr id="107531" name="Text Box 11"/>
          <p:cNvSpPr txBox="1">
            <a:spLocks noChangeArrowheads="1"/>
          </p:cNvSpPr>
          <p:nvPr/>
        </p:nvSpPr>
        <p:spPr bwMode="auto">
          <a:xfrm>
            <a:off x="1295400" y="1371600"/>
            <a:ext cx="2133600" cy="579438"/>
          </a:xfrm>
          <a:prstGeom prst="rect">
            <a:avLst/>
          </a:prstGeom>
          <a:noFill/>
          <a:ln w="9525">
            <a:noFill/>
            <a:miter lim="800000"/>
            <a:headEnd/>
            <a:tailEnd/>
          </a:ln>
          <a:effectLst/>
        </p:spPr>
        <p:txBody>
          <a:bodyPr wrap="square">
            <a:spAutoFit/>
          </a:bodyPr>
          <a:lstStyle/>
          <a:p>
            <a:pPr eaLnBrk="0" hangingPunct="0">
              <a:spcBef>
                <a:spcPct val="50000"/>
              </a:spcBef>
              <a:defRPr/>
            </a:pPr>
            <a:r>
              <a:rPr lang="en-US" sz="3200" i="1" dirty="0">
                <a:latin typeface="Calibri" pitchFamily="34" charset="0"/>
                <a:cs typeface="+mn-cs"/>
              </a:rPr>
              <a:t>Compliance</a:t>
            </a:r>
          </a:p>
        </p:txBody>
      </p:sp>
      <p:sp>
        <p:nvSpPr>
          <p:cNvPr id="107532" name="Text Box 12"/>
          <p:cNvSpPr txBox="1">
            <a:spLocks noChangeArrowheads="1"/>
          </p:cNvSpPr>
          <p:nvPr/>
        </p:nvSpPr>
        <p:spPr bwMode="auto">
          <a:xfrm>
            <a:off x="609600" y="6019800"/>
            <a:ext cx="3505200" cy="584775"/>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3200" i="1" dirty="0">
                <a:latin typeface="+mn-lt"/>
                <a:cs typeface="+mn-cs"/>
              </a:rPr>
              <a:t>Non-Target Species</a:t>
            </a:r>
          </a:p>
        </p:txBody>
      </p:sp>
      <p:sp>
        <p:nvSpPr>
          <p:cNvPr id="107533" name="Text Box 13"/>
          <p:cNvSpPr txBox="1">
            <a:spLocks noChangeArrowheads="1"/>
          </p:cNvSpPr>
          <p:nvPr/>
        </p:nvSpPr>
        <p:spPr bwMode="auto">
          <a:xfrm>
            <a:off x="4876800" y="6044625"/>
            <a:ext cx="3962400" cy="584775"/>
          </a:xfrm>
          <a:prstGeom prst="rect">
            <a:avLst/>
          </a:prstGeom>
          <a:noFill/>
          <a:ln w="9525">
            <a:noFill/>
            <a:miter lim="800000"/>
            <a:headEnd/>
            <a:tailEnd/>
          </a:ln>
          <a:effectLst/>
        </p:spPr>
        <p:txBody>
          <a:bodyPr wrap="square">
            <a:spAutoFit/>
          </a:bodyPr>
          <a:lstStyle/>
          <a:p>
            <a:pPr algn="ctr" eaLnBrk="0" hangingPunct="0">
              <a:spcBef>
                <a:spcPct val="50000"/>
              </a:spcBef>
              <a:defRPr/>
            </a:pPr>
            <a:r>
              <a:rPr lang="en-US" sz="3200" i="1" dirty="0">
                <a:latin typeface="Calibri" pitchFamily="34" charset="0"/>
                <a:cs typeface="+mn-cs"/>
              </a:rPr>
              <a:t>Animal Rights Activists</a:t>
            </a:r>
          </a:p>
        </p:txBody>
      </p:sp>
      <p:sp>
        <p:nvSpPr>
          <p:cNvPr id="107534" name="Text Box 14"/>
          <p:cNvSpPr txBox="1">
            <a:spLocks noChangeArrowheads="1"/>
          </p:cNvSpPr>
          <p:nvPr/>
        </p:nvSpPr>
        <p:spPr bwMode="auto">
          <a:xfrm>
            <a:off x="5562600" y="1396425"/>
            <a:ext cx="2743200" cy="584775"/>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3200" i="1" dirty="0">
                <a:latin typeface="+mn-lt"/>
                <a:cs typeface="+mn-cs"/>
              </a:rPr>
              <a:t>Bait Delivery</a:t>
            </a:r>
          </a:p>
        </p:txBody>
      </p:sp>
      <p:sp>
        <p:nvSpPr>
          <p:cNvPr id="107535" name="Text Box 15"/>
          <p:cNvSpPr txBox="1">
            <a:spLocks noChangeArrowheads="1"/>
          </p:cNvSpPr>
          <p:nvPr/>
        </p:nvSpPr>
        <p:spPr bwMode="auto">
          <a:xfrm>
            <a:off x="3200400" y="609600"/>
            <a:ext cx="3276600" cy="769441"/>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square">
            <a:spAutoFit/>
          </a:bodyPr>
          <a:lstStyle/>
          <a:p>
            <a:pPr eaLnBrk="0" fontAlgn="auto" hangingPunct="0">
              <a:spcBef>
                <a:spcPct val="50000"/>
              </a:spcBef>
              <a:spcAft>
                <a:spcPts val="0"/>
              </a:spcAft>
              <a:defRPr/>
            </a:pPr>
            <a:r>
              <a:rPr lang="en-US" sz="4400" b="1" dirty="0">
                <a:solidFill>
                  <a:schemeClr val="tx1"/>
                </a:solidFill>
              </a:rPr>
              <a:t>Challenges</a:t>
            </a:r>
          </a:p>
        </p:txBody>
      </p:sp>
      <p:pic>
        <p:nvPicPr>
          <p:cNvPr id="5134" name="Picture 16"/>
          <p:cNvPicPr>
            <a:picLocks noChangeAspect="1" noChangeArrowheads="1"/>
          </p:cNvPicPr>
          <p:nvPr/>
        </p:nvPicPr>
        <p:blipFill>
          <a:blip r:embed="rId12" cstate="screen">
            <a:clrChange>
              <a:clrFrom>
                <a:srgbClr val="000000"/>
              </a:clrFrom>
              <a:clrTo>
                <a:srgbClr val="000000">
                  <a:alpha val="0"/>
                </a:srgbClr>
              </a:clrTo>
            </a:clrChange>
          </a:blip>
          <a:srcRect/>
          <a:stretch>
            <a:fillRect/>
          </a:stretch>
        </p:blipFill>
        <p:spPr bwMode="auto">
          <a:xfrm>
            <a:off x="838200" y="3048000"/>
            <a:ext cx="893669"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122-2282_IMG"/>
          <p:cNvPicPr>
            <a:picLocks noChangeAspect="1" noChangeArrowheads="1"/>
          </p:cNvPicPr>
          <p:nvPr/>
        </p:nvPicPr>
        <p:blipFill>
          <a:blip r:embed="rId3" cstate="screen"/>
          <a:srcRect/>
          <a:stretch>
            <a:fillRect/>
          </a:stretch>
        </p:blipFill>
        <p:spPr bwMode="auto">
          <a:xfrm>
            <a:off x="228600" y="3581400"/>
            <a:ext cx="3657600" cy="2743200"/>
          </a:xfrm>
          <a:prstGeom prst="rect">
            <a:avLst/>
          </a:prstGeom>
          <a:noFill/>
          <a:ln w="9525">
            <a:noFill/>
            <a:miter lim="800000"/>
            <a:headEnd/>
            <a:tailEnd/>
          </a:ln>
        </p:spPr>
      </p:pic>
      <p:sp>
        <p:nvSpPr>
          <p:cNvPr id="28675" name="Text Box 3"/>
          <p:cNvSpPr txBox="1">
            <a:spLocks noChangeArrowheads="1"/>
          </p:cNvSpPr>
          <p:nvPr/>
        </p:nvSpPr>
        <p:spPr bwMode="auto">
          <a:xfrm>
            <a:off x="4038600" y="609600"/>
            <a:ext cx="5105400" cy="5760720"/>
          </a:xfrm>
          <a:prstGeom prst="rect">
            <a:avLst/>
          </a:prstGeom>
          <a:solidFill>
            <a:schemeClr val="bg1"/>
          </a:solidFill>
          <a:ln w="9525">
            <a:noFill/>
            <a:miter lim="800000"/>
            <a:headEnd/>
            <a:tailEnd/>
          </a:ln>
        </p:spPr>
        <p:txBody>
          <a:bodyPr wrap="square">
            <a:spAutoFit/>
          </a:bodyPr>
          <a:lstStyle/>
          <a:p>
            <a:pPr marL="292100" algn="ctr" eaLnBrk="0" hangingPunct="0">
              <a:spcBef>
                <a:spcPct val="50000"/>
              </a:spcBef>
            </a:pPr>
            <a:endParaRPr lang="en-US" sz="500" b="1" dirty="0">
              <a:latin typeface="Garamond" pitchFamily="18" charset="0"/>
              <a:cs typeface="Times New Roman" pitchFamily="18" charset="0"/>
            </a:endParaRPr>
          </a:p>
          <a:p>
            <a:pPr marL="292100" algn="ctr" eaLnBrk="0" hangingPunct="0">
              <a:spcBef>
                <a:spcPct val="50000"/>
              </a:spcBef>
            </a:pPr>
            <a:r>
              <a:rPr lang="en-US" sz="2400" b="1" dirty="0">
                <a:latin typeface="Garamond" pitchFamily="18" charset="0"/>
                <a:cs typeface="Times New Roman" pitchFamily="18" charset="0"/>
              </a:rPr>
              <a:t>CI-25</a:t>
            </a:r>
            <a:endParaRPr lang="en-US" sz="2400" b="1" dirty="0">
              <a:latin typeface="Times New Roman" pitchFamily="18" charset="0"/>
              <a:cs typeface="Times New Roman" pitchFamily="18" charset="0"/>
            </a:endParaRPr>
          </a:p>
          <a:p>
            <a:pPr marL="292100" algn="ctr" eaLnBrk="0" hangingPunct="0">
              <a:spcBef>
                <a:spcPct val="50000"/>
              </a:spcBef>
            </a:pPr>
            <a:r>
              <a:rPr lang="en-US" sz="1200" b="1" dirty="0">
                <a:latin typeface="Calibri" pitchFamily="34" charset="0"/>
              </a:rPr>
              <a:t> </a:t>
            </a:r>
            <a:r>
              <a:rPr lang="en-US" sz="1600" b="1" dirty="0">
                <a:latin typeface="Calibri" pitchFamily="34" charset="0"/>
              </a:rPr>
              <a:t>FOR CONTROL OF RODENTS FOR CONSERVATION PURPOSES</a:t>
            </a:r>
          </a:p>
          <a:p>
            <a:pPr marL="292100" algn="ctr" eaLnBrk="0" hangingPunct="0">
              <a:spcBef>
                <a:spcPct val="50000"/>
              </a:spcBef>
            </a:pPr>
            <a:r>
              <a:rPr lang="en-US" sz="1200" b="1" dirty="0">
                <a:latin typeface="Calibri" pitchFamily="34" charset="0"/>
              </a:rPr>
              <a:t>For use by or in cooperation with the </a:t>
            </a:r>
          </a:p>
          <a:p>
            <a:pPr marL="292100" algn="ctr" eaLnBrk="0" hangingPunct="0">
              <a:spcBef>
                <a:spcPct val="50000"/>
              </a:spcBef>
            </a:pPr>
            <a:r>
              <a:rPr lang="en-US" sz="1200" b="1" dirty="0">
                <a:latin typeface="Calibri" pitchFamily="34" charset="0"/>
              </a:rPr>
              <a:t>National Park Service.</a:t>
            </a:r>
          </a:p>
          <a:p>
            <a:pPr marL="292100" algn="ctr" eaLnBrk="0" hangingPunct="0">
              <a:spcBef>
                <a:spcPct val="50000"/>
              </a:spcBef>
            </a:pPr>
            <a:endParaRPr lang="en-US" sz="1200" b="1" dirty="0">
              <a:latin typeface="Calibri" pitchFamily="34" charset="0"/>
            </a:endParaRPr>
          </a:p>
          <a:p>
            <a:pPr marL="292100" algn="ctr" eaLnBrk="0" hangingPunct="0">
              <a:spcBef>
                <a:spcPct val="50000"/>
              </a:spcBef>
            </a:pPr>
            <a:r>
              <a:rPr lang="en-US" sz="1200" b="1" dirty="0">
                <a:latin typeface="Calibri" pitchFamily="34" charset="0"/>
              </a:rPr>
              <a:t>FOR DISTRIBUTION AND USE ONLY WITHIN THE </a:t>
            </a:r>
          </a:p>
          <a:p>
            <a:pPr marL="292100" algn="ctr" eaLnBrk="0" hangingPunct="0">
              <a:spcBef>
                <a:spcPct val="50000"/>
              </a:spcBef>
            </a:pPr>
            <a:r>
              <a:rPr lang="en-US" sz="1200" b="1" dirty="0">
                <a:latin typeface="Calibri" pitchFamily="34" charset="0"/>
              </a:rPr>
              <a:t>CHANNEL ISLANDS NATIONAL PARK</a:t>
            </a:r>
          </a:p>
          <a:p>
            <a:pPr marL="292100" algn="ctr" eaLnBrk="0" hangingPunct="0">
              <a:spcBef>
                <a:spcPct val="50000"/>
              </a:spcBef>
            </a:pPr>
            <a:endParaRPr lang="en-US" sz="1200" b="1" dirty="0">
              <a:latin typeface="Calibri" pitchFamily="34" charset="0"/>
            </a:endParaRPr>
          </a:p>
          <a:p>
            <a:pPr marL="292100" algn="ctr" eaLnBrk="0" hangingPunct="0">
              <a:spcBef>
                <a:spcPct val="50000"/>
              </a:spcBef>
            </a:pPr>
            <a:r>
              <a:rPr lang="en-US" sz="1200" b="1" dirty="0">
                <a:latin typeface="Calibri" pitchFamily="34" charset="0"/>
              </a:rPr>
              <a:t> </a:t>
            </a:r>
          </a:p>
          <a:p>
            <a:pPr marL="292100" eaLnBrk="0" hangingPunct="0">
              <a:spcBef>
                <a:spcPct val="50000"/>
              </a:spcBef>
            </a:pPr>
            <a:r>
              <a:rPr lang="en-US" sz="1200" b="1" dirty="0">
                <a:latin typeface="Calibri" pitchFamily="34" charset="0"/>
              </a:rPr>
              <a:t>ACTIVE INGREDIENT: </a:t>
            </a:r>
          </a:p>
          <a:p>
            <a:pPr marL="292100" algn="ctr" eaLnBrk="0" hangingPunct="0">
              <a:spcBef>
                <a:spcPct val="50000"/>
              </a:spcBef>
            </a:pPr>
            <a:endParaRPr lang="en-US" sz="500" b="1" dirty="0">
              <a:latin typeface="Calibri" pitchFamily="34" charset="0"/>
            </a:endParaRPr>
          </a:p>
          <a:p>
            <a:pPr marL="292100" eaLnBrk="0" hangingPunct="0">
              <a:spcBef>
                <a:spcPct val="50000"/>
              </a:spcBef>
            </a:pPr>
            <a:r>
              <a:rPr lang="en-US" sz="1200" b="1" dirty="0" err="1">
                <a:latin typeface="Calibri" pitchFamily="34" charset="0"/>
              </a:rPr>
              <a:t>Brodifacoum</a:t>
            </a:r>
            <a:r>
              <a:rPr lang="en-US" sz="1200" b="1" dirty="0">
                <a:latin typeface="Calibri" pitchFamily="34" charset="0"/>
              </a:rPr>
              <a:t> (3-[3-(4’-Bromo-[1,1’-biphenyl]-4-yl)-1,2,3,4-tetrahydro-1-napthalenyl] 4-hydroxy-2H-1-benzopyran-one)……………………………………………………..0.0025%</a:t>
            </a:r>
          </a:p>
          <a:p>
            <a:pPr marL="292100" eaLnBrk="0" hangingPunct="0">
              <a:spcBef>
                <a:spcPct val="50000"/>
              </a:spcBef>
            </a:pPr>
            <a:r>
              <a:rPr lang="en-US" sz="1200" b="1" dirty="0">
                <a:latin typeface="Calibri" pitchFamily="34" charset="0"/>
              </a:rPr>
              <a:t>INERT INGREDIENTS:……………………………...99.9975%</a:t>
            </a:r>
          </a:p>
          <a:p>
            <a:pPr marL="292100" eaLnBrk="0" hangingPunct="0">
              <a:spcBef>
                <a:spcPct val="50000"/>
              </a:spcBef>
            </a:pPr>
            <a:r>
              <a:rPr lang="en-US" sz="1200" b="1" dirty="0">
                <a:latin typeface="Calibri" pitchFamily="34" charset="0"/>
              </a:rPr>
              <a:t>                         TOTAL:……………………………..100.000%</a:t>
            </a:r>
          </a:p>
          <a:p>
            <a:pPr marL="292100" eaLnBrk="0" hangingPunct="0">
              <a:spcBef>
                <a:spcPct val="50000"/>
              </a:spcBef>
            </a:pPr>
            <a:endParaRPr lang="en-US" sz="1200" b="1" dirty="0">
              <a:latin typeface="Calibri" pitchFamily="34" charset="0"/>
            </a:endParaRPr>
          </a:p>
          <a:p>
            <a:pPr marL="292100" eaLnBrk="0" hangingPunct="0">
              <a:spcBef>
                <a:spcPct val="50000"/>
              </a:spcBef>
            </a:pPr>
            <a:endParaRPr lang="en-US" sz="1200" b="1" dirty="0">
              <a:latin typeface="Calibri" pitchFamily="34" charset="0"/>
            </a:endParaRPr>
          </a:p>
          <a:p>
            <a:pPr marL="292100" algn="ctr" eaLnBrk="0" hangingPunct="0">
              <a:spcBef>
                <a:spcPct val="50000"/>
              </a:spcBef>
            </a:pPr>
            <a:r>
              <a:rPr lang="en-US" sz="1200" b="1" dirty="0">
                <a:latin typeface="Calibri" pitchFamily="34" charset="0"/>
              </a:rPr>
              <a:t>Manufactured By:</a:t>
            </a:r>
          </a:p>
          <a:p>
            <a:pPr marL="292100" algn="ctr" eaLnBrk="0" hangingPunct="0">
              <a:spcBef>
                <a:spcPct val="50000"/>
              </a:spcBef>
            </a:pPr>
            <a:r>
              <a:rPr lang="en-US" sz="1200" dirty="0">
                <a:latin typeface="Calibri" pitchFamily="34" charset="0"/>
              </a:rPr>
              <a:t>Bell Laboratories</a:t>
            </a:r>
          </a:p>
          <a:p>
            <a:pPr marL="292100" algn="ctr" eaLnBrk="0" hangingPunct="0">
              <a:spcBef>
                <a:spcPct val="50000"/>
              </a:spcBef>
            </a:pPr>
            <a:r>
              <a:rPr lang="en-US" sz="1200" dirty="0">
                <a:latin typeface="Calibri" pitchFamily="34" charset="0"/>
              </a:rPr>
              <a:t>Madison, Wisconsin</a:t>
            </a:r>
          </a:p>
          <a:p>
            <a:pPr marL="292100" algn="ctr" eaLnBrk="0" hangingPunct="0">
              <a:spcBef>
                <a:spcPct val="50000"/>
              </a:spcBef>
            </a:pPr>
            <a:endParaRPr lang="en-US" sz="1200" dirty="0">
              <a:latin typeface="Calibri" pitchFamily="34" charset="0"/>
            </a:endParaRPr>
          </a:p>
          <a:p>
            <a:pPr marL="292100" algn="ctr" eaLnBrk="0" hangingPunct="0">
              <a:spcBef>
                <a:spcPct val="50000"/>
              </a:spcBef>
            </a:pPr>
            <a:endParaRPr lang="en-US" sz="1400" dirty="0">
              <a:latin typeface="Calibri" pitchFamily="34" charset="0"/>
            </a:endParaRPr>
          </a:p>
          <a:p>
            <a:pPr marL="292100" algn="ctr" eaLnBrk="0" hangingPunct="0">
              <a:spcBef>
                <a:spcPct val="50000"/>
              </a:spcBef>
            </a:pPr>
            <a:endParaRPr lang="en-US" sz="1400" dirty="0">
              <a:latin typeface="Calibri" pitchFamily="34" charset="0"/>
            </a:endParaRPr>
          </a:p>
        </p:txBody>
      </p:sp>
      <p:pic>
        <p:nvPicPr>
          <p:cNvPr id="28677" name="Picture 5" descr="USFWSlogo"/>
          <p:cNvPicPr>
            <a:picLocks noChangeAspect="1" noChangeArrowheads="1"/>
          </p:cNvPicPr>
          <p:nvPr/>
        </p:nvPicPr>
        <p:blipFill>
          <a:blip r:embed="rId4" cstate="screen"/>
          <a:srcRect/>
          <a:stretch>
            <a:fillRect/>
          </a:stretch>
        </p:blipFill>
        <p:spPr bwMode="auto">
          <a:xfrm>
            <a:off x="1524000" y="990600"/>
            <a:ext cx="973511" cy="1143000"/>
          </a:xfrm>
          <a:prstGeom prst="rect">
            <a:avLst/>
          </a:prstGeom>
          <a:noFill/>
          <a:ln w="9525">
            <a:noFill/>
            <a:miter lim="800000"/>
            <a:headEnd/>
            <a:tailEnd/>
          </a:ln>
        </p:spPr>
      </p:pic>
      <p:pic>
        <p:nvPicPr>
          <p:cNvPr id="28678" name="Picture 6" descr="NOAALogo"/>
          <p:cNvPicPr>
            <a:picLocks noChangeAspect="1" noChangeArrowheads="1"/>
          </p:cNvPicPr>
          <p:nvPr/>
        </p:nvPicPr>
        <p:blipFill>
          <a:blip r:embed="rId5" cstate="screen"/>
          <a:srcRect l="-2668" t="-2686"/>
          <a:stretch>
            <a:fillRect/>
          </a:stretch>
        </p:blipFill>
        <p:spPr bwMode="auto">
          <a:xfrm>
            <a:off x="3048000" y="990600"/>
            <a:ext cx="998538" cy="1101835"/>
          </a:xfrm>
          <a:prstGeom prst="rect">
            <a:avLst/>
          </a:prstGeom>
          <a:noFill/>
          <a:ln w="9525">
            <a:noFill/>
            <a:miter lim="800000"/>
            <a:headEnd/>
            <a:tailEnd/>
          </a:ln>
        </p:spPr>
      </p:pic>
      <p:pic>
        <p:nvPicPr>
          <p:cNvPr id="28679" name="Picture 7" descr="header3"/>
          <p:cNvPicPr>
            <a:picLocks noChangeAspect="1" noChangeArrowheads="1"/>
          </p:cNvPicPr>
          <p:nvPr/>
        </p:nvPicPr>
        <p:blipFill>
          <a:blip r:embed="rId6" cstate="screen"/>
          <a:srcRect/>
          <a:stretch>
            <a:fillRect/>
          </a:stretch>
        </p:blipFill>
        <p:spPr bwMode="auto">
          <a:xfrm>
            <a:off x="381000" y="2362200"/>
            <a:ext cx="1514141" cy="647700"/>
          </a:xfrm>
          <a:prstGeom prst="rect">
            <a:avLst/>
          </a:prstGeom>
          <a:noFill/>
          <a:ln w="9525">
            <a:noFill/>
            <a:miter lim="800000"/>
            <a:headEnd/>
            <a:tailEnd/>
          </a:ln>
        </p:spPr>
      </p:pic>
      <p:pic>
        <p:nvPicPr>
          <p:cNvPr id="28680" name="Picture 8" descr="DFGlogo"/>
          <p:cNvPicPr>
            <a:picLocks noChangeAspect="1" noChangeArrowheads="1"/>
          </p:cNvPicPr>
          <p:nvPr/>
        </p:nvPicPr>
        <p:blipFill>
          <a:blip r:embed="rId7" cstate="screen"/>
          <a:srcRect/>
          <a:stretch>
            <a:fillRect/>
          </a:stretch>
        </p:blipFill>
        <p:spPr bwMode="auto">
          <a:xfrm>
            <a:off x="2438400" y="2133600"/>
            <a:ext cx="793750" cy="1155700"/>
          </a:xfrm>
          <a:prstGeom prst="rect">
            <a:avLst/>
          </a:prstGeom>
          <a:noFill/>
          <a:ln w="9525">
            <a:noFill/>
            <a:miter lim="800000"/>
            <a:headEnd/>
            <a:tailEnd/>
          </a:ln>
        </p:spPr>
      </p:pic>
      <p:pic>
        <p:nvPicPr>
          <p:cNvPr id="12" name="Picture 16"/>
          <p:cNvPicPr>
            <a:picLocks noChangeAspect="1" noChangeArrowheads="1"/>
          </p:cNvPicPr>
          <p:nvPr/>
        </p:nvPicPr>
        <p:blipFill>
          <a:blip r:embed="rId8" cstate="screen">
            <a:clrChange>
              <a:clrFrom>
                <a:srgbClr val="000000"/>
              </a:clrFrom>
              <a:clrTo>
                <a:srgbClr val="000000">
                  <a:alpha val="0"/>
                </a:srgbClr>
              </a:clrTo>
            </a:clrChange>
          </a:blip>
          <a:srcRect/>
          <a:stretch>
            <a:fillRect/>
          </a:stretch>
        </p:blipFill>
        <p:spPr bwMode="auto">
          <a:xfrm>
            <a:off x="304800" y="990600"/>
            <a:ext cx="893669" cy="1143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Galapagos\DSC_6330.JPG"/>
          <p:cNvPicPr>
            <a:picLocks noChangeAspect="1" noChangeArrowheads="1"/>
          </p:cNvPicPr>
          <p:nvPr/>
        </p:nvPicPr>
        <p:blipFill>
          <a:blip r:embed="rId3" cstate="screen"/>
          <a:srcRect/>
          <a:stretch>
            <a:fillRect/>
          </a:stretch>
        </p:blipFill>
        <p:spPr bwMode="auto">
          <a:xfrm>
            <a:off x="-1073170" y="0"/>
            <a:ext cx="10217170"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685800" y="1143000"/>
            <a:ext cx="8305800" cy="523220"/>
          </a:xfrm>
          <a:prstGeom prst="rect">
            <a:avLst/>
          </a:prstGeom>
          <a:noFill/>
          <a:ln>
            <a:noFill/>
          </a:ln>
        </p:spPr>
        <p:txBody>
          <a:bodyPr wrap="square" rtlCol="0">
            <a:spAutoFit/>
          </a:bodyPr>
          <a:lstStyle/>
          <a:p>
            <a:pPr algn="ctr"/>
            <a:r>
              <a:rPr lang="en-US" sz="2800" b="1" dirty="0" smtClean="0">
                <a:latin typeface="+mj-lt"/>
              </a:rPr>
              <a:t>Accurate Distribution of Bait using Differential GIS</a:t>
            </a:r>
            <a:endParaRPr lang="en-US" sz="2800" b="1" dirty="0">
              <a:latin typeface="+mj-lt"/>
            </a:endParaRPr>
          </a:p>
        </p:txBody>
      </p:sp>
      <p:pic>
        <p:nvPicPr>
          <p:cNvPr id="118" name="Picture 117"/>
          <p:cNvPicPr/>
          <p:nvPr/>
        </p:nvPicPr>
        <p:blipFill>
          <a:blip r:embed="rId3" cstate="screen"/>
          <a:srcRect/>
          <a:stretch>
            <a:fillRect/>
          </a:stretch>
        </p:blipFill>
        <p:spPr bwMode="auto">
          <a:xfrm>
            <a:off x="2209800" y="1905000"/>
            <a:ext cx="4876800" cy="3581400"/>
          </a:xfrm>
          <a:prstGeom prst="rect">
            <a:avLst/>
          </a:prstGeom>
          <a:ln>
            <a:noFill/>
          </a:ln>
          <a:effectLst>
            <a:outerShdw blurRad="292100" dist="139700" dir="2700000" algn="tl" rotWithShape="0">
              <a:srgbClr val="333333">
                <a:alpha val="65000"/>
              </a:srgbClr>
            </a:outerShdw>
          </a:effectLst>
        </p:spPr>
      </p:pic>
      <p:sp>
        <p:nvSpPr>
          <p:cNvPr id="119" name="TextBox 118"/>
          <p:cNvSpPr txBox="1"/>
          <p:nvPr/>
        </p:nvSpPr>
        <p:spPr>
          <a:xfrm>
            <a:off x="533400" y="5791200"/>
            <a:ext cx="8168646" cy="830997"/>
          </a:xfrm>
          <a:prstGeom prst="rect">
            <a:avLst/>
          </a:prstGeom>
          <a:noFill/>
          <a:ln>
            <a:noFill/>
          </a:ln>
        </p:spPr>
        <p:txBody>
          <a:bodyPr wrap="square" rtlCol="0">
            <a:spAutoFit/>
          </a:bodyPr>
          <a:lstStyle/>
          <a:p>
            <a:pPr algn="ctr"/>
            <a:r>
              <a:rPr lang="en-US" sz="2400" dirty="0" err="1" smtClean="0">
                <a:latin typeface="+mn-lt"/>
              </a:rPr>
              <a:t>TrackMap</a:t>
            </a:r>
            <a:r>
              <a:rPr lang="en-US" sz="2400" dirty="0" smtClean="0">
                <a:latin typeface="+mn-lt"/>
              </a:rPr>
              <a:t> GPS Guidance System:</a:t>
            </a:r>
          </a:p>
          <a:p>
            <a:pPr lvl="1" algn="ctr"/>
            <a:r>
              <a:rPr lang="en-US" sz="2400" dirty="0" smtClean="0">
                <a:latin typeface="+mn-lt"/>
              </a:rPr>
              <a:t>Amount of bait spread over a measured area (kg/ha)</a:t>
            </a:r>
            <a:endParaRPr lang="en-US" sz="2400" dirty="0">
              <a:latin typeface="+mn-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122-2294_IMG"/>
          <p:cNvPicPr>
            <a:picLocks noChangeAspect="1" noChangeArrowheads="1"/>
          </p:cNvPicPr>
          <p:nvPr/>
        </p:nvPicPr>
        <p:blipFill>
          <a:blip r:embed="rId3" cstate="screen">
            <a:lum bright="18000" contrast="-54000"/>
          </a:blip>
          <a:srcRect/>
          <a:stretch>
            <a:fillRect/>
          </a:stretch>
        </p:blipFill>
        <p:spPr bwMode="auto">
          <a:xfrm>
            <a:off x="4876800" y="2133600"/>
            <a:ext cx="3819525" cy="4038600"/>
          </a:xfrm>
          <a:prstGeom prst="rect">
            <a:avLst/>
          </a:prstGeom>
          <a:ln>
            <a:noFill/>
          </a:ln>
          <a:effectLst>
            <a:outerShdw blurRad="292100" dist="139700" dir="2700000" algn="tl" rotWithShape="0">
              <a:srgbClr val="333333">
                <a:alpha val="65000"/>
              </a:srgbClr>
            </a:outerShdw>
          </a:effectLst>
        </p:spPr>
      </p:pic>
      <p:sp>
        <p:nvSpPr>
          <p:cNvPr id="30723" name="Rectangle 2"/>
          <p:cNvSpPr>
            <a:spLocks noGrp="1" noChangeArrowheads="1"/>
          </p:cNvSpPr>
          <p:nvPr>
            <p:ph type="title"/>
          </p:nvPr>
        </p:nvSpPr>
        <p:spPr>
          <a:xfrm>
            <a:off x="609600" y="914400"/>
            <a:ext cx="8229600" cy="780288"/>
          </a:xfrm>
        </p:spPr>
        <p:txBody>
          <a:bodyPr>
            <a:normAutofit/>
          </a:bodyPr>
          <a:lstStyle/>
          <a:p>
            <a:pPr algn="ctr" eaLnBrk="1" hangingPunct="1"/>
            <a:r>
              <a:rPr lang="en-US" sz="4000" b="1" dirty="0" smtClean="0">
                <a:solidFill>
                  <a:schemeClr val="tx1"/>
                </a:solidFill>
              </a:rPr>
              <a:t>Protection of Marine Environment</a:t>
            </a:r>
          </a:p>
        </p:txBody>
      </p:sp>
      <p:sp>
        <p:nvSpPr>
          <p:cNvPr id="36868" name="Rectangle 3"/>
          <p:cNvSpPr>
            <a:spLocks noGrp="1" noChangeArrowheads="1"/>
          </p:cNvSpPr>
          <p:nvPr>
            <p:ph idx="1"/>
          </p:nvPr>
        </p:nvSpPr>
        <p:spPr>
          <a:xfrm>
            <a:off x="457200" y="2133600"/>
            <a:ext cx="4191000" cy="4267200"/>
          </a:xfrm>
        </p:spPr>
        <p:txBody>
          <a:bodyPr>
            <a:normAutofit/>
          </a:bodyPr>
          <a:lstStyle/>
          <a:p>
            <a:pPr marL="609600" indent="-609600" eaLnBrk="1" hangingPunct="1">
              <a:defRPr/>
            </a:pPr>
            <a:r>
              <a:rPr lang="en-US" dirty="0" smtClean="0"/>
              <a:t>Precision bait placement (use deflector &amp; skirt)</a:t>
            </a:r>
          </a:p>
          <a:p>
            <a:pPr marL="609600" indent="-609600" eaLnBrk="1" hangingPunct="1">
              <a:defRPr/>
            </a:pPr>
            <a:r>
              <a:rPr lang="en-US" dirty="0" smtClean="0"/>
              <a:t>Bait pellets Disintegrate quickly in water</a:t>
            </a:r>
          </a:p>
          <a:p>
            <a:pPr marL="609600" indent="-609600" eaLnBrk="1" hangingPunct="1">
              <a:defRPr/>
            </a:pPr>
            <a:r>
              <a:rPr lang="en-US" dirty="0" smtClean="0"/>
              <a:t>Low rodenticide concentration (25 ppm)</a:t>
            </a:r>
          </a:p>
          <a:p>
            <a:pPr marL="1371600" lvl="2" indent="-457200" eaLnBrk="1" hangingPunct="1">
              <a:defRPr/>
            </a:pPr>
            <a:r>
              <a:rPr lang="en-US" dirty="0" smtClean="0"/>
              <a:t>Rapid dilution to below measurable levels</a:t>
            </a:r>
          </a:p>
          <a:p>
            <a:pPr marL="1371600" lvl="2" indent="-457200" eaLnBrk="1" hangingPunct="1">
              <a:defRPr/>
            </a:pPr>
            <a:r>
              <a:rPr lang="en-US" dirty="0" smtClean="0"/>
              <a:t>Monitoring of intertidal fish/inverts conducted</a:t>
            </a:r>
          </a:p>
        </p:txBody>
      </p:sp>
      <p:sp>
        <p:nvSpPr>
          <p:cNvPr id="30725" name="Oval 5"/>
          <p:cNvSpPr>
            <a:spLocks noChangeArrowheads="1"/>
          </p:cNvSpPr>
          <p:nvPr/>
        </p:nvSpPr>
        <p:spPr bwMode="auto">
          <a:xfrm>
            <a:off x="7772400" y="5334000"/>
            <a:ext cx="838200" cy="838200"/>
          </a:xfrm>
          <a:prstGeom prst="ellipse">
            <a:avLst/>
          </a:prstGeom>
          <a:noFill/>
          <a:ln w="9525">
            <a:solidFill>
              <a:schemeClr val="tx1"/>
            </a:solidFill>
            <a:round/>
            <a:headEnd/>
            <a:tailEnd/>
          </a:ln>
          <a:effectLst/>
        </p:spPr>
        <p:txBody>
          <a:bodyPr wrap="none" anchor="ctr"/>
          <a:lstStyle/>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83" name="Text Box 19"/>
          <p:cNvSpPr txBox="1">
            <a:spLocks noChangeArrowheads="1"/>
          </p:cNvSpPr>
          <p:nvPr/>
        </p:nvSpPr>
        <p:spPr bwMode="auto">
          <a:xfrm>
            <a:off x="4114800" y="1219200"/>
            <a:ext cx="4876800" cy="830997"/>
          </a:xfrm>
          <a:prstGeom prst="rect">
            <a:avLst/>
          </a:prstGeom>
          <a:noFill/>
          <a:ln w="9525">
            <a:noFill/>
            <a:miter lim="800000"/>
            <a:headEnd/>
            <a:tailEnd/>
          </a:ln>
          <a:effectLst/>
        </p:spPr>
        <p:txBody>
          <a:bodyPr>
            <a:spAutoFit/>
          </a:bodyPr>
          <a:lstStyle/>
          <a:p>
            <a:pPr algn="ctr">
              <a:defRPr/>
            </a:pPr>
            <a:r>
              <a:rPr lang="en-US" sz="2400" b="1" dirty="0">
                <a:effectLst>
                  <a:outerShdw blurRad="38100" dist="38100" dir="2700000" algn="tl">
                    <a:srgbClr val="C0C0C0"/>
                  </a:outerShdw>
                </a:effectLst>
                <a:latin typeface="Calibri" pitchFamily="34" charset="0"/>
                <a:cs typeface="+mn-cs"/>
              </a:rPr>
              <a:t>Cassin’s </a:t>
            </a:r>
            <a:r>
              <a:rPr lang="en-US" sz="2400" b="1" dirty="0" smtClean="0">
                <a:effectLst>
                  <a:outerShdw blurRad="38100" dist="38100" dir="2700000" algn="tl">
                    <a:srgbClr val="C0C0C0"/>
                  </a:outerShdw>
                </a:effectLst>
                <a:latin typeface="Calibri" pitchFamily="34" charset="0"/>
                <a:cs typeface="+mn-cs"/>
              </a:rPr>
              <a:t>Auklet </a:t>
            </a:r>
            <a:r>
              <a:rPr lang="en-US" sz="2400" dirty="0">
                <a:latin typeface="Calibri" pitchFamily="34" charset="0"/>
                <a:cs typeface="+mn-cs"/>
              </a:rPr>
              <a:t>first nest record</a:t>
            </a:r>
          </a:p>
          <a:p>
            <a:pPr algn="ctr">
              <a:defRPr/>
            </a:pPr>
            <a:r>
              <a:rPr lang="en-US" sz="2400" dirty="0">
                <a:latin typeface="Calibri" pitchFamily="34" charset="0"/>
                <a:cs typeface="+mn-cs"/>
              </a:rPr>
              <a:t>3 sub-colonies on island</a:t>
            </a:r>
          </a:p>
        </p:txBody>
      </p:sp>
      <p:pic>
        <p:nvPicPr>
          <p:cNvPr id="29699" name="Picture 20" descr="Cassins_Auklet_chick"/>
          <p:cNvPicPr>
            <a:picLocks noChangeAspect="1" noChangeArrowheads="1"/>
          </p:cNvPicPr>
          <p:nvPr/>
        </p:nvPicPr>
        <p:blipFill>
          <a:blip r:embed="rId3" cstate="screen"/>
          <a:srcRect/>
          <a:stretch>
            <a:fillRect/>
          </a:stretch>
        </p:blipFill>
        <p:spPr bwMode="auto">
          <a:xfrm>
            <a:off x="6439436" y="2057400"/>
            <a:ext cx="2552164" cy="1725749"/>
          </a:xfrm>
          <a:prstGeom prst="rect">
            <a:avLst/>
          </a:prstGeom>
          <a:noFill/>
          <a:ln w="9525">
            <a:noFill/>
            <a:miter lim="800000"/>
            <a:headEnd/>
            <a:tailEnd/>
          </a:ln>
        </p:spPr>
      </p:pic>
      <p:pic>
        <p:nvPicPr>
          <p:cNvPr id="29700" name="Picture 25" descr="800px-Cassins_Auklet"/>
          <p:cNvPicPr>
            <a:picLocks noChangeAspect="1" noChangeArrowheads="1"/>
          </p:cNvPicPr>
          <p:nvPr/>
        </p:nvPicPr>
        <p:blipFill>
          <a:blip r:embed="rId4" cstate="screen"/>
          <a:srcRect r="-360"/>
          <a:stretch>
            <a:fillRect/>
          </a:stretch>
        </p:blipFill>
        <p:spPr bwMode="auto">
          <a:xfrm>
            <a:off x="3962400" y="2057400"/>
            <a:ext cx="2362200" cy="1765498"/>
          </a:xfrm>
          <a:prstGeom prst="rect">
            <a:avLst/>
          </a:prstGeom>
          <a:noFill/>
          <a:ln w="9525">
            <a:noFill/>
            <a:miter lim="800000"/>
            <a:headEnd/>
            <a:tailEnd/>
          </a:ln>
        </p:spPr>
      </p:pic>
      <p:pic>
        <p:nvPicPr>
          <p:cNvPr id="29701" name="Picture 26" descr="babyXAMU"/>
          <p:cNvPicPr>
            <a:picLocks noChangeAspect="1" noChangeArrowheads="1"/>
          </p:cNvPicPr>
          <p:nvPr/>
        </p:nvPicPr>
        <p:blipFill>
          <a:blip r:embed="rId5" cstate="screen"/>
          <a:srcRect/>
          <a:stretch>
            <a:fillRect/>
          </a:stretch>
        </p:blipFill>
        <p:spPr bwMode="auto">
          <a:xfrm>
            <a:off x="6705600" y="4191000"/>
            <a:ext cx="2209800" cy="1519237"/>
          </a:xfrm>
          <a:prstGeom prst="rect">
            <a:avLst/>
          </a:prstGeom>
          <a:noFill/>
          <a:ln w="15875">
            <a:solidFill>
              <a:schemeClr val="tx1"/>
            </a:solidFill>
            <a:miter lim="800000"/>
            <a:headEnd/>
            <a:tailEnd/>
          </a:ln>
        </p:spPr>
      </p:pic>
      <p:sp>
        <p:nvSpPr>
          <p:cNvPr id="29702" name="Text Box 27"/>
          <p:cNvSpPr txBox="1">
            <a:spLocks noChangeArrowheads="1"/>
          </p:cNvSpPr>
          <p:nvPr/>
        </p:nvSpPr>
        <p:spPr bwMode="auto">
          <a:xfrm>
            <a:off x="4038600" y="5867400"/>
            <a:ext cx="4876800" cy="427038"/>
          </a:xfrm>
          <a:prstGeom prst="rect">
            <a:avLst/>
          </a:prstGeom>
          <a:noFill/>
          <a:ln w="9525">
            <a:noFill/>
            <a:miter lim="800000"/>
            <a:headEnd/>
            <a:tailEnd/>
          </a:ln>
        </p:spPr>
        <p:txBody>
          <a:bodyPr>
            <a:spAutoFit/>
          </a:bodyPr>
          <a:lstStyle/>
          <a:p>
            <a:r>
              <a:rPr lang="en-US" sz="2200" b="1" dirty="0" err="1">
                <a:latin typeface="Calibri" pitchFamily="34" charset="0"/>
              </a:rPr>
              <a:t>Xantus</a:t>
            </a:r>
            <a:r>
              <a:rPr lang="en-US" sz="2200" b="1" dirty="0">
                <a:latin typeface="Calibri" pitchFamily="34" charset="0"/>
              </a:rPr>
              <a:t>’ </a:t>
            </a:r>
            <a:r>
              <a:rPr lang="en-US" sz="2200" b="1" dirty="0" err="1" smtClean="0">
                <a:latin typeface="Calibri" pitchFamily="34" charset="0"/>
              </a:rPr>
              <a:t>Murrelet</a:t>
            </a:r>
            <a:r>
              <a:rPr lang="en-US" sz="2200" b="1" dirty="0" smtClean="0">
                <a:latin typeface="Calibri" pitchFamily="34" charset="0"/>
              </a:rPr>
              <a:t> </a:t>
            </a:r>
            <a:r>
              <a:rPr lang="en-US" sz="2200" dirty="0">
                <a:latin typeface="Calibri" pitchFamily="34" charset="0"/>
              </a:rPr>
              <a:t>hatch increase - 350% </a:t>
            </a:r>
          </a:p>
        </p:txBody>
      </p:sp>
      <p:pic>
        <p:nvPicPr>
          <p:cNvPr id="29703" name="Picture 34" descr="XAMU_Whitworth"/>
          <p:cNvPicPr>
            <a:picLocks noChangeAspect="1" noChangeArrowheads="1"/>
          </p:cNvPicPr>
          <p:nvPr/>
        </p:nvPicPr>
        <p:blipFill>
          <a:blip r:embed="rId6" cstate="screen"/>
          <a:srcRect/>
          <a:stretch>
            <a:fillRect/>
          </a:stretch>
        </p:blipFill>
        <p:spPr bwMode="auto">
          <a:xfrm>
            <a:off x="3886200" y="4191000"/>
            <a:ext cx="2671141" cy="1524000"/>
          </a:xfrm>
          <a:prstGeom prst="rect">
            <a:avLst/>
          </a:prstGeom>
          <a:noFill/>
          <a:ln w="9525">
            <a:noFill/>
            <a:miter lim="800000"/>
            <a:headEnd/>
            <a:tailEnd/>
          </a:ln>
        </p:spPr>
      </p:pic>
      <p:pic>
        <p:nvPicPr>
          <p:cNvPr id="29704" name="Picture 35" descr="122-2294_IMG"/>
          <p:cNvPicPr>
            <a:picLocks noChangeAspect="1" noChangeArrowheads="1"/>
          </p:cNvPicPr>
          <p:nvPr/>
        </p:nvPicPr>
        <p:blipFill>
          <a:blip r:embed="rId7" cstate="screen"/>
          <a:srcRect/>
          <a:stretch>
            <a:fillRect/>
          </a:stretch>
        </p:blipFill>
        <p:spPr bwMode="auto">
          <a:xfrm>
            <a:off x="533400" y="1371600"/>
            <a:ext cx="3124200" cy="4847897"/>
          </a:xfrm>
          <a:prstGeom prst="rect">
            <a:avLst/>
          </a:prstGeom>
          <a:noFill/>
          <a:ln w="9525">
            <a:noFill/>
            <a:miter lim="800000"/>
            <a:headEnd/>
            <a:tailEnd/>
          </a:ln>
        </p:spPr>
      </p:pic>
      <p:sp>
        <p:nvSpPr>
          <p:cNvPr id="9" name="TextBox 8"/>
          <p:cNvSpPr txBox="1"/>
          <p:nvPr/>
        </p:nvSpPr>
        <p:spPr>
          <a:xfrm>
            <a:off x="838200" y="609600"/>
            <a:ext cx="7239000" cy="584775"/>
          </a:xfrm>
          <a:prstGeom prst="rect">
            <a:avLst/>
          </a:prstGeom>
          <a:noFill/>
        </p:spPr>
        <p:txBody>
          <a:bodyPr wrap="square" rtlCol="0">
            <a:spAutoFit/>
          </a:bodyPr>
          <a:lstStyle/>
          <a:p>
            <a:r>
              <a:rPr lang="en-US" dirty="0" smtClean="0"/>
              <a:t>Anacapa Island Restoration Results</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686800" cy="838200"/>
          </a:xfrm>
        </p:spPr>
        <p:txBody>
          <a:bodyPr>
            <a:noAutofit/>
          </a:bodyPr>
          <a:lstStyle/>
          <a:p>
            <a:r>
              <a:rPr lang="en-US" sz="4400" dirty="0" smtClean="0">
                <a:solidFill>
                  <a:schemeClr val="tx1"/>
                </a:solidFill>
              </a:rPr>
              <a:t>Farallon Mouse Eradication Timeline</a:t>
            </a:r>
            <a:endParaRPr lang="en-US" sz="4400" dirty="0">
              <a:solidFill>
                <a:schemeClr val="tx1"/>
              </a:solidFill>
            </a:endParaRPr>
          </a:p>
        </p:txBody>
      </p:sp>
      <p:sp>
        <p:nvSpPr>
          <p:cNvPr id="6" name="TextBox 5"/>
          <p:cNvSpPr txBox="1"/>
          <p:nvPr/>
        </p:nvSpPr>
        <p:spPr>
          <a:xfrm>
            <a:off x="457200" y="1600200"/>
            <a:ext cx="8686800" cy="7048083"/>
          </a:xfrm>
          <a:prstGeom prst="rect">
            <a:avLst/>
          </a:prstGeom>
          <a:noFill/>
        </p:spPr>
        <p:txBody>
          <a:bodyPr wrap="square" rtlCol="0">
            <a:spAutoFit/>
          </a:bodyPr>
          <a:lstStyle/>
          <a:p>
            <a:r>
              <a:rPr lang="en-US" sz="2800" b="1" dirty="0" smtClean="0">
                <a:latin typeface="+mn-lt"/>
                <a:cs typeface="Arial" pitchFamily="34" charset="0"/>
              </a:rPr>
              <a:t>Completed Since Sept. 2010 Funds Release</a:t>
            </a:r>
          </a:p>
          <a:p>
            <a:pPr marL="182880">
              <a:buClr>
                <a:schemeClr val="tx2">
                  <a:lumMod val="60000"/>
                  <a:lumOff val="40000"/>
                </a:schemeClr>
              </a:buClr>
              <a:buFont typeface="Arial" pitchFamily="34" charset="0"/>
              <a:buChar char="•"/>
            </a:pPr>
            <a:r>
              <a:rPr lang="en-US" sz="2400" dirty="0" smtClean="0">
                <a:latin typeface="+mn-lt"/>
              </a:rPr>
              <a:t>  Planning &amp; Field Trials</a:t>
            </a:r>
          </a:p>
          <a:p>
            <a:pPr marL="182880">
              <a:buClr>
                <a:schemeClr val="tx2">
                  <a:lumMod val="60000"/>
                  <a:lumOff val="40000"/>
                </a:schemeClr>
              </a:buClr>
              <a:buFont typeface="Arial" pitchFamily="34" charset="0"/>
              <a:buChar char="•"/>
            </a:pPr>
            <a:r>
              <a:rPr lang="en-US" sz="2400" dirty="0" smtClean="0">
                <a:latin typeface="+mn-lt"/>
              </a:rPr>
              <a:t>  Partner Draft EA</a:t>
            </a:r>
          </a:p>
          <a:p>
            <a:pPr marL="182880">
              <a:buClr>
                <a:schemeClr val="tx2">
                  <a:lumMod val="60000"/>
                  <a:lumOff val="40000"/>
                </a:schemeClr>
              </a:buClr>
              <a:buFont typeface="Arial" pitchFamily="34" charset="0"/>
              <a:buChar char="•"/>
            </a:pPr>
            <a:r>
              <a:rPr lang="en-US" sz="2400" dirty="0">
                <a:latin typeface="+mn-lt"/>
              </a:rPr>
              <a:t> </a:t>
            </a:r>
            <a:r>
              <a:rPr lang="en-US" sz="2400" dirty="0" smtClean="0">
                <a:latin typeface="+mn-lt"/>
              </a:rPr>
              <a:t> Non-target assessments (Draft Gull Risk Analysis)</a:t>
            </a:r>
            <a:endParaRPr lang="en-US" sz="1200" dirty="0" smtClean="0">
              <a:latin typeface="+mn-lt"/>
            </a:endParaRPr>
          </a:p>
          <a:p>
            <a:pPr marL="182880">
              <a:buClr>
                <a:schemeClr val="tx2">
                  <a:lumMod val="60000"/>
                  <a:lumOff val="40000"/>
                </a:schemeClr>
              </a:buClr>
              <a:buFont typeface="Arial" pitchFamily="34" charset="0"/>
              <a:buChar char="•"/>
            </a:pPr>
            <a:endParaRPr lang="en-US" sz="1200" dirty="0">
              <a:latin typeface="+mn-lt"/>
            </a:endParaRPr>
          </a:p>
          <a:p>
            <a:pPr marL="182880">
              <a:buClr>
                <a:schemeClr val="tx2">
                  <a:lumMod val="60000"/>
                  <a:lumOff val="40000"/>
                </a:schemeClr>
              </a:buClr>
            </a:pPr>
            <a:r>
              <a:rPr lang="en-US" sz="2800" b="1" dirty="0" smtClean="0">
                <a:latin typeface="+mn-lt"/>
              </a:rPr>
              <a:t>Yet to be Completed in 2011</a:t>
            </a:r>
          </a:p>
          <a:p>
            <a:pPr marL="182880">
              <a:buClr>
                <a:schemeClr val="tx2">
                  <a:lumMod val="60000"/>
                  <a:lumOff val="40000"/>
                </a:schemeClr>
              </a:buClr>
              <a:buFont typeface="Arial" pitchFamily="34" charset="0"/>
              <a:buChar char="•"/>
            </a:pPr>
            <a:r>
              <a:rPr lang="en-US" sz="2400" dirty="0" smtClean="0">
                <a:latin typeface="+mn-lt"/>
              </a:rPr>
              <a:t>  NEPA: Finish EA (or initiate EIS)</a:t>
            </a:r>
          </a:p>
          <a:p>
            <a:pPr marL="182880">
              <a:buClr>
                <a:schemeClr val="tx2">
                  <a:lumMod val="60000"/>
                  <a:lumOff val="40000"/>
                </a:schemeClr>
              </a:buClr>
              <a:buFont typeface="Arial" pitchFamily="34" charset="0"/>
              <a:buChar char="•"/>
            </a:pPr>
            <a:r>
              <a:rPr lang="en-US" sz="2400" dirty="0" smtClean="0">
                <a:latin typeface="+mn-lt"/>
              </a:rPr>
              <a:t>  Communications Plan</a:t>
            </a:r>
          </a:p>
          <a:p>
            <a:pPr marL="182880">
              <a:buClr>
                <a:schemeClr val="tx2">
                  <a:lumMod val="60000"/>
                  <a:lumOff val="40000"/>
                </a:schemeClr>
              </a:buClr>
              <a:buFont typeface="Arial" pitchFamily="34" charset="0"/>
              <a:buChar char="•"/>
            </a:pPr>
            <a:r>
              <a:rPr lang="en-US" sz="2400" dirty="0">
                <a:latin typeface="+mn-lt"/>
              </a:rPr>
              <a:t> </a:t>
            </a:r>
            <a:r>
              <a:rPr lang="en-US" sz="2400" dirty="0" smtClean="0">
                <a:latin typeface="+mn-lt"/>
              </a:rPr>
              <a:t> Permits (Federal &amp; State)</a:t>
            </a:r>
          </a:p>
          <a:p>
            <a:pPr marL="182880">
              <a:buClr>
                <a:schemeClr val="tx2">
                  <a:lumMod val="60000"/>
                  <a:lumOff val="40000"/>
                </a:schemeClr>
              </a:buClr>
              <a:buFont typeface="Arial" pitchFamily="34" charset="0"/>
              <a:buChar char="•"/>
            </a:pPr>
            <a:r>
              <a:rPr lang="en-US" sz="2400" dirty="0" smtClean="0">
                <a:latin typeface="+mn-lt"/>
              </a:rPr>
              <a:t>  Develop Hazing, Captive Holding and Mitigation Plans</a:t>
            </a:r>
          </a:p>
          <a:p>
            <a:pPr marL="182880">
              <a:buClr>
                <a:schemeClr val="tx2">
                  <a:lumMod val="60000"/>
                  <a:lumOff val="40000"/>
                </a:schemeClr>
              </a:buClr>
              <a:buFont typeface="Arial" pitchFamily="34" charset="0"/>
              <a:buChar char="•"/>
            </a:pPr>
            <a:r>
              <a:rPr lang="en-US" sz="2400" dirty="0">
                <a:latin typeface="+mn-lt"/>
              </a:rPr>
              <a:t> </a:t>
            </a:r>
            <a:r>
              <a:rPr lang="en-US" sz="2400" dirty="0" smtClean="0">
                <a:latin typeface="+mn-lt"/>
              </a:rPr>
              <a:t> Operational Planning &amp; Contracting for Implementation</a:t>
            </a:r>
          </a:p>
          <a:p>
            <a:pPr marL="182880">
              <a:buClr>
                <a:schemeClr val="tx2">
                  <a:lumMod val="60000"/>
                  <a:lumOff val="40000"/>
                </a:schemeClr>
              </a:buClr>
              <a:buFont typeface="Arial" pitchFamily="34" charset="0"/>
              <a:buChar char="•"/>
            </a:pPr>
            <a:r>
              <a:rPr lang="en-US" sz="2400" dirty="0" smtClean="0">
                <a:latin typeface="+mn-lt"/>
              </a:rPr>
              <a:t>  Secure any additional funding needed</a:t>
            </a:r>
          </a:p>
          <a:p>
            <a:pPr marL="182880">
              <a:buClr>
                <a:schemeClr val="tx2">
                  <a:lumMod val="60000"/>
                  <a:lumOff val="40000"/>
                </a:schemeClr>
              </a:buClr>
              <a:buFont typeface="Arial" pitchFamily="34" charset="0"/>
              <a:buChar char="•"/>
            </a:pPr>
            <a:r>
              <a:rPr lang="en-US" sz="2400" dirty="0" smtClean="0">
                <a:latin typeface="+mn-lt"/>
              </a:rPr>
              <a:t>  Eradication: Currently Planned for Nov. - Dec. 2011 </a:t>
            </a:r>
          </a:p>
          <a:p>
            <a:pPr marL="182880">
              <a:buClr>
                <a:schemeClr val="tx2">
                  <a:lumMod val="60000"/>
                  <a:lumOff val="40000"/>
                </a:schemeClr>
              </a:buClr>
              <a:buFont typeface="Arial" pitchFamily="34" charset="0"/>
              <a:buChar char="•"/>
            </a:pPr>
            <a:endParaRPr lang="en-US" sz="1200" dirty="0" smtClean="0"/>
          </a:p>
          <a:p>
            <a:pPr marL="182880">
              <a:buClr>
                <a:schemeClr val="tx2">
                  <a:lumMod val="60000"/>
                  <a:lumOff val="40000"/>
                </a:schemeClr>
              </a:buClr>
            </a:pPr>
            <a:endParaRPr lang="en-US" sz="1200" dirty="0" smtClean="0"/>
          </a:p>
          <a:p>
            <a:pPr marL="182880">
              <a:buClr>
                <a:schemeClr val="tx2">
                  <a:lumMod val="60000"/>
                  <a:lumOff val="40000"/>
                </a:schemeClr>
              </a:buClr>
            </a:pPr>
            <a:endParaRPr lang="en-US" sz="2400" dirty="0" smtClean="0"/>
          </a:p>
          <a:p>
            <a:pPr marL="182880">
              <a:buClr>
                <a:schemeClr val="tx2">
                  <a:lumMod val="60000"/>
                  <a:lumOff val="40000"/>
                </a:schemeClr>
              </a:buClr>
            </a:pPr>
            <a:endParaRPr lang="en-US" sz="1200" dirty="0" smtClean="0"/>
          </a:p>
          <a:p>
            <a:endParaRPr lang="en-US" sz="2800" dirty="0"/>
          </a:p>
          <a:p>
            <a:endParaRPr lang="en-US" sz="2800" dirty="0" smtClean="0"/>
          </a:p>
          <a:p>
            <a:endParaRPr 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92525" y="914400"/>
            <a:ext cx="5070475" cy="5638800"/>
            <a:chOff x="1617663" y="0"/>
            <a:chExt cx="5908675" cy="6858000"/>
          </a:xfrm>
        </p:grpSpPr>
        <p:pic>
          <p:nvPicPr>
            <p:cNvPr id="4098" name="Picture 1"/>
            <p:cNvPicPr>
              <a:picLocks noChangeAspect="1"/>
            </p:cNvPicPr>
            <p:nvPr/>
          </p:nvPicPr>
          <p:blipFill>
            <a:blip r:embed="rId3" cstate="screen"/>
            <a:srcRect/>
            <a:stretch>
              <a:fillRect/>
            </a:stretch>
          </p:blipFill>
          <p:spPr bwMode="auto">
            <a:xfrm>
              <a:off x="1617663" y="0"/>
              <a:ext cx="5908675" cy="6858000"/>
            </a:xfrm>
            <a:prstGeom prst="rect">
              <a:avLst/>
            </a:prstGeom>
            <a:noFill/>
            <a:ln w="9525">
              <a:noFill/>
              <a:miter lim="800000"/>
              <a:headEnd/>
              <a:tailEnd/>
            </a:ln>
          </p:spPr>
        </p:pic>
        <p:sp>
          <p:nvSpPr>
            <p:cNvPr id="3" name="Oval 2"/>
            <p:cNvSpPr/>
            <p:nvPr/>
          </p:nvSpPr>
          <p:spPr>
            <a:xfrm>
              <a:off x="3352800" y="25146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 name="TextBox 4"/>
          <p:cNvSpPr txBox="1"/>
          <p:nvPr/>
        </p:nvSpPr>
        <p:spPr>
          <a:xfrm>
            <a:off x="381000" y="2058412"/>
            <a:ext cx="3200400" cy="3539430"/>
          </a:xfrm>
          <a:prstGeom prst="rect">
            <a:avLst/>
          </a:prstGeom>
          <a:noFill/>
        </p:spPr>
        <p:txBody>
          <a:bodyPr wrap="square" rtlCol="0">
            <a:spAutoFit/>
          </a:bodyPr>
          <a:lstStyle/>
          <a:p>
            <a:r>
              <a:rPr lang="en-US" dirty="0" smtClean="0">
                <a:latin typeface="+mj-lt"/>
              </a:rPr>
              <a:t>Location of the Farallon Islands, California</a:t>
            </a:r>
          </a:p>
          <a:p>
            <a:endParaRPr lang="en-US" dirty="0" smtClean="0">
              <a:latin typeface="+mj-lt"/>
            </a:endParaRPr>
          </a:p>
          <a:p>
            <a:r>
              <a:rPr lang="en-US" dirty="0" smtClean="0">
                <a:latin typeface="+mj-lt"/>
              </a:rPr>
              <a:t>Approx. 30 miles off the coast of San Francisco</a:t>
            </a:r>
            <a:endParaRPr lang="en-US"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a:bodyPr>
          <a:lstStyle/>
          <a:p>
            <a:pPr algn="ctr"/>
            <a:r>
              <a:rPr lang="en-US" sz="4400" dirty="0" smtClean="0">
                <a:solidFill>
                  <a:schemeClr val="tx1"/>
                </a:solidFill>
              </a:rPr>
              <a:t>Farallones Project Budget (IC) </a:t>
            </a:r>
            <a:endParaRPr lang="en-US" sz="4400" dirty="0">
              <a:solidFill>
                <a:schemeClr val="tx1"/>
              </a:solidFill>
            </a:endParaRPr>
          </a:p>
        </p:txBody>
      </p:sp>
      <p:sp>
        <p:nvSpPr>
          <p:cNvPr id="3" name="Content Placeholder 2"/>
          <p:cNvSpPr>
            <a:spLocks noGrp="1"/>
          </p:cNvSpPr>
          <p:nvPr>
            <p:ph idx="1"/>
          </p:nvPr>
        </p:nvSpPr>
        <p:spPr>
          <a:xfrm>
            <a:off x="457200" y="1905000"/>
            <a:ext cx="8229600" cy="4572000"/>
          </a:xfrm>
        </p:spPr>
        <p:txBody>
          <a:bodyPr>
            <a:normAutofit/>
          </a:bodyPr>
          <a:lstStyle/>
          <a:p>
            <a:pPr>
              <a:lnSpc>
                <a:spcPct val="150000"/>
              </a:lnSpc>
            </a:pPr>
            <a:r>
              <a:rPr lang="en-US" dirty="0" smtClean="0"/>
              <a:t>IC has raised: NFWF - Planning/NEPA:    	  $149,500 </a:t>
            </a:r>
          </a:p>
          <a:p>
            <a:pPr>
              <a:lnSpc>
                <a:spcPct val="150000"/>
              </a:lnSpc>
              <a:buNone/>
            </a:pPr>
            <a:r>
              <a:rPr lang="en-US" dirty="0" smtClean="0"/>
              <a:t>			        Commonweal (NGO):                   $75,000 </a:t>
            </a:r>
          </a:p>
          <a:p>
            <a:pPr>
              <a:lnSpc>
                <a:spcPct val="150000"/>
              </a:lnSpc>
              <a:buNone/>
            </a:pPr>
            <a:r>
              <a:rPr lang="en-US" dirty="0" smtClean="0"/>
              <a:t>			             Total IC has raised:                 $224,500</a:t>
            </a:r>
          </a:p>
          <a:p>
            <a:pPr>
              <a:lnSpc>
                <a:spcPct val="150000"/>
              </a:lnSpc>
              <a:buNone/>
            </a:pPr>
            <a:endParaRPr lang="en-US" dirty="0" smtClean="0"/>
          </a:p>
          <a:p>
            <a:pPr>
              <a:lnSpc>
                <a:spcPct val="150000"/>
              </a:lnSpc>
            </a:pPr>
            <a:r>
              <a:rPr lang="en-US" dirty="0" smtClean="0"/>
              <a:t>As of end of Q3 2010 IC has spent:		 $224,500</a:t>
            </a:r>
          </a:p>
          <a:p>
            <a:pPr>
              <a:lnSpc>
                <a:spcPct val="150000"/>
              </a:lnSpc>
              <a:buNone/>
            </a:pPr>
            <a:r>
              <a:rPr lang="en-US" dirty="0" smtClean="0"/>
              <a:t>			           plus Luckenbach:                       $12,182</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a:bodyPr>
          <a:lstStyle/>
          <a:p>
            <a:pPr algn="ctr"/>
            <a:r>
              <a:rPr lang="en-US" sz="4400" dirty="0" smtClean="0">
                <a:solidFill>
                  <a:schemeClr val="tx1"/>
                </a:solidFill>
              </a:rPr>
              <a:t>IC Needs To Complete the Project</a:t>
            </a:r>
            <a:endParaRPr lang="en-US" sz="4400" dirty="0">
              <a:solidFill>
                <a:schemeClr val="tx1"/>
              </a:solidFill>
            </a:endParaRPr>
          </a:p>
        </p:txBody>
      </p:sp>
      <p:sp>
        <p:nvSpPr>
          <p:cNvPr id="3" name="Content Placeholder 2"/>
          <p:cNvSpPr>
            <a:spLocks noGrp="1"/>
          </p:cNvSpPr>
          <p:nvPr>
            <p:ph idx="1"/>
          </p:nvPr>
        </p:nvSpPr>
        <p:spPr>
          <a:xfrm>
            <a:off x="457200" y="1981200"/>
            <a:ext cx="8229600" cy="4114800"/>
          </a:xfrm>
        </p:spPr>
        <p:txBody>
          <a:bodyPr>
            <a:normAutofit fontScale="92500" lnSpcReduction="10000"/>
          </a:bodyPr>
          <a:lstStyle/>
          <a:p>
            <a:pPr>
              <a:lnSpc>
                <a:spcPct val="150000"/>
              </a:lnSpc>
            </a:pPr>
            <a:r>
              <a:rPr lang="en-US" sz="2200" dirty="0" smtClean="0"/>
              <a:t>Total Project IC Budget </a:t>
            </a:r>
            <a:r>
              <a:rPr lang="en-US" sz="2200" i="1" dirty="0" smtClean="0"/>
              <a:t>(Q4 onward - GM 11-16-2010):	 </a:t>
            </a:r>
            <a:r>
              <a:rPr lang="en-US" sz="2200" dirty="0" smtClean="0"/>
              <a:t>$1,225,277</a:t>
            </a:r>
          </a:p>
          <a:p>
            <a:pPr>
              <a:buNone/>
            </a:pPr>
            <a:endParaRPr lang="en-US" sz="2200" dirty="0" smtClean="0"/>
          </a:p>
          <a:p>
            <a:r>
              <a:rPr lang="en-US" sz="2200" dirty="0" smtClean="0"/>
              <a:t>Estimated IC Budget for Q4. 2010 – 2013:	                                    $916,839</a:t>
            </a:r>
          </a:p>
          <a:p>
            <a:pPr>
              <a:buNone/>
            </a:pPr>
            <a:endParaRPr lang="en-US" sz="2200" dirty="0" smtClean="0"/>
          </a:p>
          <a:p>
            <a:pPr lvl="1"/>
            <a:r>
              <a:rPr lang="en-US" sz="2200" dirty="0" smtClean="0"/>
              <a:t>Federal Funds Released (Luckenbach):      	                    $162,243</a:t>
            </a:r>
          </a:p>
          <a:p>
            <a:pPr lvl="1"/>
            <a:r>
              <a:rPr lang="en-US" sz="2200" dirty="0" smtClean="0"/>
              <a:t>Federal Funds Committed (Luckenbach):	                    $442,926</a:t>
            </a:r>
          </a:p>
          <a:p>
            <a:pPr lvl="1"/>
            <a:r>
              <a:rPr lang="en-US" sz="2200" dirty="0" smtClean="0"/>
              <a:t>State-IC: California Coastal Conservancy:	                    </a:t>
            </a:r>
            <a:r>
              <a:rPr lang="en-US" sz="2200" u="sng" dirty="0" smtClean="0"/>
              <a:t>$150,000</a:t>
            </a:r>
          </a:p>
          <a:p>
            <a:pPr lvl="1"/>
            <a:r>
              <a:rPr lang="en-US" sz="2200" dirty="0" smtClean="0"/>
              <a:t>Current total funds available: 			    $755,169</a:t>
            </a:r>
          </a:p>
          <a:p>
            <a:endParaRPr lang="en-US" sz="2200" dirty="0" smtClean="0"/>
          </a:p>
          <a:p>
            <a:r>
              <a:rPr lang="en-US" sz="2200" dirty="0" smtClean="0"/>
              <a:t>Total Projected Funding Gap:			                     $161,670</a:t>
            </a:r>
          </a:p>
          <a:p>
            <a:r>
              <a:rPr lang="en-US" sz="2200" dirty="0" smtClean="0"/>
              <a:t>Luckenbach Supplemental (Contingency):    	                     $150,000 </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600200" y="762000"/>
            <a:ext cx="5715000" cy="838200"/>
          </a:xfrm>
        </p:spPr>
        <p:txBody>
          <a:bodyPr>
            <a:normAutofit/>
          </a:bodyPr>
          <a:lstStyle/>
          <a:p>
            <a:pPr algn="ctr"/>
            <a:r>
              <a:rPr lang="en-US" sz="4400" dirty="0" smtClean="0">
                <a:solidFill>
                  <a:schemeClr val="tx1"/>
                </a:solidFill>
              </a:rPr>
              <a:t>Bait Biomarker Trial</a:t>
            </a:r>
          </a:p>
        </p:txBody>
      </p:sp>
      <p:sp>
        <p:nvSpPr>
          <p:cNvPr id="3" name="Content Placeholder 2"/>
          <p:cNvSpPr>
            <a:spLocks noGrp="1"/>
          </p:cNvSpPr>
          <p:nvPr>
            <p:ph idx="1"/>
          </p:nvPr>
        </p:nvSpPr>
        <p:spPr>
          <a:xfrm>
            <a:off x="533400" y="1676400"/>
            <a:ext cx="8229600" cy="4800600"/>
          </a:xfrm>
        </p:spPr>
        <p:txBody>
          <a:bodyPr>
            <a:normAutofit/>
          </a:bodyPr>
          <a:lstStyle/>
          <a:p>
            <a:pPr>
              <a:spcBef>
                <a:spcPts val="0"/>
              </a:spcBef>
              <a:defRPr/>
            </a:pPr>
            <a:r>
              <a:rPr lang="en-US" sz="2800" dirty="0" smtClean="0"/>
              <a:t>Conducted in November 2010 on SE Farallon</a:t>
            </a:r>
          </a:p>
          <a:p>
            <a:pPr marL="0" indent="0">
              <a:spcBef>
                <a:spcPts val="0"/>
              </a:spcBef>
              <a:buFontTx/>
              <a:buNone/>
              <a:defRPr/>
            </a:pPr>
            <a:endParaRPr lang="en-US" sz="2800" dirty="0" smtClean="0"/>
          </a:p>
          <a:p>
            <a:pPr>
              <a:spcBef>
                <a:spcPts val="0"/>
              </a:spcBef>
              <a:defRPr/>
            </a:pPr>
            <a:r>
              <a:rPr lang="en-US" sz="2800" dirty="0" smtClean="0"/>
              <a:t>Hand-broadcast application using nontoxic pellets with fluorescent food-grade biomarker (UV)</a:t>
            </a:r>
          </a:p>
          <a:p>
            <a:pPr>
              <a:spcBef>
                <a:spcPts val="0"/>
              </a:spcBef>
              <a:buNone/>
              <a:defRPr/>
            </a:pPr>
            <a:endParaRPr lang="en-US" sz="2800" dirty="0" smtClean="0"/>
          </a:p>
          <a:p>
            <a:pPr>
              <a:spcBef>
                <a:spcPts val="0"/>
              </a:spcBef>
              <a:defRPr/>
            </a:pPr>
            <a:r>
              <a:rPr lang="en-US" sz="2800" dirty="0" smtClean="0"/>
              <a:t>Tested EPA label:  18  &amp; 9kg/ha = 27kg/ha total</a:t>
            </a:r>
          </a:p>
          <a:p>
            <a:pPr>
              <a:spcBef>
                <a:spcPts val="0"/>
              </a:spcBef>
              <a:defRPr/>
            </a:pPr>
            <a:endParaRPr lang="en-US" sz="2800" dirty="0" smtClean="0"/>
          </a:p>
          <a:p>
            <a:pPr>
              <a:spcBef>
                <a:spcPts val="0"/>
              </a:spcBef>
              <a:defRPr/>
            </a:pPr>
            <a:r>
              <a:rPr lang="en-US" sz="2800" dirty="0" smtClean="0"/>
              <a:t>Trapped mice to test exposure rates to bait</a:t>
            </a:r>
          </a:p>
          <a:p>
            <a:pPr>
              <a:spcBef>
                <a:spcPts val="0"/>
              </a:spcBef>
              <a:defRPr/>
            </a:pPr>
            <a:endParaRPr lang="en-US" sz="2800" dirty="0" smtClean="0"/>
          </a:p>
          <a:p>
            <a:pPr>
              <a:spcBef>
                <a:spcPts val="0"/>
              </a:spcBef>
              <a:defRPr/>
            </a:pPr>
            <a:r>
              <a:rPr lang="en-US" sz="2800" dirty="0" smtClean="0"/>
              <a:t>Assessed non-target species for exposure </a:t>
            </a:r>
          </a:p>
          <a:p>
            <a:pPr>
              <a:spcBef>
                <a:spcPts val="0"/>
              </a:spcBef>
              <a:buNone/>
              <a:defRPr/>
            </a:pPr>
            <a:r>
              <a:rPr lang="en-US" sz="2800" dirty="0" smtClean="0"/>
              <a:t>   (gulls, owls, birds, salamanders &amp; invertebrates) </a:t>
            </a:r>
          </a:p>
          <a:p>
            <a:pPr>
              <a:spcBef>
                <a:spcPts val="0"/>
              </a:spcBef>
              <a:defRPr/>
            </a:pPr>
            <a:endParaRPr lang="en-US" sz="2800" dirty="0" smtClean="0">
              <a:solidFill>
                <a:schemeClr val="bg1"/>
              </a:solidFill>
            </a:endParaRPr>
          </a:p>
          <a:p>
            <a:pPr lvl="1">
              <a:spcBef>
                <a:spcPts val="0"/>
              </a:spcBef>
              <a:defRPr/>
            </a:pPr>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17"/>
          <p:cNvSpPr>
            <a:spLocks noChangeArrowheads="1"/>
          </p:cNvSpPr>
          <p:nvPr/>
        </p:nvSpPr>
        <p:spPr bwMode="auto">
          <a:xfrm>
            <a:off x="3225800" y="6105525"/>
            <a:ext cx="358775" cy="309563"/>
          </a:xfrm>
          <a:prstGeom prst="rect">
            <a:avLst/>
          </a:prstGeom>
          <a:solidFill>
            <a:srgbClr val="FF0000">
              <a:alpha val="50195"/>
            </a:srgbClr>
          </a:solidFill>
          <a:ln w="9525">
            <a:noFill/>
            <a:miter lim="800000"/>
            <a:headEnd/>
            <a:tailEnd/>
          </a:ln>
          <a:effectLst/>
        </p:spPr>
        <p:txBody>
          <a:bodyPr wrap="none" anchor="ctr"/>
          <a:lstStyle/>
          <a:p>
            <a:endParaRPr lang="en-US">
              <a:latin typeface="+mn-lt"/>
            </a:endParaRPr>
          </a:p>
        </p:txBody>
      </p:sp>
      <p:sp>
        <p:nvSpPr>
          <p:cNvPr id="24581" name="Text Box 18"/>
          <p:cNvSpPr txBox="1">
            <a:spLocks noChangeArrowheads="1"/>
          </p:cNvSpPr>
          <p:nvPr/>
        </p:nvSpPr>
        <p:spPr bwMode="auto">
          <a:xfrm>
            <a:off x="3505200" y="6107113"/>
            <a:ext cx="2257425" cy="307975"/>
          </a:xfrm>
          <a:prstGeom prst="rect">
            <a:avLst/>
          </a:prstGeom>
          <a:noFill/>
          <a:ln w="9525">
            <a:noFill/>
            <a:miter lim="800000"/>
            <a:headEnd/>
            <a:tailEnd/>
          </a:ln>
          <a:effectLst/>
        </p:spPr>
        <p:txBody>
          <a:bodyPr>
            <a:spAutoFit/>
          </a:bodyPr>
          <a:lstStyle/>
          <a:p>
            <a:pPr>
              <a:spcBef>
                <a:spcPct val="50000"/>
              </a:spcBef>
            </a:pPr>
            <a:r>
              <a:rPr lang="en-US" sz="1400" b="1">
                <a:latin typeface="+mn-lt"/>
              </a:rPr>
              <a:t>Not ideal for eradication</a:t>
            </a:r>
          </a:p>
        </p:txBody>
      </p:sp>
      <p:sp>
        <p:nvSpPr>
          <p:cNvPr id="24584" name="Rectangle 13"/>
          <p:cNvSpPr>
            <a:spLocks noChangeArrowheads="1"/>
          </p:cNvSpPr>
          <p:nvPr/>
        </p:nvSpPr>
        <p:spPr bwMode="auto">
          <a:xfrm>
            <a:off x="457200" y="6016625"/>
            <a:ext cx="381000" cy="320675"/>
          </a:xfrm>
          <a:prstGeom prst="rect">
            <a:avLst/>
          </a:prstGeom>
          <a:solidFill>
            <a:srgbClr val="008000">
              <a:alpha val="50195"/>
            </a:srgbClr>
          </a:solidFill>
          <a:ln w="9525">
            <a:noFill/>
            <a:miter lim="800000"/>
            <a:headEnd/>
            <a:tailEnd/>
          </a:ln>
          <a:effectLst/>
        </p:spPr>
        <p:txBody>
          <a:bodyPr wrap="none" anchor="ctr"/>
          <a:lstStyle/>
          <a:p>
            <a:endParaRPr lang="en-US">
              <a:latin typeface="+mn-lt"/>
            </a:endParaRPr>
          </a:p>
        </p:txBody>
      </p:sp>
      <p:sp>
        <p:nvSpPr>
          <p:cNvPr id="24585" name="Text Box 14"/>
          <p:cNvSpPr txBox="1">
            <a:spLocks noChangeArrowheads="1"/>
          </p:cNvSpPr>
          <p:nvPr/>
        </p:nvSpPr>
        <p:spPr bwMode="auto">
          <a:xfrm>
            <a:off x="838200" y="6034088"/>
            <a:ext cx="2566988" cy="307975"/>
          </a:xfrm>
          <a:prstGeom prst="rect">
            <a:avLst/>
          </a:prstGeom>
          <a:noFill/>
          <a:ln w="9525">
            <a:noFill/>
            <a:miter lim="800000"/>
            <a:headEnd/>
            <a:tailEnd/>
          </a:ln>
          <a:effectLst/>
        </p:spPr>
        <p:txBody>
          <a:bodyPr>
            <a:spAutoFit/>
          </a:bodyPr>
          <a:lstStyle/>
          <a:p>
            <a:pPr>
              <a:spcBef>
                <a:spcPct val="50000"/>
              </a:spcBef>
            </a:pPr>
            <a:r>
              <a:rPr lang="en-US" sz="1400" b="1" dirty="0">
                <a:latin typeface="+mn-lt"/>
              </a:rPr>
              <a:t>Best time for Eradication</a:t>
            </a:r>
          </a:p>
        </p:txBody>
      </p:sp>
      <p:sp>
        <p:nvSpPr>
          <p:cNvPr id="17" name="Rectangle 17"/>
          <p:cNvSpPr>
            <a:spLocks noChangeArrowheads="1"/>
          </p:cNvSpPr>
          <p:nvPr/>
        </p:nvSpPr>
        <p:spPr bwMode="auto">
          <a:xfrm>
            <a:off x="5768975" y="6176963"/>
            <a:ext cx="360363" cy="295275"/>
          </a:xfrm>
          <a:prstGeom prst="rect">
            <a:avLst/>
          </a:prstGeom>
          <a:solidFill>
            <a:schemeClr val="accent1">
              <a:lumMod val="90000"/>
              <a:alpha val="50000"/>
            </a:schemeClr>
          </a:solidFill>
          <a:ln>
            <a:solidFill>
              <a:srgbClr val="0070C0"/>
            </a:solidFill>
          </a:ln>
          <a:effectLst/>
        </p:spPr>
        <p:txBody>
          <a:bodyPr wrap="none" anchor="ctr"/>
          <a:lstStyle/>
          <a:p>
            <a:pPr>
              <a:defRPr/>
            </a:pPr>
            <a:endParaRPr lang="en-US">
              <a:latin typeface="+mn-lt"/>
            </a:endParaRPr>
          </a:p>
        </p:txBody>
      </p:sp>
      <p:sp>
        <p:nvSpPr>
          <p:cNvPr id="24590" name="Text Box 18"/>
          <p:cNvSpPr txBox="1">
            <a:spLocks noChangeArrowheads="1"/>
          </p:cNvSpPr>
          <p:nvPr/>
        </p:nvSpPr>
        <p:spPr bwMode="auto">
          <a:xfrm>
            <a:off x="6096000" y="6169025"/>
            <a:ext cx="2943225" cy="307975"/>
          </a:xfrm>
          <a:prstGeom prst="rect">
            <a:avLst/>
          </a:prstGeom>
          <a:noFill/>
          <a:ln w="9525">
            <a:noFill/>
            <a:miter lim="800000"/>
            <a:headEnd/>
            <a:tailEnd/>
          </a:ln>
          <a:effectLst/>
        </p:spPr>
        <p:txBody>
          <a:bodyPr>
            <a:spAutoFit/>
          </a:bodyPr>
          <a:lstStyle/>
          <a:p>
            <a:pPr>
              <a:spcBef>
                <a:spcPct val="50000"/>
              </a:spcBef>
            </a:pPr>
            <a:r>
              <a:rPr lang="en-US" sz="1400" b="1">
                <a:latin typeface="+mn-lt"/>
              </a:rPr>
              <a:t>Lowest impacts to other species</a:t>
            </a:r>
          </a:p>
        </p:txBody>
      </p:sp>
      <p:grpSp>
        <p:nvGrpSpPr>
          <p:cNvPr id="22" name="Group 21"/>
          <p:cNvGrpSpPr/>
          <p:nvPr/>
        </p:nvGrpSpPr>
        <p:grpSpPr>
          <a:xfrm>
            <a:off x="1219200" y="1600200"/>
            <a:ext cx="6705600" cy="4495800"/>
            <a:chOff x="1219200" y="1600200"/>
            <a:chExt cx="6705600" cy="4495800"/>
          </a:xfrm>
        </p:grpSpPr>
        <p:pic>
          <p:nvPicPr>
            <p:cNvPr id="24578" name="Picture 25" descr="Picture2"/>
            <p:cNvPicPr>
              <a:picLocks noChangeAspect="1" noChangeArrowheads="1"/>
            </p:cNvPicPr>
            <p:nvPr/>
          </p:nvPicPr>
          <p:blipFill>
            <a:blip r:embed="rId3" cstate="screen"/>
            <a:srcRect/>
            <a:stretch>
              <a:fillRect/>
            </a:stretch>
          </p:blipFill>
          <p:spPr bwMode="auto">
            <a:xfrm>
              <a:off x="1219200" y="1600200"/>
              <a:ext cx="6486939" cy="4495800"/>
            </a:xfrm>
            <a:prstGeom prst="rect">
              <a:avLst/>
            </a:prstGeom>
            <a:noFill/>
            <a:ln w="9525">
              <a:noFill/>
              <a:miter lim="800000"/>
              <a:headEnd/>
              <a:tailEnd/>
            </a:ln>
          </p:spPr>
        </p:pic>
        <p:sp>
          <p:nvSpPr>
            <p:cNvPr id="24579" name="Rectangle 16"/>
            <p:cNvSpPr>
              <a:spLocks noChangeArrowheads="1"/>
            </p:cNvSpPr>
            <p:nvPr/>
          </p:nvSpPr>
          <p:spPr bwMode="auto">
            <a:xfrm>
              <a:off x="2895600" y="1734403"/>
              <a:ext cx="3193360" cy="3658430"/>
            </a:xfrm>
            <a:prstGeom prst="rect">
              <a:avLst/>
            </a:prstGeom>
            <a:solidFill>
              <a:srgbClr val="FF0000">
                <a:alpha val="50195"/>
              </a:srgbClr>
            </a:solidFill>
            <a:ln w="9525">
              <a:noFill/>
              <a:miter lim="800000"/>
              <a:headEnd/>
              <a:tailEnd/>
            </a:ln>
            <a:effectLst/>
          </p:spPr>
          <p:txBody>
            <a:bodyPr wrap="none" anchor="ctr"/>
            <a:lstStyle/>
            <a:p>
              <a:endParaRPr lang="en-US">
                <a:latin typeface="+mn-lt"/>
              </a:endParaRPr>
            </a:p>
          </p:txBody>
        </p:sp>
        <p:sp>
          <p:nvSpPr>
            <p:cNvPr id="24582" name="Rectangle 11"/>
            <p:cNvSpPr>
              <a:spLocks noChangeArrowheads="1"/>
            </p:cNvSpPr>
            <p:nvPr/>
          </p:nvSpPr>
          <p:spPr bwMode="auto">
            <a:xfrm>
              <a:off x="6102626" y="1734403"/>
              <a:ext cx="1822174" cy="3658430"/>
            </a:xfrm>
            <a:prstGeom prst="rect">
              <a:avLst/>
            </a:prstGeom>
            <a:solidFill>
              <a:srgbClr val="008000">
                <a:alpha val="50195"/>
              </a:srgbClr>
            </a:solidFill>
            <a:ln w="9525">
              <a:noFill/>
              <a:miter lim="800000"/>
              <a:headEnd/>
              <a:tailEnd/>
            </a:ln>
            <a:effectLst/>
          </p:spPr>
          <p:txBody>
            <a:bodyPr wrap="none" anchor="ctr"/>
            <a:lstStyle/>
            <a:p>
              <a:endParaRPr lang="en-US">
                <a:latin typeface="+mn-lt"/>
              </a:endParaRPr>
            </a:p>
          </p:txBody>
        </p:sp>
        <p:sp>
          <p:nvSpPr>
            <p:cNvPr id="24583" name="Rectangle 12"/>
            <p:cNvSpPr>
              <a:spLocks noChangeArrowheads="1"/>
            </p:cNvSpPr>
            <p:nvPr/>
          </p:nvSpPr>
          <p:spPr bwMode="auto">
            <a:xfrm>
              <a:off x="1987550" y="1734403"/>
              <a:ext cx="908050" cy="3658430"/>
            </a:xfrm>
            <a:prstGeom prst="rect">
              <a:avLst/>
            </a:prstGeom>
            <a:solidFill>
              <a:srgbClr val="008000">
                <a:alpha val="50195"/>
              </a:srgbClr>
            </a:solidFill>
            <a:ln w="9525">
              <a:noFill/>
              <a:miter lim="800000"/>
              <a:headEnd/>
              <a:tailEnd/>
            </a:ln>
            <a:effectLst/>
          </p:spPr>
          <p:txBody>
            <a:bodyPr wrap="none" anchor="ctr"/>
            <a:lstStyle/>
            <a:p>
              <a:endParaRPr lang="en-US">
                <a:latin typeface="+mn-lt"/>
              </a:endParaRPr>
            </a:p>
          </p:txBody>
        </p:sp>
        <p:sp>
          <p:nvSpPr>
            <p:cNvPr id="24586" name="Rectangle 8" descr="Dark downward diagonal"/>
            <p:cNvSpPr>
              <a:spLocks noChangeArrowheads="1"/>
            </p:cNvSpPr>
            <p:nvPr/>
          </p:nvSpPr>
          <p:spPr bwMode="auto">
            <a:xfrm>
              <a:off x="6102626" y="2137012"/>
              <a:ext cx="1603513" cy="3422176"/>
            </a:xfrm>
            <a:prstGeom prst="rect">
              <a:avLst/>
            </a:prstGeom>
            <a:noFill/>
            <a:ln w="9525">
              <a:noFill/>
              <a:miter lim="800000"/>
              <a:headEnd/>
              <a:tailEnd/>
            </a:ln>
            <a:effectLst/>
          </p:spPr>
          <p:txBody>
            <a:bodyPr wrap="none" anchor="ctr"/>
            <a:lstStyle/>
            <a:p>
              <a:endParaRPr lang="en-US">
                <a:latin typeface="+mn-lt"/>
              </a:endParaRPr>
            </a:p>
          </p:txBody>
        </p:sp>
        <p:sp>
          <p:nvSpPr>
            <p:cNvPr id="24587" name="Line 19"/>
            <p:cNvSpPr>
              <a:spLocks noChangeShapeType="1"/>
            </p:cNvSpPr>
            <p:nvPr/>
          </p:nvSpPr>
          <p:spPr bwMode="auto">
            <a:xfrm>
              <a:off x="2895600" y="5357884"/>
              <a:ext cx="2696817" cy="0"/>
            </a:xfrm>
            <a:prstGeom prst="line">
              <a:avLst/>
            </a:prstGeom>
            <a:noFill/>
            <a:ln w="9525">
              <a:noFill/>
              <a:round/>
              <a:headEnd/>
              <a:tailEnd type="triangle" w="med" len="med"/>
            </a:ln>
            <a:effectLst/>
          </p:spPr>
          <p:txBody>
            <a:bodyPr>
              <a:spAutoFit/>
            </a:bodyPr>
            <a:lstStyle/>
            <a:p>
              <a:endParaRPr lang="en-US">
                <a:latin typeface="+mn-lt"/>
              </a:endParaRPr>
            </a:p>
          </p:txBody>
        </p:sp>
        <p:sp>
          <p:nvSpPr>
            <p:cNvPr id="2" name="Rectangle 1"/>
            <p:cNvSpPr/>
            <p:nvPr/>
          </p:nvSpPr>
          <p:spPr>
            <a:xfrm>
              <a:off x="5009322" y="5156579"/>
              <a:ext cx="1749287" cy="2362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5956852" y="4888173"/>
              <a:ext cx="777461" cy="246039"/>
            </a:xfrm>
            <a:prstGeom prst="rect">
              <a:avLst/>
            </a:prstGeom>
            <a:solidFill>
              <a:srgbClr val="FDA1F0"/>
            </a:solidFill>
            <a:ln>
              <a:solidFill>
                <a:srgbClr val="B17F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0" name="Rectangle 19"/>
          <p:cNvSpPr/>
          <p:nvPr/>
        </p:nvSpPr>
        <p:spPr>
          <a:xfrm>
            <a:off x="457200" y="6400800"/>
            <a:ext cx="381000" cy="279400"/>
          </a:xfrm>
          <a:prstGeom prst="rect">
            <a:avLst/>
          </a:prstGeom>
          <a:solidFill>
            <a:srgbClr val="FDA1F0"/>
          </a:solidFill>
          <a:ln>
            <a:solidFill>
              <a:srgbClr val="B17F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593" name="Text Box 14"/>
          <p:cNvSpPr txBox="1">
            <a:spLocks noChangeArrowheads="1"/>
          </p:cNvSpPr>
          <p:nvPr/>
        </p:nvSpPr>
        <p:spPr bwMode="auto">
          <a:xfrm>
            <a:off x="838200" y="6397625"/>
            <a:ext cx="2933700" cy="307975"/>
          </a:xfrm>
          <a:prstGeom prst="rect">
            <a:avLst/>
          </a:prstGeom>
          <a:noFill/>
          <a:ln w="9525">
            <a:noFill/>
            <a:miter lim="800000"/>
            <a:headEnd/>
            <a:tailEnd/>
          </a:ln>
          <a:effectLst/>
        </p:spPr>
        <p:txBody>
          <a:bodyPr>
            <a:spAutoFit/>
          </a:bodyPr>
          <a:lstStyle/>
          <a:p>
            <a:pPr>
              <a:spcBef>
                <a:spcPct val="50000"/>
              </a:spcBef>
            </a:pPr>
            <a:r>
              <a:rPr lang="en-US" sz="1400" b="1">
                <a:latin typeface="+mn-lt"/>
              </a:rPr>
              <a:t>Preferred timing for eradication</a:t>
            </a:r>
          </a:p>
        </p:txBody>
      </p:sp>
      <p:sp>
        <p:nvSpPr>
          <p:cNvPr id="24594" name="Text Box 7"/>
          <p:cNvSpPr txBox="1">
            <a:spLocks noChangeArrowheads="1"/>
          </p:cNvSpPr>
          <p:nvPr/>
        </p:nvSpPr>
        <p:spPr bwMode="auto">
          <a:xfrm>
            <a:off x="0" y="685800"/>
            <a:ext cx="9144000" cy="1015663"/>
          </a:xfrm>
          <a:prstGeom prst="rect">
            <a:avLst/>
          </a:prstGeom>
          <a:noFill/>
          <a:ln w="9525">
            <a:noFill/>
            <a:miter lim="800000"/>
            <a:headEnd/>
            <a:tailEnd/>
          </a:ln>
          <a:effectLst/>
        </p:spPr>
        <p:txBody>
          <a:bodyPr>
            <a:spAutoFit/>
          </a:bodyPr>
          <a:lstStyle/>
          <a:p>
            <a:pPr algn="ctr">
              <a:spcBef>
                <a:spcPct val="50000"/>
              </a:spcBef>
            </a:pPr>
            <a:r>
              <a:rPr lang="en-US" sz="2400" b="1" dirty="0">
                <a:latin typeface="+mj-lt"/>
              </a:rPr>
              <a:t>Timing</a:t>
            </a:r>
          </a:p>
          <a:p>
            <a:pPr algn="ctr">
              <a:spcBef>
                <a:spcPct val="50000"/>
              </a:spcBef>
            </a:pPr>
            <a:r>
              <a:rPr lang="en-US" sz="2400" dirty="0">
                <a:latin typeface="+mn-lt"/>
              </a:rPr>
              <a:t>Farallon mouse population cycle (mouse trap success by month)</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telliteOveriew.jpg"/>
          <p:cNvPicPr>
            <a:picLocks noChangeAspect="1"/>
          </p:cNvPicPr>
          <p:nvPr/>
        </p:nvPicPr>
        <p:blipFill>
          <a:blip r:embed="rId3" cstate="screen"/>
          <a:stretch>
            <a:fillRect/>
          </a:stretch>
        </p:blipFill>
        <p:spPr>
          <a:xfrm>
            <a:off x="1066800" y="990599"/>
            <a:ext cx="7239000" cy="559377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CorePlots.jpg"/>
          <p:cNvPicPr>
            <a:picLocks noChangeAspect="1"/>
          </p:cNvPicPr>
          <p:nvPr/>
        </p:nvPicPr>
        <p:blipFill>
          <a:blip r:embed="rId3" cstate="screen"/>
          <a:stretch>
            <a:fillRect/>
          </a:stretch>
        </p:blipFill>
        <p:spPr>
          <a:xfrm>
            <a:off x="-533400" y="-5539503"/>
            <a:ext cx="10287000" cy="1335415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dgrout\Pictures\PicsSefiNov.2010\Trial slide show pics\20101121_184_.jpg"/>
          <p:cNvPicPr>
            <a:picLocks noGrp="1" noChangeAspect="1" noChangeArrowheads="1"/>
          </p:cNvPicPr>
          <p:nvPr>
            <p:ph idx="1"/>
          </p:nvPr>
        </p:nvPicPr>
        <p:blipFill>
          <a:blip r:embed="rId3" cstate="screen"/>
          <a:srcRect/>
          <a:stretch>
            <a:fillRect/>
          </a:stretch>
        </p:blipFill>
        <p:spPr bwMode="auto">
          <a:xfrm>
            <a:off x="-457200" y="-152400"/>
            <a:ext cx="9955338" cy="735814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5800" y="838200"/>
            <a:ext cx="8229600" cy="972312"/>
          </a:xfrm>
        </p:spPr>
        <p:txBody>
          <a:bodyPr>
            <a:normAutofit/>
          </a:bodyPr>
          <a:lstStyle/>
          <a:p>
            <a:r>
              <a:rPr lang="en-US" dirty="0" smtClean="0">
                <a:solidFill>
                  <a:schemeClr val="tx1"/>
                </a:solidFill>
              </a:rPr>
              <a:t>Bait Trial Results - Nov. 2010</a:t>
            </a:r>
          </a:p>
        </p:txBody>
      </p:sp>
      <p:sp>
        <p:nvSpPr>
          <p:cNvPr id="26627" name="Content Placeholder 2"/>
          <p:cNvSpPr>
            <a:spLocks noGrp="1"/>
          </p:cNvSpPr>
          <p:nvPr>
            <p:ph idx="1"/>
          </p:nvPr>
        </p:nvSpPr>
        <p:spPr>
          <a:xfrm>
            <a:off x="228600" y="1905000"/>
            <a:ext cx="8686800" cy="4953000"/>
          </a:xfrm>
        </p:spPr>
        <p:txBody>
          <a:bodyPr>
            <a:normAutofit/>
          </a:bodyPr>
          <a:lstStyle/>
          <a:p>
            <a:r>
              <a:rPr lang="en-US" dirty="0" smtClean="0"/>
              <a:t>Mice extremely abundant in Nov. (434 mice in 500 traps) </a:t>
            </a:r>
          </a:p>
          <a:p>
            <a:r>
              <a:rPr lang="en-US" dirty="0" smtClean="0"/>
              <a:t>Label bait density likely effective (100% &amp; 97%) exposure</a:t>
            </a:r>
          </a:p>
          <a:p>
            <a:r>
              <a:rPr lang="en-US" dirty="0" smtClean="0"/>
              <a:t>Gulls are the primary non-target species of concern</a:t>
            </a:r>
          </a:p>
          <a:p>
            <a:r>
              <a:rPr lang="en-US" dirty="0" smtClean="0"/>
              <a:t>Uptake of pellets by gulls increases with time</a:t>
            </a:r>
          </a:p>
          <a:p>
            <a:r>
              <a:rPr lang="en-US" dirty="0" smtClean="0"/>
              <a:t>Number of gulls on island/day in November: 500-4000</a:t>
            </a:r>
          </a:p>
          <a:p>
            <a:r>
              <a:rPr lang="en-US" dirty="0" smtClean="0"/>
              <a:t>Gull numbers can swell to &gt;15,000 in late Dec-Jan.</a:t>
            </a:r>
          </a:p>
          <a:p>
            <a:r>
              <a:rPr lang="en-US" dirty="0" smtClean="0"/>
              <a:t>Fraction of the gulls will eat the pellets without hazing</a:t>
            </a:r>
          </a:p>
          <a:p>
            <a:r>
              <a:rPr lang="en-US" dirty="0" smtClean="0"/>
              <a:t>Gull uptake could reduce bait exposure to all mice</a:t>
            </a:r>
          </a:p>
          <a:p>
            <a:r>
              <a:rPr lang="en-US" dirty="0" smtClean="0"/>
              <a:t>Therefore, some type of effective gull hazing is necessary</a:t>
            </a:r>
          </a:p>
          <a:p>
            <a:endParaRPr lang="en-US" b="1" dirty="0" smtClean="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838200" y="1600200"/>
          <a:ext cx="7467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85800" y="914400"/>
            <a:ext cx="7543800" cy="523220"/>
          </a:xfrm>
          <a:prstGeom prst="rect">
            <a:avLst/>
          </a:prstGeom>
          <a:noFill/>
        </p:spPr>
        <p:txBody>
          <a:bodyPr wrap="square" rtlCol="0">
            <a:spAutoFit/>
          </a:bodyPr>
          <a:lstStyle/>
          <a:p>
            <a:pPr algn="ctr"/>
            <a:r>
              <a:rPr lang="en-US" sz="2800" dirty="0" smtClean="0">
                <a:latin typeface="+mj-lt"/>
              </a:rPr>
              <a:t>Bait Remaining on Ground after First Broadcast</a:t>
            </a:r>
            <a:endParaRPr lang="en-US" sz="28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Chart 3"/>
          <p:cNvPicPr>
            <a:picLocks noChangeArrowheads="1"/>
          </p:cNvPicPr>
          <p:nvPr/>
        </p:nvPicPr>
        <p:blipFill>
          <a:blip r:embed="rId3" cstate="screen"/>
          <a:srcRect/>
          <a:stretch>
            <a:fillRect/>
          </a:stretch>
        </p:blipFill>
        <p:spPr bwMode="auto">
          <a:xfrm>
            <a:off x="1143000" y="1066800"/>
            <a:ext cx="67056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CN0040"/>
          <p:cNvPicPr>
            <a:picLocks noChangeAspect="1" noChangeArrowheads="1"/>
          </p:cNvPicPr>
          <p:nvPr/>
        </p:nvPicPr>
        <p:blipFill>
          <a:blip r:embed="rId3" cstate="screen"/>
          <a:srcRect/>
          <a:stretch>
            <a:fillRect/>
          </a:stretch>
        </p:blipFill>
        <p:spPr bwMode="auto">
          <a:xfrm>
            <a:off x="1574800" y="1504950"/>
            <a:ext cx="6121400" cy="4591050"/>
          </a:xfrm>
          <a:prstGeom prst="rect">
            <a:avLst/>
          </a:prstGeom>
          <a:ln>
            <a:noFill/>
          </a:ln>
          <a:effectLst>
            <a:outerShdw blurRad="292100" dist="139700" dir="2700000" algn="tl" rotWithShape="0">
              <a:srgbClr val="333333">
                <a:alpha val="65000"/>
              </a:srgbClr>
            </a:outerShdw>
          </a:effectLst>
        </p:spPr>
      </p:pic>
      <p:sp>
        <p:nvSpPr>
          <p:cNvPr id="5123" name="TextBox 5"/>
          <p:cNvSpPr txBox="1">
            <a:spLocks noChangeArrowheads="1"/>
          </p:cNvSpPr>
          <p:nvPr/>
        </p:nvSpPr>
        <p:spPr bwMode="auto">
          <a:xfrm>
            <a:off x="1321080" y="848380"/>
            <a:ext cx="6832320" cy="523220"/>
          </a:xfrm>
          <a:prstGeom prst="rect">
            <a:avLst/>
          </a:prstGeom>
          <a:noFill/>
          <a:ln w="9525">
            <a:noFill/>
            <a:miter lim="800000"/>
            <a:headEnd/>
            <a:tailEnd/>
          </a:ln>
        </p:spPr>
        <p:txBody>
          <a:bodyPr wrap="none">
            <a:spAutoFit/>
          </a:bodyPr>
          <a:lstStyle/>
          <a:p>
            <a:r>
              <a:rPr lang="en-US" sz="2800" b="1" dirty="0"/>
              <a:t>South Farallon Islands  (Farallon NWR)</a:t>
            </a:r>
          </a:p>
        </p:txBody>
      </p:sp>
      <p:sp>
        <p:nvSpPr>
          <p:cNvPr id="5124" name="TextBox 6"/>
          <p:cNvSpPr txBox="1">
            <a:spLocks noChangeArrowheads="1"/>
          </p:cNvSpPr>
          <p:nvPr/>
        </p:nvSpPr>
        <p:spPr bwMode="auto">
          <a:xfrm>
            <a:off x="1828800" y="6172200"/>
            <a:ext cx="5791200" cy="461665"/>
          </a:xfrm>
          <a:prstGeom prst="rect">
            <a:avLst/>
          </a:prstGeom>
          <a:noFill/>
          <a:ln w="9525">
            <a:noFill/>
            <a:miter lim="800000"/>
            <a:headEnd/>
            <a:tailEnd/>
          </a:ln>
        </p:spPr>
        <p:txBody>
          <a:bodyPr wrap="square">
            <a:spAutoFit/>
          </a:bodyPr>
          <a:lstStyle/>
          <a:p>
            <a:pPr marL="342900" indent="-342900"/>
            <a:r>
              <a:rPr lang="en-US" sz="2400" dirty="0"/>
              <a:t>120 acres (49 </a:t>
            </a:r>
            <a:r>
              <a:rPr lang="en-US" sz="2400" dirty="0" smtClean="0"/>
              <a:t>ha), 370 </a:t>
            </a:r>
            <a:r>
              <a:rPr lang="en-US" sz="2400" dirty="0"/>
              <a:t>feet high (113 m)</a:t>
            </a:r>
          </a:p>
        </p:txBody>
      </p:sp>
      <p:pic>
        <p:nvPicPr>
          <p:cNvPr id="5125" name="Picture 12" descr="fws"/>
          <p:cNvPicPr>
            <a:picLocks noChangeAspect="1" noChangeArrowheads="1"/>
          </p:cNvPicPr>
          <p:nvPr/>
        </p:nvPicPr>
        <p:blipFill>
          <a:blip r:embed="rId4" cstate="screen">
            <a:clrChange>
              <a:clrFrom>
                <a:srgbClr val="E91514"/>
              </a:clrFrom>
              <a:clrTo>
                <a:srgbClr val="E91514">
                  <a:alpha val="0"/>
                </a:srgbClr>
              </a:clrTo>
            </a:clrChange>
          </a:blip>
          <a:srcRect/>
          <a:stretch>
            <a:fillRect/>
          </a:stretch>
        </p:blipFill>
        <p:spPr bwMode="auto">
          <a:xfrm>
            <a:off x="6705600" y="5486400"/>
            <a:ext cx="932584" cy="5397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Chart 1"/>
          <p:cNvPicPr>
            <a:picLocks noChangeArrowheads="1"/>
          </p:cNvPicPr>
          <p:nvPr/>
        </p:nvPicPr>
        <p:blipFill>
          <a:blip r:embed="rId3" cstate="screen"/>
          <a:srcRect/>
          <a:stretch>
            <a:fillRect/>
          </a:stretch>
        </p:blipFill>
        <p:spPr bwMode="auto">
          <a:xfrm>
            <a:off x="685800" y="914400"/>
            <a:ext cx="7696200"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IMG_7403-1"/>
          <p:cNvPicPr>
            <a:picLocks noChangeAspect="1" noChangeArrowheads="1"/>
          </p:cNvPicPr>
          <p:nvPr/>
        </p:nvPicPr>
        <p:blipFill>
          <a:blip r:embed="rId3" cstate="screen"/>
          <a:srcRect/>
          <a:stretch>
            <a:fillRect/>
          </a:stretch>
        </p:blipFill>
        <p:spPr bwMode="auto">
          <a:xfrm>
            <a:off x="0" y="-269875"/>
            <a:ext cx="10668000" cy="712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Apr"/>
          <p:cNvPicPr>
            <a:picLocks noChangeAspect="1" noChangeArrowheads="1"/>
          </p:cNvPicPr>
          <p:nvPr/>
        </p:nvPicPr>
        <p:blipFill>
          <a:blip r:embed="rId3" cstate="screen"/>
          <a:srcRect/>
          <a:stretch>
            <a:fillRect/>
          </a:stretch>
        </p:blipFill>
        <p:spPr bwMode="auto">
          <a:xfrm>
            <a:off x="1524000" y="1752600"/>
            <a:ext cx="2797175" cy="2220384"/>
          </a:xfrm>
          <a:prstGeom prst="rect">
            <a:avLst/>
          </a:prstGeom>
          <a:noFill/>
          <a:ln w="9525">
            <a:noFill/>
            <a:miter lim="800000"/>
            <a:headEnd/>
            <a:tailEnd/>
          </a:ln>
        </p:spPr>
      </p:pic>
      <p:pic>
        <p:nvPicPr>
          <p:cNvPr id="29699" name="Picture 4" descr="Raven_compressed"/>
          <p:cNvPicPr>
            <a:picLocks noChangeAspect="1" noChangeArrowheads="1"/>
          </p:cNvPicPr>
          <p:nvPr/>
        </p:nvPicPr>
        <p:blipFill>
          <a:blip r:embed="rId4" cstate="screen"/>
          <a:srcRect/>
          <a:stretch>
            <a:fillRect/>
          </a:stretch>
        </p:blipFill>
        <p:spPr bwMode="auto">
          <a:xfrm>
            <a:off x="1524000" y="4191000"/>
            <a:ext cx="2743200" cy="2286000"/>
          </a:xfrm>
          <a:prstGeom prst="rect">
            <a:avLst/>
          </a:prstGeom>
          <a:noFill/>
          <a:ln w="9525">
            <a:noFill/>
            <a:miter lim="800000"/>
            <a:headEnd/>
            <a:tailEnd/>
          </a:ln>
        </p:spPr>
      </p:pic>
      <p:pic>
        <p:nvPicPr>
          <p:cNvPr id="29700" name="Picture 4" descr="SEFI BUOW"/>
          <p:cNvPicPr>
            <a:picLocks noChangeAspect="1" noChangeArrowheads="1"/>
          </p:cNvPicPr>
          <p:nvPr/>
        </p:nvPicPr>
        <p:blipFill>
          <a:blip r:embed="rId5" cstate="screen"/>
          <a:srcRect/>
          <a:stretch>
            <a:fillRect/>
          </a:stretch>
        </p:blipFill>
        <p:spPr bwMode="auto">
          <a:xfrm>
            <a:off x="5029200" y="1828800"/>
            <a:ext cx="2743200" cy="2133600"/>
          </a:xfrm>
          <a:prstGeom prst="rect">
            <a:avLst/>
          </a:prstGeom>
          <a:noFill/>
          <a:ln w="9525">
            <a:noFill/>
            <a:miter lim="800000"/>
            <a:headEnd/>
            <a:tailEnd/>
          </a:ln>
        </p:spPr>
      </p:pic>
      <p:pic>
        <p:nvPicPr>
          <p:cNvPr id="29701" name="Picture 7" descr="24_cb222_2jan07_5"/>
          <p:cNvPicPr>
            <a:picLocks noChangeAspect="1" noChangeArrowheads="1"/>
          </p:cNvPicPr>
          <p:nvPr/>
        </p:nvPicPr>
        <p:blipFill>
          <a:blip r:embed="rId6" cstate="screen"/>
          <a:srcRect/>
          <a:stretch>
            <a:fillRect/>
          </a:stretch>
        </p:blipFill>
        <p:spPr bwMode="auto">
          <a:xfrm>
            <a:off x="5029200" y="4191000"/>
            <a:ext cx="2798845" cy="2232025"/>
          </a:xfrm>
          <a:prstGeom prst="rect">
            <a:avLst/>
          </a:prstGeom>
          <a:noFill/>
          <a:ln w="9525">
            <a:noFill/>
            <a:miter lim="800000"/>
            <a:headEnd/>
            <a:tailEnd/>
          </a:ln>
        </p:spPr>
      </p:pic>
      <p:sp>
        <p:nvSpPr>
          <p:cNvPr id="29702" name="Title 1"/>
          <p:cNvSpPr>
            <a:spLocks noGrp="1"/>
          </p:cNvSpPr>
          <p:nvPr>
            <p:ph type="title"/>
          </p:nvPr>
        </p:nvSpPr>
        <p:spPr>
          <a:xfrm>
            <a:off x="685800" y="304800"/>
            <a:ext cx="8229600" cy="1143000"/>
          </a:xfrm>
        </p:spPr>
        <p:txBody>
          <a:bodyPr/>
          <a:lstStyle/>
          <a:p>
            <a:pPr algn="ctr"/>
            <a:r>
              <a:rPr lang="en-US" sz="3600" dirty="0" smtClean="0">
                <a:solidFill>
                  <a:schemeClr val="tx1"/>
                </a:solidFill>
              </a:rPr>
              <a:t>Other Non-target Mitigation</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315200" cy="1066800"/>
          </a:xfrm>
        </p:spPr>
        <p:txBody>
          <a:bodyPr>
            <a:normAutofit/>
          </a:bodyPr>
          <a:lstStyle/>
          <a:p>
            <a:pPr algn="ctr"/>
            <a:r>
              <a:rPr lang="en-US" dirty="0" smtClean="0">
                <a:solidFill>
                  <a:schemeClr val="tx1"/>
                </a:solidFill>
              </a:rPr>
              <a:t>Farallon Cave Cricket</a:t>
            </a:r>
            <a:endParaRPr lang="en-US" dirty="0">
              <a:solidFill>
                <a:schemeClr val="tx1"/>
              </a:solidFill>
            </a:endParaRPr>
          </a:p>
        </p:txBody>
      </p:sp>
      <p:pic>
        <p:nvPicPr>
          <p:cNvPr id="4" name="Content Placeholder 3" descr="20101121_178_.jpg"/>
          <p:cNvPicPr>
            <a:picLocks noGrp="1" noChangeAspect="1"/>
          </p:cNvPicPr>
          <p:nvPr>
            <p:ph idx="1"/>
          </p:nvPr>
        </p:nvPicPr>
        <p:blipFill>
          <a:blip r:embed="rId3" cstate="screen"/>
          <a:stretch>
            <a:fillRect/>
          </a:stretch>
        </p:blipFill>
        <p:spPr>
          <a:xfrm>
            <a:off x="1280160" y="1935321"/>
            <a:ext cx="6583680" cy="43891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dgrout\Desktop\novTrialMaps-Dec.9-10\Caves.jpg"/>
          <p:cNvPicPr>
            <a:picLocks noChangeAspect="1" noChangeArrowheads="1"/>
          </p:cNvPicPr>
          <p:nvPr/>
        </p:nvPicPr>
        <p:blipFill>
          <a:blip r:embed="rId3" cstate="screen"/>
          <a:srcRect/>
          <a:stretch>
            <a:fillRect/>
          </a:stretch>
        </p:blipFill>
        <p:spPr bwMode="auto">
          <a:xfrm>
            <a:off x="134470" y="0"/>
            <a:ext cx="8875059" cy="685800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447800"/>
          </a:xfrm>
        </p:spPr>
        <p:txBody>
          <a:bodyPr>
            <a:normAutofit fontScale="90000"/>
          </a:bodyPr>
          <a:lstStyle/>
          <a:p>
            <a:pPr algn="ctr"/>
            <a:r>
              <a:rPr lang="en-US" dirty="0" smtClean="0">
                <a:solidFill>
                  <a:schemeClr val="tx1"/>
                </a:solidFill>
              </a:rPr>
              <a:t>Gull Hazing Field Trial  - Jan 2011</a:t>
            </a:r>
            <a:br>
              <a:rPr lang="en-US" dirty="0" smtClean="0">
                <a:solidFill>
                  <a:schemeClr val="tx1"/>
                </a:solidFill>
              </a:rPr>
            </a:br>
            <a:endParaRPr lang="en-US" dirty="0">
              <a:solidFill>
                <a:schemeClr val="tx1"/>
              </a:solidFill>
            </a:endParaRPr>
          </a:p>
        </p:txBody>
      </p:sp>
      <p:sp>
        <p:nvSpPr>
          <p:cNvPr id="3" name="Content Placeholder 2"/>
          <p:cNvSpPr>
            <a:spLocks noGrp="1"/>
          </p:cNvSpPr>
          <p:nvPr>
            <p:ph idx="1"/>
          </p:nvPr>
        </p:nvSpPr>
        <p:spPr>
          <a:xfrm>
            <a:off x="609600" y="1981200"/>
            <a:ext cx="8229600" cy="4343400"/>
          </a:xfrm>
        </p:spPr>
        <p:txBody>
          <a:bodyPr>
            <a:normAutofit fontScale="92500" lnSpcReduction="20000"/>
          </a:bodyPr>
          <a:lstStyle/>
          <a:p>
            <a:pPr lvl="0"/>
            <a:r>
              <a:rPr lang="en-US" dirty="0" smtClean="0"/>
              <a:t>USDA &amp; OSPR volunteered time and hazing expertise</a:t>
            </a:r>
          </a:p>
          <a:p>
            <a:pPr lvl="0"/>
            <a:endParaRPr lang="en-US" dirty="0" smtClean="0"/>
          </a:p>
          <a:p>
            <a:pPr lvl="0"/>
            <a:r>
              <a:rPr lang="en-US" dirty="0" smtClean="0"/>
              <a:t>Hazing techniques tested that had promise:</a:t>
            </a:r>
          </a:p>
          <a:p>
            <a:pPr lvl="0">
              <a:buNone/>
            </a:pPr>
            <a:r>
              <a:rPr lang="en-US" dirty="0" smtClean="0"/>
              <a:t>		Lasers, pyrotechnics, effigies, distress calls</a:t>
            </a:r>
          </a:p>
          <a:p>
            <a:pPr lvl="0">
              <a:buNone/>
            </a:pPr>
            <a:endParaRPr lang="en-US" dirty="0" smtClean="0"/>
          </a:p>
          <a:p>
            <a:pPr lvl="0"/>
            <a:r>
              <a:rPr lang="en-US" dirty="0" smtClean="0"/>
              <a:t>Others that might work as well:</a:t>
            </a:r>
          </a:p>
          <a:p>
            <a:pPr lvl="2">
              <a:buNone/>
            </a:pPr>
            <a:r>
              <a:rPr lang="en-US" dirty="0" smtClean="0"/>
              <a:t>	</a:t>
            </a:r>
            <a:r>
              <a:rPr lang="en-US" sz="2600" dirty="0" smtClean="0"/>
              <a:t>Air canons, kites, falcons, trained dogs, aerial toys</a:t>
            </a:r>
          </a:p>
          <a:p>
            <a:pPr lvl="2">
              <a:buNone/>
            </a:pPr>
            <a:endParaRPr lang="en-US" dirty="0" smtClean="0"/>
          </a:p>
          <a:p>
            <a:pPr lvl="0"/>
            <a:r>
              <a:rPr lang="en-US" dirty="0" smtClean="0"/>
              <a:t>Hazing gulls for several weeks was not tested…</a:t>
            </a:r>
          </a:p>
          <a:p>
            <a:pPr lvl="0"/>
            <a:endParaRPr lang="en-US" dirty="0" smtClean="0"/>
          </a:p>
          <a:p>
            <a:pPr lvl="0"/>
            <a:r>
              <a:rPr lang="en-US" dirty="0" smtClean="0"/>
              <a:t>Hazing off entire island group was not tested…</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1219200" y="838200"/>
            <a:ext cx="6832277" cy="646331"/>
          </a:xfrm>
          <a:prstGeom prst="rect">
            <a:avLst/>
          </a:prstGeom>
          <a:noFill/>
          <a:ln w="9525">
            <a:noFill/>
            <a:miter lim="800000"/>
            <a:headEnd/>
            <a:tailEnd/>
          </a:ln>
        </p:spPr>
        <p:txBody>
          <a:bodyPr wrap="square">
            <a:spAutoFit/>
          </a:bodyPr>
          <a:lstStyle/>
          <a:p>
            <a:pPr algn="ctr"/>
            <a:r>
              <a:rPr lang="en-US" sz="3600" dirty="0" smtClean="0">
                <a:latin typeface="+mj-lt"/>
              </a:rPr>
              <a:t>Current Alternatives in the EA</a:t>
            </a:r>
            <a:endParaRPr lang="en-US" sz="3600" dirty="0">
              <a:latin typeface="+mj-lt"/>
            </a:endParaRPr>
          </a:p>
        </p:txBody>
      </p:sp>
      <p:sp>
        <p:nvSpPr>
          <p:cNvPr id="3" name="TextBox 2"/>
          <p:cNvSpPr txBox="1"/>
          <p:nvPr/>
        </p:nvSpPr>
        <p:spPr>
          <a:xfrm>
            <a:off x="838200" y="1752600"/>
            <a:ext cx="7772400" cy="5386090"/>
          </a:xfrm>
          <a:prstGeom prst="rect">
            <a:avLst/>
          </a:prstGeom>
          <a:noFill/>
        </p:spPr>
        <p:txBody>
          <a:bodyPr>
            <a:spAutoFit/>
          </a:bodyPr>
          <a:lstStyle/>
          <a:p>
            <a:pPr marL="514350" indent="-514350">
              <a:buAutoNum type="alphaUcParenR"/>
              <a:defRPr/>
            </a:pPr>
            <a:r>
              <a:rPr lang="en-US" sz="2800" dirty="0" smtClean="0">
                <a:latin typeface="+mn-lt"/>
              </a:rPr>
              <a:t>No Action Alternative</a:t>
            </a:r>
          </a:p>
          <a:p>
            <a:pPr marL="514350" indent="-514350">
              <a:buAutoNum type="alphaUcParenR"/>
              <a:defRPr/>
            </a:pPr>
            <a:endParaRPr lang="en-US" sz="2800" dirty="0" smtClean="0">
              <a:latin typeface="+mn-lt"/>
            </a:endParaRPr>
          </a:p>
          <a:p>
            <a:pPr marL="514350" indent="-514350">
              <a:buAutoNum type="alphaUcParenR"/>
              <a:defRPr/>
            </a:pPr>
            <a:r>
              <a:rPr lang="en-US" sz="2800" dirty="0" smtClean="0">
                <a:latin typeface="+mn-lt"/>
              </a:rPr>
              <a:t>Aerial Broadcast </a:t>
            </a:r>
            <a:r>
              <a:rPr lang="en-US" sz="2800" dirty="0">
                <a:latin typeface="+mn-lt"/>
              </a:rPr>
              <a:t>as primary method</a:t>
            </a:r>
          </a:p>
          <a:p>
            <a:pPr>
              <a:defRPr/>
            </a:pPr>
            <a:r>
              <a:rPr lang="en-US" sz="2800" dirty="0">
                <a:latin typeface="+mn-lt"/>
              </a:rPr>
              <a:t>	</a:t>
            </a:r>
            <a:r>
              <a:rPr lang="en-US" sz="2800" dirty="0">
                <a:solidFill>
                  <a:schemeClr val="bg1">
                    <a:lumMod val="50000"/>
                  </a:schemeClr>
                </a:solidFill>
                <a:latin typeface="+mn-lt"/>
              </a:rPr>
              <a:t>-  Bait stations around structures</a:t>
            </a:r>
          </a:p>
          <a:p>
            <a:pPr>
              <a:defRPr/>
            </a:pPr>
            <a:endParaRPr lang="en-US" sz="2800" dirty="0">
              <a:latin typeface="+mn-lt"/>
            </a:endParaRPr>
          </a:p>
          <a:p>
            <a:pPr marL="514350" indent="-514350">
              <a:buAutoNum type="alphaUcParenR" startAt="3"/>
              <a:defRPr/>
            </a:pPr>
            <a:r>
              <a:rPr lang="en-US" sz="2800" dirty="0" smtClean="0">
                <a:latin typeface="+mn-lt"/>
              </a:rPr>
              <a:t>Bait </a:t>
            </a:r>
            <a:r>
              <a:rPr lang="en-US" sz="2800" dirty="0">
                <a:latin typeface="+mn-lt"/>
              </a:rPr>
              <a:t>S</a:t>
            </a:r>
            <a:r>
              <a:rPr lang="en-US" sz="2800" dirty="0" smtClean="0">
                <a:latin typeface="+mn-lt"/>
              </a:rPr>
              <a:t>tations </a:t>
            </a:r>
            <a:r>
              <a:rPr lang="en-US" sz="2800" dirty="0">
                <a:latin typeface="+mn-lt"/>
              </a:rPr>
              <a:t>as primary </a:t>
            </a:r>
            <a:r>
              <a:rPr lang="en-US" sz="2800" dirty="0" smtClean="0">
                <a:latin typeface="+mn-lt"/>
              </a:rPr>
              <a:t>method</a:t>
            </a:r>
          </a:p>
          <a:p>
            <a:pPr marL="914400" lvl="1" indent="-457200">
              <a:defRPr/>
            </a:pPr>
            <a:r>
              <a:rPr lang="en-US" sz="2800" dirty="0">
                <a:latin typeface="+mn-lt"/>
              </a:rPr>
              <a:t>	</a:t>
            </a:r>
            <a:r>
              <a:rPr lang="en-US" sz="2800" dirty="0" smtClean="0">
                <a:solidFill>
                  <a:schemeClr val="bg1">
                    <a:lumMod val="50000"/>
                  </a:schemeClr>
                </a:solidFill>
                <a:latin typeface="+mn-lt"/>
              </a:rPr>
              <a:t>-  Still </a:t>
            </a:r>
            <a:r>
              <a:rPr lang="en-US" sz="2800" dirty="0">
                <a:solidFill>
                  <a:schemeClr val="bg1">
                    <a:lumMod val="50000"/>
                  </a:schemeClr>
                </a:solidFill>
                <a:latin typeface="+mn-lt"/>
              </a:rPr>
              <a:t>requires an aerial </a:t>
            </a:r>
            <a:r>
              <a:rPr lang="en-US" sz="2800" dirty="0" smtClean="0">
                <a:solidFill>
                  <a:schemeClr val="bg1">
                    <a:lumMod val="50000"/>
                  </a:schemeClr>
                </a:solidFill>
                <a:latin typeface="+mn-lt"/>
              </a:rPr>
              <a:t>component</a:t>
            </a:r>
          </a:p>
          <a:p>
            <a:pPr marL="914400" lvl="1" indent="-457200">
              <a:buFontTx/>
              <a:buChar char="-"/>
              <a:defRPr/>
            </a:pPr>
            <a:endParaRPr lang="en-US" sz="2800" dirty="0">
              <a:latin typeface="+mn-lt"/>
            </a:endParaRPr>
          </a:p>
          <a:p>
            <a:pPr marL="514350" lvl="1" indent="-514350">
              <a:buAutoNum type="alphaUcParenR" startAt="4"/>
              <a:defRPr/>
            </a:pPr>
            <a:r>
              <a:rPr lang="en-US" sz="2800" dirty="0" smtClean="0">
                <a:latin typeface="+mn-lt"/>
              </a:rPr>
              <a:t>Phased Aerial Broadcast </a:t>
            </a:r>
          </a:p>
          <a:p>
            <a:pPr marL="971550" lvl="2" indent="-514350">
              <a:defRPr/>
            </a:pPr>
            <a:r>
              <a:rPr lang="en-US" sz="2800" dirty="0" smtClean="0">
                <a:solidFill>
                  <a:schemeClr val="bg1">
                    <a:lumMod val="50000"/>
                  </a:schemeClr>
                </a:solidFill>
                <a:latin typeface="+mn-lt"/>
              </a:rPr>
              <a:t>	-  Bait stations used around structures</a:t>
            </a:r>
          </a:p>
          <a:p>
            <a:pPr marL="971550" lvl="2" indent="-514350">
              <a:defRPr/>
            </a:pPr>
            <a:r>
              <a:rPr lang="en-US" dirty="0" smtClean="0">
                <a:solidFill>
                  <a:schemeClr val="bg1"/>
                </a:solidFill>
              </a:rPr>
              <a:t>-	Allows refugia for pinnipeds &amp; gulls</a:t>
            </a:r>
            <a:endParaRPr lang="en-US" dirty="0">
              <a:solidFill>
                <a:schemeClr val="bg1"/>
              </a:solidFill>
            </a:endParaRPr>
          </a:p>
          <a:p>
            <a:pPr marL="0" lvl="1">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tB.jpg"/>
          <p:cNvPicPr>
            <a:picLocks noChangeAspect="1"/>
          </p:cNvPicPr>
          <p:nvPr/>
        </p:nvPicPr>
        <p:blipFill>
          <a:blip r:embed="rId3" cstate="screen"/>
          <a:stretch>
            <a:fillRect/>
          </a:stretch>
        </p:blipFill>
        <p:spPr>
          <a:xfrm>
            <a:off x="0" y="0"/>
            <a:ext cx="9144000" cy="6858000"/>
          </a:xfrm>
          <a:prstGeom prst="rect">
            <a:avLst/>
          </a:prstGeom>
        </p:spPr>
      </p:pic>
      <p:sp>
        <p:nvSpPr>
          <p:cNvPr id="3" name="TextBox 2"/>
          <p:cNvSpPr txBox="1"/>
          <p:nvPr/>
        </p:nvSpPr>
        <p:spPr>
          <a:xfrm>
            <a:off x="6400800" y="304800"/>
            <a:ext cx="2514600" cy="584776"/>
          </a:xfrm>
          <a:prstGeom prst="rect">
            <a:avLst/>
          </a:prstGeom>
          <a:noFill/>
        </p:spPr>
        <p:txBody>
          <a:bodyPr wrap="square" rtlCol="0">
            <a:spAutoFit/>
          </a:bodyPr>
          <a:lstStyle/>
          <a:p>
            <a:r>
              <a:rPr lang="en-US" dirty="0" smtClean="0">
                <a:latin typeface="+mj-lt"/>
              </a:rPr>
              <a:t>Alternative</a:t>
            </a:r>
            <a:r>
              <a:rPr lang="en-US" dirty="0" smtClean="0"/>
              <a:t> B</a:t>
            </a:r>
            <a:endParaRPr lang="en-US" dirty="0"/>
          </a:p>
        </p:txBody>
      </p:sp>
      <p:sp>
        <p:nvSpPr>
          <p:cNvPr id="4" name="TextBox 3"/>
          <p:cNvSpPr txBox="1"/>
          <p:nvPr/>
        </p:nvSpPr>
        <p:spPr>
          <a:xfrm>
            <a:off x="5943600" y="838200"/>
            <a:ext cx="2895600" cy="584775"/>
          </a:xfrm>
          <a:prstGeom prst="rect">
            <a:avLst/>
          </a:prstGeom>
          <a:noFill/>
        </p:spPr>
        <p:txBody>
          <a:bodyPr wrap="square" rtlCol="0">
            <a:spAutoFit/>
          </a:bodyPr>
          <a:lstStyle/>
          <a:p>
            <a:r>
              <a:rPr lang="en-US" dirty="0" smtClean="0">
                <a:latin typeface="+mj-lt"/>
              </a:rPr>
              <a:t>Aerial Broadcast</a:t>
            </a:r>
            <a:endParaRPr lang="en-US" dirty="0">
              <a:latin typeface="+mj-lt"/>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erialPhasing_AltD.jpg"/>
          <p:cNvPicPr>
            <a:picLocks noChangeAspect="1"/>
          </p:cNvPicPr>
          <p:nvPr/>
        </p:nvPicPr>
        <p:blipFill>
          <a:blip r:embed="rId3" cstate="screen"/>
          <a:stretch>
            <a:fillRect/>
          </a:stretch>
        </p:blipFill>
        <p:spPr>
          <a:xfrm>
            <a:off x="0" y="0"/>
            <a:ext cx="9372600" cy="6858000"/>
          </a:xfrm>
          <a:prstGeom prst="rect">
            <a:avLst/>
          </a:prstGeom>
        </p:spPr>
      </p:pic>
      <p:sp>
        <p:nvSpPr>
          <p:cNvPr id="3" name="TextBox 2"/>
          <p:cNvSpPr txBox="1"/>
          <p:nvPr/>
        </p:nvSpPr>
        <p:spPr>
          <a:xfrm>
            <a:off x="6553200" y="304800"/>
            <a:ext cx="2590800" cy="584775"/>
          </a:xfrm>
          <a:prstGeom prst="rect">
            <a:avLst/>
          </a:prstGeom>
          <a:noFill/>
        </p:spPr>
        <p:txBody>
          <a:bodyPr wrap="square" rtlCol="0">
            <a:spAutoFit/>
          </a:bodyPr>
          <a:lstStyle/>
          <a:p>
            <a:r>
              <a:rPr lang="en-US" dirty="0" smtClean="0">
                <a:latin typeface="+mj-lt"/>
              </a:rPr>
              <a:t>Alternative D</a:t>
            </a:r>
            <a:endParaRPr lang="en-US" dirty="0">
              <a:latin typeface="+mj-lt"/>
            </a:endParaRPr>
          </a:p>
        </p:txBody>
      </p:sp>
      <p:sp>
        <p:nvSpPr>
          <p:cNvPr id="4" name="TextBox 3"/>
          <p:cNvSpPr txBox="1"/>
          <p:nvPr/>
        </p:nvSpPr>
        <p:spPr>
          <a:xfrm>
            <a:off x="2590800" y="5562600"/>
            <a:ext cx="4724400" cy="584775"/>
          </a:xfrm>
          <a:prstGeom prst="rect">
            <a:avLst/>
          </a:prstGeom>
          <a:noFill/>
        </p:spPr>
        <p:txBody>
          <a:bodyPr wrap="square" rtlCol="0">
            <a:spAutoFit/>
          </a:bodyPr>
          <a:lstStyle/>
          <a:p>
            <a:r>
              <a:rPr lang="en-US" dirty="0" smtClean="0">
                <a:latin typeface="+mn-lt"/>
              </a:rPr>
              <a:t>Phased Aerial Broadcast</a:t>
            </a:r>
            <a:endParaRPr lang="en-US" dirty="0">
              <a:latin typeface="+mn-l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t.B.BaitStation.jpg"/>
          <p:cNvPicPr>
            <a:picLocks noChangeAspect="1"/>
          </p:cNvPicPr>
          <p:nvPr/>
        </p:nvPicPr>
        <p:blipFill>
          <a:blip r:embed="rId3" cstate="screen"/>
          <a:stretch>
            <a:fillRect/>
          </a:stretch>
        </p:blipFill>
        <p:spPr>
          <a:xfrm>
            <a:off x="0" y="0"/>
            <a:ext cx="9296400" cy="6858000"/>
          </a:xfrm>
          <a:prstGeom prst="rect">
            <a:avLst/>
          </a:prstGeom>
        </p:spPr>
      </p:pic>
      <p:sp>
        <p:nvSpPr>
          <p:cNvPr id="3" name="TextBox 2"/>
          <p:cNvSpPr txBox="1"/>
          <p:nvPr/>
        </p:nvSpPr>
        <p:spPr>
          <a:xfrm>
            <a:off x="6477000" y="228600"/>
            <a:ext cx="2667000" cy="584775"/>
          </a:xfrm>
          <a:prstGeom prst="rect">
            <a:avLst/>
          </a:prstGeom>
          <a:noFill/>
        </p:spPr>
        <p:txBody>
          <a:bodyPr wrap="square" rtlCol="0">
            <a:spAutoFit/>
          </a:bodyPr>
          <a:lstStyle/>
          <a:p>
            <a:r>
              <a:rPr lang="en-US" dirty="0" smtClean="0">
                <a:latin typeface="+mj-lt"/>
              </a:rPr>
              <a:t>Alternative</a:t>
            </a:r>
            <a:r>
              <a:rPr lang="en-US" dirty="0" smtClean="0"/>
              <a:t> C</a:t>
            </a:r>
            <a:endParaRPr lang="en-US" dirty="0"/>
          </a:p>
        </p:txBody>
      </p:sp>
      <p:sp>
        <p:nvSpPr>
          <p:cNvPr id="4" name="TextBox 3"/>
          <p:cNvSpPr txBox="1"/>
          <p:nvPr/>
        </p:nvSpPr>
        <p:spPr>
          <a:xfrm>
            <a:off x="1981200" y="5562600"/>
            <a:ext cx="6096000" cy="584775"/>
          </a:xfrm>
          <a:prstGeom prst="rect">
            <a:avLst/>
          </a:prstGeom>
          <a:noFill/>
        </p:spPr>
        <p:txBody>
          <a:bodyPr wrap="square" rtlCol="0">
            <a:spAutoFit/>
          </a:bodyPr>
          <a:lstStyle/>
          <a:p>
            <a:r>
              <a:rPr lang="en-US" dirty="0" smtClean="0">
                <a:latin typeface="+mn-lt"/>
              </a:rPr>
              <a:t>Bait Station as Primary Method</a:t>
            </a:r>
            <a:endParaRPr lang="en-US" dirty="0">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wegu copy"/>
          <p:cNvPicPr>
            <a:picLocks noChangeAspect="1" noChangeArrowheads="1"/>
          </p:cNvPicPr>
          <p:nvPr/>
        </p:nvPicPr>
        <p:blipFill>
          <a:blip r:embed="rId3" cstate="screen"/>
          <a:srcRect/>
          <a:stretch>
            <a:fillRect/>
          </a:stretch>
        </p:blipFill>
        <p:spPr bwMode="auto">
          <a:xfrm>
            <a:off x="4876800" y="2209800"/>
            <a:ext cx="1784351" cy="1828800"/>
          </a:xfrm>
          <a:prstGeom prst="rect">
            <a:avLst/>
          </a:prstGeom>
          <a:ln>
            <a:noFill/>
          </a:ln>
          <a:effectLst>
            <a:outerShdw blurRad="292100" dist="139700" dir="2700000" algn="tl" rotWithShape="0">
              <a:srgbClr val="333333">
                <a:alpha val="65000"/>
              </a:srgbClr>
            </a:outerShdw>
          </a:effectLst>
        </p:spPr>
      </p:pic>
      <p:pic>
        <p:nvPicPr>
          <p:cNvPr id="44037" name="Picture 5" descr="PIGU "/>
          <p:cNvPicPr>
            <a:picLocks noChangeAspect="1" noChangeArrowheads="1"/>
          </p:cNvPicPr>
          <p:nvPr/>
        </p:nvPicPr>
        <p:blipFill>
          <a:blip r:embed="rId4" cstate="screen"/>
          <a:srcRect/>
          <a:stretch>
            <a:fillRect/>
          </a:stretch>
        </p:blipFill>
        <p:spPr bwMode="auto">
          <a:xfrm>
            <a:off x="2665412" y="4191000"/>
            <a:ext cx="1677988" cy="2057400"/>
          </a:xfrm>
          <a:prstGeom prst="rect">
            <a:avLst/>
          </a:prstGeom>
          <a:ln>
            <a:noFill/>
          </a:ln>
          <a:effectLst>
            <a:outerShdw blurRad="292100" dist="139700" dir="2700000" algn="tl" rotWithShape="0">
              <a:srgbClr val="333333">
                <a:alpha val="65000"/>
              </a:srgbClr>
            </a:outerShdw>
          </a:effectLst>
        </p:spPr>
      </p:pic>
      <p:sp>
        <p:nvSpPr>
          <p:cNvPr id="6148" name="TextBox 3"/>
          <p:cNvSpPr txBox="1">
            <a:spLocks noChangeArrowheads="1"/>
          </p:cNvSpPr>
          <p:nvPr/>
        </p:nvSpPr>
        <p:spPr bwMode="auto">
          <a:xfrm>
            <a:off x="2491365" y="609600"/>
            <a:ext cx="4693914" cy="1077218"/>
          </a:xfrm>
          <a:prstGeom prst="rect">
            <a:avLst/>
          </a:prstGeom>
          <a:noFill/>
          <a:ln w="9525">
            <a:noFill/>
            <a:miter lim="800000"/>
            <a:headEnd/>
            <a:tailEnd/>
          </a:ln>
        </p:spPr>
        <p:txBody>
          <a:bodyPr wrap="none">
            <a:spAutoFit/>
          </a:bodyPr>
          <a:lstStyle/>
          <a:p>
            <a:pPr algn="ctr"/>
            <a:r>
              <a:rPr lang="en-US" b="1" dirty="0">
                <a:latin typeface="+mj-lt"/>
              </a:rPr>
              <a:t>200,000 Breeding Seabirds</a:t>
            </a:r>
          </a:p>
          <a:p>
            <a:pPr algn="ctr"/>
            <a:r>
              <a:rPr lang="en-US" b="1" dirty="0">
                <a:latin typeface="+mj-lt"/>
              </a:rPr>
              <a:t>13 Species</a:t>
            </a:r>
          </a:p>
        </p:txBody>
      </p:sp>
      <p:pic>
        <p:nvPicPr>
          <p:cNvPr id="6149" name="Picture 5" descr="Rhinoceros Auklet SE Farallon Island 06-30-08 780"/>
          <p:cNvPicPr>
            <a:picLocks noChangeAspect="1" noChangeArrowheads="1"/>
          </p:cNvPicPr>
          <p:nvPr/>
        </p:nvPicPr>
        <p:blipFill>
          <a:blip r:embed="rId5" cstate="screen"/>
          <a:srcRect/>
          <a:stretch>
            <a:fillRect/>
          </a:stretch>
        </p:blipFill>
        <p:spPr bwMode="auto">
          <a:xfrm>
            <a:off x="4724400" y="4495800"/>
            <a:ext cx="1971675" cy="1752600"/>
          </a:xfrm>
          <a:prstGeom prst="rect">
            <a:avLst/>
          </a:prstGeom>
          <a:ln>
            <a:noFill/>
          </a:ln>
          <a:effectLst>
            <a:outerShdw blurRad="292100" dist="139700" dir="2700000" algn="tl" rotWithShape="0">
              <a:srgbClr val="333333">
                <a:alpha val="65000"/>
              </a:srgbClr>
            </a:outerShdw>
          </a:effectLst>
        </p:spPr>
      </p:pic>
      <p:pic>
        <p:nvPicPr>
          <p:cNvPr id="6150" name="Picture 4" descr="Cassin's Auklet SE Farallon Island 06-30-08 765"/>
          <p:cNvPicPr>
            <a:picLocks noChangeAspect="1" noChangeArrowheads="1"/>
          </p:cNvPicPr>
          <p:nvPr/>
        </p:nvPicPr>
        <p:blipFill>
          <a:blip r:embed="rId6" cstate="screen"/>
          <a:srcRect/>
          <a:stretch>
            <a:fillRect/>
          </a:stretch>
        </p:blipFill>
        <p:spPr bwMode="auto">
          <a:xfrm>
            <a:off x="6934200" y="4495800"/>
            <a:ext cx="1967956" cy="1752600"/>
          </a:xfrm>
          <a:prstGeom prst="rect">
            <a:avLst/>
          </a:prstGeom>
          <a:ln>
            <a:noFill/>
          </a:ln>
          <a:effectLst>
            <a:outerShdw blurRad="292100" dist="139700" dir="2700000" algn="tl" rotWithShape="0">
              <a:srgbClr val="333333">
                <a:alpha val="65000"/>
              </a:srgbClr>
            </a:outerShdw>
          </a:effectLst>
        </p:spPr>
      </p:pic>
      <p:pic>
        <p:nvPicPr>
          <p:cNvPr id="6151" name="Picture 5" descr="DSCN2538"/>
          <p:cNvPicPr>
            <a:picLocks noGrp="1" noChangeAspect="1" noChangeArrowheads="1"/>
          </p:cNvPicPr>
          <p:nvPr>
            <p:ph idx="1"/>
          </p:nvPr>
        </p:nvPicPr>
        <p:blipFill>
          <a:blip r:embed="rId7" cstate="screen"/>
          <a:srcRect/>
          <a:stretch>
            <a:fillRect/>
          </a:stretch>
        </p:blipFill>
        <p:spPr>
          <a:xfrm>
            <a:off x="228600" y="4191000"/>
            <a:ext cx="1905000" cy="2057400"/>
          </a:xfrm>
          <a:prstGeom prst="rect">
            <a:avLst/>
          </a:prstGeom>
          <a:ln>
            <a:noFill/>
          </a:ln>
          <a:effectLst>
            <a:outerShdw blurRad="292100" dist="139700" dir="2700000" algn="tl" rotWithShape="0">
              <a:srgbClr val="333333">
                <a:alpha val="65000"/>
              </a:srgbClr>
            </a:outerShdw>
          </a:effectLst>
        </p:spPr>
      </p:pic>
      <p:pic>
        <p:nvPicPr>
          <p:cNvPr id="6152" name="Picture 4" descr="Brandt's Cormorant SE Farallon Island 06-22-08 159"/>
          <p:cNvPicPr>
            <a:picLocks noChangeAspect="1" noChangeArrowheads="1"/>
          </p:cNvPicPr>
          <p:nvPr/>
        </p:nvPicPr>
        <p:blipFill>
          <a:blip r:embed="rId8" cstate="screen"/>
          <a:srcRect/>
          <a:stretch>
            <a:fillRect/>
          </a:stretch>
        </p:blipFill>
        <p:spPr bwMode="auto">
          <a:xfrm>
            <a:off x="304800" y="2209800"/>
            <a:ext cx="2067983" cy="1550987"/>
          </a:xfrm>
          <a:prstGeom prst="rect">
            <a:avLst/>
          </a:prstGeom>
          <a:ln>
            <a:noFill/>
          </a:ln>
          <a:effectLst>
            <a:outerShdw blurRad="292100" dist="139700" dir="2700000" algn="tl" rotWithShape="0">
              <a:srgbClr val="333333">
                <a:alpha val="65000"/>
              </a:srgbClr>
            </a:outerShdw>
          </a:effectLst>
        </p:spPr>
      </p:pic>
      <p:pic>
        <p:nvPicPr>
          <p:cNvPr id="6153" name="Picture 4" descr="IMG_3267"/>
          <p:cNvPicPr>
            <a:picLocks noChangeAspect="1" noChangeArrowheads="1"/>
          </p:cNvPicPr>
          <p:nvPr/>
        </p:nvPicPr>
        <p:blipFill>
          <a:blip r:embed="rId9" cstate="screen"/>
          <a:srcRect/>
          <a:stretch>
            <a:fillRect/>
          </a:stretch>
        </p:blipFill>
        <p:spPr bwMode="auto">
          <a:xfrm>
            <a:off x="6934200" y="2209800"/>
            <a:ext cx="1992804" cy="1752600"/>
          </a:xfrm>
          <a:prstGeom prst="rect">
            <a:avLst/>
          </a:prstGeom>
          <a:ln>
            <a:noFill/>
          </a:ln>
          <a:effectLst>
            <a:outerShdw blurRad="292100" dist="139700" dir="2700000" algn="tl" rotWithShape="0">
              <a:srgbClr val="333333">
                <a:alpha val="65000"/>
              </a:srgbClr>
            </a:outerShdw>
          </a:effectLst>
        </p:spPr>
      </p:pic>
      <p:pic>
        <p:nvPicPr>
          <p:cNvPr id="6154" name="Picture 5" descr="IMG_7809"/>
          <p:cNvPicPr>
            <a:picLocks noChangeAspect="1" noChangeArrowheads="1"/>
          </p:cNvPicPr>
          <p:nvPr/>
        </p:nvPicPr>
        <p:blipFill>
          <a:blip r:embed="rId10" cstate="screen"/>
          <a:srcRect/>
          <a:stretch>
            <a:fillRect/>
          </a:stretch>
        </p:blipFill>
        <p:spPr bwMode="auto">
          <a:xfrm>
            <a:off x="2667000" y="2209800"/>
            <a:ext cx="1828800" cy="1756833"/>
          </a:xfrm>
          <a:prstGeom prst="rect">
            <a:avLst/>
          </a:prstGeom>
          <a:ln>
            <a:noFill/>
          </a:ln>
          <a:effectLst>
            <a:outerShdw blurRad="292100" dist="139700" dir="2700000" algn="tl" rotWithShape="0">
              <a:srgbClr val="333333">
                <a:alpha val="65000"/>
              </a:srgbClr>
            </a:outerShdw>
          </a:effectLst>
        </p:spPr>
      </p:pic>
      <p:sp>
        <p:nvSpPr>
          <p:cNvPr id="6155" name="TextBox 4"/>
          <p:cNvSpPr txBox="1">
            <a:spLocks noChangeArrowheads="1"/>
          </p:cNvSpPr>
          <p:nvPr/>
        </p:nvSpPr>
        <p:spPr bwMode="auto">
          <a:xfrm>
            <a:off x="261150" y="1752600"/>
            <a:ext cx="2024850" cy="369332"/>
          </a:xfrm>
          <a:prstGeom prst="rect">
            <a:avLst/>
          </a:prstGeom>
          <a:noFill/>
          <a:ln w="9525">
            <a:noFill/>
            <a:miter lim="800000"/>
            <a:headEnd/>
            <a:tailEnd/>
          </a:ln>
        </p:spPr>
        <p:txBody>
          <a:bodyPr wrap="none">
            <a:spAutoFit/>
          </a:bodyPr>
          <a:lstStyle/>
          <a:p>
            <a:r>
              <a:rPr lang="en-US" sz="1800" dirty="0">
                <a:latin typeface="+mn-lt"/>
              </a:rPr>
              <a:t>Brandt’s Cormorant</a:t>
            </a:r>
          </a:p>
        </p:txBody>
      </p:sp>
      <p:sp>
        <p:nvSpPr>
          <p:cNvPr id="6156" name="TextBox 22"/>
          <p:cNvSpPr txBox="1">
            <a:spLocks noChangeArrowheads="1"/>
          </p:cNvSpPr>
          <p:nvPr/>
        </p:nvSpPr>
        <p:spPr bwMode="auto">
          <a:xfrm>
            <a:off x="2625736" y="1752600"/>
            <a:ext cx="1870064" cy="369332"/>
          </a:xfrm>
          <a:prstGeom prst="rect">
            <a:avLst/>
          </a:prstGeom>
          <a:noFill/>
          <a:ln w="9525">
            <a:noFill/>
            <a:miter lim="800000"/>
            <a:headEnd/>
            <a:tailEnd/>
          </a:ln>
        </p:spPr>
        <p:txBody>
          <a:bodyPr wrap="none">
            <a:spAutoFit/>
          </a:bodyPr>
          <a:lstStyle/>
          <a:p>
            <a:r>
              <a:rPr lang="en-US" sz="1800" dirty="0">
                <a:latin typeface="+mn-lt"/>
              </a:rPr>
              <a:t>Ashy Storm-Petrel</a:t>
            </a:r>
          </a:p>
        </p:txBody>
      </p:sp>
      <p:sp>
        <p:nvSpPr>
          <p:cNvPr id="6157" name="TextBox 23"/>
          <p:cNvSpPr txBox="1">
            <a:spLocks noChangeArrowheads="1"/>
          </p:cNvSpPr>
          <p:nvPr/>
        </p:nvSpPr>
        <p:spPr bwMode="auto">
          <a:xfrm>
            <a:off x="5074757" y="1752600"/>
            <a:ext cx="1402243" cy="369332"/>
          </a:xfrm>
          <a:prstGeom prst="rect">
            <a:avLst/>
          </a:prstGeom>
          <a:noFill/>
          <a:ln w="9525">
            <a:noFill/>
            <a:miter lim="800000"/>
            <a:headEnd/>
            <a:tailEnd/>
          </a:ln>
        </p:spPr>
        <p:txBody>
          <a:bodyPr wrap="none">
            <a:spAutoFit/>
          </a:bodyPr>
          <a:lstStyle/>
          <a:p>
            <a:r>
              <a:rPr lang="en-US" sz="1800" dirty="0">
                <a:latin typeface="+mn-lt"/>
              </a:rPr>
              <a:t>Western Gull</a:t>
            </a:r>
          </a:p>
        </p:txBody>
      </p:sp>
      <p:sp>
        <p:nvSpPr>
          <p:cNvPr id="6158" name="TextBox 24"/>
          <p:cNvSpPr txBox="1">
            <a:spLocks noChangeArrowheads="1"/>
          </p:cNvSpPr>
          <p:nvPr/>
        </p:nvSpPr>
        <p:spPr bwMode="auto">
          <a:xfrm>
            <a:off x="304800" y="6336268"/>
            <a:ext cx="1686872" cy="369332"/>
          </a:xfrm>
          <a:prstGeom prst="rect">
            <a:avLst/>
          </a:prstGeom>
          <a:noFill/>
          <a:ln w="9525">
            <a:noFill/>
            <a:miter lim="800000"/>
            <a:headEnd/>
            <a:tailEnd/>
          </a:ln>
        </p:spPr>
        <p:txBody>
          <a:bodyPr wrap="none">
            <a:spAutoFit/>
          </a:bodyPr>
          <a:lstStyle/>
          <a:p>
            <a:r>
              <a:rPr lang="en-US" sz="1800" dirty="0">
                <a:latin typeface="+mn-lt"/>
              </a:rPr>
              <a:t>Common Murre</a:t>
            </a:r>
          </a:p>
        </p:txBody>
      </p:sp>
      <p:sp>
        <p:nvSpPr>
          <p:cNvPr id="6159" name="TextBox 25"/>
          <p:cNvSpPr txBox="1">
            <a:spLocks noChangeArrowheads="1"/>
          </p:cNvSpPr>
          <p:nvPr/>
        </p:nvSpPr>
        <p:spPr bwMode="auto">
          <a:xfrm>
            <a:off x="2619427" y="6324600"/>
            <a:ext cx="1800173" cy="369332"/>
          </a:xfrm>
          <a:prstGeom prst="rect">
            <a:avLst/>
          </a:prstGeom>
          <a:noFill/>
          <a:ln w="9525">
            <a:noFill/>
            <a:miter lim="800000"/>
            <a:headEnd/>
            <a:tailEnd/>
          </a:ln>
        </p:spPr>
        <p:txBody>
          <a:bodyPr wrap="none">
            <a:spAutoFit/>
          </a:bodyPr>
          <a:lstStyle/>
          <a:p>
            <a:r>
              <a:rPr lang="en-US" sz="1800" dirty="0">
                <a:latin typeface="+mn-lt"/>
              </a:rPr>
              <a:t>Pigeon Guillemot</a:t>
            </a:r>
          </a:p>
        </p:txBody>
      </p:sp>
      <p:sp>
        <p:nvSpPr>
          <p:cNvPr id="6160" name="TextBox 26"/>
          <p:cNvSpPr txBox="1">
            <a:spLocks noChangeArrowheads="1"/>
          </p:cNvSpPr>
          <p:nvPr/>
        </p:nvSpPr>
        <p:spPr bwMode="auto">
          <a:xfrm>
            <a:off x="7239000" y="1752600"/>
            <a:ext cx="1752600" cy="369332"/>
          </a:xfrm>
          <a:prstGeom prst="rect">
            <a:avLst/>
          </a:prstGeom>
          <a:noFill/>
          <a:ln w="9525">
            <a:noFill/>
            <a:miter lim="800000"/>
            <a:headEnd/>
            <a:tailEnd/>
          </a:ln>
        </p:spPr>
        <p:txBody>
          <a:bodyPr wrap="square">
            <a:spAutoFit/>
          </a:bodyPr>
          <a:lstStyle/>
          <a:p>
            <a:r>
              <a:rPr lang="en-US" sz="1800" dirty="0" smtClean="0">
                <a:latin typeface="+mn-lt"/>
              </a:rPr>
              <a:t>Tufted Puffin</a:t>
            </a:r>
            <a:endParaRPr lang="en-US" sz="1800" dirty="0">
              <a:latin typeface="+mn-lt"/>
            </a:endParaRPr>
          </a:p>
        </p:txBody>
      </p:sp>
      <p:sp>
        <p:nvSpPr>
          <p:cNvPr id="6161" name="TextBox 27"/>
          <p:cNvSpPr txBox="1">
            <a:spLocks noChangeArrowheads="1"/>
          </p:cNvSpPr>
          <p:nvPr/>
        </p:nvSpPr>
        <p:spPr bwMode="auto">
          <a:xfrm>
            <a:off x="7124449" y="6324600"/>
            <a:ext cx="1562351" cy="369332"/>
          </a:xfrm>
          <a:prstGeom prst="rect">
            <a:avLst/>
          </a:prstGeom>
          <a:noFill/>
          <a:ln w="9525">
            <a:noFill/>
            <a:miter lim="800000"/>
            <a:headEnd/>
            <a:tailEnd/>
          </a:ln>
        </p:spPr>
        <p:txBody>
          <a:bodyPr wrap="none">
            <a:spAutoFit/>
          </a:bodyPr>
          <a:lstStyle/>
          <a:p>
            <a:r>
              <a:rPr lang="en-US" sz="1800" dirty="0">
                <a:latin typeface="+mn-lt"/>
              </a:rPr>
              <a:t>Cassin’s Auklet</a:t>
            </a:r>
          </a:p>
        </p:txBody>
      </p:sp>
      <p:sp>
        <p:nvSpPr>
          <p:cNvPr id="6162" name="TextBox 28"/>
          <p:cNvSpPr txBox="1">
            <a:spLocks noChangeArrowheads="1"/>
          </p:cNvSpPr>
          <p:nvPr/>
        </p:nvSpPr>
        <p:spPr bwMode="auto">
          <a:xfrm>
            <a:off x="4800600" y="6324600"/>
            <a:ext cx="2057400" cy="369332"/>
          </a:xfrm>
          <a:prstGeom prst="rect">
            <a:avLst/>
          </a:prstGeom>
          <a:noFill/>
          <a:ln w="9525">
            <a:noFill/>
            <a:miter lim="800000"/>
            <a:headEnd/>
            <a:tailEnd/>
          </a:ln>
        </p:spPr>
        <p:txBody>
          <a:bodyPr wrap="square">
            <a:spAutoFit/>
          </a:bodyPr>
          <a:lstStyle/>
          <a:p>
            <a:r>
              <a:rPr lang="en-US" sz="1800" dirty="0" smtClean="0">
                <a:latin typeface="+mn-lt"/>
              </a:rPr>
              <a:t>Rhinoceros Auklet</a:t>
            </a:r>
            <a:endParaRPr lang="en-US" sz="1800" dirty="0">
              <a:latin typeface="+mn-l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0"/>
          <p:cNvSpPr>
            <a:spLocks noChangeArrowheads="1"/>
          </p:cNvSpPr>
          <p:nvPr/>
        </p:nvSpPr>
        <p:spPr bwMode="auto">
          <a:xfrm>
            <a:off x="228600" y="1447800"/>
            <a:ext cx="8915400" cy="76200"/>
          </a:xfrm>
          <a:prstGeom prst="rect">
            <a:avLst/>
          </a:prstGeom>
          <a:noFill/>
          <a:ln w="9525">
            <a:noFill/>
            <a:miter lim="800000"/>
            <a:headEnd/>
            <a:tailEnd/>
          </a:ln>
          <a:effectLst/>
        </p:spPr>
        <p:txBody>
          <a:bodyPr anchor="ctr"/>
          <a:lstStyle/>
          <a:p>
            <a:pPr algn="ctr"/>
            <a:endParaRPr lang="en-US" sz="4000" dirty="0" smtClean="0">
              <a:latin typeface="+mj-lt"/>
            </a:endParaRPr>
          </a:p>
          <a:p>
            <a:pPr algn="ctr"/>
            <a:r>
              <a:rPr lang="en-US" sz="4000" dirty="0" smtClean="0">
                <a:latin typeface="+mj-lt"/>
              </a:rPr>
              <a:t>Rodenticide Use</a:t>
            </a:r>
          </a:p>
          <a:p>
            <a:pPr algn="ctr"/>
            <a:r>
              <a:rPr lang="en-US" sz="3600" dirty="0" smtClean="0">
                <a:latin typeface="+mj-lt"/>
              </a:rPr>
              <a:t>Reduce Exposure by Timing Operation in Nov. </a:t>
            </a:r>
            <a:r>
              <a:rPr lang="en-US" sz="4000" b="1" dirty="0"/>
              <a:t/>
            </a:r>
            <a:br>
              <a:rPr lang="en-US" sz="4000" b="1" dirty="0"/>
            </a:br>
            <a:endParaRPr lang="en-US" dirty="0"/>
          </a:p>
        </p:txBody>
      </p:sp>
      <p:sp>
        <p:nvSpPr>
          <p:cNvPr id="35843" name="Rectangle 30"/>
          <p:cNvSpPr>
            <a:spLocks noGrp="1" noChangeArrowheads="1"/>
          </p:cNvSpPr>
          <p:nvPr>
            <p:ph sz="half" idx="1"/>
          </p:nvPr>
        </p:nvSpPr>
        <p:spPr>
          <a:xfrm>
            <a:off x="304800" y="2819400"/>
            <a:ext cx="4191000" cy="3763963"/>
          </a:xfrm>
        </p:spPr>
        <p:txBody>
          <a:bodyPr>
            <a:normAutofit fontScale="92500" lnSpcReduction="20000"/>
          </a:bodyPr>
          <a:lstStyle/>
          <a:p>
            <a:pPr marL="533400" indent="-533400" eaLnBrk="1" hangingPunct="1"/>
            <a:r>
              <a:rPr lang="en-US" b="1" u="sng" dirty="0" smtClean="0"/>
              <a:t>Songbirds</a:t>
            </a:r>
          </a:p>
          <a:p>
            <a:pPr marL="533400" indent="-533400" eaLnBrk="1" hangingPunct="1"/>
            <a:endParaRPr lang="en-US" b="1" dirty="0" smtClean="0"/>
          </a:p>
          <a:p>
            <a:pPr marL="914400" lvl="1" indent="-457200" eaLnBrk="1" hangingPunct="1"/>
            <a:r>
              <a:rPr lang="en-US" dirty="0" smtClean="0"/>
              <a:t>Few present (&lt;20) during eradication </a:t>
            </a:r>
          </a:p>
          <a:p>
            <a:pPr marL="914400" lvl="1" indent="-457200" eaLnBrk="1" hangingPunct="1"/>
            <a:endParaRPr lang="en-US" dirty="0" smtClean="0"/>
          </a:p>
          <a:p>
            <a:pPr marL="914400" lvl="1" indent="-457200" eaLnBrk="1" hangingPunct="1"/>
            <a:r>
              <a:rPr lang="en-US" dirty="0" smtClean="0"/>
              <a:t>Bait dyed green</a:t>
            </a:r>
          </a:p>
          <a:p>
            <a:pPr marL="914400" lvl="1" indent="-457200" eaLnBrk="1" hangingPunct="1"/>
            <a:endParaRPr lang="en-US" dirty="0" smtClean="0"/>
          </a:p>
          <a:p>
            <a:pPr marL="914400" lvl="1" indent="-457200" eaLnBrk="1" hangingPunct="1"/>
            <a:r>
              <a:rPr lang="en-US" dirty="0" smtClean="0"/>
              <a:t>Possibly conduct capture and release?</a:t>
            </a:r>
            <a:endParaRPr lang="en-US" sz="2400" dirty="0" smtClean="0"/>
          </a:p>
        </p:txBody>
      </p:sp>
      <p:sp>
        <p:nvSpPr>
          <p:cNvPr id="35844" name="Rectangle 31"/>
          <p:cNvSpPr>
            <a:spLocks noGrp="1" noChangeArrowheads="1"/>
          </p:cNvSpPr>
          <p:nvPr>
            <p:ph sz="half" idx="2"/>
          </p:nvPr>
        </p:nvSpPr>
        <p:spPr>
          <a:xfrm>
            <a:off x="4648200" y="2789237"/>
            <a:ext cx="4495800" cy="3763963"/>
          </a:xfrm>
        </p:spPr>
        <p:txBody>
          <a:bodyPr>
            <a:normAutofit fontScale="92500" lnSpcReduction="20000"/>
          </a:bodyPr>
          <a:lstStyle/>
          <a:p>
            <a:pPr eaLnBrk="1" hangingPunct="1"/>
            <a:r>
              <a:rPr lang="en-US" b="1" u="sng" dirty="0" smtClean="0"/>
              <a:t>Raptors </a:t>
            </a:r>
            <a:r>
              <a:rPr lang="en-US" b="1" dirty="0" smtClean="0"/>
              <a:t>(incl. owls)</a:t>
            </a:r>
          </a:p>
          <a:p>
            <a:pPr eaLnBrk="1" hangingPunct="1"/>
            <a:endParaRPr lang="en-US" b="1" dirty="0" smtClean="0"/>
          </a:p>
          <a:p>
            <a:pPr lvl="1" eaLnBrk="1" hangingPunct="1"/>
            <a:r>
              <a:rPr lang="en-US" dirty="0" smtClean="0"/>
              <a:t>Few present (&lt;20) during eradication </a:t>
            </a:r>
          </a:p>
          <a:p>
            <a:pPr lvl="1" eaLnBrk="1" hangingPunct="1"/>
            <a:endParaRPr lang="en-US" dirty="0" smtClean="0"/>
          </a:p>
          <a:p>
            <a:pPr lvl="1" eaLnBrk="1" hangingPunct="1"/>
            <a:r>
              <a:rPr lang="en-US" dirty="0" smtClean="0"/>
              <a:t>Raptors captured, held, released or relocated</a:t>
            </a:r>
          </a:p>
          <a:p>
            <a:pPr lvl="1" eaLnBrk="1" hangingPunct="1"/>
            <a:endParaRPr lang="en-US" dirty="0" smtClean="0"/>
          </a:p>
          <a:p>
            <a:pPr lvl="1" eaLnBrk="1" hangingPunct="1"/>
            <a:r>
              <a:rPr lang="en-US" sz="2400" dirty="0" smtClean="0"/>
              <a:t>Mouse/gull carcasses </a:t>
            </a:r>
            <a:r>
              <a:rPr lang="en-US" dirty="0" smtClean="0"/>
              <a:t>to</a:t>
            </a:r>
            <a:r>
              <a:rPr lang="en-US" sz="2400" dirty="0" smtClean="0"/>
              <a:t> be removed </a:t>
            </a:r>
            <a:r>
              <a:rPr lang="en-US" dirty="0" smtClean="0"/>
              <a:t>when </a:t>
            </a:r>
            <a:r>
              <a:rPr lang="en-US" sz="2400" dirty="0" smtClean="0"/>
              <a:t>found</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Mitigation Common to All Alt.</a:t>
            </a:r>
            <a:endParaRPr lang="en-US" dirty="0">
              <a:solidFill>
                <a:schemeClr val="tx1"/>
              </a:solidFill>
            </a:endParaRPr>
          </a:p>
        </p:txBody>
      </p:sp>
      <p:sp>
        <p:nvSpPr>
          <p:cNvPr id="3" name="Content Placeholder 2"/>
          <p:cNvSpPr>
            <a:spLocks noGrp="1"/>
          </p:cNvSpPr>
          <p:nvPr>
            <p:ph idx="1"/>
          </p:nvPr>
        </p:nvSpPr>
        <p:spPr>
          <a:xfrm>
            <a:off x="609600" y="2057400"/>
            <a:ext cx="8229600" cy="4267200"/>
          </a:xfrm>
        </p:spPr>
        <p:txBody>
          <a:bodyPr>
            <a:normAutofit/>
          </a:bodyPr>
          <a:lstStyle/>
          <a:p>
            <a:r>
              <a:rPr lang="en-US" sz="3200" dirty="0" smtClean="0"/>
              <a:t>Non-target Exposure Reduction Methods:</a:t>
            </a:r>
          </a:p>
          <a:p>
            <a:pPr lvl="1"/>
            <a:r>
              <a:rPr lang="en-US" dirty="0" smtClean="0"/>
              <a:t>Raptor capture and hold/release</a:t>
            </a:r>
          </a:p>
          <a:p>
            <a:pPr lvl="1"/>
            <a:r>
              <a:rPr lang="en-US" dirty="0" smtClean="0"/>
              <a:t>Carcass removal to reduce secondary exposure</a:t>
            </a:r>
          </a:p>
          <a:p>
            <a:pPr lvl="1"/>
            <a:r>
              <a:rPr lang="en-US" dirty="0" smtClean="0"/>
              <a:t>Some level of gull hazing</a:t>
            </a:r>
          </a:p>
          <a:p>
            <a:pPr lvl="1"/>
            <a:r>
              <a:rPr lang="en-US" dirty="0" smtClean="0"/>
              <a:t>Use bait stations in some gull roosting areas</a:t>
            </a:r>
          </a:p>
          <a:p>
            <a:endParaRPr lang="en-US" dirty="0" smtClean="0"/>
          </a:p>
          <a:p>
            <a:r>
              <a:rPr lang="en-US" sz="3200" dirty="0" smtClean="0"/>
              <a:t>Disturbance Reduction Methods:</a:t>
            </a:r>
          </a:p>
          <a:p>
            <a:pPr lvl="1"/>
            <a:r>
              <a:rPr lang="en-US" dirty="0" smtClean="0"/>
              <a:t>Slow descending approach during </a:t>
            </a:r>
            <a:r>
              <a:rPr lang="en-US" dirty="0" err="1" smtClean="0"/>
              <a:t>helo</a:t>
            </a:r>
            <a:r>
              <a:rPr lang="en-US" dirty="0" smtClean="0"/>
              <a:t> operations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dgrout\Pictures\PicsSefiNov.2010\Trial slide show pics\20101109_083_.jpg"/>
          <p:cNvPicPr>
            <a:picLocks noChangeAspect="1" noChangeArrowheads="1"/>
          </p:cNvPicPr>
          <p:nvPr/>
        </p:nvPicPr>
        <p:blipFill>
          <a:blip r:embed="rId3" cstate="screen"/>
          <a:srcRect/>
          <a:stretch>
            <a:fillRect/>
          </a:stretch>
        </p:blipFill>
        <p:spPr bwMode="auto">
          <a:xfrm>
            <a:off x="-381040" y="0"/>
            <a:ext cx="9944536" cy="68580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Alternative D: “Phase &amp; Haze”</a:t>
            </a:r>
            <a:endParaRPr lang="en-US" dirty="0">
              <a:solidFill>
                <a:schemeClr val="tx1"/>
              </a:solidFill>
            </a:endParaRPr>
          </a:p>
        </p:txBody>
      </p:sp>
      <p:sp>
        <p:nvSpPr>
          <p:cNvPr id="3" name="Content Placeholder 2"/>
          <p:cNvSpPr>
            <a:spLocks noGrp="1"/>
          </p:cNvSpPr>
          <p:nvPr>
            <p:ph idx="1"/>
          </p:nvPr>
        </p:nvSpPr>
        <p:spPr>
          <a:xfrm>
            <a:off x="457200" y="2057400"/>
            <a:ext cx="8229600" cy="4267200"/>
          </a:xfrm>
        </p:spPr>
        <p:txBody>
          <a:bodyPr>
            <a:normAutofit fontScale="92500" lnSpcReduction="20000"/>
          </a:bodyPr>
          <a:lstStyle/>
          <a:p>
            <a:pPr>
              <a:buNone/>
            </a:pPr>
            <a:r>
              <a:rPr lang="en-US" sz="4000" u="sng" dirty="0" smtClean="0"/>
              <a:t>Benefits</a:t>
            </a:r>
            <a:r>
              <a:rPr lang="en-US" sz="4000" dirty="0" smtClean="0"/>
              <a:t>:</a:t>
            </a:r>
          </a:p>
          <a:p>
            <a:r>
              <a:rPr lang="en-US" dirty="0" smtClean="0"/>
              <a:t>Maximizes chance that all bait will be available to all mice</a:t>
            </a:r>
          </a:p>
          <a:p>
            <a:r>
              <a:rPr lang="en-US" dirty="0" smtClean="0"/>
              <a:t>Only need to Haze one island at a time</a:t>
            </a:r>
          </a:p>
          <a:p>
            <a:r>
              <a:rPr lang="en-US" dirty="0" smtClean="0"/>
              <a:t>Allows gulls and marine mammals a local bait-free place to roost &amp; haul out during baiting, as they likely will not leave the South Farallones completely when baiting/hazing is done;</a:t>
            </a:r>
          </a:p>
          <a:p>
            <a:endParaRPr lang="en-US" dirty="0" smtClean="0"/>
          </a:p>
          <a:p>
            <a:pPr>
              <a:buNone/>
            </a:pPr>
            <a:r>
              <a:rPr lang="en-US" sz="4000" u="sng" dirty="0" smtClean="0"/>
              <a:t>Potential Costs</a:t>
            </a:r>
            <a:r>
              <a:rPr lang="en-US" sz="4000" dirty="0" smtClean="0"/>
              <a:t>:</a:t>
            </a:r>
          </a:p>
          <a:p>
            <a:r>
              <a:rPr lang="en-US" dirty="0" smtClean="0"/>
              <a:t>Could expose gulls to remaining bait twice, when they are allowed to return to each baited island 1-3weeks later</a:t>
            </a:r>
          </a:p>
          <a:p>
            <a:r>
              <a:rPr lang="en-US" dirty="0" smtClean="0"/>
              <a:t>Additional disturbance to pinnipeds during hazing events</a:t>
            </a:r>
          </a:p>
          <a:p>
            <a:endParaRPr lang="en-US" dirty="0" smtClean="0"/>
          </a:p>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erialPhasing_AltD.jpg"/>
          <p:cNvPicPr>
            <a:picLocks noChangeAspect="1"/>
          </p:cNvPicPr>
          <p:nvPr/>
        </p:nvPicPr>
        <p:blipFill>
          <a:blip r:embed="rId3" cstate="screen"/>
          <a:stretch>
            <a:fillRect/>
          </a:stretch>
        </p:blipFill>
        <p:spPr>
          <a:xfrm>
            <a:off x="0" y="0"/>
            <a:ext cx="9372600" cy="6858000"/>
          </a:xfrm>
          <a:prstGeom prst="rect">
            <a:avLst/>
          </a:prstGeom>
        </p:spPr>
      </p:pic>
      <p:sp>
        <p:nvSpPr>
          <p:cNvPr id="3" name="TextBox 2"/>
          <p:cNvSpPr txBox="1"/>
          <p:nvPr/>
        </p:nvSpPr>
        <p:spPr>
          <a:xfrm>
            <a:off x="6705600" y="304800"/>
            <a:ext cx="2438400" cy="584775"/>
          </a:xfrm>
          <a:prstGeom prst="rect">
            <a:avLst/>
          </a:prstGeom>
          <a:noFill/>
        </p:spPr>
        <p:txBody>
          <a:bodyPr wrap="square" rtlCol="0">
            <a:spAutoFit/>
          </a:bodyPr>
          <a:lstStyle/>
          <a:p>
            <a:r>
              <a:rPr lang="en-US" dirty="0" smtClean="0">
                <a:latin typeface="+mj-lt"/>
              </a:rPr>
              <a:t>Alternative D</a:t>
            </a:r>
            <a:endParaRPr lang="en-US" dirty="0">
              <a:latin typeface="+mj-lt"/>
            </a:endParaRPr>
          </a:p>
        </p:txBody>
      </p:sp>
      <p:sp>
        <p:nvSpPr>
          <p:cNvPr id="4" name="TextBox 3"/>
          <p:cNvSpPr txBox="1"/>
          <p:nvPr/>
        </p:nvSpPr>
        <p:spPr>
          <a:xfrm>
            <a:off x="2590800" y="5486400"/>
            <a:ext cx="4724400" cy="584775"/>
          </a:xfrm>
          <a:prstGeom prst="rect">
            <a:avLst/>
          </a:prstGeom>
          <a:noFill/>
        </p:spPr>
        <p:txBody>
          <a:bodyPr wrap="square" rtlCol="0">
            <a:spAutoFit/>
          </a:bodyPr>
          <a:lstStyle/>
          <a:p>
            <a:r>
              <a:rPr lang="en-US" dirty="0" smtClean="0">
                <a:latin typeface="+mn-lt"/>
              </a:rPr>
              <a:t>Phased Aerial Broadcast</a:t>
            </a:r>
            <a:endParaRPr lang="en-US" dirty="0">
              <a:latin typeface="+mn-l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72312"/>
          </a:xfrm>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t>
            </a:r>
            <a:r>
              <a:rPr lang="en-US" dirty="0" smtClean="0">
                <a:solidFill>
                  <a:schemeClr val="tx1"/>
                </a:solidFill>
              </a:rPr>
              <a:t>Additional Elements to be Done:</a:t>
            </a:r>
            <a:endParaRPr lang="en-US" dirty="0">
              <a:solidFill>
                <a:schemeClr val="tx1"/>
              </a:solidFill>
            </a:endParaRPr>
          </a:p>
        </p:txBody>
      </p:sp>
      <p:sp>
        <p:nvSpPr>
          <p:cNvPr id="3" name="Content Placeholder 2"/>
          <p:cNvSpPr>
            <a:spLocks noGrp="1"/>
          </p:cNvSpPr>
          <p:nvPr>
            <p:ph idx="1"/>
          </p:nvPr>
        </p:nvSpPr>
        <p:spPr/>
        <p:txBody>
          <a:bodyPr>
            <a:normAutofit fontScale="92500" lnSpcReduction="20000"/>
          </a:bodyPr>
          <a:lstStyle/>
          <a:p>
            <a:r>
              <a:rPr lang="en-US" dirty="0" smtClean="0"/>
              <a:t>Complete EA and finish analysis of biomarker trial data</a:t>
            </a:r>
          </a:p>
          <a:p>
            <a:r>
              <a:rPr lang="en-US" dirty="0" smtClean="0"/>
              <a:t>Complete, revise and review the Gull risk Analysis</a:t>
            </a:r>
          </a:p>
          <a:p>
            <a:r>
              <a:rPr lang="en-US" dirty="0" smtClean="0"/>
              <a:t>Obtain all permits; resolve all environmental compliance issues</a:t>
            </a:r>
          </a:p>
          <a:p>
            <a:r>
              <a:rPr lang="en-US" dirty="0" smtClean="0"/>
              <a:t>Develop, write and fund/staff the Gull Hazing Plan</a:t>
            </a:r>
          </a:p>
          <a:p>
            <a:r>
              <a:rPr lang="en-US" dirty="0" smtClean="0"/>
              <a:t>Develop and write the other Mitigation Plan elements</a:t>
            </a:r>
          </a:p>
          <a:p>
            <a:r>
              <a:rPr lang="en-US" dirty="0" smtClean="0"/>
              <a:t>Develop pre and post- eradication Monitoring Plans</a:t>
            </a:r>
          </a:p>
          <a:p>
            <a:r>
              <a:rPr lang="en-US" dirty="0" smtClean="0"/>
              <a:t>Develop and peer-review the Operational Plan</a:t>
            </a:r>
          </a:p>
          <a:p>
            <a:r>
              <a:rPr lang="en-US" dirty="0" smtClean="0"/>
              <a:t>Write the Biosecurity Plan and Implement</a:t>
            </a:r>
          </a:p>
          <a:p>
            <a:r>
              <a:rPr lang="en-US" dirty="0" smtClean="0"/>
              <a:t>Revise and Implement the Commensal Rodent Plan</a:t>
            </a:r>
          </a:p>
          <a:p>
            <a:r>
              <a:rPr lang="en-US" dirty="0" smtClean="0"/>
              <a:t>Logistical planning, ordering, contracting for eradication</a:t>
            </a:r>
          </a:p>
          <a:p>
            <a:r>
              <a:rPr lang="en-US" dirty="0" smtClean="0"/>
              <a:t>Communications Plan – Finish and Implement</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2530" name="Picture 2" descr="C:\Users\dgrout\Pictures\PicsSefiNov.2010\Trial slide show pics\20101108_063_.jpg"/>
          <p:cNvPicPr>
            <a:picLocks noChangeAspect="1" noChangeArrowheads="1"/>
          </p:cNvPicPr>
          <p:nvPr/>
        </p:nvPicPr>
        <p:blipFill>
          <a:blip r:embed="rId3" cstate="screen"/>
          <a:srcRect/>
          <a:stretch>
            <a:fillRect/>
          </a:stretch>
        </p:blipFill>
        <p:spPr bwMode="auto">
          <a:xfrm>
            <a:off x="-1143452" y="0"/>
            <a:ext cx="10287452" cy="68580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dgrout\Pictures\PicsSefiNov.2010\Trial slide show pics\20101104_016_.jpg"/>
          <p:cNvPicPr>
            <a:picLocks noChangeAspect="1" noChangeArrowheads="1"/>
          </p:cNvPicPr>
          <p:nvPr/>
        </p:nvPicPr>
        <p:blipFill>
          <a:blip r:embed="rId3" cstate="screen"/>
          <a:srcRect/>
          <a:stretch>
            <a:fillRect/>
          </a:stretch>
        </p:blipFill>
        <p:spPr bwMode="auto">
          <a:xfrm>
            <a:off x="-1676400" y="-457200"/>
            <a:ext cx="10973281" cy="73152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5"/>
          <p:cNvSpPr txBox="1">
            <a:spLocks noChangeArrowheads="1"/>
          </p:cNvSpPr>
          <p:nvPr/>
        </p:nvSpPr>
        <p:spPr bwMode="auto">
          <a:xfrm>
            <a:off x="381000" y="1600200"/>
            <a:ext cx="1980029" cy="369332"/>
          </a:xfrm>
          <a:prstGeom prst="rect">
            <a:avLst/>
          </a:prstGeom>
          <a:noFill/>
          <a:ln w="9525">
            <a:noFill/>
            <a:miter lim="800000"/>
            <a:headEnd/>
            <a:tailEnd/>
          </a:ln>
          <a:effectLst/>
        </p:spPr>
        <p:txBody>
          <a:bodyPr wrap="none">
            <a:spAutoFit/>
          </a:bodyPr>
          <a:lstStyle/>
          <a:p>
            <a:r>
              <a:rPr lang="en-US" sz="1800" dirty="0" smtClean="0"/>
              <a:t>Approval</a:t>
            </a:r>
            <a:r>
              <a:rPr lang="en-US" sz="1800" dirty="0"/>
              <a:t>, </a:t>
            </a:r>
            <a:r>
              <a:rPr lang="en-US" sz="1800" dirty="0" smtClean="0"/>
              <a:t>funding</a:t>
            </a:r>
            <a:endParaRPr lang="en-US" sz="1800" b="1" i="1" dirty="0">
              <a:solidFill>
                <a:srgbClr val="336600"/>
              </a:solidFill>
            </a:endParaRPr>
          </a:p>
        </p:txBody>
      </p:sp>
      <p:sp>
        <p:nvSpPr>
          <p:cNvPr id="32771" name="Text Box 17"/>
          <p:cNvSpPr txBox="1">
            <a:spLocks noChangeArrowheads="1"/>
          </p:cNvSpPr>
          <p:nvPr/>
        </p:nvSpPr>
        <p:spPr bwMode="auto">
          <a:xfrm>
            <a:off x="381000" y="2286001"/>
            <a:ext cx="2362200" cy="381000"/>
          </a:xfrm>
          <a:prstGeom prst="rect">
            <a:avLst/>
          </a:prstGeom>
          <a:noFill/>
          <a:ln w="9525">
            <a:noFill/>
            <a:miter lim="800000"/>
            <a:headEnd/>
            <a:tailEnd/>
          </a:ln>
          <a:effectLst/>
        </p:spPr>
        <p:txBody>
          <a:bodyPr wrap="square">
            <a:spAutoFit/>
          </a:bodyPr>
          <a:lstStyle/>
          <a:p>
            <a:r>
              <a:rPr lang="en-US" sz="1800" dirty="0"/>
              <a:t>Planning: </a:t>
            </a:r>
            <a:r>
              <a:rPr lang="en-US" sz="1800" b="1" i="1" dirty="0">
                <a:solidFill>
                  <a:srgbClr val="336600"/>
                </a:solidFill>
              </a:rPr>
              <a:t>9</a:t>
            </a:r>
            <a:r>
              <a:rPr lang="en-US" sz="1800" b="1" i="1" dirty="0" smtClean="0">
                <a:solidFill>
                  <a:srgbClr val="336600"/>
                </a:solidFill>
              </a:rPr>
              <a:t> </a:t>
            </a:r>
            <a:r>
              <a:rPr lang="en-US" sz="1800" b="1" i="1" dirty="0">
                <a:solidFill>
                  <a:srgbClr val="336600"/>
                </a:solidFill>
              </a:rPr>
              <a:t>months</a:t>
            </a:r>
          </a:p>
        </p:txBody>
      </p:sp>
      <p:sp>
        <p:nvSpPr>
          <p:cNvPr id="32772" name="Text Box 18"/>
          <p:cNvSpPr txBox="1">
            <a:spLocks noChangeArrowheads="1"/>
          </p:cNvSpPr>
          <p:nvPr/>
        </p:nvSpPr>
        <p:spPr bwMode="auto">
          <a:xfrm>
            <a:off x="304800" y="6019800"/>
            <a:ext cx="2514600" cy="369332"/>
          </a:xfrm>
          <a:prstGeom prst="rect">
            <a:avLst/>
          </a:prstGeom>
          <a:noFill/>
          <a:ln w="9525">
            <a:noFill/>
            <a:miter lim="800000"/>
            <a:headEnd/>
            <a:tailEnd/>
          </a:ln>
          <a:effectLst/>
        </p:spPr>
        <p:txBody>
          <a:bodyPr wrap="square">
            <a:spAutoFit/>
          </a:bodyPr>
          <a:lstStyle/>
          <a:p>
            <a:r>
              <a:rPr lang="en-US" sz="1800" dirty="0"/>
              <a:t>Socio-political support</a:t>
            </a:r>
          </a:p>
        </p:txBody>
      </p:sp>
      <p:sp>
        <p:nvSpPr>
          <p:cNvPr id="32773" name="Text Box 19"/>
          <p:cNvSpPr txBox="1">
            <a:spLocks noChangeArrowheads="1"/>
          </p:cNvSpPr>
          <p:nvPr/>
        </p:nvSpPr>
        <p:spPr bwMode="auto">
          <a:xfrm>
            <a:off x="381000" y="3048000"/>
            <a:ext cx="1752600" cy="369332"/>
          </a:xfrm>
          <a:prstGeom prst="rect">
            <a:avLst/>
          </a:prstGeom>
          <a:noFill/>
          <a:ln w="9525">
            <a:noFill/>
            <a:miter lim="800000"/>
            <a:headEnd/>
            <a:tailEnd/>
          </a:ln>
          <a:effectLst/>
        </p:spPr>
        <p:txBody>
          <a:bodyPr wrap="square">
            <a:spAutoFit/>
          </a:bodyPr>
          <a:lstStyle/>
          <a:p>
            <a:r>
              <a:rPr lang="en-US" sz="1800" dirty="0" smtClean="0"/>
              <a:t>EA: </a:t>
            </a:r>
            <a:r>
              <a:rPr lang="en-US" sz="1800" b="1" i="1" dirty="0" smtClean="0">
                <a:solidFill>
                  <a:srgbClr val="336600"/>
                </a:solidFill>
              </a:rPr>
              <a:t>6 </a:t>
            </a:r>
            <a:r>
              <a:rPr lang="en-US" sz="1800" b="1" i="1" dirty="0">
                <a:solidFill>
                  <a:srgbClr val="336600"/>
                </a:solidFill>
              </a:rPr>
              <a:t>months</a:t>
            </a:r>
          </a:p>
        </p:txBody>
      </p:sp>
      <p:sp>
        <p:nvSpPr>
          <p:cNvPr id="32774" name="Text Box 20"/>
          <p:cNvSpPr txBox="1">
            <a:spLocks noChangeArrowheads="1"/>
          </p:cNvSpPr>
          <p:nvPr/>
        </p:nvSpPr>
        <p:spPr bwMode="auto">
          <a:xfrm rot="10800000" flipV="1">
            <a:off x="381000" y="3990759"/>
            <a:ext cx="2209800" cy="369332"/>
          </a:xfrm>
          <a:prstGeom prst="rect">
            <a:avLst/>
          </a:prstGeom>
          <a:noFill/>
          <a:ln w="9525">
            <a:noFill/>
            <a:miter lim="800000"/>
            <a:headEnd/>
            <a:tailEnd/>
          </a:ln>
          <a:effectLst/>
        </p:spPr>
        <p:txBody>
          <a:bodyPr wrap="square">
            <a:spAutoFit/>
          </a:bodyPr>
          <a:lstStyle/>
          <a:p>
            <a:r>
              <a:rPr lang="en-US" sz="1800" dirty="0"/>
              <a:t>M</a:t>
            </a:r>
            <a:r>
              <a:rPr lang="en-US" sz="1800" dirty="0" smtClean="0"/>
              <a:t>onitoring</a:t>
            </a:r>
            <a:r>
              <a:rPr lang="en-US" sz="1800" b="1" dirty="0" smtClean="0"/>
              <a:t> : </a:t>
            </a:r>
            <a:r>
              <a:rPr lang="en-US" sz="1800" b="1" dirty="0" smtClean="0">
                <a:solidFill>
                  <a:srgbClr val="336600"/>
                </a:solidFill>
              </a:rPr>
              <a:t>1 year </a:t>
            </a:r>
            <a:endParaRPr lang="en-US" sz="1800" b="1" i="1" dirty="0">
              <a:solidFill>
                <a:srgbClr val="336600"/>
              </a:solidFill>
            </a:endParaRPr>
          </a:p>
        </p:txBody>
      </p:sp>
      <p:sp>
        <p:nvSpPr>
          <p:cNvPr id="32775" name="Text Box 21"/>
          <p:cNvSpPr txBox="1">
            <a:spLocks noChangeArrowheads="1"/>
          </p:cNvSpPr>
          <p:nvPr/>
        </p:nvSpPr>
        <p:spPr bwMode="auto">
          <a:xfrm>
            <a:off x="838200" y="4800600"/>
            <a:ext cx="2590800" cy="646331"/>
          </a:xfrm>
          <a:prstGeom prst="rect">
            <a:avLst/>
          </a:prstGeom>
          <a:noFill/>
          <a:ln w="9525">
            <a:noFill/>
            <a:miter lim="800000"/>
            <a:headEnd/>
            <a:tailEnd/>
          </a:ln>
          <a:effectLst/>
        </p:spPr>
        <p:txBody>
          <a:bodyPr wrap="square">
            <a:spAutoFit/>
          </a:bodyPr>
          <a:lstStyle/>
          <a:p>
            <a:r>
              <a:rPr lang="en-US" sz="1800" dirty="0" smtClean="0"/>
              <a:t>Implementation</a:t>
            </a:r>
            <a:r>
              <a:rPr lang="en-US" sz="1800" dirty="0"/>
              <a:t>: </a:t>
            </a:r>
            <a:endParaRPr lang="en-US" sz="1800" dirty="0" smtClean="0"/>
          </a:p>
          <a:p>
            <a:r>
              <a:rPr lang="en-US" sz="1800" b="1" i="1" dirty="0" smtClean="0">
                <a:solidFill>
                  <a:srgbClr val="336600"/>
                </a:solidFill>
              </a:rPr>
              <a:t>  1-2 </a:t>
            </a:r>
            <a:r>
              <a:rPr lang="en-US" sz="1800" b="1" i="1" dirty="0">
                <a:solidFill>
                  <a:srgbClr val="336600"/>
                </a:solidFill>
              </a:rPr>
              <a:t>months</a:t>
            </a:r>
          </a:p>
        </p:txBody>
      </p:sp>
      <p:sp>
        <p:nvSpPr>
          <p:cNvPr id="32776" name="Text Box 22"/>
          <p:cNvSpPr txBox="1">
            <a:spLocks noChangeArrowheads="1"/>
          </p:cNvSpPr>
          <p:nvPr/>
        </p:nvSpPr>
        <p:spPr bwMode="auto">
          <a:xfrm>
            <a:off x="4114800" y="5257800"/>
            <a:ext cx="3886200" cy="381001"/>
          </a:xfrm>
          <a:prstGeom prst="rect">
            <a:avLst/>
          </a:prstGeom>
          <a:noFill/>
          <a:ln w="9525">
            <a:noFill/>
            <a:miter lim="800000"/>
            <a:headEnd/>
            <a:tailEnd/>
          </a:ln>
          <a:effectLst/>
        </p:spPr>
        <p:txBody>
          <a:bodyPr wrap="square">
            <a:spAutoFit/>
          </a:bodyPr>
          <a:lstStyle/>
          <a:p>
            <a:r>
              <a:rPr lang="en-US" sz="1800" dirty="0"/>
              <a:t>Follow-up monitoring</a:t>
            </a:r>
            <a:r>
              <a:rPr lang="en-US" sz="1800" dirty="0" smtClean="0"/>
              <a:t>: </a:t>
            </a:r>
            <a:r>
              <a:rPr lang="en-US" sz="1800" b="1" i="1" dirty="0">
                <a:solidFill>
                  <a:srgbClr val="336600"/>
                </a:solidFill>
              </a:rPr>
              <a:t>24 months</a:t>
            </a:r>
          </a:p>
        </p:txBody>
      </p:sp>
      <p:sp>
        <p:nvSpPr>
          <p:cNvPr id="32777" name="Rectangle 23"/>
          <p:cNvSpPr>
            <a:spLocks noChangeArrowheads="1"/>
          </p:cNvSpPr>
          <p:nvPr/>
        </p:nvSpPr>
        <p:spPr bwMode="auto">
          <a:xfrm>
            <a:off x="457200" y="1981200"/>
            <a:ext cx="1524000" cy="2286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78" name="Rectangle 24"/>
          <p:cNvSpPr>
            <a:spLocks noChangeArrowheads="1"/>
          </p:cNvSpPr>
          <p:nvPr/>
        </p:nvSpPr>
        <p:spPr bwMode="auto">
          <a:xfrm>
            <a:off x="457200" y="2667000"/>
            <a:ext cx="2209800" cy="2286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79" name="Rectangle 25"/>
          <p:cNvSpPr>
            <a:spLocks noChangeArrowheads="1"/>
          </p:cNvSpPr>
          <p:nvPr/>
        </p:nvSpPr>
        <p:spPr bwMode="auto">
          <a:xfrm>
            <a:off x="457200" y="3429000"/>
            <a:ext cx="12192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0" name="Rectangle 26"/>
          <p:cNvSpPr>
            <a:spLocks noChangeArrowheads="1"/>
          </p:cNvSpPr>
          <p:nvPr/>
        </p:nvSpPr>
        <p:spPr bwMode="auto">
          <a:xfrm>
            <a:off x="457200" y="4343400"/>
            <a:ext cx="2209800" cy="2286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1" name="Rectangle 27"/>
          <p:cNvSpPr>
            <a:spLocks noChangeArrowheads="1"/>
          </p:cNvSpPr>
          <p:nvPr/>
        </p:nvSpPr>
        <p:spPr bwMode="auto">
          <a:xfrm>
            <a:off x="2667000" y="4876800"/>
            <a:ext cx="7620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2" name="AutoShape 29"/>
          <p:cNvSpPr>
            <a:spLocks noChangeArrowheads="1"/>
          </p:cNvSpPr>
          <p:nvPr/>
        </p:nvSpPr>
        <p:spPr bwMode="auto">
          <a:xfrm>
            <a:off x="3429000" y="5486400"/>
            <a:ext cx="5715000" cy="533400"/>
          </a:xfrm>
          <a:prstGeom prst="rightArrow">
            <a:avLst>
              <a:gd name="adj1" fmla="val 50000"/>
              <a:gd name="adj2" fmla="val 110714"/>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3" name="AutoShape 30"/>
          <p:cNvSpPr>
            <a:spLocks noChangeArrowheads="1"/>
          </p:cNvSpPr>
          <p:nvPr/>
        </p:nvSpPr>
        <p:spPr bwMode="auto">
          <a:xfrm>
            <a:off x="381000" y="6324600"/>
            <a:ext cx="8763000" cy="533400"/>
          </a:xfrm>
          <a:prstGeom prst="rightArrow">
            <a:avLst>
              <a:gd name="adj1" fmla="val 50000"/>
              <a:gd name="adj2" fmla="val 113423"/>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4" name="Line 32"/>
          <p:cNvSpPr>
            <a:spLocks noChangeShapeType="1"/>
          </p:cNvSpPr>
          <p:nvPr/>
        </p:nvSpPr>
        <p:spPr bwMode="auto">
          <a:xfrm>
            <a:off x="228600" y="1143000"/>
            <a:ext cx="8763000" cy="0"/>
          </a:xfrm>
          <a:prstGeom prst="line">
            <a:avLst/>
          </a:prstGeom>
          <a:noFill/>
          <a:ln w="9525">
            <a:solidFill>
              <a:schemeClr val="tx1"/>
            </a:solidFill>
            <a:round/>
            <a:headEnd/>
            <a:tailEnd/>
          </a:ln>
          <a:effectLst/>
        </p:spPr>
        <p:txBody>
          <a:bodyPr/>
          <a:lstStyle/>
          <a:p>
            <a:endParaRPr lang="en-US" dirty="0"/>
          </a:p>
        </p:txBody>
      </p:sp>
      <p:sp>
        <p:nvSpPr>
          <p:cNvPr id="32785" name="Line 33"/>
          <p:cNvSpPr>
            <a:spLocks noChangeShapeType="1"/>
          </p:cNvSpPr>
          <p:nvPr/>
        </p:nvSpPr>
        <p:spPr bwMode="auto">
          <a:xfrm>
            <a:off x="228600" y="914400"/>
            <a:ext cx="0" cy="228600"/>
          </a:xfrm>
          <a:prstGeom prst="line">
            <a:avLst/>
          </a:prstGeom>
          <a:noFill/>
          <a:ln w="9525">
            <a:solidFill>
              <a:schemeClr val="tx1"/>
            </a:solidFill>
            <a:round/>
            <a:headEnd/>
            <a:tailEnd/>
          </a:ln>
          <a:effectLst/>
        </p:spPr>
        <p:txBody>
          <a:bodyPr/>
          <a:lstStyle/>
          <a:p>
            <a:endParaRPr lang="en-US" dirty="0"/>
          </a:p>
        </p:txBody>
      </p:sp>
      <p:sp>
        <p:nvSpPr>
          <p:cNvPr id="32786" name="Line 34"/>
          <p:cNvSpPr>
            <a:spLocks noChangeShapeType="1"/>
          </p:cNvSpPr>
          <p:nvPr/>
        </p:nvSpPr>
        <p:spPr bwMode="auto">
          <a:xfrm>
            <a:off x="6400800" y="914400"/>
            <a:ext cx="0" cy="228600"/>
          </a:xfrm>
          <a:prstGeom prst="line">
            <a:avLst/>
          </a:prstGeom>
          <a:noFill/>
          <a:ln w="9525">
            <a:solidFill>
              <a:schemeClr val="tx1"/>
            </a:solidFill>
            <a:round/>
            <a:headEnd/>
            <a:tailEnd/>
          </a:ln>
          <a:effectLst/>
        </p:spPr>
        <p:txBody>
          <a:bodyPr/>
          <a:lstStyle/>
          <a:p>
            <a:endParaRPr lang="en-US" dirty="0"/>
          </a:p>
        </p:txBody>
      </p:sp>
      <p:sp>
        <p:nvSpPr>
          <p:cNvPr id="32787" name="Line 35"/>
          <p:cNvSpPr>
            <a:spLocks noChangeShapeType="1"/>
          </p:cNvSpPr>
          <p:nvPr/>
        </p:nvSpPr>
        <p:spPr bwMode="auto">
          <a:xfrm>
            <a:off x="3276600" y="914400"/>
            <a:ext cx="0" cy="228600"/>
          </a:xfrm>
          <a:prstGeom prst="line">
            <a:avLst/>
          </a:prstGeom>
          <a:noFill/>
          <a:ln w="9525">
            <a:solidFill>
              <a:schemeClr val="tx1"/>
            </a:solidFill>
            <a:round/>
            <a:headEnd/>
            <a:tailEnd/>
          </a:ln>
          <a:effectLst/>
        </p:spPr>
        <p:txBody>
          <a:bodyPr/>
          <a:lstStyle/>
          <a:p>
            <a:endParaRPr lang="en-US" dirty="0"/>
          </a:p>
        </p:txBody>
      </p:sp>
      <p:sp>
        <p:nvSpPr>
          <p:cNvPr id="32788" name="Text Box 36"/>
          <p:cNvSpPr txBox="1">
            <a:spLocks noChangeArrowheads="1"/>
          </p:cNvSpPr>
          <p:nvPr/>
        </p:nvSpPr>
        <p:spPr bwMode="auto">
          <a:xfrm>
            <a:off x="1371600" y="762000"/>
            <a:ext cx="680507" cy="369332"/>
          </a:xfrm>
          <a:prstGeom prst="rect">
            <a:avLst/>
          </a:prstGeom>
          <a:noFill/>
          <a:ln w="9525">
            <a:noFill/>
            <a:miter lim="800000"/>
            <a:headEnd/>
            <a:tailEnd/>
          </a:ln>
          <a:effectLst/>
        </p:spPr>
        <p:txBody>
          <a:bodyPr wrap="none">
            <a:spAutoFit/>
          </a:bodyPr>
          <a:lstStyle/>
          <a:p>
            <a:r>
              <a:rPr lang="en-US" sz="1800" dirty="0" smtClean="0"/>
              <a:t>2011</a:t>
            </a:r>
            <a:endParaRPr lang="en-US" sz="1800" dirty="0"/>
          </a:p>
        </p:txBody>
      </p:sp>
      <p:sp>
        <p:nvSpPr>
          <p:cNvPr id="32789" name="Text Box 37"/>
          <p:cNvSpPr txBox="1">
            <a:spLocks noChangeArrowheads="1"/>
          </p:cNvSpPr>
          <p:nvPr/>
        </p:nvSpPr>
        <p:spPr bwMode="auto">
          <a:xfrm>
            <a:off x="4267200" y="762000"/>
            <a:ext cx="697627" cy="369332"/>
          </a:xfrm>
          <a:prstGeom prst="rect">
            <a:avLst/>
          </a:prstGeom>
          <a:noFill/>
          <a:ln w="9525">
            <a:noFill/>
            <a:miter lim="800000"/>
            <a:headEnd/>
            <a:tailEnd/>
          </a:ln>
          <a:effectLst/>
        </p:spPr>
        <p:txBody>
          <a:bodyPr wrap="none">
            <a:spAutoFit/>
          </a:bodyPr>
          <a:lstStyle/>
          <a:p>
            <a:r>
              <a:rPr lang="en-US" sz="1800" dirty="0" smtClean="0"/>
              <a:t>2012</a:t>
            </a:r>
            <a:endParaRPr lang="en-US" sz="1800" dirty="0"/>
          </a:p>
        </p:txBody>
      </p:sp>
      <p:sp>
        <p:nvSpPr>
          <p:cNvPr id="32790" name="Text Box 38"/>
          <p:cNvSpPr txBox="1">
            <a:spLocks noChangeArrowheads="1"/>
          </p:cNvSpPr>
          <p:nvPr/>
        </p:nvSpPr>
        <p:spPr bwMode="auto">
          <a:xfrm>
            <a:off x="7146925" y="776288"/>
            <a:ext cx="697627" cy="369332"/>
          </a:xfrm>
          <a:prstGeom prst="rect">
            <a:avLst/>
          </a:prstGeom>
          <a:noFill/>
          <a:ln w="9525">
            <a:noFill/>
            <a:miter lim="800000"/>
            <a:headEnd/>
            <a:tailEnd/>
          </a:ln>
          <a:effectLst/>
        </p:spPr>
        <p:txBody>
          <a:bodyPr wrap="none">
            <a:spAutoFit/>
          </a:bodyPr>
          <a:lstStyle/>
          <a:p>
            <a:r>
              <a:rPr lang="en-US" sz="1800" dirty="0" smtClean="0"/>
              <a:t>2013</a:t>
            </a:r>
            <a:endParaRPr lang="en-US" sz="1800" dirty="0"/>
          </a:p>
        </p:txBody>
      </p:sp>
      <p:sp>
        <p:nvSpPr>
          <p:cNvPr id="32791" name="Text Box 39"/>
          <p:cNvSpPr txBox="1">
            <a:spLocks noChangeArrowheads="1"/>
          </p:cNvSpPr>
          <p:nvPr/>
        </p:nvSpPr>
        <p:spPr bwMode="auto">
          <a:xfrm>
            <a:off x="1371600" y="24825"/>
            <a:ext cx="6248400" cy="584775"/>
          </a:xfrm>
          <a:prstGeom prst="rect">
            <a:avLst/>
          </a:prstGeom>
          <a:noFill/>
          <a:ln w="9525">
            <a:noFill/>
            <a:miter lim="800000"/>
            <a:headEnd/>
            <a:tailEnd/>
          </a:ln>
          <a:effectLst/>
        </p:spPr>
        <p:txBody>
          <a:bodyPr wrap="square">
            <a:spAutoFit/>
          </a:bodyPr>
          <a:lstStyle/>
          <a:p>
            <a:pPr algn="ctr">
              <a:spcBef>
                <a:spcPct val="50000"/>
              </a:spcBef>
            </a:pPr>
            <a:r>
              <a:rPr lang="en-US" b="1" dirty="0" smtClean="0"/>
              <a:t> Operational Timeline for an EA</a:t>
            </a:r>
            <a:endParaRPr lang="en-US" b="1" dirty="0"/>
          </a:p>
        </p:txBody>
      </p:sp>
      <p:sp>
        <p:nvSpPr>
          <p:cNvPr id="32792" name="Rectangle 40"/>
          <p:cNvSpPr>
            <a:spLocks noChangeArrowheads="1"/>
          </p:cNvSpPr>
          <p:nvPr/>
        </p:nvSpPr>
        <p:spPr bwMode="auto">
          <a:xfrm>
            <a:off x="2667000" y="990600"/>
            <a:ext cx="762000" cy="5867400"/>
          </a:xfrm>
          <a:prstGeom prst="rect">
            <a:avLst/>
          </a:prstGeom>
          <a:solidFill>
            <a:srgbClr val="008000">
              <a:alpha val="30196"/>
            </a:srgbClr>
          </a:solidFill>
          <a:ln w="9525">
            <a:noFill/>
            <a:miter lim="800000"/>
            <a:headEnd/>
            <a:tailEnd/>
          </a:ln>
          <a:effectLst/>
        </p:spPr>
        <p:txBody>
          <a:bodyPr wrap="none" anchor="ctr"/>
          <a:lstStyle/>
          <a:p>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9698" name="Picture 2" descr="C:\Users\dgrout\Pictures\PicsSefiNov.2010\Trial slide show pics\20101111_104_.jpg"/>
          <p:cNvPicPr>
            <a:picLocks noGrp="1" noChangeAspect="1" noChangeArrowheads="1"/>
          </p:cNvPicPr>
          <p:nvPr>
            <p:ph idx="1"/>
          </p:nvPr>
        </p:nvPicPr>
        <p:blipFill>
          <a:blip r:embed="rId3" cstate="screen"/>
          <a:srcRect/>
          <a:stretch>
            <a:fillRect/>
          </a:stretch>
        </p:blipFill>
        <p:spPr bwMode="auto">
          <a:xfrm>
            <a:off x="0" y="0"/>
            <a:ext cx="9144000" cy="72641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300 ANL 954"/>
          <p:cNvPicPr>
            <a:picLocks noChangeAspect="1" noChangeArrowheads="1"/>
          </p:cNvPicPr>
          <p:nvPr/>
        </p:nvPicPr>
        <p:blipFill>
          <a:blip r:embed="rId3" cstate="screen"/>
          <a:srcRect/>
          <a:stretch>
            <a:fillRect/>
          </a:stretch>
        </p:blipFill>
        <p:spPr bwMode="auto">
          <a:xfrm>
            <a:off x="304800" y="4343400"/>
            <a:ext cx="2808287" cy="1836816"/>
          </a:xfrm>
          <a:prstGeom prst="rect">
            <a:avLst/>
          </a:prstGeom>
          <a:ln>
            <a:noFill/>
          </a:ln>
          <a:effectLst>
            <a:outerShdw blurRad="292100" dist="139700" dir="2700000" algn="tl" rotWithShape="0">
              <a:srgbClr val="333333">
                <a:alpha val="65000"/>
              </a:srgbClr>
            </a:outerShdw>
          </a:effectLst>
        </p:spPr>
      </p:pic>
      <p:pic>
        <p:nvPicPr>
          <p:cNvPr id="5" name="Picture 16" descr="phoca 2"/>
          <p:cNvPicPr>
            <a:picLocks noChangeAspect="1" noChangeArrowheads="1"/>
          </p:cNvPicPr>
          <p:nvPr/>
        </p:nvPicPr>
        <p:blipFill>
          <a:blip r:embed="rId4" cstate="screen"/>
          <a:srcRect/>
          <a:stretch>
            <a:fillRect/>
          </a:stretch>
        </p:blipFill>
        <p:spPr bwMode="auto">
          <a:xfrm>
            <a:off x="3352800" y="2743200"/>
            <a:ext cx="2293938" cy="2743200"/>
          </a:xfrm>
          <a:prstGeom prst="rect">
            <a:avLst/>
          </a:prstGeom>
          <a:ln>
            <a:noFill/>
          </a:ln>
          <a:effectLst>
            <a:outerShdw blurRad="292100" dist="139700" dir="2700000" algn="tl" rotWithShape="0">
              <a:srgbClr val="333333">
                <a:alpha val="65000"/>
              </a:srgbClr>
            </a:outerShdw>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81000" y="2286000"/>
            <a:ext cx="2635250" cy="1757285"/>
          </a:xfrm>
          <a:prstGeom prst="rect">
            <a:avLst/>
          </a:prstGeom>
          <a:ln>
            <a:noFill/>
          </a:ln>
          <a:effectLst>
            <a:outerShdw blurRad="292100" dist="139700" dir="2700000" algn="tl" rotWithShape="0">
              <a:srgbClr val="333333">
                <a:alpha val="65000"/>
              </a:srgbClr>
            </a:outerShdw>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6019800" y="2286000"/>
            <a:ext cx="2743200" cy="1828800"/>
          </a:xfrm>
          <a:prstGeom prst="rect">
            <a:avLst/>
          </a:prstGeom>
          <a:ln>
            <a:noFill/>
          </a:ln>
          <a:effectLst>
            <a:outerShdw blurRad="292100" dist="139700" dir="2700000" algn="tl" rotWithShape="0">
              <a:srgbClr val="333333">
                <a:alpha val="65000"/>
              </a:srgbClr>
            </a:outerShdw>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6019800" y="4343400"/>
            <a:ext cx="2743200" cy="1828800"/>
          </a:xfrm>
          <a:prstGeom prst="rect">
            <a:avLst/>
          </a:prstGeom>
          <a:ln>
            <a:noFill/>
          </a:ln>
          <a:effectLst>
            <a:outerShdw blurRad="292100" dist="139700" dir="2700000" algn="tl" rotWithShape="0">
              <a:srgbClr val="333333">
                <a:alpha val="65000"/>
              </a:srgbClr>
            </a:outerShdw>
          </a:effectLst>
        </p:spPr>
      </p:pic>
      <p:sp>
        <p:nvSpPr>
          <p:cNvPr id="7175" name="TextBox 8"/>
          <p:cNvSpPr txBox="1">
            <a:spLocks noChangeArrowheads="1"/>
          </p:cNvSpPr>
          <p:nvPr/>
        </p:nvSpPr>
        <p:spPr bwMode="auto">
          <a:xfrm>
            <a:off x="2514600" y="838200"/>
            <a:ext cx="4433650" cy="1077218"/>
          </a:xfrm>
          <a:prstGeom prst="rect">
            <a:avLst/>
          </a:prstGeom>
          <a:noFill/>
          <a:ln w="9525">
            <a:noFill/>
            <a:miter lim="800000"/>
            <a:headEnd/>
            <a:tailEnd/>
          </a:ln>
        </p:spPr>
        <p:txBody>
          <a:bodyPr wrap="none">
            <a:spAutoFit/>
          </a:bodyPr>
          <a:lstStyle/>
          <a:p>
            <a:pPr algn="ctr"/>
            <a:r>
              <a:rPr lang="en-US" b="1" dirty="0" smtClean="0">
                <a:latin typeface="+mj-lt"/>
              </a:rPr>
              <a:t>Five Species </a:t>
            </a:r>
            <a:r>
              <a:rPr lang="en-US" b="1" dirty="0">
                <a:latin typeface="+mj-lt"/>
              </a:rPr>
              <a:t>of </a:t>
            </a:r>
            <a:r>
              <a:rPr lang="en-US" b="1" dirty="0" smtClean="0">
                <a:latin typeface="+mj-lt"/>
              </a:rPr>
              <a:t>Pinnipeds</a:t>
            </a:r>
            <a:endParaRPr lang="en-US" b="1" dirty="0">
              <a:latin typeface="+mj-lt"/>
            </a:endParaRPr>
          </a:p>
          <a:p>
            <a:pPr algn="ctr"/>
            <a:r>
              <a:rPr lang="en-US" b="1" dirty="0">
                <a:latin typeface="+mj-lt"/>
              </a:rPr>
              <a:t>~3,000 – 6,000 </a:t>
            </a:r>
            <a:r>
              <a:rPr lang="en-US" b="1" dirty="0" smtClean="0">
                <a:latin typeface="+mj-lt"/>
              </a:rPr>
              <a:t>Animals</a:t>
            </a:r>
            <a:endParaRPr lang="en-US" b="1" dirty="0">
              <a:latin typeface="+mj-lt"/>
            </a:endParaRPr>
          </a:p>
        </p:txBody>
      </p:sp>
      <p:sp>
        <p:nvSpPr>
          <p:cNvPr id="7176" name="TextBox 9"/>
          <p:cNvSpPr txBox="1">
            <a:spLocks noChangeArrowheads="1"/>
          </p:cNvSpPr>
          <p:nvPr/>
        </p:nvSpPr>
        <p:spPr bwMode="auto">
          <a:xfrm>
            <a:off x="681367" y="1840468"/>
            <a:ext cx="1909433" cy="369332"/>
          </a:xfrm>
          <a:prstGeom prst="rect">
            <a:avLst/>
          </a:prstGeom>
          <a:noFill/>
          <a:ln w="9525">
            <a:noFill/>
            <a:miter lim="800000"/>
            <a:headEnd/>
            <a:tailEnd/>
          </a:ln>
        </p:spPr>
        <p:txBody>
          <a:bodyPr wrap="none">
            <a:spAutoFit/>
          </a:bodyPr>
          <a:lstStyle/>
          <a:p>
            <a:r>
              <a:rPr lang="en-US" sz="1800" dirty="0">
                <a:latin typeface="+mn-lt"/>
              </a:rPr>
              <a:t>California Sea Lion</a:t>
            </a:r>
          </a:p>
        </p:txBody>
      </p:sp>
      <p:sp>
        <p:nvSpPr>
          <p:cNvPr id="7177" name="TextBox 10"/>
          <p:cNvSpPr txBox="1">
            <a:spLocks noChangeArrowheads="1"/>
          </p:cNvSpPr>
          <p:nvPr/>
        </p:nvSpPr>
        <p:spPr bwMode="auto">
          <a:xfrm>
            <a:off x="5982841" y="1828800"/>
            <a:ext cx="2856359" cy="369332"/>
          </a:xfrm>
          <a:prstGeom prst="rect">
            <a:avLst/>
          </a:prstGeom>
          <a:noFill/>
          <a:ln w="9525">
            <a:noFill/>
            <a:miter lim="800000"/>
            <a:headEnd/>
            <a:tailEnd/>
          </a:ln>
        </p:spPr>
        <p:txBody>
          <a:bodyPr wrap="none">
            <a:spAutoFit/>
          </a:bodyPr>
          <a:lstStyle/>
          <a:p>
            <a:r>
              <a:rPr lang="en-US" sz="1800" dirty="0">
                <a:latin typeface="+mn-lt"/>
              </a:rPr>
              <a:t>Steller Sea Lion (threatened)</a:t>
            </a:r>
          </a:p>
        </p:txBody>
      </p:sp>
      <p:sp>
        <p:nvSpPr>
          <p:cNvPr id="7178" name="TextBox 11"/>
          <p:cNvSpPr txBox="1">
            <a:spLocks noChangeArrowheads="1"/>
          </p:cNvSpPr>
          <p:nvPr/>
        </p:nvSpPr>
        <p:spPr bwMode="auto">
          <a:xfrm>
            <a:off x="381000" y="6259512"/>
            <a:ext cx="2373855" cy="369332"/>
          </a:xfrm>
          <a:prstGeom prst="rect">
            <a:avLst/>
          </a:prstGeom>
          <a:noFill/>
          <a:ln w="9525">
            <a:noFill/>
            <a:miter lim="800000"/>
            <a:headEnd/>
            <a:tailEnd/>
          </a:ln>
        </p:spPr>
        <p:txBody>
          <a:bodyPr wrap="none">
            <a:spAutoFit/>
          </a:bodyPr>
          <a:lstStyle/>
          <a:p>
            <a:r>
              <a:rPr lang="en-US" sz="1800" dirty="0">
                <a:latin typeface="+mn-lt"/>
              </a:rPr>
              <a:t>Northern Elephant Seal</a:t>
            </a:r>
          </a:p>
        </p:txBody>
      </p:sp>
      <p:sp>
        <p:nvSpPr>
          <p:cNvPr id="7179" name="TextBox 12"/>
          <p:cNvSpPr txBox="1">
            <a:spLocks noChangeArrowheads="1"/>
          </p:cNvSpPr>
          <p:nvPr/>
        </p:nvSpPr>
        <p:spPr bwMode="auto">
          <a:xfrm>
            <a:off x="3900480" y="2373868"/>
            <a:ext cx="1281120" cy="369332"/>
          </a:xfrm>
          <a:prstGeom prst="rect">
            <a:avLst/>
          </a:prstGeom>
          <a:noFill/>
          <a:ln w="9525">
            <a:noFill/>
            <a:miter lim="800000"/>
            <a:headEnd/>
            <a:tailEnd/>
          </a:ln>
        </p:spPr>
        <p:txBody>
          <a:bodyPr wrap="none">
            <a:spAutoFit/>
          </a:bodyPr>
          <a:lstStyle/>
          <a:p>
            <a:r>
              <a:rPr lang="en-US" sz="1800" dirty="0">
                <a:latin typeface="+mn-lt"/>
              </a:rPr>
              <a:t>Harbor Seal</a:t>
            </a:r>
          </a:p>
        </p:txBody>
      </p:sp>
      <p:sp>
        <p:nvSpPr>
          <p:cNvPr id="7180" name="TextBox 13"/>
          <p:cNvSpPr txBox="1">
            <a:spLocks noChangeArrowheads="1"/>
          </p:cNvSpPr>
          <p:nvPr/>
        </p:nvSpPr>
        <p:spPr bwMode="auto">
          <a:xfrm>
            <a:off x="6477000" y="6260068"/>
            <a:ext cx="1850186" cy="369332"/>
          </a:xfrm>
          <a:prstGeom prst="rect">
            <a:avLst/>
          </a:prstGeom>
          <a:noFill/>
          <a:ln w="9525">
            <a:noFill/>
            <a:miter lim="800000"/>
            <a:headEnd/>
            <a:tailEnd/>
          </a:ln>
        </p:spPr>
        <p:txBody>
          <a:bodyPr wrap="none">
            <a:spAutoFit/>
          </a:bodyPr>
          <a:lstStyle/>
          <a:p>
            <a:r>
              <a:rPr lang="en-US" sz="1800" dirty="0">
                <a:latin typeface="+mn-lt"/>
              </a:rPr>
              <a:t>Northern Fur Seal</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dgrout\Pictures\PicsSefiNov.2010\Trial slide show pics\20101111_102_.jpg"/>
          <p:cNvPicPr>
            <a:picLocks noChangeAspect="1" noChangeArrowheads="1"/>
          </p:cNvPicPr>
          <p:nvPr/>
        </p:nvPicPr>
        <p:blipFill>
          <a:blip r:embed="rId3" cstate="screen"/>
          <a:srcRect/>
          <a:stretch>
            <a:fillRect/>
          </a:stretch>
        </p:blipFill>
        <p:spPr bwMode="auto">
          <a:xfrm>
            <a:off x="-4479925" y="-2605088"/>
            <a:ext cx="18105438" cy="12069763"/>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14400"/>
          </a:xfrm>
        </p:spPr>
        <p:txBody>
          <a:bodyPr/>
          <a:lstStyle/>
          <a:p>
            <a:pPr algn="ctr"/>
            <a:r>
              <a:rPr lang="en-US" dirty="0" smtClean="0">
                <a:solidFill>
                  <a:schemeClr val="tx1"/>
                </a:solidFill>
              </a:rPr>
              <a:t>EA Status by Chapter</a:t>
            </a:r>
            <a:endParaRPr lang="en-US" dirty="0">
              <a:solidFill>
                <a:schemeClr val="tx1"/>
              </a:solidFill>
            </a:endParaRPr>
          </a:p>
        </p:txBody>
      </p:sp>
      <p:sp>
        <p:nvSpPr>
          <p:cNvPr id="3" name="Content Placeholder 2"/>
          <p:cNvSpPr>
            <a:spLocks noGrp="1"/>
          </p:cNvSpPr>
          <p:nvPr>
            <p:ph idx="1"/>
          </p:nvPr>
        </p:nvSpPr>
        <p:spPr>
          <a:xfrm>
            <a:off x="457200" y="1524000"/>
            <a:ext cx="8229600" cy="5562600"/>
          </a:xfrm>
        </p:spPr>
        <p:txBody>
          <a:bodyPr>
            <a:normAutofit/>
          </a:bodyPr>
          <a:lstStyle/>
          <a:p>
            <a:r>
              <a:rPr lang="en-US" dirty="0" smtClean="0">
                <a:latin typeface="Calibri" pitchFamily="34" charset="0"/>
                <a:cs typeface="Calibri" pitchFamily="34" charset="0"/>
              </a:rPr>
              <a:t>Chapter 1: Purpose and Need</a:t>
            </a:r>
          </a:p>
          <a:p>
            <a:pPr lvl="1"/>
            <a:r>
              <a:rPr lang="en-US" dirty="0" smtClean="0">
                <a:solidFill>
                  <a:schemeClr val="bg2">
                    <a:lumMod val="25000"/>
                  </a:schemeClr>
                </a:solidFill>
                <a:latin typeface="Calibri" pitchFamily="34" charset="0"/>
                <a:cs typeface="Calibri" pitchFamily="34" charset="0"/>
              </a:rPr>
              <a:t>Mostly complete – needs scoping information added</a:t>
            </a:r>
          </a:p>
          <a:p>
            <a:r>
              <a:rPr lang="en-US" dirty="0" smtClean="0">
                <a:latin typeface="Calibri" pitchFamily="34" charset="0"/>
                <a:cs typeface="Calibri" pitchFamily="34" charset="0"/>
              </a:rPr>
              <a:t>Chapter 2: Alternatives</a:t>
            </a:r>
          </a:p>
          <a:p>
            <a:pPr lvl="1"/>
            <a:r>
              <a:rPr lang="en-US" dirty="0" smtClean="0">
                <a:solidFill>
                  <a:schemeClr val="bg2">
                    <a:lumMod val="25000"/>
                  </a:schemeClr>
                </a:solidFill>
                <a:latin typeface="Calibri" pitchFamily="34" charset="0"/>
                <a:cs typeface="Calibri" pitchFamily="34" charset="0"/>
              </a:rPr>
              <a:t>Mitigation measures to be refined for each alternative</a:t>
            </a:r>
          </a:p>
          <a:p>
            <a:pPr lvl="1"/>
            <a:r>
              <a:rPr lang="en-US" dirty="0" smtClean="0">
                <a:solidFill>
                  <a:schemeClr val="bg2">
                    <a:lumMod val="25000"/>
                  </a:schemeClr>
                </a:solidFill>
                <a:latin typeface="Calibri" pitchFamily="34" charset="0"/>
                <a:cs typeface="Calibri" pitchFamily="34" charset="0"/>
              </a:rPr>
              <a:t>Alternatives C and D need to be fleshed out further</a:t>
            </a:r>
          </a:p>
          <a:p>
            <a:r>
              <a:rPr lang="en-US" dirty="0" smtClean="0">
                <a:latin typeface="Calibri" pitchFamily="34" charset="0"/>
                <a:cs typeface="Calibri" pitchFamily="34" charset="0"/>
              </a:rPr>
              <a:t>Chapter 3: Affected Environment</a:t>
            </a:r>
          </a:p>
          <a:p>
            <a:pPr lvl="1"/>
            <a:r>
              <a:rPr lang="en-US" dirty="0" smtClean="0">
                <a:solidFill>
                  <a:schemeClr val="bg2">
                    <a:lumMod val="25000"/>
                  </a:schemeClr>
                </a:solidFill>
                <a:latin typeface="Calibri" pitchFamily="34" charset="0"/>
                <a:cs typeface="Calibri" pitchFamily="34" charset="0"/>
              </a:rPr>
              <a:t>Mostly complete – weather information needed</a:t>
            </a:r>
          </a:p>
          <a:p>
            <a:r>
              <a:rPr lang="en-US" dirty="0" smtClean="0">
                <a:latin typeface="Calibri" pitchFamily="34" charset="0"/>
                <a:cs typeface="Calibri" pitchFamily="34" charset="0"/>
              </a:rPr>
              <a:t>Chapter 4: Environmental Consequences	</a:t>
            </a:r>
          </a:p>
          <a:p>
            <a:pPr lvl="1"/>
            <a:r>
              <a:rPr lang="en-US" dirty="0" smtClean="0">
                <a:solidFill>
                  <a:schemeClr val="bg2">
                    <a:lumMod val="25000"/>
                  </a:schemeClr>
                </a:solidFill>
                <a:latin typeface="Calibri" pitchFamily="34" charset="0"/>
                <a:cs typeface="Calibri" pitchFamily="34" charset="0"/>
              </a:rPr>
              <a:t>Currently being revised with a more systematic approach</a:t>
            </a:r>
          </a:p>
          <a:p>
            <a:pPr lvl="1"/>
            <a:r>
              <a:rPr lang="en-US" dirty="0" smtClean="0">
                <a:solidFill>
                  <a:schemeClr val="bg2">
                    <a:lumMod val="25000"/>
                  </a:schemeClr>
                </a:solidFill>
                <a:latin typeface="Calibri" pitchFamily="34" charset="0"/>
                <a:cs typeface="Calibri" pitchFamily="34" charset="0"/>
              </a:rPr>
              <a:t>Cannot complete analysis for Alternatives C and D until these alternatives are completely fleshed out</a:t>
            </a:r>
          </a:p>
          <a:p>
            <a:pPr lvl="1"/>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5"/>
          <p:cNvSpPr txBox="1">
            <a:spLocks noChangeArrowheads="1"/>
          </p:cNvSpPr>
          <p:nvPr/>
        </p:nvSpPr>
        <p:spPr bwMode="auto">
          <a:xfrm>
            <a:off x="381000" y="1447800"/>
            <a:ext cx="2667000" cy="646331"/>
          </a:xfrm>
          <a:prstGeom prst="rect">
            <a:avLst/>
          </a:prstGeom>
          <a:noFill/>
          <a:ln w="9525">
            <a:noFill/>
            <a:miter lim="800000"/>
            <a:headEnd/>
            <a:tailEnd/>
          </a:ln>
          <a:effectLst/>
        </p:spPr>
        <p:txBody>
          <a:bodyPr wrap="square">
            <a:spAutoFit/>
          </a:bodyPr>
          <a:lstStyle/>
          <a:p>
            <a:r>
              <a:rPr lang="en-US" sz="1800" dirty="0" smtClean="0"/>
              <a:t>EA  Review </a:t>
            </a:r>
          </a:p>
          <a:p>
            <a:r>
              <a:rPr lang="en-US" sz="1800" b="1" i="1" dirty="0" smtClean="0">
                <a:solidFill>
                  <a:schemeClr val="bg2">
                    <a:lumMod val="20000"/>
                    <a:lumOff val="80000"/>
                  </a:schemeClr>
                </a:solidFill>
              </a:rPr>
              <a:t>	4 weeks</a:t>
            </a:r>
            <a:endParaRPr lang="en-US" sz="1800" b="1" i="1" dirty="0">
              <a:solidFill>
                <a:schemeClr val="bg2">
                  <a:lumMod val="20000"/>
                  <a:lumOff val="80000"/>
                </a:schemeClr>
              </a:solidFill>
            </a:endParaRPr>
          </a:p>
        </p:txBody>
      </p:sp>
      <p:sp>
        <p:nvSpPr>
          <p:cNvPr id="32771" name="Text Box 17"/>
          <p:cNvSpPr txBox="1">
            <a:spLocks noChangeArrowheads="1"/>
          </p:cNvSpPr>
          <p:nvPr/>
        </p:nvSpPr>
        <p:spPr bwMode="auto">
          <a:xfrm>
            <a:off x="1066800" y="2209800"/>
            <a:ext cx="2971800" cy="646331"/>
          </a:xfrm>
          <a:prstGeom prst="rect">
            <a:avLst/>
          </a:prstGeom>
          <a:noFill/>
          <a:ln w="9525">
            <a:noFill/>
            <a:miter lim="800000"/>
            <a:headEnd/>
            <a:tailEnd/>
          </a:ln>
          <a:effectLst/>
        </p:spPr>
        <p:txBody>
          <a:bodyPr wrap="square">
            <a:spAutoFit/>
          </a:bodyPr>
          <a:lstStyle/>
          <a:p>
            <a:r>
              <a:rPr lang="en-US" sz="1800" dirty="0" smtClean="0"/>
              <a:t>Revise EA/Planning </a:t>
            </a:r>
          </a:p>
          <a:p>
            <a:r>
              <a:rPr lang="en-US" sz="1800" b="1" i="1" dirty="0" smtClean="0">
                <a:solidFill>
                  <a:schemeClr val="accent1">
                    <a:lumMod val="20000"/>
                    <a:lumOff val="80000"/>
                  </a:schemeClr>
                </a:solidFill>
              </a:rPr>
              <a:t>	2 weeks</a:t>
            </a:r>
            <a:endParaRPr lang="en-US" sz="1800" b="1" i="1" dirty="0">
              <a:solidFill>
                <a:schemeClr val="accent1">
                  <a:lumMod val="20000"/>
                  <a:lumOff val="80000"/>
                </a:schemeClr>
              </a:solidFill>
            </a:endParaRPr>
          </a:p>
        </p:txBody>
      </p:sp>
      <p:sp>
        <p:nvSpPr>
          <p:cNvPr id="32772" name="Text Box 18"/>
          <p:cNvSpPr txBox="1">
            <a:spLocks noChangeArrowheads="1"/>
          </p:cNvSpPr>
          <p:nvPr/>
        </p:nvSpPr>
        <p:spPr bwMode="auto">
          <a:xfrm>
            <a:off x="2971800" y="1524000"/>
            <a:ext cx="5943600" cy="369332"/>
          </a:xfrm>
          <a:prstGeom prst="rect">
            <a:avLst/>
          </a:prstGeom>
          <a:noFill/>
          <a:ln w="9525">
            <a:noFill/>
            <a:miter lim="800000"/>
            <a:headEnd/>
            <a:tailEnd/>
          </a:ln>
          <a:effectLst/>
        </p:spPr>
        <p:txBody>
          <a:bodyPr wrap="square">
            <a:spAutoFit/>
          </a:bodyPr>
          <a:lstStyle/>
          <a:p>
            <a:r>
              <a:rPr lang="en-US" sz="1800" dirty="0" smtClean="0"/>
              <a:t> Permits, Communications, Build Socio-political </a:t>
            </a:r>
            <a:r>
              <a:rPr lang="en-US" sz="1800" dirty="0"/>
              <a:t>S</a:t>
            </a:r>
            <a:r>
              <a:rPr lang="en-US" sz="1800" dirty="0" smtClean="0"/>
              <a:t>upport</a:t>
            </a:r>
            <a:endParaRPr lang="en-US" sz="1800" dirty="0"/>
          </a:p>
        </p:txBody>
      </p:sp>
      <p:sp>
        <p:nvSpPr>
          <p:cNvPr id="32773" name="Text Box 19"/>
          <p:cNvSpPr txBox="1">
            <a:spLocks noChangeArrowheads="1"/>
          </p:cNvSpPr>
          <p:nvPr/>
        </p:nvSpPr>
        <p:spPr bwMode="auto">
          <a:xfrm>
            <a:off x="1371600" y="2971800"/>
            <a:ext cx="3581400" cy="646331"/>
          </a:xfrm>
          <a:prstGeom prst="rect">
            <a:avLst/>
          </a:prstGeom>
          <a:noFill/>
          <a:ln w="9525">
            <a:noFill/>
            <a:miter lim="800000"/>
            <a:headEnd/>
            <a:tailEnd/>
          </a:ln>
          <a:effectLst/>
        </p:spPr>
        <p:txBody>
          <a:bodyPr wrap="square">
            <a:spAutoFit/>
          </a:bodyPr>
          <a:lstStyle/>
          <a:p>
            <a:r>
              <a:rPr lang="en-US" sz="1800" dirty="0" smtClean="0"/>
              <a:t>Admin EA Review</a:t>
            </a:r>
            <a:r>
              <a:rPr lang="en-US" sz="1800" dirty="0" smtClean="0">
                <a:solidFill>
                  <a:schemeClr val="tx2"/>
                </a:solidFill>
              </a:rPr>
              <a:t> </a:t>
            </a:r>
          </a:p>
          <a:p>
            <a:r>
              <a:rPr lang="en-US" sz="1800" b="1" i="1" dirty="0" smtClean="0">
                <a:solidFill>
                  <a:schemeClr val="tx2"/>
                </a:solidFill>
              </a:rPr>
              <a:t>	   4 weeks</a:t>
            </a:r>
            <a:endParaRPr lang="en-US" sz="1800" b="1" i="1" dirty="0">
              <a:solidFill>
                <a:schemeClr val="tx2"/>
              </a:solidFill>
            </a:endParaRPr>
          </a:p>
        </p:txBody>
      </p:sp>
      <p:sp>
        <p:nvSpPr>
          <p:cNvPr id="32774" name="Text Box 20"/>
          <p:cNvSpPr txBox="1">
            <a:spLocks noChangeArrowheads="1"/>
          </p:cNvSpPr>
          <p:nvPr/>
        </p:nvSpPr>
        <p:spPr bwMode="auto">
          <a:xfrm rot="10800000" flipV="1">
            <a:off x="2057400" y="3777003"/>
            <a:ext cx="4495800" cy="646331"/>
          </a:xfrm>
          <a:prstGeom prst="rect">
            <a:avLst/>
          </a:prstGeom>
          <a:noFill/>
          <a:ln w="9525">
            <a:noFill/>
            <a:miter lim="800000"/>
            <a:headEnd/>
            <a:tailEnd/>
          </a:ln>
          <a:effectLst/>
        </p:spPr>
        <p:txBody>
          <a:bodyPr wrap="square">
            <a:spAutoFit/>
          </a:bodyPr>
          <a:lstStyle/>
          <a:p>
            <a:r>
              <a:rPr lang="en-US" sz="1800" dirty="0" smtClean="0"/>
              <a:t>Revise EA for public comment</a:t>
            </a:r>
            <a:r>
              <a:rPr lang="en-US" sz="1800" b="1" dirty="0" smtClean="0"/>
              <a:t>: </a:t>
            </a:r>
          </a:p>
          <a:p>
            <a:r>
              <a:rPr lang="en-US" sz="1800" b="1" dirty="0" smtClean="0">
                <a:solidFill>
                  <a:schemeClr val="bg2">
                    <a:lumMod val="20000"/>
                    <a:lumOff val="80000"/>
                  </a:schemeClr>
                </a:solidFill>
              </a:rPr>
              <a:t>	 2 weeks </a:t>
            </a:r>
            <a:endParaRPr lang="en-US" sz="1800" b="1" i="1" dirty="0">
              <a:solidFill>
                <a:schemeClr val="bg2">
                  <a:lumMod val="20000"/>
                  <a:lumOff val="80000"/>
                </a:schemeClr>
              </a:solidFill>
            </a:endParaRPr>
          </a:p>
        </p:txBody>
      </p:sp>
      <p:sp>
        <p:nvSpPr>
          <p:cNvPr id="32775" name="Text Box 21"/>
          <p:cNvSpPr txBox="1">
            <a:spLocks noChangeArrowheads="1"/>
          </p:cNvSpPr>
          <p:nvPr/>
        </p:nvSpPr>
        <p:spPr bwMode="auto">
          <a:xfrm>
            <a:off x="7543800" y="5943600"/>
            <a:ext cx="1600200" cy="646331"/>
          </a:xfrm>
          <a:prstGeom prst="rect">
            <a:avLst/>
          </a:prstGeom>
          <a:noFill/>
          <a:ln w="9525">
            <a:noFill/>
            <a:miter lim="800000"/>
            <a:headEnd/>
            <a:tailEnd/>
          </a:ln>
          <a:effectLst/>
        </p:spPr>
        <p:txBody>
          <a:bodyPr wrap="square">
            <a:spAutoFit/>
          </a:bodyPr>
          <a:lstStyle/>
          <a:p>
            <a:r>
              <a:rPr lang="en-US" sz="1800" dirty="0" smtClean="0"/>
              <a:t>Implement</a:t>
            </a:r>
          </a:p>
          <a:p>
            <a:r>
              <a:rPr lang="en-US" sz="1800" b="1" i="1" dirty="0" smtClean="0">
                <a:solidFill>
                  <a:srgbClr val="336600"/>
                </a:solidFill>
              </a:rPr>
              <a:t>  </a:t>
            </a:r>
            <a:r>
              <a:rPr lang="en-US" sz="1800" b="1" i="1" dirty="0" smtClean="0">
                <a:solidFill>
                  <a:schemeClr val="bg2">
                    <a:lumMod val="20000"/>
                    <a:lumOff val="80000"/>
                  </a:schemeClr>
                </a:solidFill>
              </a:rPr>
              <a:t>1-2 </a:t>
            </a:r>
            <a:r>
              <a:rPr lang="en-US" sz="1800" b="1" i="1" dirty="0">
                <a:solidFill>
                  <a:schemeClr val="bg2">
                    <a:lumMod val="20000"/>
                    <a:lumOff val="80000"/>
                  </a:schemeClr>
                </a:solidFill>
              </a:rPr>
              <a:t>months</a:t>
            </a:r>
          </a:p>
        </p:txBody>
      </p:sp>
      <p:sp>
        <p:nvSpPr>
          <p:cNvPr id="32777" name="Rectangle 23"/>
          <p:cNvSpPr>
            <a:spLocks noChangeArrowheads="1"/>
          </p:cNvSpPr>
          <p:nvPr/>
        </p:nvSpPr>
        <p:spPr bwMode="auto">
          <a:xfrm>
            <a:off x="533400" y="1905000"/>
            <a:ext cx="7620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78" name="Rectangle 24"/>
          <p:cNvSpPr>
            <a:spLocks noChangeArrowheads="1"/>
          </p:cNvSpPr>
          <p:nvPr/>
        </p:nvSpPr>
        <p:spPr bwMode="auto">
          <a:xfrm>
            <a:off x="1295400" y="2514600"/>
            <a:ext cx="3048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79" name="Rectangle 25"/>
          <p:cNvSpPr>
            <a:spLocks noChangeArrowheads="1"/>
          </p:cNvSpPr>
          <p:nvPr/>
        </p:nvSpPr>
        <p:spPr bwMode="auto">
          <a:xfrm>
            <a:off x="1600200" y="3352800"/>
            <a:ext cx="8382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0" name="Rectangle 26"/>
          <p:cNvSpPr>
            <a:spLocks noChangeArrowheads="1"/>
          </p:cNvSpPr>
          <p:nvPr/>
        </p:nvSpPr>
        <p:spPr bwMode="auto">
          <a:xfrm>
            <a:off x="2438400" y="4114800"/>
            <a:ext cx="304800" cy="3048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32781" name="Rectangle 27"/>
          <p:cNvSpPr>
            <a:spLocks noChangeArrowheads="1"/>
          </p:cNvSpPr>
          <p:nvPr/>
        </p:nvSpPr>
        <p:spPr bwMode="auto">
          <a:xfrm>
            <a:off x="8001000" y="6553200"/>
            <a:ext cx="1143000" cy="304800"/>
          </a:xfrm>
          <a:prstGeom prst="rect">
            <a:avLst/>
          </a:prstGeom>
          <a:solidFill>
            <a:srgbClr val="FF3300"/>
          </a:solidFill>
          <a:ln w="9525">
            <a:solidFill>
              <a:schemeClr val="tx1"/>
            </a:solidFill>
            <a:miter lim="800000"/>
            <a:headEnd/>
            <a:tailEnd/>
          </a:ln>
          <a:effectLst/>
        </p:spPr>
        <p:txBody>
          <a:bodyPr wrap="none" anchor="ctr"/>
          <a:lstStyle/>
          <a:p>
            <a:endParaRPr lang="en-US" dirty="0"/>
          </a:p>
        </p:txBody>
      </p:sp>
      <p:sp>
        <p:nvSpPr>
          <p:cNvPr id="32784" name="Line 32"/>
          <p:cNvSpPr>
            <a:spLocks noChangeShapeType="1"/>
          </p:cNvSpPr>
          <p:nvPr/>
        </p:nvSpPr>
        <p:spPr bwMode="auto">
          <a:xfrm flipV="1">
            <a:off x="228600" y="1143000"/>
            <a:ext cx="8763000" cy="0"/>
          </a:xfrm>
          <a:prstGeom prst="line">
            <a:avLst/>
          </a:prstGeom>
          <a:noFill/>
          <a:ln w="9525">
            <a:solidFill>
              <a:schemeClr val="tx1"/>
            </a:solidFill>
            <a:round/>
            <a:headEnd/>
            <a:tailEnd/>
          </a:ln>
          <a:effectLst/>
        </p:spPr>
        <p:txBody>
          <a:bodyPr/>
          <a:lstStyle/>
          <a:p>
            <a:endParaRPr lang="en-US" dirty="0"/>
          </a:p>
        </p:txBody>
      </p:sp>
      <p:sp>
        <p:nvSpPr>
          <p:cNvPr id="32785" name="Line 33"/>
          <p:cNvSpPr>
            <a:spLocks noChangeShapeType="1"/>
          </p:cNvSpPr>
          <p:nvPr/>
        </p:nvSpPr>
        <p:spPr bwMode="auto">
          <a:xfrm>
            <a:off x="228600" y="914400"/>
            <a:ext cx="0" cy="228600"/>
          </a:xfrm>
          <a:prstGeom prst="line">
            <a:avLst/>
          </a:prstGeom>
          <a:noFill/>
          <a:ln w="9525">
            <a:solidFill>
              <a:schemeClr val="tx1"/>
            </a:solidFill>
            <a:round/>
            <a:headEnd/>
            <a:tailEnd/>
          </a:ln>
          <a:effectLst/>
        </p:spPr>
        <p:txBody>
          <a:bodyPr/>
          <a:lstStyle/>
          <a:p>
            <a:endParaRPr lang="en-US" dirty="0"/>
          </a:p>
        </p:txBody>
      </p:sp>
      <p:sp>
        <p:nvSpPr>
          <p:cNvPr id="32786" name="Line 34"/>
          <p:cNvSpPr>
            <a:spLocks noChangeShapeType="1"/>
          </p:cNvSpPr>
          <p:nvPr/>
        </p:nvSpPr>
        <p:spPr bwMode="auto">
          <a:xfrm>
            <a:off x="6400800" y="914400"/>
            <a:ext cx="0" cy="228600"/>
          </a:xfrm>
          <a:prstGeom prst="line">
            <a:avLst/>
          </a:prstGeom>
          <a:noFill/>
          <a:ln w="9525">
            <a:solidFill>
              <a:schemeClr val="tx1"/>
            </a:solidFill>
            <a:round/>
            <a:headEnd/>
            <a:tailEnd/>
          </a:ln>
          <a:effectLst/>
        </p:spPr>
        <p:txBody>
          <a:bodyPr/>
          <a:lstStyle/>
          <a:p>
            <a:endParaRPr lang="en-US" dirty="0"/>
          </a:p>
        </p:txBody>
      </p:sp>
      <p:sp>
        <p:nvSpPr>
          <p:cNvPr id="32787" name="Line 35"/>
          <p:cNvSpPr>
            <a:spLocks noChangeShapeType="1"/>
          </p:cNvSpPr>
          <p:nvPr/>
        </p:nvSpPr>
        <p:spPr bwMode="auto">
          <a:xfrm>
            <a:off x="3276600" y="914400"/>
            <a:ext cx="0" cy="228600"/>
          </a:xfrm>
          <a:prstGeom prst="line">
            <a:avLst/>
          </a:prstGeom>
          <a:noFill/>
          <a:ln w="9525">
            <a:solidFill>
              <a:schemeClr val="tx1"/>
            </a:solidFill>
            <a:round/>
            <a:headEnd/>
            <a:tailEnd/>
          </a:ln>
          <a:effectLst/>
        </p:spPr>
        <p:txBody>
          <a:bodyPr/>
          <a:lstStyle/>
          <a:p>
            <a:endParaRPr lang="en-US" dirty="0"/>
          </a:p>
        </p:txBody>
      </p:sp>
      <p:sp>
        <p:nvSpPr>
          <p:cNvPr id="32791" name="Text Box 39"/>
          <p:cNvSpPr txBox="1">
            <a:spLocks noChangeArrowheads="1"/>
          </p:cNvSpPr>
          <p:nvPr/>
        </p:nvSpPr>
        <p:spPr bwMode="auto">
          <a:xfrm>
            <a:off x="990600" y="0"/>
            <a:ext cx="7696200" cy="584775"/>
          </a:xfrm>
          <a:prstGeom prst="rect">
            <a:avLst/>
          </a:prstGeom>
          <a:noFill/>
          <a:ln w="9525">
            <a:noFill/>
            <a:miter lim="800000"/>
            <a:headEnd/>
            <a:tailEnd/>
          </a:ln>
          <a:effectLst/>
        </p:spPr>
        <p:txBody>
          <a:bodyPr wrap="square">
            <a:spAutoFit/>
          </a:bodyPr>
          <a:lstStyle/>
          <a:p>
            <a:pPr algn="ctr">
              <a:spcBef>
                <a:spcPct val="50000"/>
              </a:spcBef>
            </a:pPr>
            <a:r>
              <a:rPr lang="en-US" b="1" dirty="0" smtClean="0">
                <a:solidFill>
                  <a:srgbClr val="FFC000"/>
                </a:solidFill>
              </a:rPr>
              <a:t> </a:t>
            </a:r>
            <a:r>
              <a:rPr lang="en-US" b="1" dirty="0" smtClean="0">
                <a:latin typeface="+mj-lt"/>
              </a:rPr>
              <a:t>EA Timeline:  A best </a:t>
            </a:r>
            <a:r>
              <a:rPr lang="en-US" b="1" dirty="0">
                <a:latin typeface="+mj-lt"/>
              </a:rPr>
              <a:t>case scenario…</a:t>
            </a:r>
          </a:p>
        </p:txBody>
      </p:sp>
      <p:sp>
        <p:nvSpPr>
          <p:cNvPr id="25" name="Line 35"/>
          <p:cNvSpPr>
            <a:spLocks noChangeShapeType="1"/>
          </p:cNvSpPr>
          <p:nvPr/>
        </p:nvSpPr>
        <p:spPr bwMode="auto">
          <a:xfrm flipH="1">
            <a:off x="1676400" y="914400"/>
            <a:ext cx="0" cy="228600"/>
          </a:xfrm>
          <a:prstGeom prst="line">
            <a:avLst/>
          </a:prstGeom>
          <a:noFill/>
          <a:ln w="9525">
            <a:solidFill>
              <a:schemeClr val="tx1"/>
            </a:solidFill>
            <a:round/>
            <a:headEnd/>
            <a:tailEnd/>
          </a:ln>
          <a:effectLst/>
        </p:spPr>
        <p:txBody>
          <a:bodyPr/>
          <a:lstStyle/>
          <a:p>
            <a:endParaRPr lang="en-US" dirty="0"/>
          </a:p>
        </p:txBody>
      </p:sp>
      <p:sp>
        <p:nvSpPr>
          <p:cNvPr id="26" name="Line 35"/>
          <p:cNvSpPr>
            <a:spLocks noChangeShapeType="1"/>
          </p:cNvSpPr>
          <p:nvPr/>
        </p:nvSpPr>
        <p:spPr bwMode="auto">
          <a:xfrm flipH="1">
            <a:off x="2514600" y="914400"/>
            <a:ext cx="0" cy="228600"/>
          </a:xfrm>
          <a:prstGeom prst="line">
            <a:avLst/>
          </a:prstGeom>
          <a:noFill/>
          <a:ln w="9525">
            <a:solidFill>
              <a:schemeClr val="tx1"/>
            </a:solidFill>
            <a:round/>
            <a:headEnd/>
            <a:tailEnd/>
          </a:ln>
          <a:effectLst/>
        </p:spPr>
        <p:txBody>
          <a:bodyPr/>
          <a:lstStyle/>
          <a:p>
            <a:endParaRPr lang="en-US" dirty="0"/>
          </a:p>
        </p:txBody>
      </p:sp>
      <p:sp>
        <p:nvSpPr>
          <p:cNvPr id="27" name="Line 35"/>
          <p:cNvSpPr>
            <a:spLocks noChangeShapeType="1"/>
          </p:cNvSpPr>
          <p:nvPr/>
        </p:nvSpPr>
        <p:spPr bwMode="auto">
          <a:xfrm flipH="1">
            <a:off x="914400" y="914400"/>
            <a:ext cx="0" cy="228600"/>
          </a:xfrm>
          <a:prstGeom prst="line">
            <a:avLst/>
          </a:prstGeom>
          <a:noFill/>
          <a:ln w="9525">
            <a:solidFill>
              <a:schemeClr val="tx1"/>
            </a:solidFill>
            <a:round/>
            <a:headEnd/>
            <a:tailEnd/>
          </a:ln>
          <a:effectLst/>
        </p:spPr>
        <p:txBody>
          <a:bodyPr/>
          <a:lstStyle/>
          <a:p>
            <a:endParaRPr lang="en-US" dirty="0"/>
          </a:p>
        </p:txBody>
      </p:sp>
      <p:sp>
        <p:nvSpPr>
          <p:cNvPr id="28" name="Line 35"/>
          <p:cNvSpPr>
            <a:spLocks noChangeShapeType="1"/>
          </p:cNvSpPr>
          <p:nvPr/>
        </p:nvSpPr>
        <p:spPr bwMode="auto">
          <a:xfrm>
            <a:off x="4800600" y="914400"/>
            <a:ext cx="0" cy="228600"/>
          </a:xfrm>
          <a:prstGeom prst="line">
            <a:avLst/>
          </a:prstGeom>
          <a:noFill/>
          <a:ln w="9525">
            <a:solidFill>
              <a:schemeClr val="tx1"/>
            </a:solidFill>
            <a:round/>
            <a:headEnd/>
            <a:tailEnd/>
          </a:ln>
          <a:effectLst/>
        </p:spPr>
        <p:txBody>
          <a:bodyPr/>
          <a:lstStyle/>
          <a:p>
            <a:endParaRPr lang="en-US" dirty="0"/>
          </a:p>
        </p:txBody>
      </p:sp>
      <p:sp>
        <p:nvSpPr>
          <p:cNvPr id="29" name="Line 35"/>
          <p:cNvSpPr>
            <a:spLocks noChangeShapeType="1"/>
          </p:cNvSpPr>
          <p:nvPr/>
        </p:nvSpPr>
        <p:spPr bwMode="auto">
          <a:xfrm>
            <a:off x="3962400" y="914400"/>
            <a:ext cx="0" cy="228600"/>
          </a:xfrm>
          <a:prstGeom prst="line">
            <a:avLst/>
          </a:prstGeom>
          <a:noFill/>
          <a:ln w="9525">
            <a:solidFill>
              <a:schemeClr val="tx1"/>
            </a:solidFill>
            <a:round/>
            <a:headEnd/>
            <a:tailEnd/>
          </a:ln>
          <a:effectLst/>
        </p:spPr>
        <p:txBody>
          <a:bodyPr/>
          <a:lstStyle/>
          <a:p>
            <a:endParaRPr lang="en-US" dirty="0"/>
          </a:p>
        </p:txBody>
      </p:sp>
      <p:sp>
        <p:nvSpPr>
          <p:cNvPr id="30" name="Line 35"/>
          <p:cNvSpPr>
            <a:spLocks noChangeShapeType="1"/>
          </p:cNvSpPr>
          <p:nvPr/>
        </p:nvSpPr>
        <p:spPr bwMode="auto">
          <a:xfrm>
            <a:off x="5638800" y="914400"/>
            <a:ext cx="0" cy="228600"/>
          </a:xfrm>
          <a:prstGeom prst="line">
            <a:avLst/>
          </a:prstGeom>
          <a:noFill/>
          <a:ln w="9525">
            <a:solidFill>
              <a:schemeClr val="tx1"/>
            </a:solidFill>
            <a:round/>
            <a:headEnd/>
            <a:tailEnd/>
          </a:ln>
          <a:effectLst/>
        </p:spPr>
        <p:txBody>
          <a:bodyPr/>
          <a:lstStyle/>
          <a:p>
            <a:endParaRPr lang="en-US" dirty="0"/>
          </a:p>
        </p:txBody>
      </p:sp>
      <p:sp>
        <p:nvSpPr>
          <p:cNvPr id="31" name="Line 34"/>
          <p:cNvSpPr>
            <a:spLocks noChangeShapeType="1"/>
          </p:cNvSpPr>
          <p:nvPr/>
        </p:nvSpPr>
        <p:spPr bwMode="auto">
          <a:xfrm>
            <a:off x="7848600" y="914400"/>
            <a:ext cx="0" cy="228600"/>
          </a:xfrm>
          <a:prstGeom prst="line">
            <a:avLst/>
          </a:prstGeom>
          <a:noFill/>
          <a:ln w="9525">
            <a:solidFill>
              <a:schemeClr val="tx1"/>
            </a:solidFill>
            <a:round/>
            <a:headEnd/>
            <a:tailEnd/>
          </a:ln>
          <a:effectLst/>
        </p:spPr>
        <p:txBody>
          <a:bodyPr/>
          <a:lstStyle/>
          <a:p>
            <a:endParaRPr lang="en-US" dirty="0"/>
          </a:p>
        </p:txBody>
      </p:sp>
      <p:sp>
        <p:nvSpPr>
          <p:cNvPr id="32" name="Line 34"/>
          <p:cNvSpPr>
            <a:spLocks noChangeShapeType="1"/>
          </p:cNvSpPr>
          <p:nvPr/>
        </p:nvSpPr>
        <p:spPr bwMode="auto">
          <a:xfrm>
            <a:off x="7086600" y="914400"/>
            <a:ext cx="0" cy="228600"/>
          </a:xfrm>
          <a:prstGeom prst="line">
            <a:avLst/>
          </a:prstGeom>
          <a:noFill/>
          <a:ln w="9525">
            <a:solidFill>
              <a:schemeClr val="tx1"/>
            </a:solidFill>
            <a:round/>
            <a:headEnd/>
            <a:tailEnd/>
          </a:ln>
          <a:effectLst/>
        </p:spPr>
        <p:txBody>
          <a:bodyPr/>
          <a:lstStyle/>
          <a:p>
            <a:endParaRPr lang="en-US" dirty="0"/>
          </a:p>
        </p:txBody>
      </p:sp>
      <p:sp>
        <p:nvSpPr>
          <p:cNvPr id="33" name="Line 34"/>
          <p:cNvSpPr>
            <a:spLocks noChangeShapeType="1"/>
          </p:cNvSpPr>
          <p:nvPr/>
        </p:nvSpPr>
        <p:spPr bwMode="auto">
          <a:xfrm>
            <a:off x="8534400" y="914400"/>
            <a:ext cx="0" cy="228600"/>
          </a:xfrm>
          <a:prstGeom prst="line">
            <a:avLst/>
          </a:prstGeom>
          <a:noFill/>
          <a:ln w="9525">
            <a:solidFill>
              <a:schemeClr val="tx1"/>
            </a:solidFill>
            <a:round/>
            <a:headEnd/>
            <a:tailEnd/>
          </a:ln>
          <a:effectLst/>
        </p:spPr>
        <p:txBody>
          <a:bodyPr/>
          <a:lstStyle/>
          <a:p>
            <a:endParaRPr lang="en-US" dirty="0"/>
          </a:p>
        </p:txBody>
      </p:sp>
      <p:sp>
        <p:nvSpPr>
          <p:cNvPr id="34" name="TextBox 33"/>
          <p:cNvSpPr txBox="1"/>
          <p:nvPr/>
        </p:nvSpPr>
        <p:spPr>
          <a:xfrm>
            <a:off x="304800" y="762000"/>
            <a:ext cx="685800" cy="369332"/>
          </a:xfrm>
          <a:prstGeom prst="rect">
            <a:avLst/>
          </a:prstGeom>
          <a:noFill/>
        </p:spPr>
        <p:txBody>
          <a:bodyPr wrap="square" rtlCol="0">
            <a:spAutoFit/>
          </a:bodyPr>
          <a:lstStyle/>
          <a:p>
            <a:r>
              <a:rPr lang="en-US" sz="1800" dirty="0" smtClean="0"/>
              <a:t>Jan</a:t>
            </a:r>
            <a:endParaRPr lang="en-US" sz="1800" dirty="0"/>
          </a:p>
        </p:txBody>
      </p:sp>
      <p:sp>
        <p:nvSpPr>
          <p:cNvPr id="35" name="TextBox 34"/>
          <p:cNvSpPr txBox="1"/>
          <p:nvPr/>
        </p:nvSpPr>
        <p:spPr>
          <a:xfrm>
            <a:off x="990600" y="762000"/>
            <a:ext cx="761999" cy="369332"/>
          </a:xfrm>
          <a:prstGeom prst="rect">
            <a:avLst/>
          </a:prstGeom>
          <a:noFill/>
        </p:spPr>
        <p:txBody>
          <a:bodyPr wrap="square" rtlCol="0">
            <a:spAutoFit/>
          </a:bodyPr>
          <a:lstStyle/>
          <a:p>
            <a:r>
              <a:rPr lang="en-US" sz="1800" dirty="0" smtClean="0"/>
              <a:t>Feb</a:t>
            </a:r>
            <a:endParaRPr lang="en-US" sz="1800" dirty="0"/>
          </a:p>
        </p:txBody>
      </p:sp>
      <p:sp>
        <p:nvSpPr>
          <p:cNvPr id="36" name="TextBox 35"/>
          <p:cNvSpPr txBox="1"/>
          <p:nvPr/>
        </p:nvSpPr>
        <p:spPr>
          <a:xfrm>
            <a:off x="1752599" y="762000"/>
            <a:ext cx="609601" cy="369332"/>
          </a:xfrm>
          <a:prstGeom prst="rect">
            <a:avLst/>
          </a:prstGeom>
          <a:noFill/>
        </p:spPr>
        <p:txBody>
          <a:bodyPr wrap="square" rtlCol="0">
            <a:spAutoFit/>
          </a:bodyPr>
          <a:lstStyle/>
          <a:p>
            <a:r>
              <a:rPr lang="en-US" sz="1800" dirty="0" smtClean="0"/>
              <a:t>Mar</a:t>
            </a:r>
            <a:endParaRPr lang="en-US" sz="1800" dirty="0"/>
          </a:p>
        </p:txBody>
      </p:sp>
      <p:sp>
        <p:nvSpPr>
          <p:cNvPr id="38" name="TextBox 37"/>
          <p:cNvSpPr txBox="1"/>
          <p:nvPr/>
        </p:nvSpPr>
        <p:spPr>
          <a:xfrm flipH="1">
            <a:off x="2590800" y="762000"/>
            <a:ext cx="609600" cy="369332"/>
          </a:xfrm>
          <a:prstGeom prst="rect">
            <a:avLst/>
          </a:prstGeom>
          <a:noFill/>
        </p:spPr>
        <p:txBody>
          <a:bodyPr wrap="square" rtlCol="0">
            <a:spAutoFit/>
          </a:bodyPr>
          <a:lstStyle/>
          <a:p>
            <a:r>
              <a:rPr lang="en-US" sz="1800" dirty="0" smtClean="0"/>
              <a:t>Apr</a:t>
            </a:r>
            <a:endParaRPr lang="en-US" sz="1800" dirty="0"/>
          </a:p>
        </p:txBody>
      </p:sp>
      <p:sp>
        <p:nvSpPr>
          <p:cNvPr id="39" name="TextBox 38"/>
          <p:cNvSpPr txBox="1"/>
          <p:nvPr/>
        </p:nvSpPr>
        <p:spPr>
          <a:xfrm flipH="1">
            <a:off x="3276600" y="762000"/>
            <a:ext cx="685800" cy="369332"/>
          </a:xfrm>
          <a:prstGeom prst="rect">
            <a:avLst/>
          </a:prstGeom>
          <a:noFill/>
        </p:spPr>
        <p:txBody>
          <a:bodyPr wrap="square" rtlCol="0">
            <a:spAutoFit/>
          </a:bodyPr>
          <a:lstStyle/>
          <a:p>
            <a:r>
              <a:rPr lang="en-US" sz="1800" dirty="0" smtClean="0"/>
              <a:t>May</a:t>
            </a:r>
            <a:endParaRPr lang="en-US" sz="1800" dirty="0"/>
          </a:p>
        </p:txBody>
      </p:sp>
      <p:sp>
        <p:nvSpPr>
          <p:cNvPr id="40" name="TextBox 39"/>
          <p:cNvSpPr txBox="1"/>
          <p:nvPr/>
        </p:nvSpPr>
        <p:spPr>
          <a:xfrm>
            <a:off x="4114800" y="762000"/>
            <a:ext cx="609600" cy="381000"/>
          </a:xfrm>
          <a:prstGeom prst="rect">
            <a:avLst/>
          </a:prstGeom>
          <a:noFill/>
        </p:spPr>
        <p:txBody>
          <a:bodyPr wrap="square" rtlCol="0">
            <a:spAutoFit/>
          </a:bodyPr>
          <a:lstStyle/>
          <a:p>
            <a:r>
              <a:rPr lang="en-US" sz="1800" dirty="0" smtClean="0"/>
              <a:t>Jun</a:t>
            </a:r>
            <a:endParaRPr lang="en-US" sz="1800" dirty="0"/>
          </a:p>
        </p:txBody>
      </p:sp>
      <p:sp>
        <p:nvSpPr>
          <p:cNvPr id="41" name="TextBox 40"/>
          <p:cNvSpPr txBox="1"/>
          <p:nvPr/>
        </p:nvSpPr>
        <p:spPr>
          <a:xfrm>
            <a:off x="4876800" y="762000"/>
            <a:ext cx="685800" cy="369332"/>
          </a:xfrm>
          <a:prstGeom prst="rect">
            <a:avLst/>
          </a:prstGeom>
          <a:noFill/>
        </p:spPr>
        <p:txBody>
          <a:bodyPr wrap="square" rtlCol="0">
            <a:spAutoFit/>
          </a:bodyPr>
          <a:lstStyle/>
          <a:p>
            <a:r>
              <a:rPr lang="en-US" sz="1800" dirty="0" smtClean="0"/>
              <a:t>Jul</a:t>
            </a:r>
            <a:endParaRPr lang="en-US" sz="1800" dirty="0"/>
          </a:p>
        </p:txBody>
      </p:sp>
      <p:sp>
        <p:nvSpPr>
          <p:cNvPr id="42" name="TextBox 41"/>
          <p:cNvSpPr txBox="1"/>
          <p:nvPr/>
        </p:nvSpPr>
        <p:spPr>
          <a:xfrm>
            <a:off x="5715000" y="762000"/>
            <a:ext cx="609600" cy="369332"/>
          </a:xfrm>
          <a:prstGeom prst="rect">
            <a:avLst/>
          </a:prstGeom>
          <a:noFill/>
        </p:spPr>
        <p:txBody>
          <a:bodyPr wrap="square" rtlCol="0">
            <a:spAutoFit/>
          </a:bodyPr>
          <a:lstStyle/>
          <a:p>
            <a:r>
              <a:rPr lang="en-US" sz="1800" dirty="0" smtClean="0"/>
              <a:t>Aug</a:t>
            </a:r>
            <a:endParaRPr lang="en-US" sz="1800" dirty="0"/>
          </a:p>
        </p:txBody>
      </p:sp>
      <p:sp>
        <p:nvSpPr>
          <p:cNvPr id="43" name="TextBox 42"/>
          <p:cNvSpPr txBox="1"/>
          <p:nvPr/>
        </p:nvSpPr>
        <p:spPr>
          <a:xfrm>
            <a:off x="6477000" y="762000"/>
            <a:ext cx="609600" cy="369332"/>
          </a:xfrm>
          <a:prstGeom prst="rect">
            <a:avLst/>
          </a:prstGeom>
          <a:noFill/>
        </p:spPr>
        <p:txBody>
          <a:bodyPr wrap="square" rtlCol="0">
            <a:spAutoFit/>
          </a:bodyPr>
          <a:lstStyle/>
          <a:p>
            <a:r>
              <a:rPr lang="en-US" sz="1800" dirty="0" smtClean="0"/>
              <a:t>Sep</a:t>
            </a:r>
            <a:endParaRPr lang="en-US" sz="1800" dirty="0"/>
          </a:p>
        </p:txBody>
      </p:sp>
      <p:sp>
        <p:nvSpPr>
          <p:cNvPr id="44" name="TextBox 43"/>
          <p:cNvSpPr txBox="1"/>
          <p:nvPr/>
        </p:nvSpPr>
        <p:spPr>
          <a:xfrm>
            <a:off x="7162800" y="762000"/>
            <a:ext cx="685800" cy="369332"/>
          </a:xfrm>
          <a:prstGeom prst="rect">
            <a:avLst/>
          </a:prstGeom>
          <a:noFill/>
        </p:spPr>
        <p:txBody>
          <a:bodyPr wrap="square" rtlCol="0">
            <a:spAutoFit/>
          </a:bodyPr>
          <a:lstStyle/>
          <a:p>
            <a:r>
              <a:rPr lang="en-US" sz="1800" dirty="0" smtClean="0"/>
              <a:t>Oct</a:t>
            </a:r>
            <a:endParaRPr lang="en-US" sz="1800" dirty="0"/>
          </a:p>
        </p:txBody>
      </p:sp>
      <p:sp>
        <p:nvSpPr>
          <p:cNvPr id="45" name="TextBox 44"/>
          <p:cNvSpPr txBox="1"/>
          <p:nvPr/>
        </p:nvSpPr>
        <p:spPr>
          <a:xfrm>
            <a:off x="8534400" y="762000"/>
            <a:ext cx="609600" cy="369332"/>
          </a:xfrm>
          <a:prstGeom prst="rect">
            <a:avLst/>
          </a:prstGeom>
          <a:noFill/>
        </p:spPr>
        <p:txBody>
          <a:bodyPr wrap="square" rtlCol="0">
            <a:spAutoFit/>
          </a:bodyPr>
          <a:lstStyle/>
          <a:p>
            <a:r>
              <a:rPr lang="en-US" sz="1800" dirty="0" smtClean="0"/>
              <a:t>Dec</a:t>
            </a:r>
            <a:endParaRPr lang="en-US" sz="1800" dirty="0"/>
          </a:p>
        </p:txBody>
      </p:sp>
      <p:sp>
        <p:nvSpPr>
          <p:cNvPr id="46" name="TextBox 45"/>
          <p:cNvSpPr txBox="1"/>
          <p:nvPr/>
        </p:nvSpPr>
        <p:spPr>
          <a:xfrm>
            <a:off x="7924800" y="762000"/>
            <a:ext cx="609600" cy="369332"/>
          </a:xfrm>
          <a:prstGeom prst="rect">
            <a:avLst/>
          </a:prstGeom>
          <a:noFill/>
        </p:spPr>
        <p:txBody>
          <a:bodyPr wrap="square" rtlCol="0">
            <a:spAutoFit/>
          </a:bodyPr>
          <a:lstStyle/>
          <a:p>
            <a:r>
              <a:rPr lang="en-US" sz="1800" dirty="0" smtClean="0"/>
              <a:t>Nov</a:t>
            </a:r>
            <a:endParaRPr lang="en-US" sz="1800" dirty="0"/>
          </a:p>
        </p:txBody>
      </p:sp>
      <p:sp>
        <p:nvSpPr>
          <p:cNvPr id="47" name="Rectangle 27"/>
          <p:cNvSpPr>
            <a:spLocks noChangeArrowheads="1"/>
          </p:cNvSpPr>
          <p:nvPr/>
        </p:nvSpPr>
        <p:spPr bwMode="auto">
          <a:xfrm>
            <a:off x="2819400" y="4953000"/>
            <a:ext cx="1143000" cy="304800"/>
          </a:xfrm>
          <a:prstGeom prst="rect">
            <a:avLst/>
          </a:prstGeom>
          <a:solidFill>
            <a:srgbClr val="00B0F0"/>
          </a:solidFill>
          <a:ln w="9525">
            <a:solidFill>
              <a:schemeClr val="tx1"/>
            </a:solidFill>
            <a:miter lim="800000"/>
            <a:headEnd/>
            <a:tailEnd/>
          </a:ln>
          <a:effectLst/>
        </p:spPr>
        <p:txBody>
          <a:bodyPr wrap="none" anchor="ctr"/>
          <a:lstStyle/>
          <a:p>
            <a:endParaRPr lang="en-US" dirty="0"/>
          </a:p>
        </p:txBody>
      </p:sp>
      <p:sp>
        <p:nvSpPr>
          <p:cNvPr id="48" name="Rectangle 47"/>
          <p:cNvSpPr/>
          <p:nvPr/>
        </p:nvSpPr>
        <p:spPr>
          <a:xfrm>
            <a:off x="2895600" y="4572000"/>
            <a:ext cx="3276600" cy="707886"/>
          </a:xfrm>
          <a:prstGeom prst="rect">
            <a:avLst/>
          </a:prstGeom>
        </p:spPr>
        <p:txBody>
          <a:bodyPr wrap="square">
            <a:spAutoFit/>
          </a:bodyPr>
          <a:lstStyle/>
          <a:p>
            <a:r>
              <a:rPr lang="en-US" sz="1800" dirty="0" smtClean="0"/>
              <a:t>Public Comment Period</a:t>
            </a:r>
            <a:r>
              <a:rPr lang="en-US" sz="1800" b="1" dirty="0" smtClean="0"/>
              <a:t>:</a:t>
            </a:r>
            <a:r>
              <a:rPr lang="en-US" sz="2000" b="1" dirty="0" smtClean="0"/>
              <a:t> </a:t>
            </a:r>
          </a:p>
          <a:p>
            <a:r>
              <a:rPr lang="en-US" sz="2000" b="1" dirty="0" smtClean="0">
                <a:solidFill>
                  <a:schemeClr val="bg2">
                    <a:lumMod val="20000"/>
                    <a:lumOff val="80000"/>
                  </a:schemeClr>
                </a:solidFill>
              </a:rPr>
              <a:t>	   4 weeks </a:t>
            </a:r>
            <a:endParaRPr lang="en-US" sz="2000" b="1" i="1" dirty="0">
              <a:solidFill>
                <a:schemeClr val="bg2">
                  <a:lumMod val="20000"/>
                  <a:lumOff val="80000"/>
                </a:schemeClr>
              </a:solidFill>
            </a:endParaRPr>
          </a:p>
        </p:txBody>
      </p:sp>
      <p:sp>
        <p:nvSpPr>
          <p:cNvPr id="49" name="TextBox 48"/>
          <p:cNvSpPr txBox="1"/>
          <p:nvPr/>
        </p:nvSpPr>
        <p:spPr>
          <a:xfrm>
            <a:off x="3733800" y="5334000"/>
            <a:ext cx="4724400" cy="646331"/>
          </a:xfrm>
          <a:prstGeom prst="rect">
            <a:avLst/>
          </a:prstGeom>
          <a:noFill/>
        </p:spPr>
        <p:txBody>
          <a:bodyPr wrap="square" rtlCol="0">
            <a:spAutoFit/>
          </a:bodyPr>
          <a:lstStyle/>
          <a:p>
            <a:r>
              <a:rPr lang="en-US" sz="1800" dirty="0" smtClean="0"/>
              <a:t>Respond, Revise EA , Release Final, FONSI</a:t>
            </a:r>
            <a:endParaRPr lang="en-US" sz="1800" b="1" dirty="0" smtClean="0"/>
          </a:p>
          <a:p>
            <a:r>
              <a:rPr lang="en-US" sz="1800" b="1" dirty="0" smtClean="0">
                <a:solidFill>
                  <a:schemeClr val="bg2">
                    <a:lumMod val="20000"/>
                    <a:lumOff val="80000"/>
                  </a:schemeClr>
                </a:solidFill>
              </a:rPr>
              <a:t>	                  8 weeks </a:t>
            </a:r>
            <a:endParaRPr lang="en-US" sz="1800" b="1" i="1" dirty="0">
              <a:solidFill>
                <a:schemeClr val="bg2">
                  <a:lumMod val="20000"/>
                  <a:lumOff val="80000"/>
                </a:schemeClr>
              </a:solidFill>
            </a:endParaRPr>
          </a:p>
        </p:txBody>
      </p:sp>
      <p:sp>
        <p:nvSpPr>
          <p:cNvPr id="50" name="Rectangle 27"/>
          <p:cNvSpPr>
            <a:spLocks noChangeArrowheads="1"/>
          </p:cNvSpPr>
          <p:nvPr/>
        </p:nvSpPr>
        <p:spPr bwMode="auto">
          <a:xfrm>
            <a:off x="1219200" y="1219200"/>
            <a:ext cx="7772400" cy="228600"/>
          </a:xfrm>
          <a:prstGeom prst="rect">
            <a:avLst/>
          </a:prstGeom>
          <a:solidFill>
            <a:srgbClr val="92D050"/>
          </a:solidFill>
          <a:ln w="9525">
            <a:solidFill>
              <a:schemeClr val="tx1"/>
            </a:solidFill>
            <a:miter lim="800000"/>
            <a:headEnd/>
            <a:tailEnd/>
          </a:ln>
          <a:effectLst/>
        </p:spPr>
        <p:txBody>
          <a:bodyPr wrap="none" anchor="ctr"/>
          <a:lstStyle/>
          <a:p>
            <a:endParaRPr lang="en-US" dirty="0"/>
          </a:p>
        </p:txBody>
      </p:sp>
      <p:sp>
        <p:nvSpPr>
          <p:cNvPr id="51" name="Rectangle 27"/>
          <p:cNvSpPr>
            <a:spLocks noChangeArrowheads="1"/>
          </p:cNvSpPr>
          <p:nvPr/>
        </p:nvSpPr>
        <p:spPr bwMode="auto">
          <a:xfrm>
            <a:off x="3962400" y="5715000"/>
            <a:ext cx="1828800" cy="228600"/>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52" name="Rectangle 27"/>
          <p:cNvSpPr>
            <a:spLocks noChangeArrowheads="1"/>
          </p:cNvSpPr>
          <p:nvPr/>
        </p:nvSpPr>
        <p:spPr bwMode="auto">
          <a:xfrm>
            <a:off x="5791200" y="6172200"/>
            <a:ext cx="609600" cy="228600"/>
          </a:xfrm>
          <a:prstGeom prst="rect">
            <a:avLst/>
          </a:prstGeom>
          <a:solidFill>
            <a:srgbClr val="FFFF00"/>
          </a:solidFill>
          <a:ln w="9525">
            <a:solidFill>
              <a:schemeClr val="tx1"/>
            </a:solidFill>
            <a:miter lim="800000"/>
            <a:headEnd/>
            <a:tailEnd/>
          </a:ln>
          <a:effectLst/>
        </p:spPr>
        <p:txBody>
          <a:bodyPr wrap="none" anchor="ctr"/>
          <a:lstStyle/>
          <a:p>
            <a:endParaRPr lang="en-US" dirty="0">
              <a:solidFill>
                <a:srgbClr val="FF0000"/>
              </a:solidFill>
            </a:endParaRPr>
          </a:p>
        </p:txBody>
      </p:sp>
      <p:sp>
        <p:nvSpPr>
          <p:cNvPr id="53" name="Rectangle 27"/>
          <p:cNvSpPr>
            <a:spLocks noChangeArrowheads="1"/>
          </p:cNvSpPr>
          <p:nvPr/>
        </p:nvSpPr>
        <p:spPr bwMode="auto">
          <a:xfrm>
            <a:off x="6553200" y="6553200"/>
            <a:ext cx="1295400" cy="304800"/>
          </a:xfrm>
          <a:prstGeom prst="rect">
            <a:avLst/>
          </a:prstGeom>
          <a:solidFill>
            <a:srgbClr val="FFC000"/>
          </a:solidFill>
          <a:ln w="9525">
            <a:solidFill>
              <a:schemeClr val="tx1"/>
            </a:solidFill>
            <a:miter lim="800000"/>
            <a:headEnd/>
            <a:tailEnd/>
          </a:ln>
          <a:effectLst/>
        </p:spPr>
        <p:txBody>
          <a:bodyPr wrap="none" anchor="ctr"/>
          <a:lstStyle/>
          <a:p>
            <a:endParaRPr lang="en-US" dirty="0"/>
          </a:p>
        </p:txBody>
      </p:sp>
      <p:sp>
        <p:nvSpPr>
          <p:cNvPr id="54" name="TextBox 53"/>
          <p:cNvSpPr txBox="1"/>
          <p:nvPr/>
        </p:nvSpPr>
        <p:spPr>
          <a:xfrm>
            <a:off x="4114800" y="6096000"/>
            <a:ext cx="2165931" cy="369332"/>
          </a:xfrm>
          <a:prstGeom prst="rect">
            <a:avLst/>
          </a:prstGeom>
          <a:noFill/>
        </p:spPr>
        <p:txBody>
          <a:bodyPr wrap="square" rtlCol="0">
            <a:spAutoFit/>
          </a:bodyPr>
          <a:lstStyle/>
          <a:p>
            <a:r>
              <a:rPr lang="en-US" sz="1800" dirty="0" smtClean="0">
                <a:solidFill>
                  <a:srgbClr val="FFFF00"/>
                </a:solidFill>
              </a:rPr>
              <a:t>Waiting period</a:t>
            </a:r>
            <a:endParaRPr lang="en-US" sz="1800" dirty="0">
              <a:solidFill>
                <a:srgbClr val="FFFF00"/>
              </a:solidFill>
            </a:endParaRPr>
          </a:p>
        </p:txBody>
      </p:sp>
      <p:sp>
        <p:nvSpPr>
          <p:cNvPr id="55" name="TextBox 54"/>
          <p:cNvSpPr txBox="1"/>
          <p:nvPr/>
        </p:nvSpPr>
        <p:spPr>
          <a:xfrm>
            <a:off x="4724400" y="6476998"/>
            <a:ext cx="1828800" cy="381001"/>
          </a:xfrm>
          <a:prstGeom prst="rect">
            <a:avLst/>
          </a:prstGeom>
          <a:noFill/>
        </p:spPr>
        <p:txBody>
          <a:bodyPr wrap="square" rtlCol="0">
            <a:spAutoFit/>
          </a:bodyPr>
          <a:lstStyle/>
          <a:p>
            <a:r>
              <a:rPr lang="en-US" sz="1800" dirty="0" smtClean="0">
                <a:solidFill>
                  <a:srgbClr val="FFC000"/>
                </a:solidFill>
              </a:rPr>
              <a:t>Purchases, plan</a:t>
            </a:r>
            <a:endParaRPr lang="en-US" sz="1800" dirty="0">
              <a:solidFill>
                <a:srgbClr val="FFC000"/>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lstStyle/>
          <a:p>
            <a:pPr algn="ctr"/>
            <a:r>
              <a:rPr lang="en-US" dirty="0" smtClean="0">
                <a:solidFill>
                  <a:schemeClr val="tx1"/>
                </a:solidFill>
              </a:rPr>
              <a:t>USFWS Action Components</a:t>
            </a:r>
            <a:endParaRPr lang="en-US" dirty="0">
              <a:solidFill>
                <a:schemeClr val="tx1"/>
              </a:solidFill>
            </a:endParaRPr>
          </a:p>
        </p:txBody>
      </p:sp>
      <p:sp>
        <p:nvSpPr>
          <p:cNvPr id="3" name="Content Placeholder 2"/>
          <p:cNvSpPr>
            <a:spLocks noGrp="1"/>
          </p:cNvSpPr>
          <p:nvPr>
            <p:ph idx="1"/>
          </p:nvPr>
        </p:nvSpPr>
        <p:spPr>
          <a:xfrm>
            <a:off x="457200" y="1752600"/>
            <a:ext cx="8229600" cy="4876800"/>
          </a:xfrm>
        </p:spPr>
        <p:txBody>
          <a:bodyPr>
            <a:normAutofit fontScale="92500" lnSpcReduction="10000"/>
          </a:bodyPr>
          <a:lstStyle/>
          <a:p>
            <a:r>
              <a:rPr lang="en-US" sz="2800" dirty="0" smtClean="0">
                <a:latin typeface="Calibri" pitchFamily="34" charset="0"/>
                <a:cs typeface="Calibri" pitchFamily="34" charset="0"/>
              </a:rPr>
              <a:t>Review EA, Alternatives &amp; Impact Analysis</a:t>
            </a:r>
          </a:p>
          <a:p>
            <a:r>
              <a:rPr lang="en-US" sz="2800" dirty="0" smtClean="0">
                <a:latin typeface="Calibri" pitchFamily="34" charset="0"/>
                <a:cs typeface="Calibri" pitchFamily="34" charset="0"/>
              </a:rPr>
              <a:t>Develop the Hazing, Capture &amp; Mitigation Plans</a:t>
            </a:r>
          </a:p>
          <a:p>
            <a:r>
              <a:rPr lang="en-US" sz="2800" dirty="0" smtClean="0">
                <a:latin typeface="Calibri" pitchFamily="34" charset="0"/>
                <a:cs typeface="Calibri" pitchFamily="34" charset="0"/>
              </a:rPr>
              <a:t>Review Admin Draft; Complete Public Draft and Review </a:t>
            </a:r>
          </a:p>
          <a:p>
            <a:r>
              <a:rPr lang="en-US" sz="2800" dirty="0" smtClean="0">
                <a:latin typeface="Calibri" pitchFamily="34" charset="0"/>
                <a:cs typeface="Calibri" pitchFamily="34" charset="0"/>
              </a:rPr>
              <a:t>Respond to public comments and complete Final EA</a:t>
            </a:r>
          </a:p>
          <a:p>
            <a:r>
              <a:rPr lang="en-US" sz="2800" dirty="0" smtClean="0">
                <a:latin typeface="Calibri" pitchFamily="34" charset="0"/>
                <a:cs typeface="Calibri" pitchFamily="34" charset="0"/>
              </a:rPr>
              <a:t>Develop &amp; Implement Communications Plan</a:t>
            </a:r>
          </a:p>
          <a:p>
            <a:r>
              <a:rPr lang="en-US" sz="2800" dirty="0" smtClean="0">
                <a:latin typeface="Calibri" pitchFamily="34" charset="0"/>
                <a:cs typeface="Calibri" pitchFamily="34" charset="0"/>
              </a:rPr>
              <a:t>Hold public meetings; respond to public comments</a:t>
            </a:r>
          </a:p>
          <a:p>
            <a:r>
              <a:rPr lang="en-US" sz="2800" dirty="0" smtClean="0">
                <a:latin typeface="Calibri" pitchFamily="34" charset="0"/>
                <a:cs typeface="Calibri" pitchFamily="34" charset="0"/>
              </a:rPr>
              <a:t>Draft and release the FONSI (if EA)</a:t>
            </a:r>
          </a:p>
          <a:p>
            <a:r>
              <a:rPr lang="en-US" sz="2800" dirty="0" smtClean="0">
                <a:latin typeface="Calibri" pitchFamily="34" charset="0"/>
                <a:cs typeface="Calibri" pitchFamily="34" charset="0"/>
              </a:rPr>
              <a:t>Secure permits  &amp; other compliance (e.g. ESA Section 7)</a:t>
            </a:r>
          </a:p>
          <a:p>
            <a:r>
              <a:rPr lang="en-US" sz="2800" dirty="0" smtClean="0">
                <a:latin typeface="Calibri" pitchFamily="34" charset="0"/>
                <a:cs typeface="Calibri" pitchFamily="34" charset="0"/>
              </a:rPr>
              <a:t>Assist in coordinating logistics of the operation</a:t>
            </a:r>
          </a:p>
          <a:p>
            <a:r>
              <a:rPr lang="en-US" sz="2800" dirty="0" smtClean="0">
                <a:latin typeface="Calibri" pitchFamily="34" charset="0"/>
                <a:cs typeface="Calibri" pitchFamily="34" charset="0"/>
              </a:rPr>
              <a:t>Review &amp; Implement Commensal Rodent Plan</a:t>
            </a:r>
          </a:p>
          <a:p>
            <a:r>
              <a:rPr lang="en-US" sz="2800" dirty="0" smtClean="0">
                <a:latin typeface="Calibri" pitchFamily="34" charset="0"/>
                <a:cs typeface="Calibri" pitchFamily="34" charset="0"/>
              </a:rPr>
              <a:t>Conduct additional baseline surveys (inverts, plants)</a:t>
            </a:r>
          </a:p>
          <a:p>
            <a:endParaRPr lang="en-US"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762000"/>
            <a:ext cx="8229600" cy="762000"/>
          </a:xfrm>
        </p:spPr>
        <p:txBody>
          <a:bodyPr>
            <a:normAutofit fontScale="90000"/>
          </a:bodyPr>
          <a:lstStyle/>
          <a:p>
            <a:pPr algn="ctr" eaLnBrk="1" hangingPunct="1"/>
            <a:r>
              <a:rPr lang="en-US" dirty="0" smtClean="0">
                <a:solidFill>
                  <a:schemeClr val="tx1"/>
                </a:solidFill>
              </a:rPr>
              <a:t>Other Env. Compliance Needs:</a:t>
            </a:r>
          </a:p>
        </p:txBody>
      </p:sp>
      <p:sp>
        <p:nvSpPr>
          <p:cNvPr id="33795" name="Rectangle 3"/>
          <p:cNvSpPr>
            <a:spLocks noGrp="1" noChangeArrowheads="1"/>
          </p:cNvSpPr>
          <p:nvPr>
            <p:ph idx="1"/>
          </p:nvPr>
        </p:nvSpPr>
        <p:spPr>
          <a:xfrm>
            <a:off x="457200" y="1524000"/>
            <a:ext cx="8229600" cy="5105400"/>
          </a:xfrm>
        </p:spPr>
        <p:txBody>
          <a:bodyPr>
            <a:noAutofit/>
          </a:bodyPr>
          <a:lstStyle/>
          <a:p>
            <a:pPr>
              <a:lnSpc>
                <a:spcPct val="150000"/>
              </a:lnSpc>
            </a:pPr>
            <a:r>
              <a:rPr lang="en-US" sz="2400" dirty="0" smtClean="0"/>
              <a:t>Marine Mammal Protection Act (MMPA) - IHA</a:t>
            </a:r>
          </a:p>
          <a:p>
            <a:pPr>
              <a:lnSpc>
                <a:spcPct val="150000"/>
              </a:lnSpc>
            </a:pPr>
            <a:r>
              <a:rPr lang="en-US" sz="2400" dirty="0" smtClean="0"/>
              <a:t>Clean Water Act (CWA)  - NPDES for Aerial Applications</a:t>
            </a:r>
          </a:p>
          <a:p>
            <a:pPr>
              <a:lnSpc>
                <a:spcPct val="150000"/>
              </a:lnSpc>
            </a:pPr>
            <a:r>
              <a:rPr lang="en-US" sz="2400" dirty="0" smtClean="0"/>
              <a:t>Wilderness Act (WA) – Minimum Requirements</a:t>
            </a:r>
          </a:p>
          <a:p>
            <a:pPr>
              <a:lnSpc>
                <a:spcPct val="150000"/>
              </a:lnSpc>
            </a:pPr>
            <a:r>
              <a:rPr lang="en-US" sz="2400" dirty="0" smtClean="0"/>
              <a:t>Migratory Bird Treaty Act (MBTA) – Special Purpose</a:t>
            </a:r>
          </a:p>
          <a:p>
            <a:pPr>
              <a:lnSpc>
                <a:spcPct val="150000"/>
              </a:lnSpc>
            </a:pPr>
            <a:r>
              <a:rPr lang="en-US" sz="2400" dirty="0" smtClean="0"/>
              <a:t>Endangered Species Act (ESA) – Section 7</a:t>
            </a:r>
          </a:p>
          <a:p>
            <a:pPr>
              <a:lnSpc>
                <a:spcPct val="150000"/>
              </a:lnSpc>
            </a:pPr>
            <a:r>
              <a:rPr lang="en-US" sz="2400" dirty="0" smtClean="0"/>
              <a:t>National Historic Preservation Act (NHPA) – Section 106</a:t>
            </a:r>
          </a:p>
          <a:p>
            <a:pPr eaLnBrk="1" hangingPunct="1">
              <a:lnSpc>
                <a:spcPct val="150000"/>
              </a:lnSpc>
            </a:pPr>
            <a:r>
              <a:rPr lang="en-US" sz="2400" dirty="0" smtClean="0"/>
              <a:t>Coastal Zone Management Act (CZMA) - Consistency</a:t>
            </a:r>
          </a:p>
          <a:p>
            <a:pPr eaLnBrk="1" hangingPunct="1">
              <a:lnSpc>
                <a:spcPct val="150000"/>
              </a:lnSpc>
            </a:pPr>
            <a:r>
              <a:rPr lang="en-US" sz="2400" dirty="0" smtClean="0"/>
              <a:t>Federal Insecticide Fungicide and Rodenticide Act (FIFRA)</a:t>
            </a:r>
          </a:p>
          <a:p>
            <a:pPr eaLnBrk="1" hangingPunct="1">
              <a:lnSpc>
                <a:spcPct val="150000"/>
              </a:lnSpc>
            </a:pPr>
            <a:endParaRPr lang="en-US" sz="2400"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a:bodyPr>
          <a:lstStyle/>
          <a:p>
            <a:pPr algn="ctr"/>
            <a:r>
              <a:rPr lang="en-US" dirty="0" smtClean="0">
                <a:solidFill>
                  <a:schemeClr val="tx1"/>
                </a:solidFill>
              </a:rPr>
              <a:t>Other Compliance Needs </a:t>
            </a:r>
            <a:r>
              <a:rPr lang="en-US" sz="4400" i="1" dirty="0" smtClean="0">
                <a:solidFill>
                  <a:schemeClr val="tx1"/>
                </a:solidFill>
              </a:rPr>
              <a:t>(Cont.)</a:t>
            </a:r>
            <a:endParaRPr lang="en-US" sz="4400" i="1" dirty="0">
              <a:solidFill>
                <a:schemeClr val="tx1"/>
              </a:solidFill>
            </a:endParaRPr>
          </a:p>
        </p:txBody>
      </p:sp>
      <p:sp>
        <p:nvSpPr>
          <p:cNvPr id="3" name="Content Placeholder 2"/>
          <p:cNvSpPr>
            <a:spLocks noGrp="1"/>
          </p:cNvSpPr>
          <p:nvPr>
            <p:ph idx="1"/>
          </p:nvPr>
        </p:nvSpPr>
        <p:spPr>
          <a:xfrm>
            <a:off x="457200" y="1676400"/>
            <a:ext cx="8229600" cy="4876800"/>
          </a:xfrm>
        </p:spPr>
        <p:txBody>
          <a:bodyPr>
            <a:normAutofit/>
          </a:bodyPr>
          <a:lstStyle/>
          <a:p>
            <a:r>
              <a:rPr lang="en-US" dirty="0" smtClean="0">
                <a:latin typeface="Calibri" pitchFamily="34" charset="0"/>
                <a:cs typeface="Calibri" pitchFamily="34" charset="0"/>
              </a:rPr>
              <a:t>California DPR: </a:t>
            </a:r>
          </a:p>
          <a:p>
            <a:pPr lvl="1"/>
            <a:r>
              <a:rPr lang="en-US" sz="2600" dirty="0" smtClean="0">
                <a:latin typeface="Calibri" pitchFamily="34" charset="0"/>
                <a:cs typeface="Calibri" pitchFamily="34" charset="0"/>
              </a:rPr>
              <a:t>Bait Registration Needed?  Or Federal EPA enough?</a:t>
            </a:r>
          </a:p>
          <a:p>
            <a:pPr lvl="1"/>
            <a:r>
              <a:rPr lang="en-US" sz="2600" dirty="0" smtClean="0">
                <a:latin typeface="Calibri" pitchFamily="34" charset="0"/>
                <a:cs typeface="Calibri" pitchFamily="34" charset="0"/>
              </a:rPr>
              <a:t>State Aerial Pesticide use and application</a:t>
            </a:r>
          </a:p>
          <a:p>
            <a:pPr lvl="1"/>
            <a:r>
              <a:rPr lang="en-US" sz="2600" dirty="0" smtClean="0">
                <a:latin typeface="Calibri" pitchFamily="34" charset="0"/>
                <a:cs typeface="Calibri" pitchFamily="34" charset="0"/>
              </a:rPr>
              <a:t>State pesticide applicator’s license</a:t>
            </a:r>
            <a:endParaRPr lang="en-US" dirty="0" smtClean="0">
              <a:latin typeface="Calibri" pitchFamily="34" charset="0"/>
              <a:cs typeface="Calibri" pitchFamily="34" charset="0"/>
            </a:endParaRPr>
          </a:p>
          <a:p>
            <a:r>
              <a:rPr lang="en-US" dirty="0" smtClean="0">
                <a:latin typeface="Calibri" pitchFamily="34" charset="0"/>
                <a:cs typeface="Calibri" pitchFamily="34" charset="0"/>
              </a:rPr>
              <a:t>USFWS &amp; CDFG collection permits: bird capture/hold</a:t>
            </a:r>
          </a:p>
          <a:p>
            <a:r>
              <a:rPr lang="en-US" dirty="0" smtClean="0">
                <a:latin typeface="Calibri" pitchFamily="34" charset="0"/>
                <a:cs typeface="Calibri" pitchFamily="34" charset="0"/>
              </a:rPr>
              <a:t>CDFG Special Closure for Boats</a:t>
            </a:r>
          </a:p>
          <a:p>
            <a:r>
              <a:rPr lang="en-US" dirty="0" smtClean="0">
                <a:latin typeface="Calibri" pitchFamily="34" charset="0"/>
                <a:cs typeface="Calibri" pitchFamily="34" charset="0"/>
              </a:rPr>
              <a:t>Gulf of Farallones NMS over-flight permit</a:t>
            </a:r>
          </a:p>
          <a:p>
            <a:r>
              <a:rPr lang="en-US" dirty="0" smtClean="0">
                <a:latin typeface="Calibri" pitchFamily="34" charset="0"/>
                <a:cs typeface="Calibri" pitchFamily="34" charset="0"/>
              </a:rPr>
              <a:t>AMD: Federal boat and aviation certifications</a:t>
            </a:r>
          </a:p>
          <a:p>
            <a:pPr>
              <a:lnSpc>
                <a:spcPct val="90000"/>
              </a:lnSpc>
            </a:pPr>
            <a:r>
              <a:rPr lang="en-US" dirty="0" smtClean="0">
                <a:latin typeface="Calibri" pitchFamily="34" charset="0"/>
                <a:cs typeface="Calibri" pitchFamily="34" charset="0"/>
              </a:rPr>
              <a:t>PUP: Pesticide Use Permit (for USFWS by USFWS)</a:t>
            </a:r>
          </a:p>
          <a:p>
            <a:pPr>
              <a:lnSpc>
                <a:spcPct val="90000"/>
              </a:lnSpc>
            </a:pPr>
            <a:r>
              <a:rPr lang="en-US" dirty="0" smtClean="0">
                <a:latin typeface="Calibri" pitchFamily="34" charset="0"/>
                <a:cs typeface="Calibri" pitchFamily="34" charset="0"/>
              </a:rPr>
              <a:t>National Marine Sanctuaries Act - Managers  permit</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a:xfrm>
            <a:off x="457200" y="762000"/>
            <a:ext cx="8229600" cy="1143000"/>
          </a:xfrm>
        </p:spPr>
        <p:txBody>
          <a:bodyPr/>
          <a:lstStyle/>
          <a:p>
            <a:pPr algn="ctr" eaLnBrk="1" hangingPunct="1"/>
            <a:r>
              <a:rPr lang="en-US" dirty="0" smtClean="0">
                <a:solidFill>
                  <a:schemeClr val="tx1"/>
                </a:solidFill>
              </a:rPr>
              <a:t>Socio-political Concerns</a:t>
            </a:r>
          </a:p>
        </p:txBody>
      </p:sp>
      <p:sp>
        <p:nvSpPr>
          <p:cNvPr id="39939" name="Rectangle 3"/>
          <p:cNvSpPr>
            <a:spLocks noGrp="1" noChangeArrowheads="1"/>
          </p:cNvSpPr>
          <p:nvPr>
            <p:ph idx="1"/>
          </p:nvPr>
        </p:nvSpPr>
        <p:spPr>
          <a:xfrm>
            <a:off x="1066800" y="2133600"/>
            <a:ext cx="8229600" cy="4389120"/>
          </a:xfrm>
        </p:spPr>
        <p:txBody>
          <a:bodyPr/>
          <a:lstStyle/>
          <a:p>
            <a:pPr eaLnBrk="1" hangingPunct="1"/>
            <a:r>
              <a:rPr lang="en-US" b="1" dirty="0" smtClean="0"/>
              <a:t>Communication Plan &amp; Public outreach</a:t>
            </a:r>
          </a:p>
          <a:p>
            <a:pPr eaLnBrk="1" hangingPunct="1"/>
            <a:endParaRPr lang="en-US" b="1" dirty="0" smtClean="0"/>
          </a:p>
          <a:p>
            <a:pPr lvl="1" eaLnBrk="1" hangingPunct="1"/>
            <a:r>
              <a:rPr lang="en-US" dirty="0" smtClean="0"/>
              <a:t>Education on conservation need: </a:t>
            </a:r>
            <a:r>
              <a:rPr lang="en-US" b="1" dirty="0" smtClean="0"/>
              <a:t>fact sheets</a:t>
            </a:r>
          </a:p>
          <a:p>
            <a:pPr lvl="1" eaLnBrk="1" hangingPunct="1"/>
            <a:r>
              <a:rPr lang="en-US" dirty="0" smtClean="0"/>
              <a:t>Support from major environmental orgs.</a:t>
            </a:r>
          </a:p>
          <a:p>
            <a:pPr lvl="1" eaLnBrk="1" hangingPunct="1"/>
            <a:r>
              <a:rPr lang="en-US" dirty="0" smtClean="0"/>
              <a:t>Meet with activist groups who may oppose</a:t>
            </a:r>
          </a:p>
          <a:p>
            <a:pPr lvl="1" eaLnBrk="1" hangingPunct="1"/>
            <a:r>
              <a:rPr lang="en-US" dirty="0" smtClean="0"/>
              <a:t>Media outreach: transparency</a:t>
            </a:r>
          </a:p>
          <a:p>
            <a:pPr lvl="1" eaLnBrk="1" hangingPunct="1"/>
            <a:r>
              <a:rPr lang="en-US" dirty="0" smtClean="0"/>
              <a:t>Web-site development &amp; site links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93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93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93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93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9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09600"/>
            <a:ext cx="6934200" cy="1143000"/>
          </a:xfrm>
        </p:spPr>
        <p:txBody>
          <a:bodyPr/>
          <a:lstStyle/>
          <a:p>
            <a:r>
              <a:rPr lang="en-US" dirty="0" smtClean="0">
                <a:solidFill>
                  <a:schemeClr val="tx1"/>
                </a:solidFill>
              </a:rPr>
              <a:t>Discussion:    EA or EIS?</a:t>
            </a:r>
            <a:endParaRPr lang="en-US" dirty="0">
              <a:solidFill>
                <a:schemeClr val="tx1"/>
              </a:solidFill>
            </a:endParaRPr>
          </a:p>
        </p:txBody>
      </p:sp>
      <p:sp>
        <p:nvSpPr>
          <p:cNvPr id="3" name="Content Placeholder 2"/>
          <p:cNvSpPr>
            <a:spLocks noGrp="1"/>
          </p:cNvSpPr>
          <p:nvPr>
            <p:ph idx="1"/>
          </p:nvPr>
        </p:nvSpPr>
        <p:spPr>
          <a:xfrm>
            <a:off x="1066800" y="2057400"/>
            <a:ext cx="8229600" cy="4572000"/>
          </a:xfrm>
        </p:spPr>
        <p:txBody>
          <a:bodyPr>
            <a:normAutofit/>
          </a:bodyPr>
          <a:lstStyle/>
          <a:p>
            <a:r>
              <a:rPr lang="en-US" sz="3200" dirty="0" smtClean="0"/>
              <a:t>Controversial project/methods?</a:t>
            </a:r>
          </a:p>
          <a:p>
            <a:r>
              <a:rPr lang="en-US" sz="3200" dirty="0" smtClean="0"/>
              <a:t>Risk of delay/injunction with EA</a:t>
            </a:r>
          </a:p>
          <a:p>
            <a:r>
              <a:rPr lang="en-US" sz="3200" dirty="0" smtClean="0"/>
              <a:t>Potential for significant impacts</a:t>
            </a:r>
          </a:p>
          <a:p>
            <a:r>
              <a:rPr lang="en-US" sz="3200" dirty="0" smtClean="0"/>
              <a:t>Potential of gulls dying on coast</a:t>
            </a:r>
          </a:p>
          <a:p>
            <a:r>
              <a:rPr lang="en-US" sz="3200" dirty="0" smtClean="0"/>
              <a:t>2011 EA timeline highly impacted</a:t>
            </a:r>
          </a:p>
          <a:p>
            <a:r>
              <a:rPr lang="en-US" sz="3200" dirty="0" smtClean="0"/>
              <a:t>Time for adequate planning/review</a:t>
            </a:r>
          </a:p>
          <a:p>
            <a:r>
              <a:rPr lang="en-US" sz="3200" dirty="0" smtClean="0"/>
              <a:t>EIS policy for pesticide use (BLM)</a:t>
            </a:r>
          </a:p>
          <a:p>
            <a:pPr>
              <a:buNone/>
            </a:pPr>
            <a:endParaRPr lang="en-US" sz="32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lstStyle/>
          <a:p>
            <a:pPr algn="ctr"/>
            <a:r>
              <a:rPr lang="en-US" dirty="0" smtClean="0">
                <a:solidFill>
                  <a:schemeClr val="tx1"/>
                </a:solidFill>
              </a:rPr>
              <a:t>Input and Decision on Alt. C</a:t>
            </a:r>
            <a:endParaRPr lang="en-US" dirty="0">
              <a:solidFill>
                <a:schemeClr val="tx1"/>
              </a:solidFill>
            </a:endParaRPr>
          </a:p>
        </p:txBody>
      </p:sp>
      <p:sp>
        <p:nvSpPr>
          <p:cNvPr id="5" name="Text Placeholder 3"/>
          <p:cNvSpPr txBox="1">
            <a:spLocks/>
          </p:cNvSpPr>
          <p:nvPr/>
        </p:nvSpPr>
        <p:spPr>
          <a:xfrm>
            <a:off x="609600" y="2362200"/>
            <a:ext cx="8077200" cy="3429000"/>
          </a:xfrm>
          <a:prstGeom prst="rect">
            <a:avLst/>
          </a:prstGeom>
        </p:spPr>
        <p:txBody>
          <a:bodyPr vert="horz">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q"/>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  Either Expand Bait Station</a:t>
            </a:r>
            <a:r>
              <a:rPr kumimoji="0" lang="en-US" sz="3600" b="0" i="0" u="none" strike="noStrike" kern="1200" cap="none" spc="0" normalizeH="0" noProof="0" dirty="0" smtClean="0">
                <a:ln>
                  <a:noFill/>
                </a:ln>
                <a:solidFill>
                  <a:schemeClr val="tx1"/>
                </a:solidFill>
                <a:effectLst/>
                <a:uLnTx/>
                <a:uFillTx/>
                <a:latin typeface="+mn-lt"/>
                <a:ea typeface="+mn-ea"/>
                <a:cs typeface="+mn-cs"/>
              </a:rPr>
              <a:t> Coverage to make it an</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lang="en-US" sz="3600" dirty="0" smtClean="0">
                <a:latin typeface="+mn-lt"/>
              </a:rPr>
              <a:t>	</a:t>
            </a:r>
            <a:r>
              <a:rPr kumimoji="0" lang="en-US" sz="3600" b="0" i="0" u="none" strike="noStrike" kern="1200" cap="none" spc="0" normalizeH="0" noProof="0" dirty="0" smtClean="0">
                <a:ln>
                  <a:noFill/>
                </a:ln>
                <a:solidFill>
                  <a:schemeClr val="tx1"/>
                </a:solidFill>
                <a:effectLst/>
                <a:uLnTx/>
                <a:uFillTx/>
                <a:latin typeface="+mn-lt"/>
                <a:ea typeface="+mn-ea"/>
                <a:cs typeface="+mn-cs"/>
              </a:rPr>
              <a:t>   alternative with some likelihood of success, or</a:t>
            </a:r>
            <a:endParaRPr lang="en-US" sz="3600" dirty="0" smtClean="0">
              <a:latin typeface="+mn-lt"/>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q"/>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  Remove it from</a:t>
            </a:r>
            <a:r>
              <a:rPr kumimoji="0" lang="en-US" sz="3600" b="0" i="0" u="none" strike="noStrike" kern="1200" cap="none" spc="0" normalizeH="0" noProof="0" dirty="0" smtClean="0">
                <a:ln>
                  <a:noFill/>
                </a:ln>
                <a:solidFill>
                  <a:schemeClr val="tx1"/>
                </a:solidFill>
                <a:effectLst/>
                <a:uLnTx/>
                <a:uFillTx/>
                <a:latin typeface="+mn-lt"/>
                <a:ea typeface="+mn-ea"/>
                <a:cs typeface="+mn-cs"/>
              </a:rPr>
              <a:t> Alternatives Section </a:t>
            </a:r>
            <a:r>
              <a:rPr kumimoji="0" lang="en-US" sz="3600" b="0" i="0" u="none" strike="noStrike" kern="1200" cap="none" spc="0" normalizeH="0" baseline="0" noProof="0" dirty="0" smtClean="0">
                <a:ln>
                  <a:noFill/>
                </a:ln>
                <a:solidFill>
                  <a:schemeClr val="tx1"/>
                </a:solidFill>
                <a:effectLst/>
                <a:uLnTx/>
                <a:uFillTx/>
                <a:latin typeface="+mn-lt"/>
                <a:ea typeface="+mn-ea"/>
                <a:cs typeface="+mn-cs"/>
              </a:rPr>
              <a:t>and put it in 	Considered and Dismissed </a:t>
            </a:r>
            <a:r>
              <a:rPr lang="en-US" sz="3600" noProof="0" dirty="0" smtClean="0">
                <a:latin typeface="+mn-lt"/>
              </a:rPr>
              <a:t>S</a:t>
            </a:r>
            <a:r>
              <a:rPr kumimoji="0" lang="en-US" sz="3600" b="0" i="0" u="none" strike="noStrike" kern="1200" cap="none" spc="0" normalizeH="0" baseline="0" noProof="0" dirty="0" smtClean="0">
                <a:ln>
                  <a:noFill/>
                </a:ln>
                <a:solidFill>
                  <a:schemeClr val="tx1"/>
                </a:solidFill>
                <a:effectLst/>
                <a:uLnTx/>
                <a:uFillTx/>
                <a:latin typeface="+mn-lt"/>
                <a:ea typeface="+mn-ea"/>
                <a:cs typeface="+mn-cs"/>
              </a:rPr>
              <a:t>ection</a:t>
            </a:r>
            <a:endParaRPr kumimoji="0" lang="en-US" sz="3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t.B.BaitStation.jpg"/>
          <p:cNvPicPr>
            <a:picLocks noChangeAspect="1"/>
          </p:cNvPicPr>
          <p:nvPr/>
        </p:nvPicPr>
        <p:blipFill>
          <a:blip r:embed="rId3" cstate="screen"/>
          <a:stretch>
            <a:fillRect/>
          </a:stretch>
        </p:blipFill>
        <p:spPr>
          <a:xfrm>
            <a:off x="0" y="0"/>
            <a:ext cx="9296400" cy="6858000"/>
          </a:xfrm>
          <a:prstGeom prst="rect">
            <a:avLst/>
          </a:prstGeom>
        </p:spPr>
      </p:pic>
      <p:sp>
        <p:nvSpPr>
          <p:cNvPr id="3" name="TextBox 2"/>
          <p:cNvSpPr txBox="1"/>
          <p:nvPr/>
        </p:nvSpPr>
        <p:spPr>
          <a:xfrm>
            <a:off x="6629400" y="228600"/>
            <a:ext cx="2362200" cy="584775"/>
          </a:xfrm>
          <a:prstGeom prst="rect">
            <a:avLst/>
          </a:prstGeom>
          <a:noFill/>
        </p:spPr>
        <p:txBody>
          <a:bodyPr wrap="square" rtlCol="0">
            <a:spAutoFit/>
          </a:bodyPr>
          <a:lstStyle/>
          <a:p>
            <a:r>
              <a:rPr lang="en-US" dirty="0" smtClean="0">
                <a:latin typeface="+mj-lt"/>
              </a:rPr>
              <a:t>Alternative C</a:t>
            </a:r>
            <a:endParaRPr lang="en-US" dirty="0">
              <a:latin typeface="+mj-lt"/>
            </a:endParaRPr>
          </a:p>
        </p:txBody>
      </p:sp>
      <p:sp>
        <p:nvSpPr>
          <p:cNvPr id="4" name="TextBox 3"/>
          <p:cNvSpPr txBox="1"/>
          <p:nvPr/>
        </p:nvSpPr>
        <p:spPr>
          <a:xfrm>
            <a:off x="2133600" y="5562600"/>
            <a:ext cx="6096000" cy="584775"/>
          </a:xfrm>
          <a:prstGeom prst="rect">
            <a:avLst/>
          </a:prstGeom>
          <a:noFill/>
        </p:spPr>
        <p:txBody>
          <a:bodyPr wrap="square" rtlCol="0">
            <a:spAutoFit/>
          </a:bodyPr>
          <a:lstStyle/>
          <a:p>
            <a:r>
              <a:rPr lang="en-US" dirty="0" smtClean="0">
                <a:latin typeface="+mn-lt"/>
              </a:rPr>
              <a:t>Bait Station as Primary Method</a:t>
            </a:r>
            <a:endParaRPr lang="en-US" dirty="0">
              <a:latin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normAutofit/>
          </a:bodyPr>
          <a:lstStyle/>
          <a:p>
            <a:pPr algn="ctr"/>
            <a:r>
              <a:rPr lang="en-US" sz="5400" b="1" dirty="0" smtClean="0">
                <a:solidFill>
                  <a:schemeClr val="tx1"/>
                </a:solidFill>
                <a:cs typeface="Arial" pitchFamily="34" charset="0"/>
              </a:rPr>
              <a:t>Human Occupation</a:t>
            </a:r>
          </a:p>
        </p:txBody>
      </p:sp>
      <p:sp>
        <p:nvSpPr>
          <p:cNvPr id="8195" name="Content Placeholder 2"/>
          <p:cNvSpPr>
            <a:spLocks noGrp="1"/>
          </p:cNvSpPr>
          <p:nvPr>
            <p:ph idx="1"/>
          </p:nvPr>
        </p:nvSpPr>
        <p:spPr>
          <a:xfrm>
            <a:off x="457200" y="1828800"/>
            <a:ext cx="8229600" cy="4389120"/>
          </a:xfrm>
        </p:spPr>
        <p:txBody>
          <a:bodyPr/>
          <a:lstStyle/>
          <a:p>
            <a:pPr>
              <a:lnSpc>
                <a:spcPct val="150000"/>
              </a:lnSpc>
            </a:pPr>
            <a:r>
              <a:rPr lang="en-US" sz="2600" dirty="0" smtClean="0">
                <a:cs typeface="Arial" pitchFamily="34" charset="0"/>
              </a:rPr>
              <a:t>Early 19</a:t>
            </a:r>
            <a:r>
              <a:rPr lang="en-US" sz="2600" baseline="30000" dirty="0" smtClean="0">
                <a:cs typeface="Arial" pitchFamily="34" charset="0"/>
              </a:rPr>
              <a:t>th</a:t>
            </a:r>
            <a:r>
              <a:rPr lang="en-US" sz="2600" dirty="0" smtClean="0">
                <a:cs typeface="Arial" pitchFamily="34" charset="0"/>
              </a:rPr>
              <a:t> century: Seal hunters</a:t>
            </a:r>
          </a:p>
          <a:p>
            <a:r>
              <a:rPr lang="en-US" sz="2600" dirty="0" smtClean="0">
                <a:cs typeface="Arial" pitchFamily="34" charset="0"/>
              </a:rPr>
              <a:t>Mid to late 19</a:t>
            </a:r>
            <a:r>
              <a:rPr lang="en-US" sz="2600" baseline="30000" dirty="0" smtClean="0">
                <a:cs typeface="Arial" pitchFamily="34" charset="0"/>
              </a:rPr>
              <a:t>th</a:t>
            </a:r>
            <a:r>
              <a:rPr lang="en-US" sz="2600" dirty="0" smtClean="0">
                <a:cs typeface="Arial" pitchFamily="34" charset="0"/>
              </a:rPr>
              <a:t> century: Commercial egg collection for 				San Francisco markets</a:t>
            </a:r>
          </a:p>
          <a:p>
            <a:pPr>
              <a:lnSpc>
                <a:spcPct val="150000"/>
              </a:lnSpc>
            </a:pPr>
            <a:r>
              <a:rPr lang="en-US" sz="2600" dirty="0" smtClean="0">
                <a:cs typeface="Arial" pitchFamily="34" charset="0"/>
              </a:rPr>
              <a:t>WWII: U.S. Naval installation</a:t>
            </a:r>
          </a:p>
          <a:p>
            <a:pPr>
              <a:lnSpc>
                <a:spcPct val="150000"/>
              </a:lnSpc>
            </a:pPr>
            <a:r>
              <a:rPr lang="en-US" sz="2600" dirty="0" smtClean="0">
                <a:cs typeface="Arial" pitchFamily="34" charset="0"/>
              </a:rPr>
              <a:t>~1860 – 1969: Lighthouse keepers</a:t>
            </a:r>
          </a:p>
          <a:p>
            <a:pPr>
              <a:lnSpc>
                <a:spcPct val="150000"/>
              </a:lnSpc>
            </a:pPr>
            <a:r>
              <a:rPr lang="en-US" sz="2600" dirty="0" smtClean="0">
                <a:cs typeface="Arial" pitchFamily="34" charset="0"/>
              </a:rPr>
              <a:t>1969: South Farallones added to Farallon NWR</a:t>
            </a:r>
          </a:p>
          <a:p>
            <a:pPr lvl="1">
              <a:lnSpc>
                <a:spcPct val="150000"/>
              </a:lnSpc>
            </a:pPr>
            <a:r>
              <a:rPr lang="en-US" sz="2400" dirty="0" smtClean="0">
                <a:cs typeface="Arial" pitchFamily="34" charset="0"/>
              </a:rPr>
              <a:t>Permanent research &amp; monitoring station began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42" name="AutoShape 74"/>
          <p:cNvCxnSpPr>
            <a:cxnSpLocks noChangeShapeType="1"/>
            <a:stCxn id="10253" idx="4"/>
            <a:endCxn id="10252" idx="1"/>
          </p:cNvCxnSpPr>
          <p:nvPr/>
        </p:nvCxnSpPr>
        <p:spPr bwMode="auto">
          <a:xfrm rot="16200000" flipH="1">
            <a:off x="4478734" y="4197747"/>
            <a:ext cx="1708150" cy="1678781"/>
          </a:xfrm>
          <a:prstGeom prst="straightConnector1">
            <a:avLst/>
          </a:prstGeom>
          <a:noFill/>
          <a:ln w="127000">
            <a:solidFill>
              <a:schemeClr val="tx1"/>
            </a:solidFill>
            <a:round/>
            <a:headEnd/>
            <a:tailEnd type="triangle" w="med" len="med"/>
          </a:ln>
          <a:effectLst/>
        </p:spPr>
      </p:cxnSp>
      <p:cxnSp>
        <p:nvCxnSpPr>
          <p:cNvPr id="10243" name="AutoShape 75"/>
          <p:cNvCxnSpPr>
            <a:cxnSpLocks noChangeShapeType="1"/>
            <a:stCxn id="10253" idx="4"/>
            <a:endCxn id="10251" idx="3"/>
          </p:cNvCxnSpPr>
          <p:nvPr/>
        </p:nvCxnSpPr>
        <p:spPr bwMode="auto">
          <a:xfrm rot="5400000">
            <a:off x="2949179" y="4270773"/>
            <a:ext cx="1631950" cy="1456531"/>
          </a:xfrm>
          <a:prstGeom prst="straightConnector1">
            <a:avLst/>
          </a:prstGeom>
          <a:noFill/>
          <a:ln w="127000">
            <a:solidFill>
              <a:schemeClr val="tx1"/>
            </a:solidFill>
            <a:round/>
            <a:headEnd/>
            <a:tailEnd type="triangle" w="med" len="med"/>
          </a:ln>
          <a:effectLst/>
        </p:spPr>
      </p:cxnSp>
      <p:cxnSp>
        <p:nvCxnSpPr>
          <p:cNvPr id="10244" name="AutoShape 76"/>
          <p:cNvCxnSpPr>
            <a:cxnSpLocks noChangeShapeType="1"/>
            <a:stCxn id="10253" idx="3"/>
            <a:endCxn id="10250" idx="1"/>
          </p:cNvCxnSpPr>
          <p:nvPr/>
        </p:nvCxnSpPr>
        <p:spPr bwMode="auto">
          <a:xfrm rot="5400000" flipH="1" flipV="1">
            <a:off x="5363776" y="2669079"/>
            <a:ext cx="576157" cy="2412289"/>
          </a:xfrm>
          <a:prstGeom prst="straightConnector1">
            <a:avLst/>
          </a:prstGeom>
          <a:noFill/>
          <a:ln w="127000">
            <a:solidFill>
              <a:schemeClr val="tx1"/>
            </a:solidFill>
            <a:round/>
            <a:headEnd/>
            <a:tailEnd type="triangle" w="med" len="med"/>
          </a:ln>
          <a:effectLst/>
        </p:spPr>
      </p:cxnSp>
      <p:cxnSp>
        <p:nvCxnSpPr>
          <p:cNvPr id="10245" name="AutoShape 77"/>
          <p:cNvCxnSpPr>
            <a:cxnSpLocks noChangeShapeType="1"/>
            <a:stCxn id="10253" idx="3"/>
            <a:endCxn id="10248" idx="2"/>
          </p:cNvCxnSpPr>
          <p:nvPr/>
        </p:nvCxnSpPr>
        <p:spPr bwMode="auto">
          <a:xfrm flipH="1" flipV="1">
            <a:off x="4438650" y="2028825"/>
            <a:ext cx="6350" cy="2135188"/>
          </a:xfrm>
          <a:prstGeom prst="straightConnector1">
            <a:avLst/>
          </a:prstGeom>
          <a:noFill/>
          <a:ln w="127000">
            <a:solidFill>
              <a:schemeClr val="tx1"/>
            </a:solidFill>
            <a:round/>
            <a:headEnd/>
            <a:tailEnd type="triangle" w="med" len="med"/>
          </a:ln>
          <a:effectLst/>
        </p:spPr>
      </p:cxnSp>
      <p:cxnSp>
        <p:nvCxnSpPr>
          <p:cNvPr id="10246" name="AutoShape 78"/>
          <p:cNvCxnSpPr>
            <a:cxnSpLocks noChangeShapeType="1"/>
            <a:stCxn id="10253" idx="3"/>
          </p:cNvCxnSpPr>
          <p:nvPr/>
        </p:nvCxnSpPr>
        <p:spPr bwMode="auto">
          <a:xfrm flipH="1" flipV="1">
            <a:off x="2214562" y="3582988"/>
            <a:ext cx="2230438" cy="581025"/>
          </a:xfrm>
          <a:prstGeom prst="straightConnector1">
            <a:avLst/>
          </a:prstGeom>
          <a:noFill/>
          <a:ln w="127000">
            <a:solidFill>
              <a:schemeClr val="tx1"/>
            </a:solidFill>
            <a:round/>
            <a:headEnd/>
            <a:tailEnd type="triangle" w="med" len="med"/>
          </a:ln>
          <a:effectLst/>
        </p:spPr>
      </p:cxnSp>
      <p:pic>
        <p:nvPicPr>
          <p:cNvPr id="10247" name="Picture 79" descr="Picture4"/>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3276601" y="2438400"/>
            <a:ext cx="3429000" cy="2590800"/>
          </a:xfrm>
          <a:prstGeom prst="rect">
            <a:avLst/>
          </a:prstGeom>
          <a:noFill/>
          <a:ln w="9525">
            <a:noFill/>
            <a:miter lim="800000"/>
            <a:headEnd/>
            <a:tailEnd/>
          </a:ln>
        </p:spPr>
      </p:pic>
      <p:sp>
        <p:nvSpPr>
          <p:cNvPr id="10248" name="AutoShape 65"/>
          <p:cNvSpPr>
            <a:spLocks noChangeArrowheads="1"/>
          </p:cNvSpPr>
          <p:nvPr/>
        </p:nvSpPr>
        <p:spPr bwMode="auto">
          <a:xfrm>
            <a:off x="3459162" y="762000"/>
            <a:ext cx="1957388" cy="1266825"/>
          </a:xfrm>
          <a:prstGeom prst="roundRect">
            <a:avLst>
              <a:gd name="adj" fmla="val 50000"/>
            </a:avLst>
          </a:prstGeom>
          <a:solidFill>
            <a:srgbClr val="FF0000">
              <a:alpha val="50195"/>
            </a:srgbClr>
          </a:solidFill>
          <a:ln w="9525">
            <a:solidFill>
              <a:schemeClr val="tx1"/>
            </a:solidFill>
            <a:round/>
            <a:headEnd/>
            <a:tailEnd/>
          </a:ln>
          <a:effectLst/>
        </p:spPr>
        <p:txBody>
          <a:bodyPr wrap="none" anchor="ctr">
            <a:spAutoFit/>
          </a:bodyPr>
          <a:lstStyle/>
          <a:p>
            <a:pPr algn="ctr"/>
            <a:endParaRPr lang="en-US" sz="1800" b="1" dirty="0"/>
          </a:p>
          <a:p>
            <a:pPr algn="ctr"/>
            <a:r>
              <a:rPr lang="en-US" sz="1800" b="1" dirty="0"/>
              <a:t>Native plants</a:t>
            </a:r>
          </a:p>
          <a:p>
            <a:pPr algn="ctr"/>
            <a:endParaRPr lang="en-US" sz="1800" b="1" dirty="0"/>
          </a:p>
        </p:txBody>
      </p:sp>
      <p:sp>
        <p:nvSpPr>
          <p:cNvPr id="10249" name="AutoShape 68"/>
          <p:cNvSpPr>
            <a:spLocks noChangeArrowheads="1"/>
          </p:cNvSpPr>
          <p:nvPr/>
        </p:nvSpPr>
        <p:spPr bwMode="auto">
          <a:xfrm>
            <a:off x="457200" y="2954338"/>
            <a:ext cx="1757362" cy="1257300"/>
          </a:xfrm>
          <a:prstGeom prst="roundRect">
            <a:avLst>
              <a:gd name="adj" fmla="val 48981"/>
            </a:avLst>
          </a:prstGeom>
          <a:solidFill>
            <a:srgbClr val="FF0000">
              <a:alpha val="50195"/>
            </a:srgbClr>
          </a:solidFill>
          <a:ln w="9525">
            <a:solidFill>
              <a:schemeClr val="tx1"/>
            </a:solidFill>
            <a:round/>
            <a:headEnd/>
            <a:tailEnd/>
          </a:ln>
          <a:effectLst/>
        </p:spPr>
        <p:txBody>
          <a:bodyPr wrap="none" anchor="ctr">
            <a:spAutoFit/>
          </a:bodyPr>
          <a:lstStyle/>
          <a:p>
            <a:pPr algn="ctr"/>
            <a:endParaRPr lang="en-US" sz="1800" b="1" dirty="0"/>
          </a:p>
          <a:p>
            <a:pPr algn="ctr"/>
            <a:r>
              <a:rPr lang="en-US" sz="1800" b="1" dirty="0"/>
              <a:t>Bird chicks</a:t>
            </a:r>
          </a:p>
          <a:p>
            <a:pPr algn="ctr"/>
            <a:endParaRPr lang="en-US" sz="1800" b="1" dirty="0"/>
          </a:p>
        </p:txBody>
      </p:sp>
      <p:sp>
        <p:nvSpPr>
          <p:cNvPr id="10250" name="AutoShape 69"/>
          <p:cNvSpPr>
            <a:spLocks noChangeArrowheads="1"/>
          </p:cNvSpPr>
          <p:nvPr/>
        </p:nvSpPr>
        <p:spPr bwMode="auto">
          <a:xfrm>
            <a:off x="6858000" y="2743200"/>
            <a:ext cx="1905000" cy="1687890"/>
          </a:xfrm>
          <a:prstGeom prst="roundRect">
            <a:avLst>
              <a:gd name="adj" fmla="val 50000"/>
            </a:avLst>
          </a:prstGeom>
          <a:solidFill>
            <a:srgbClr val="FF0000">
              <a:alpha val="50195"/>
            </a:srgbClr>
          </a:solidFill>
          <a:ln w="9525">
            <a:solidFill>
              <a:schemeClr val="tx1"/>
            </a:solidFill>
            <a:round/>
            <a:headEnd/>
            <a:tailEnd/>
          </a:ln>
          <a:effectLst/>
        </p:spPr>
        <p:txBody>
          <a:bodyPr wrap="square" anchor="ctr">
            <a:spAutoFit/>
          </a:bodyPr>
          <a:lstStyle/>
          <a:p>
            <a:pPr algn="ctr"/>
            <a:endParaRPr lang="en-US" sz="1800" b="1" dirty="0"/>
          </a:p>
          <a:p>
            <a:pPr algn="ctr"/>
            <a:r>
              <a:rPr lang="en-US" sz="1800" b="1" dirty="0"/>
              <a:t>Weed dispersal</a:t>
            </a:r>
          </a:p>
          <a:p>
            <a:pPr algn="ctr"/>
            <a:endParaRPr lang="en-US" sz="1800" b="1" dirty="0"/>
          </a:p>
        </p:txBody>
      </p:sp>
      <p:sp>
        <p:nvSpPr>
          <p:cNvPr id="10251" name="AutoShape 70"/>
          <p:cNvSpPr>
            <a:spLocks noChangeArrowheads="1"/>
          </p:cNvSpPr>
          <p:nvPr/>
        </p:nvSpPr>
        <p:spPr bwMode="auto">
          <a:xfrm>
            <a:off x="1447800" y="5181600"/>
            <a:ext cx="1589088" cy="1266825"/>
          </a:xfrm>
          <a:prstGeom prst="roundRect">
            <a:avLst>
              <a:gd name="adj" fmla="val 50000"/>
            </a:avLst>
          </a:prstGeom>
          <a:solidFill>
            <a:srgbClr val="FF0000">
              <a:alpha val="50195"/>
            </a:srgbClr>
          </a:solidFill>
          <a:ln w="9525">
            <a:solidFill>
              <a:schemeClr val="tx1"/>
            </a:solidFill>
            <a:round/>
            <a:headEnd/>
            <a:tailEnd/>
          </a:ln>
          <a:effectLst/>
        </p:spPr>
        <p:txBody>
          <a:bodyPr wrap="none" anchor="ctr">
            <a:spAutoFit/>
          </a:bodyPr>
          <a:lstStyle/>
          <a:p>
            <a:pPr algn="ctr"/>
            <a:endParaRPr lang="en-US" sz="1800" b="1" dirty="0"/>
          </a:p>
          <a:p>
            <a:pPr algn="ctr"/>
            <a:r>
              <a:rPr lang="en-US" sz="1800" b="1" dirty="0"/>
              <a:t>Bird eggs</a:t>
            </a:r>
          </a:p>
          <a:p>
            <a:pPr algn="ctr"/>
            <a:endParaRPr lang="en-US" sz="1800" b="1" dirty="0"/>
          </a:p>
        </p:txBody>
      </p:sp>
      <p:sp>
        <p:nvSpPr>
          <p:cNvPr id="10252" name="AutoShape 71"/>
          <p:cNvSpPr>
            <a:spLocks noChangeArrowheads="1"/>
          </p:cNvSpPr>
          <p:nvPr/>
        </p:nvSpPr>
        <p:spPr bwMode="auto">
          <a:xfrm>
            <a:off x="6172200" y="5257800"/>
            <a:ext cx="1970088" cy="1266825"/>
          </a:xfrm>
          <a:prstGeom prst="roundRect">
            <a:avLst>
              <a:gd name="adj" fmla="val 50000"/>
            </a:avLst>
          </a:prstGeom>
          <a:solidFill>
            <a:srgbClr val="FF0000">
              <a:alpha val="50195"/>
            </a:srgbClr>
          </a:solidFill>
          <a:ln w="9525">
            <a:solidFill>
              <a:schemeClr val="tx1"/>
            </a:solidFill>
            <a:round/>
            <a:headEnd/>
            <a:tailEnd/>
          </a:ln>
          <a:effectLst/>
        </p:spPr>
        <p:txBody>
          <a:bodyPr wrap="none" anchor="ctr">
            <a:spAutoFit/>
          </a:bodyPr>
          <a:lstStyle/>
          <a:p>
            <a:pPr algn="ctr"/>
            <a:endParaRPr lang="en-US" sz="1800" b="1" dirty="0"/>
          </a:p>
          <a:p>
            <a:pPr algn="ctr"/>
            <a:r>
              <a:rPr lang="en-US" sz="1800" b="1" dirty="0"/>
              <a:t>Invertebrates</a:t>
            </a:r>
          </a:p>
          <a:p>
            <a:pPr algn="ctr"/>
            <a:endParaRPr lang="en-US" sz="1800" b="1" dirty="0"/>
          </a:p>
        </p:txBody>
      </p:sp>
      <p:sp>
        <p:nvSpPr>
          <p:cNvPr id="10253" name="Oval 72"/>
          <p:cNvSpPr>
            <a:spLocks noChangeArrowheads="1"/>
          </p:cNvSpPr>
          <p:nvPr/>
        </p:nvSpPr>
        <p:spPr bwMode="auto">
          <a:xfrm>
            <a:off x="4425950" y="4048125"/>
            <a:ext cx="134937" cy="134938"/>
          </a:xfrm>
          <a:prstGeom prst="ellipse">
            <a:avLst/>
          </a:prstGeom>
          <a:noFill/>
          <a:ln w="9525">
            <a:noFill/>
            <a:round/>
            <a:headEnd/>
            <a:tailEnd/>
          </a:ln>
          <a:effectLst/>
        </p:spPr>
        <p:txBody>
          <a:bodyPr wrap="none" anchor="ctr"/>
          <a:lstStyle/>
          <a:p>
            <a:endParaRPr lang="en-US" dirty="0"/>
          </a:p>
        </p:txBody>
      </p:sp>
      <p:sp>
        <p:nvSpPr>
          <p:cNvPr id="19" name="TextBox 18"/>
          <p:cNvSpPr txBox="1"/>
          <p:nvPr/>
        </p:nvSpPr>
        <p:spPr>
          <a:xfrm>
            <a:off x="3124200" y="5943601"/>
            <a:ext cx="381000" cy="584775"/>
          </a:xfrm>
          <a:prstGeom prst="rect">
            <a:avLst/>
          </a:prstGeom>
          <a:noFill/>
        </p:spPr>
        <p:txBody>
          <a:bodyPr wrap="square" rtlCol="0">
            <a:spAutoFit/>
          </a:bodyPr>
          <a:lstStyle/>
          <a:p>
            <a:r>
              <a:rPr lang="en-US" dirty="0" smtClean="0"/>
              <a:t>?</a:t>
            </a:r>
            <a:endParaRPr lang="en-US" dirty="0"/>
          </a:p>
        </p:txBody>
      </p:sp>
      <p:sp>
        <p:nvSpPr>
          <p:cNvPr id="20" name="TextBox 19"/>
          <p:cNvSpPr txBox="1"/>
          <p:nvPr/>
        </p:nvSpPr>
        <p:spPr>
          <a:xfrm flipH="1">
            <a:off x="2209800" y="3886201"/>
            <a:ext cx="381000" cy="584775"/>
          </a:xfrm>
          <a:prstGeom prst="rect">
            <a:avLst/>
          </a:prstGeom>
          <a:noFill/>
        </p:spPr>
        <p:txBody>
          <a:bodyPr wrap="square" rtlCol="0">
            <a:spAutoFit/>
          </a:bodyPr>
          <a:lstStyle/>
          <a:p>
            <a:r>
              <a:rPr lang="en-US" dirty="0" smtClean="0"/>
              <a: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assp"/>
          <p:cNvPicPr>
            <a:picLocks noChangeAspect="1" noChangeArrowheads="1"/>
          </p:cNvPicPr>
          <p:nvPr/>
        </p:nvPicPr>
        <p:blipFill>
          <a:blip r:embed="rId3" cstate="screen"/>
          <a:srcRect/>
          <a:stretch>
            <a:fillRect/>
          </a:stretch>
        </p:blipFill>
        <p:spPr bwMode="auto">
          <a:xfrm>
            <a:off x="457200" y="914400"/>
            <a:ext cx="3505199" cy="2748124"/>
          </a:xfrm>
          <a:prstGeom prst="rect">
            <a:avLst/>
          </a:prstGeom>
          <a:ln>
            <a:noFill/>
          </a:ln>
          <a:effectLst>
            <a:outerShdw blurRad="292100" dist="139700" dir="2700000" algn="tl" rotWithShape="0">
              <a:srgbClr val="333333">
                <a:alpha val="65000"/>
              </a:srgbClr>
            </a:outerShdw>
          </a:effectLst>
        </p:spPr>
      </p:pic>
      <p:sp>
        <p:nvSpPr>
          <p:cNvPr id="11268" name="TextBox 4"/>
          <p:cNvSpPr txBox="1">
            <a:spLocks noChangeArrowheads="1"/>
          </p:cNvSpPr>
          <p:nvPr/>
        </p:nvSpPr>
        <p:spPr bwMode="auto">
          <a:xfrm>
            <a:off x="4816243" y="786825"/>
            <a:ext cx="3260957" cy="584775"/>
          </a:xfrm>
          <a:prstGeom prst="rect">
            <a:avLst/>
          </a:prstGeom>
          <a:noFill/>
          <a:ln w="9525">
            <a:noFill/>
            <a:miter lim="800000"/>
            <a:headEnd/>
            <a:tailEnd/>
          </a:ln>
        </p:spPr>
        <p:txBody>
          <a:bodyPr wrap="none">
            <a:spAutoFit/>
          </a:bodyPr>
          <a:lstStyle/>
          <a:p>
            <a:r>
              <a:rPr lang="en-US" b="1" dirty="0">
                <a:latin typeface="+mj-lt"/>
              </a:rPr>
              <a:t>Ashy Storm-Petrel</a:t>
            </a:r>
          </a:p>
        </p:txBody>
      </p:sp>
      <p:sp>
        <p:nvSpPr>
          <p:cNvPr id="11269" name="TextBox 5"/>
          <p:cNvSpPr txBox="1">
            <a:spLocks noChangeArrowheads="1"/>
          </p:cNvSpPr>
          <p:nvPr/>
        </p:nvSpPr>
        <p:spPr bwMode="auto">
          <a:xfrm>
            <a:off x="4114801" y="1295400"/>
            <a:ext cx="4800600" cy="4893647"/>
          </a:xfrm>
          <a:prstGeom prst="rect">
            <a:avLst/>
          </a:prstGeom>
          <a:noFill/>
          <a:ln w="9525">
            <a:noFill/>
            <a:miter lim="800000"/>
            <a:headEnd/>
            <a:tailEnd/>
          </a:ln>
        </p:spPr>
        <p:txBody>
          <a:bodyPr wrap="square">
            <a:spAutoFit/>
          </a:bodyPr>
          <a:lstStyle/>
          <a:p>
            <a:pPr marL="457200" indent="-457200">
              <a:lnSpc>
                <a:spcPct val="200000"/>
              </a:lnSpc>
              <a:buFont typeface="Arial" charset="0"/>
              <a:buChar char="•"/>
            </a:pPr>
            <a:r>
              <a:rPr lang="en-US" sz="2400" dirty="0">
                <a:latin typeface="+mn-lt"/>
              </a:rPr>
              <a:t>World </a:t>
            </a:r>
            <a:r>
              <a:rPr lang="en-US" sz="2400" dirty="0" smtClean="0">
                <a:latin typeface="+mn-lt"/>
              </a:rPr>
              <a:t>population: </a:t>
            </a:r>
            <a:r>
              <a:rPr lang="en-US" sz="2400" dirty="0">
                <a:latin typeface="+mn-lt"/>
              </a:rPr>
              <a:t>10-15,000</a:t>
            </a:r>
          </a:p>
          <a:p>
            <a:pPr marL="457200" indent="-457200">
              <a:lnSpc>
                <a:spcPct val="150000"/>
              </a:lnSpc>
              <a:buFont typeface="Arial" charset="0"/>
              <a:buChar char="•"/>
            </a:pPr>
            <a:r>
              <a:rPr lang="en-US" sz="2400" dirty="0">
                <a:latin typeface="+mn-lt"/>
              </a:rPr>
              <a:t>~ 50% on Farallon Islands</a:t>
            </a:r>
          </a:p>
          <a:p>
            <a:pPr marL="457200" indent="-457200">
              <a:lnSpc>
                <a:spcPct val="150000"/>
              </a:lnSpc>
              <a:buFont typeface="Arial" charset="0"/>
              <a:buChar char="•"/>
            </a:pPr>
            <a:r>
              <a:rPr lang="en-US" sz="2400" dirty="0">
                <a:latin typeface="+mn-lt"/>
              </a:rPr>
              <a:t>Farallon colony </a:t>
            </a:r>
            <a:r>
              <a:rPr lang="en-US" sz="2400" dirty="0" smtClean="0">
                <a:latin typeface="+mn-lt"/>
              </a:rPr>
              <a:t>declined 40%  between 1972-73 and 1992</a:t>
            </a:r>
            <a:endParaRPr lang="en-US" sz="2400" dirty="0">
              <a:latin typeface="+mn-lt"/>
            </a:endParaRPr>
          </a:p>
          <a:p>
            <a:pPr marL="457200" indent="-457200">
              <a:lnSpc>
                <a:spcPct val="200000"/>
              </a:lnSpc>
              <a:buFont typeface="Arial" charset="0"/>
              <a:buChar char="•"/>
            </a:pPr>
            <a:r>
              <a:rPr lang="en-US" sz="2400" dirty="0">
                <a:latin typeface="+mn-lt"/>
              </a:rPr>
              <a:t>IUCN Red listed</a:t>
            </a:r>
          </a:p>
          <a:p>
            <a:pPr marL="457200" indent="-457200">
              <a:lnSpc>
                <a:spcPct val="150000"/>
              </a:lnSpc>
              <a:buFont typeface="Arial" charset="0"/>
              <a:buChar char="•"/>
            </a:pPr>
            <a:r>
              <a:rPr lang="en-US" sz="2400" dirty="0">
                <a:latin typeface="+mn-lt"/>
              </a:rPr>
              <a:t>Federal </a:t>
            </a:r>
            <a:r>
              <a:rPr lang="en-US" sz="2400" dirty="0" smtClean="0">
                <a:latin typeface="+mn-lt"/>
              </a:rPr>
              <a:t>Species of Concern</a:t>
            </a:r>
            <a:endParaRPr lang="en-US" sz="2400" dirty="0">
              <a:latin typeface="+mn-lt"/>
            </a:endParaRPr>
          </a:p>
          <a:p>
            <a:pPr marL="457200" indent="-457200">
              <a:lnSpc>
                <a:spcPct val="150000"/>
              </a:lnSpc>
              <a:buFont typeface="Arial" charset="0"/>
              <a:buChar char="•"/>
            </a:pPr>
            <a:r>
              <a:rPr lang="en-US" sz="2400" dirty="0" smtClean="0">
                <a:latin typeface="+mn-lt"/>
              </a:rPr>
              <a:t>California </a:t>
            </a:r>
            <a:r>
              <a:rPr lang="en-US" sz="2400" dirty="0">
                <a:latin typeface="+mn-lt"/>
              </a:rPr>
              <a:t>Species of Special Concern</a:t>
            </a:r>
          </a:p>
        </p:txBody>
      </p:sp>
      <p:pic>
        <p:nvPicPr>
          <p:cNvPr id="6" name="Picture 3" descr="ASSP4DW adj"/>
          <p:cNvPicPr>
            <a:picLocks noChangeAspect="1" noChangeArrowheads="1"/>
          </p:cNvPicPr>
          <p:nvPr/>
        </p:nvPicPr>
        <p:blipFill>
          <a:blip r:embed="rId4" cstate="screen"/>
          <a:srcRect/>
          <a:stretch>
            <a:fillRect/>
          </a:stretch>
        </p:blipFill>
        <p:spPr bwMode="auto">
          <a:xfrm>
            <a:off x="457200" y="3962400"/>
            <a:ext cx="3505200" cy="26289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DD41E5DE9D9E43B625B7CF9A5F215D" ma:contentTypeVersion="23" ma:contentTypeDescription="Create a new document." ma:contentTypeScope="" ma:versionID="21fedb4235fd11ddedd8560a968c90de">
  <xsd:schema xmlns:xsd="http://www.w3.org/2001/XMLSchema" xmlns:xs="http://www.w3.org/2001/XMLSchema" xmlns:p="http://schemas.microsoft.com/office/2006/metadata/properties" xmlns:ns1="http://schemas.microsoft.com/sharepoint/v3" xmlns:ns2="2b8eca42-bbaa-4602-a2b4-1626cec75391" xmlns:ns3="73e730c6-7d16-4a80-8d56-95fe64f6fbb0" xmlns:ns4="31062a0d-ede8-4112-b4bb-00a9c1bc8e16" targetNamespace="http://schemas.microsoft.com/office/2006/metadata/properties" ma:root="true" ma:fieldsID="09c40e5dfb9f7ecbb72bbd5c7ea417ad" ns1:_="" ns2:_="" ns3:_="" ns4:_="">
    <xsd:import namespace="http://schemas.microsoft.com/sharepoint/v3"/>
    <xsd:import namespace="2b8eca42-bbaa-4602-a2b4-1626cec75391"/>
    <xsd:import namespace="73e730c6-7d16-4a80-8d56-95fe64f6fbb0"/>
    <xsd:import namespace="31062a0d-ede8-4112-b4bb-00a9c1bc8e1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1:_ip_UnifiedCompliancePolicyProperties" minOccurs="0"/>
                <xsd:element ref="ns1:_ip_UnifiedCompliancePolicyUIAction" minOccurs="0"/>
                <xsd:element ref="ns3:Notes2" minOccurs="0"/>
                <xsd:element ref="ns3:lcf76f155ced4ddcb4097134ff3c332f" minOccurs="0"/>
                <xsd:element ref="ns4:TaxCatchAll" minOccurs="0"/>
                <xsd:element ref="ns3:MediaLengthInSeconds" minOccurs="0"/>
                <xsd:element ref="ns3:ReviewedBy" minOccurs="0"/>
                <xsd:element ref="ns3:PotentialExemption" minOccurs="0"/>
                <xsd:element ref="ns3:Notes" minOccurs="0"/>
                <xsd:element ref="ns3:SenttoFOIACoordinator_x003f_" minOccurs="0"/>
                <xsd:element ref="ns3: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e730c6-7d16-4a80-8d56-95fe64f6fbb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Notes2" ma:index="21" nillable="true" ma:displayName="Reviewed?" ma:default="No" ma:description="Notes about files" ma:format="Dropdown" ma:internalName="Notes2">
      <xsd:simpleType>
        <xsd:restriction base="dms:Choice">
          <xsd:enumeration value="No"/>
          <xsd:enumeration value="In Progress"/>
          <xsd:enumeration value="Yes"/>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c5df3ad-b4e5-45d1-88c9-23db5f1fe618"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element name="ReviewedBy" ma:index="26" nillable="true" ma:displayName="Reviewed By" ma:format="Dropdown" ma:list="UserInfo" ma:SharePointGroup="0" ma:internalName="Review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otentialExemption" ma:index="27" nillable="true" ma:displayName="Potential Exemption" ma:format="Dropdown" ma:internalName="PotentialExemption">
      <xsd:simpleType>
        <xsd:restriction base="dms:Choice">
          <xsd:enumeration value="No"/>
          <xsd:enumeration value="Yes"/>
        </xsd:restriction>
      </xsd:simpleType>
    </xsd:element>
    <xsd:element name="Notes" ma:index="28" nillable="true" ma:displayName="Notes" ma:format="Dropdown" ma:internalName="Notes">
      <xsd:simpleType>
        <xsd:restriction base="dms:Text">
          <xsd:maxLength value="255"/>
        </xsd:restriction>
      </xsd:simpleType>
    </xsd:element>
    <xsd:element name="SenttoFOIACoordinator_x003f_" ma:index="29" nillable="true" ma:displayName="Sent to FOIA Coordinator?" ma:default="0" ma:description="copied to release folder" ma:format="Dropdown" ma:internalName="SenttoFOIACoordinator_x003f_">
      <xsd:simpleType>
        <xsd:restriction base="dms:Boolean"/>
      </xsd:simpleType>
    </xsd:element>
    <xsd:element name="Details" ma:index="30" nillable="true" ma:displayName="Details" ma:description="Sample project plan. Serves as a 'statement of work/contract' between planner and refuge staff" ma:format="Dropdown" ma:internalName="Detail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62a0d-ede8-4112-b4bb-00a9c1bc8e16"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13851efe-1e36-4db9-a978-467e0449cebe}" ma:internalName="TaxCatchAll" ma:showField="CatchAllData" ma:web="2b8eca42-bbaa-4602-a2b4-1626cec753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otes xmlns="73e730c6-7d16-4a80-8d56-95fe64f6fbb0" xsi:nil="true"/>
    <SenttoFOIACoordinator_x003f_ xmlns="73e730c6-7d16-4a80-8d56-95fe64f6fbb0">false</SenttoFOIACoordinator_x003f_>
    <_ip_UnifiedCompliancePolicyUIAction xmlns="http://schemas.microsoft.com/sharepoint/v3" xsi:nil="true"/>
    <lcf76f155ced4ddcb4097134ff3c332f xmlns="73e730c6-7d16-4a80-8d56-95fe64f6fbb0">
      <Terms xmlns="http://schemas.microsoft.com/office/infopath/2007/PartnerControls"/>
    </lcf76f155ced4ddcb4097134ff3c332f>
    <ReviewedBy xmlns="73e730c6-7d16-4a80-8d56-95fe64f6fbb0">
      <UserInfo>
        <DisplayName/>
        <AccountId xsi:nil="true"/>
        <AccountType/>
      </UserInfo>
    </ReviewedBy>
    <Details xmlns="73e730c6-7d16-4a80-8d56-95fe64f6fbb0" xsi:nil="true"/>
    <Notes2 xmlns="73e730c6-7d16-4a80-8d56-95fe64f6fbb0">No</Notes2>
    <PotentialExemption xmlns="73e730c6-7d16-4a80-8d56-95fe64f6fbb0" xsi:nil="true"/>
    <_ip_UnifiedCompliancePolicyProperties xmlns="http://schemas.microsoft.com/sharepoint/v3" xsi:nil="true"/>
    <TaxCatchAll xmlns="31062a0d-ede8-4112-b4bb-00a9c1bc8e16" xsi:nil="true"/>
  </documentManagement>
</p:properties>
</file>

<file path=customXml/itemProps1.xml><?xml version="1.0" encoding="utf-8"?>
<ds:datastoreItem xmlns:ds="http://schemas.openxmlformats.org/officeDocument/2006/customXml" ds:itemID="{8F5FD1B5-9C50-4D62-87A7-E2C9D30F93ED}"/>
</file>

<file path=customXml/itemProps2.xml><?xml version="1.0" encoding="utf-8"?>
<ds:datastoreItem xmlns:ds="http://schemas.openxmlformats.org/officeDocument/2006/customXml" ds:itemID="{3319A26F-E203-4FFC-9F05-C73AA6AB732A}"/>
</file>

<file path=customXml/itemProps3.xml><?xml version="1.0" encoding="utf-8"?>
<ds:datastoreItem xmlns:ds="http://schemas.openxmlformats.org/officeDocument/2006/customXml" ds:itemID="{9EF557E7-D4F8-4B3B-BB19-FB737A9FB147}"/>
</file>

<file path=docProps/app.xml><?xml version="1.0" encoding="utf-8"?>
<Properties xmlns="http://schemas.openxmlformats.org/officeDocument/2006/extended-properties" xmlns:vt="http://schemas.openxmlformats.org/officeDocument/2006/docPropsVTypes">
  <Template>Flow</Template>
  <TotalTime>6697</TotalTime>
  <Words>2251</Words>
  <Application>Microsoft Office PowerPoint</Application>
  <PresentationFormat>On-screen Show (4:3)</PresentationFormat>
  <Paragraphs>531</Paragraphs>
  <Slides>69</Slides>
  <Notes>69</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69</vt:i4>
      </vt:variant>
    </vt:vector>
  </HeadingPairs>
  <TitlesOfParts>
    <vt:vector size="73" baseType="lpstr">
      <vt:lpstr>Flow</vt:lpstr>
      <vt:lpstr>Acrobat Document</vt:lpstr>
      <vt:lpstr>Worksheet</vt:lpstr>
      <vt:lpstr>Photo Editor Photo</vt:lpstr>
      <vt:lpstr>Restoring the South Farallon Islands  by Removing Invasive House Mice</vt:lpstr>
      <vt:lpstr>Partnership</vt:lpstr>
      <vt:lpstr>PowerPoint Presentation</vt:lpstr>
      <vt:lpstr>PowerPoint Presentation</vt:lpstr>
      <vt:lpstr>PowerPoint Presentation</vt:lpstr>
      <vt:lpstr>PowerPoint Presentation</vt:lpstr>
      <vt:lpstr>Human Occupation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IC-Galapagos Rat and Mouse Projects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Protection of Marine Environment</vt:lpstr>
      <vt:lpstr>PowerPoint Presentation</vt:lpstr>
      <vt:lpstr>Farallon Mouse Eradication Timeline</vt:lpstr>
      <vt:lpstr>Farallones Project Budget (IC) </vt:lpstr>
      <vt:lpstr>IC Needs To Complete the Project</vt:lpstr>
      <vt:lpstr>Bait Biomarker Trial</vt:lpstr>
      <vt:lpstr>PowerPoint Presentation</vt:lpstr>
      <vt:lpstr>PowerPoint Presentation</vt:lpstr>
      <vt:lpstr>PowerPoint Presentation</vt:lpstr>
      <vt:lpstr>PowerPoint Presentation</vt:lpstr>
      <vt:lpstr>Bait Trial Results - Nov. 2010</vt:lpstr>
      <vt:lpstr>PowerPoint Presentation</vt:lpstr>
      <vt:lpstr>PowerPoint Presentation</vt:lpstr>
      <vt:lpstr>PowerPoint Presentation</vt:lpstr>
      <vt:lpstr>PowerPoint Presentation</vt:lpstr>
      <vt:lpstr>Other Non-target Mitigation</vt:lpstr>
      <vt:lpstr>Farallon Cave Cricket</vt:lpstr>
      <vt:lpstr>PowerPoint Presentation</vt:lpstr>
      <vt:lpstr>Gull Hazing Field Trial  - Jan 2011 </vt:lpstr>
      <vt:lpstr>PowerPoint Presentation</vt:lpstr>
      <vt:lpstr>PowerPoint Presentation</vt:lpstr>
      <vt:lpstr>PowerPoint Presentation</vt:lpstr>
      <vt:lpstr>PowerPoint Presentation</vt:lpstr>
      <vt:lpstr>PowerPoint Presentation</vt:lpstr>
      <vt:lpstr>Mitigation Common to All Alt.</vt:lpstr>
      <vt:lpstr>PowerPoint Presentation</vt:lpstr>
      <vt:lpstr>Alternative D: “Phase &amp; Haze”</vt:lpstr>
      <vt:lpstr>PowerPoint Presentation</vt:lpstr>
      <vt:lpstr>   Additional Elements to be Done:</vt:lpstr>
      <vt:lpstr>PowerPoint Presentation</vt:lpstr>
      <vt:lpstr>PowerPoint Presentation</vt:lpstr>
      <vt:lpstr>PowerPoint Presentation</vt:lpstr>
      <vt:lpstr>PowerPoint Presentation</vt:lpstr>
      <vt:lpstr>PowerPoint Presentation</vt:lpstr>
      <vt:lpstr>EA Status by Chapter</vt:lpstr>
      <vt:lpstr>PowerPoint Presentation</vt:lpstr>
      <vt:lpstr>USFWS Action Components</vt:lpstr>
      <vt:lpstr>Other Env. Compliance Needs:</vt:lpstr>
      <vt:lpstr>Other Compliance Needs (Cont.)</vt:lpstr>
      <vt:lpstr>Socio-political Concerns</vt:lpstr>
      <vt:lpstr>Discussion:    EA or EIS?</vt:lpstr>
      <vt:lpstr>Input and Decision on Alt. C</vt:lpstr>
      <vt:lpstr>PowerPoint Presentation</vt:lpstr>
    </vt:vector>
  </TitlesOfParts>
  <Company>Island Conservation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Jacob Sheppard</dc:creator>
  <cp:lastModifiedBy>Gerry McChesney</cp:lastModifiedBy>
  <cp:revision>333</cp:revision>
  <dcterms:created xsi:type="dcterms:W3CDTF">2006-01-10T22:44:46Z</dcterms:created>
  <dcterms:modified xsi:type="dcterms:W3CDTF">2014-04-23T17:24:06Z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0x0101009DDD41E5DE9D9E43B625B7CF9A5F215D</vt:lpwstr>
  </property>
  <property fmtid="{D5CDD505-2E9C-101B-9397-08002B2CF9AE}" pid="3" name="Order">
    <vt:r8>605100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y fmtid="{D5CDD505-2E9C-101B-9397-08002B2CF9AE}" pid="12" name="Reviewed By?">
    <vt:lpwstr>7;#Pelz, Mark</vt:lpwstr>
  </property>
  <property fmtid="{D5CDD505-2E9C-101B-9397-08002B2CF9AE}" pid="13" name="Reviewed?">
    <vt:lpwstr>Yes</vt:lpwstr>
  </property>
  <property fmtid="{D5CDD505-2E9C-101B-9397-08002B2CF9AE}" pid="14" name="PotentialExemption?">
    <vt:lpwstr>No</vt:lpwstr>
  </property>
</Properties>
</file>